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7.xml" ContentType="application/vnd.openxmlformats-officedocument.presentationml.notesSlide+xml"/>
  <Override PartName="/ppt/theme/themeOverride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818" r:id="rId1"/>
  </p:sldMasterIdLst>
  <p:notesMasterIdLst>
    <p:notesMasterId r:id="rId80"/>
  </p:notesMasterIdLst>
  <p:handoutMasterIdLst>
    <p:handoutMasterId r:id="rId81"/>
  </p:handoutMasterIdLst>
  <p:sldIdLst>
    <p:sldId id="542" r:id="rId2"/>
    <p:sldId id="258" r:id="rId3"/>
    <p:sldId id="257" r:id="rId4"/>
    <p:sldId id="259" r:id="rId5"/>
    <p:sldId id="260" r:id="rId6"/>
    <p:sldId id="340" r:id="rId7"/>
    <p:sldId id="264" r:id="rId8"/>
    <p:sldId id="263" r:id="rId9"/>
    <p:sldId id="262" r:id="rId10"/>
    <p:sldId id="339" r:id="rId11"/>
    <p:sldId id="265" r:id="rId12"/>
    <p:sldId id="266" r:id="rId13"/>
    <p:sldId id="267" r:id="rId14"/>
    <p:sldId id="268" r:id="rId15"/>
    <p:sldId id="401" r:id="rId16"/>
    <p:sldId id="402" r:id="rId17"/>
    <p:sldId id="436" r:id="rId18"/>
    <p:sldId id="354" r:id="rId19"/>
    <p:sldId id="274" r:id="rId20"/>
    <p:sldId id="275" r:id="rId21"/>
    <p:sldId id="276" r:id="rId22"/>
    <p:sldId id="278" r:id="rId23"/>
    <p:sldId id="554" r:id="rId24"/>
    <p:sldId id="555" r:id="rId25"/>
    <p:sldId id="559" r:id="rId26"/>
    <p:sldId id="313" r:id="rId27"/>
    <p:sldId id="282" r:id="rId28"/>
    <p:sldId id="315" r:id="rId29"/>
    <p:sldId id="316" r:id="rId30"/>
    <p:sldId id="520" r:id="rId31"/>
    <p:sldId id="477" r:id="rId32"/>
    <p:sldId id="317" r:id="rId33"/>
    <p:sldId id="492" r:id="rId34"/>
    <p:sldId id="496" r:id="rId35"/>
    <p:sldId id="548" r:id="rId36"/>
    <p:sldId id="318" r:id="rId37"/>
    <p:sldId id="449" r:id="rId38"/>
    <p:sldId id="450" r:id="rId39"/>
    <p:sldId id="482" r:id="rId40"/>
    <p:sldId id="483" r:id="rId41"/>
    <p:sldId id="319" r:id="rId42"/>
    <p:sldId id="442" r:id="rId43"/>
    <p:sldId id="337" r:id="rId44"/>
    <p:sldId id="440" r:id="rId45"/>
    <p:sldId id="541" r:id="rId46"/>
    <p:sldId id="452" r:id="rId47"/>
    <p:sldId id="314" r:id="rId48"/>
    <p:sldId id="283" r:id="rId49"/>
    <p:sldId id="546" r:id="rId50"/>
    <p:sldId id="334" r:id="rId51"/>
    <p:sldId id="543" r:id="rId52"/>
    <p:sldId id="544" r:id="rId53"/>
    <p:sldId id="549" r:id="rId54"/>
    <p:sldId id="558" r:id="rId55"/>
    <p:sldId id="557" r:id="rId56"/>
    <p:sldId id="407" r:id="rId57"/>
    <p:sldId id="453" r:id="rId58"/>
    <p:sldId id="454" r:id="rId59"/>
    <p:sldId id="550" r:id="rId60"/>
    <p:sldId id="488" r:id="rId61"/>
    <p:sldId id="535" r:id="rId62"/>
    <p:sldId id="536" r:id="rId63"/>
    <p:sldId id="537" r:id="rId64"/>
    <p:sldId id="538" r:id="rId65"/>
    <p:sldId id="386" r:id="rId66"/>
    <p:sldId id="387" r:id="rId67"/>
    <p:sldId id="388" r:id="rId68"/>
    <p:sldId id="561" r:id="rId69"/>
    <p:sldId id="389" r:id="rId70"/>
    <p:sldId id="390" r:id="rId71"/>
    <p:sldId id="560" r:id="rId72"/>
    <p:sldId id="562" r:id="rId73"/>
    <p:sldId id="392" r:id="rId74"/>
    <p:sldId id="393" r:id="rId75"/>
    <p:sldId id="372" r:id="rId76"/>
    <p:sldId id="359" r:id="rId77"/>
    <p:sldId id="360" r:id="rId78"/>
    <p:sldId id="533" r:id="rId79"/>
  </p:sldIdLst>
  <p:sldSz cx="9144000" cy="6858000" type="screen4x3"/>
  <p:notesSz cx="9926638" cy="6797675"/>
  <p:defaultTextStyle>
    <a:defPPr>
      <a:defRPr lang="lv-LV"/>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2E74B4"/>
    <a:srgbClr val="FFFF00"/>
    <a:srgbClr val="000000"/>
    <a:srgbClr val="339933"/>
    <a:srgbClr val="00CC00"/>
    <a:srgbClr val="A80044"/>
    <a:srgbClr val="FF0066"/>
    <a:srgbClr val="000099"/>
    <a:srgbClr val="181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Dizaina stils 1 - izcēlum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Vidējs stils 4 - izcēlum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Vidējs stils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Vidējs stils 4 - izcēlum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Dizaina stils 2 - izcēlum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izaina stils 2 - izcēlum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Tumšs stils 1 - izcēlum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Vidējs stils 4 - izcēlum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Tumšs stils 2 - izcēlums 5/izcēlum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4572" autoAdjust="0"/>
  </p:normalViewPr>
  <p:slideViewPr>
    <p:cSldViewPr>
      <p:cViewPr varScale="1">
        <p:scale>
          <a:sx n="65" d="100"/>
          <a:sy n="65" d="100"/>
        </p:scale>
        <p:origin x="15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34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entrs\Desktop\pedagog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entrs\Desktop\Gada%20skolot&#257;js%202020\Gr&#257;mata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entrs\Desktop\Gada%20skolot&#257;js%202020\Gr&#257;mata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entrs\Desktop\Gada%20skolot&#257;js%202020\Gr&#257;mata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centrs\Desktop\Gada%20skolot&#257;js%202020\Gr&#257;mata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centrs\Desktop\Gr&#257;mata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centrs\Desktop\Gr&#257;mata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centrs\Desktop\Gr&#257;mata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centrs\Desktop\Gr&#257;mata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centrs\Desktop\Gr&#257;mata4.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entrs\Desktop\Gr&#257;mata4.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entrs\Desktop\Gada%20skolot&#257;js%202020\interesu%20izg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centrs\Desktop\Gr&#257;mata4.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centrs\Desktop\Gr&#257;mata4.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centrs\Desktop\olimpiaades_konferencei.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centrs\Desktop\Gada%20skolot&#257;js%202020\olimpiaades_konferencei.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centrs\Desktop\olimpiaades_konferencei.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centrs\Desktop\Gada%20skolot&#257;js%202020\olimpiaades_konferencei.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centrs\Desktop\olimpiaades_konferencei.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centrs\Desktop\pedagogi.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centrs\Desktop\interesu%20izgl.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centrs\Desktop\interesu%20izg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Gr&#257;mata1"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centrs\Desktop\interesu%20izgl.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centrs\Desktop\interesu%20izgl.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centrs\Desktop\interesu%20izgl.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centrs\Desktop\interesu%20izgl.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centrs\Desktop\interesu%20izgl.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entrs\Desktop\Gada%20skolot&#257;js%202020\interesu%20izg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entrs\Desktop\Gr&#257;mata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entrs\Desktop\Gr&#257;mata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entrs\Desktop\Gr&#257;mata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entrs\Desktop\Gr&#257;mata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entrs\Desktop\Gr&#257;mata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b="1">
                <a:effectLst>
                  <a:outerShdw blurRad="38100" dist="38100" dir="2700000" algn="tl">
                    <a:srgbClr val="000000">
                      <a:alpha val="43137"/>
                    </a:srgbClr>
                  </a:outerShdw>
                </a:effectLst>
              </a:rPr>
              <a:t>Pedagogu skaits Kandavas novada izglītības iestādēs</a:t>
            </a:r>
          </a:p>
          <a:p>
            <a:pPr>
              <a:defRPr sz="2400" b="1">
                <a:effectLst>
                  <a:outerShdw blurRad="38100" dist="38100" dir="2700000" algn="tl">
                    <a:srgbClr val="000000">
                      <a:alpha val="43137"/>
                    </a:srgbClr>
                  </a:outerShdw>
                </a:effectLst>
              </a:defRPr>
            </a:pPr>
            <a:r>
              <a:rPr lang="lv-LV" sz="2400" b="1">
                <a:effectLst>
                  <a:outerShdw blurRad="38100" dist="38100" dir="2700000" algn="tl">
                    <a:srgbClr val="000000">
                      <a:alpha val="43137"/>
                    </a:srgbClr>
                  </a:outerShdw>
                </a:effectLst>
              </a:rPr>
              <a:t> 2017. – 2020. m.g.</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'skolotāju skaits'!$C$3</c:f>
              <c:strCache>
                <c:ptCount val="1"/>
                <c:pt idx="0">
                  <c:v>2017./2018.</c:v>
                </c:pt>
              </c:strCache>
            </c:strRef>
          </c:tx>
          <c:spPr>
            <a:solidFill>
              <a:schemeClr val="accent6">
                <a:shade val="65000"/>
              </a:schemeClr>
            </a:solidFill>
            <a:ln>
              <a:noFill/>
            </a:ln>
            <a:effectLst/>
            <a:sp3d/>
          </c:spPr>
          <c:invertIfNegative val="0"/>
          <c:cat>
            <c:strRef>
              <c:f>'skolotāju skaits'!$B$4:$B$14</c:f>
              <c:strCache>
                <c:ptCount val="11"/>
                <c:pt idx="0">
                  <c:v>KKMV</c:v>
                </c:pt>
                <c:pt idx="1">
                  <c:v>KRV</c:v>
                </c:pt>
                <c:pt idx="2">
                  <c:v>Cēres psk.</c:v>
                </c:pt>
                <c:pt idx="3">
                  <c:v>Zemītes psk.</c:v>
                </c:pt>
                <c:pt idx="4">
                  <c:v>Vānes psk.</c:v>
                </c:pt>
                <c:pt idx="5">
                  <c:v>Zantes psk.</c:v>
                </c:pt>
                <c:pt idx="6">
                  <c:v>PII "Zīļuks"</c:v>
                </c:pt>
                <c:pt idx="7">
                  <c:v>KMMS</c:v>
                </c:pt>
                <c:pt idx="8">
                  <c:v>KBJSS</c:v>
                </c:pt>
                <c:pt idx="9">
                  <c:v>Deju skola</c:v>
                </c:pt>
                <c:pt idx="10">
                  <c:v>Kandavas LT</c:v>
                </c:pt>
              </c:strCache>
            </c:strRef>
          </c:cat>
          <c:val>
            <c:numRef>
              <c:f>'skolotāju skaits'!$C$4:$C$14</c:f>
              <c:numCache>
                <c:formatCode>General</c:formatCode>
                <c:ptCount val="11"/>
                <c:pt idx="0">
                  <c:v>47</c:v>
                </c:pt>
                <c:pt idx="1">
                  <c:v>59</c:v>
                </c:pt>
                <c:pt idx="2">
                  <c:v>14</c:v>
                </c:pt>
                <c:pt idx="3">
                  <c:v>17</c:v>
                </c:pt>
                <c:pt idx="4">
                  <c:v>20</c:v>
                </c:pt>
                <c:pt idx="5">
                  <c:v>14</c:v>
                </c:pt>
                <c:pt idx="6">
                  <c:v>27</c:v>
                </c:pt>
                <c:pt idx="7">
                  <c:v>20</c:v>
                </c:pt>
                <c:pt idx="8">
                  <c:v>10</c:v>
                </c:pt>
                <c:pt idx="9">
                  <c:v>6</c:v>
                </c:pt>
                <c:pt idx="10">
                  <c:v>53</c:v>
                </c:pt>
              </c:numCache>
            </c:numRef>
          </c:val>
          <c:extLst>
            <c:ext xmlns:c16="http://schemas.microsoft.com/office/drawing/2014/chart" uri="{C3380CC4-5D6E-409C-BE32-E72D297353CC}">
              <c16:uniqueId val="{00000000-12C9-45BF-9378-E10FB4DC978B}"/>
            </c:ext>
          </c:extLst>
        </c:ser>
        <c:ser>
          <c:idx val="1"/>
          <c:order val="1"/>
          <c:tx>
            <c:strRef>
              <c:f>'skolotāju skaits'!$D$3</c:f>
              <c:strCache>
                <c:ptCount val="1"/>
                <c:pt idx="0">
                  <c:v>2018./2019.</c:v>
                </c:pt>
              </c:strCache>
            </c:strRef>
          </c:tx>
          <c:spPr>
            <a:solidFill>
              <a:schemeClr val="accent6"/>
            </a:solidFill>
            <a:ln>
              <a:noFill/>
            </a:ln>
            <a:effectLst/>
            <a:sp3d/>
          </c:spPr>
          <c:invertIfNegative val="0"/>
          <c:cat>
            <c:strRef>
              <c:f>'skolotāju skaits'!$B$4:$B$14</c:f>
              <c:strCache>
                <c:ptCount val="11"/>
                <c:pt idx="0">
                  <c:v>KKMV</c:v>
                </c:pt>
                <c:pt idx="1">
                  <c:v>KRV</c:v>
                </c:pt>
                <c:pt idx="2">
                  <c:v>Cēres psk.</c:v>
                </c:pt>
                <c:pt idx="3">
                  <c:v>Zemītes psk.</c:v>
                </c:pt>
                <c:pt idx="4">
                  <c:v>Vānes psk.</c:v>
                </c:pt>
                <c:pt idx="5">
                  <c:v>Zantes psk.</c:v>
                </c:pt>
                <c:pt idx="6">
                  <c:v>PII "Zīļuks"</c:v>
                </c:pt>
                <c:pt idx="7">
                  <c:v>KMMS</c:v>
                </c:pt>
                <c:pt idx="8">
                  <c:v>KBJSS</c:v>
                </c:pt>
                <c:pt idx="9">
                  <c:v>Deju skola</c:v>
                </c:pt>
                <c:pt idx="10">
                  <c:v>Kandavas LT</c:v>
                </c:pt>
              </c:strCache>
            </c:strRef>
          </c:cat>
          <c:val>
            <c:numRef>
              <c:f>'skolotāju skaits'!$D$4:$D$14</c:f>
              <c:numCache>
                <c:formatCode>General</c:formatCode>
                <c:ptCount val="11"/>
                <c:pt idx="0">
                  <c:v>47</c:v>
                </c:pt>
                <c:pt idx="1">
                  <c:v>59</c:v>
                </c:pt>
                <c:pt idx="2">
                  <c:v>15</c:v>
                </c:pt>
                <c:pt idx="3">
                  <c:v>18</c:v>
                </c:pt>
                <c:pt idx="4">
                  <c:v>19</c:v>
                </c:pt>
                <c:pt idx="5">
                  <c:v>20</c:v>
                </c:pt>
                <c:pt idx="6">
                  <c:v>27</c:v>
                </c:pt>
                <c:pt idx="7">
                  <c:v>19</c:v>
                </c:pt>
                <c:pt idx="8">
                  <c:v>10</c:v>
                </c:pt>
                <c:pt idx="9">
                  <c:v>7</c:v>
                </c:pt>
                <c:pt idx="10">
                  <c:v>52</c:v>
                </c:pt>
              </c:numCache>
            </c:numRef>
          </c:val>
          <c:extLst>
            <c:ext xmlns:c16="http://schemas.microsoft.com/office/drawing/2014/chart" uri="{C3380CC4-5D6E-409C-BE32-E72D297353CC}">
              <c16:uniqueId val="{00000001-12C9-45BF-9378-E10FB4DC978B}"/>
            </c:ext>
          </c:extLst>
        </c:ser>
        <c:ser>
          <c:idx val="2"/>
          <c:order val="2"/>
          <c:tx>
            <c:strRef>
              <c:f>'skolotāju skaits'!$E$3</c:f>
              <c:strCache>
                <c:ptCount val="1"/>
                <c:pt idx="0">
                  <c:v>2019./2020.</c:v>
                </c:pt>
              </c:strCache>
            </c:strRef>
          </c:tx>
          <c:spPr>
            <a:solidFill>
              <a:schemeClr val="accent6">
                <a:tint val="65000"/>
              </a:schemeClr>
            </a:solidFill>
            <a:ln>
              <a:noFill/>
            </a:ln>
            <a:effectLst/>
            <a:sp3d/>
          </c:spPr>
          <c:invertIfNegative val="0"/>
          <c:cat>
            <c:strRef>
              <c:f>'skolotāju skaits'!$B$4:$B$14</c:f>
              <c:strCache>
                <c:ptCount val="11"/>
                <c:pt idx="0">
                  <c:v>KKMV</c:v>
                </c:pt>
                <c:pt idx="1">
                  <c:v>KRV</c:v>
                </c:pt>
                <c:pt idx="2">
                  <c:v>Cēres psk.</c:v>
                </c:pt>
                <c:pt idx="3">
                  <c:v>Zemītes psk.</c:v>
                </c:pt>
                <c:pt idx="4">
                  <c:v>Vānes psk.</c:v>
                </c:pt>
                <c:pt idx="5">
                  <c:v>Zantes psk.</c:v>
                </c:pt>
                <c:pt idx="6">
                  <c:v>PII "Zīļuks"</c:v>
                </c:pt>
                <c:pt idx="7">
                  <c:v>KMMS</c:v>
                </c:pt>
                <c:pt idx="8">
                  <c:v>KBJSS</c:v>
                </c:pt>
                <c:pt idx="9">
                  <c:v>Deju skola</c:v>
                </c:pt>
                <c:pt idx="10">
                  <c:v>Kandavas LT</c:v>
                </c:pt>
              </c:strCache>
            </c:strRef>
          </c:cat>
          <c:val>
            <c:numRef>
              <c:f>'skolotāju skaits'!$E$4:$E$14</c:f>
              <c:numCache>
                <c:formatCode>General</c:formatCode>
                <c:ptCount val="11"/>
                <c:pt idx="0">
                  <c:v>47</c:v>
                </c:pt>
                <c:pt idx="1">
                  <c:v>49</c:v>
                </c:pt>
                <c:pt idx="2">
                  <c:v>14</c:v>
                </c:pt>
                <c:pt idx="3">
                  <c:v>17</c:v>
                </c:pt>
                <c:pt idx="4">
                  <c:v>19</c:v>
                </c:pt>
                <c:pt idx="5">
                  <c:v>18</c:v>
                </c:pt>
                <c:pt idx="6">
                  <c:v>26</c:v>
                </c:pt>
                <c:pt idx="7">
                  <c:v>19</c:v>
                </c:pt>
                <c:pt idx="8">
                  <c:v>11</c:v>
                </c:pt>
                <c:pt idx="9">
                  <c:v>7</c:v>
                </c:pt>
                <c:pt idx="10">
                  <c:v>55</c:v>
                </c:pt>
              </c:numCache>
            </c:numRef>
          </c:val>
          <c:extLst>
            <c:ext xmlns:c16="http://schemas.microsoft.com/office/drawing/2014/chart" uri="{C3380CC4-5D6E-409C-BE32-E72D297353CC}">
              <c16:uniqueId val="{00000002-12C9-45BF-9378-E10FB4DC978B}"/>
            </c:ext>
          </c:extLst>
        </c:ser>
        <c:dLbls>
          <c:showLegendKey val="0"/>
          <c:showVal val="0"/>
          <c:showCatName val="0"/>
          <c:showSerName val="0"/>
          <c:showPercent val="0"/>
          <c:showBubbleSize val="0"/>
        </c:dLbls>
        <c:gapWidth val="150"/>
        <c:shape val="box"/>
        <c:axId val="2053665568"/>
        <c:axId val="2053679712"/>
        <c:axId val="0"/>
      </c:bar3DChart>
      <c:catAx>
        <c:axId val="2053665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2053679712"/>
        <c:crosses val="autoZero"/>
        <c:auto val="1"/>
        <c:lblAlgn val="ctr"/>
        <c:lblOffset val="100"/>
        <c:noMultiLvlLbl val="0"/>
      </c:catAx>
      <c:valAx>
        <c:axId val="205367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20536655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Lapa1!$C$29</c:f>
              <c:strCache>
                <c:ptCount val="1"/>
                <c:pt idx="0">
                  <c:v>2017./2018.</c:v>
                </c:pt>
              </c:strCache>
            </c:strRef>
          </c:tx>
          <c:spPr>
            <a:solidFill>
              <a:schemeClr val="accent6">
                <a:shade val="65000"/>
              </a:schemeClr>
            </a:solidFill>
            <a:ln>
              <a:noFill/>
            </a:ln>
            <a:effectLst/>
            <a:sp3d/>
          </c:spPr>
          <c:invertIfNegative val="0"/>
          <c:cat>
            <c:strRef>
              <c:f>Lapa1!$D$28:$L$28</c:f>
              <c:strCache>
                <c:ptCount val="8"/>
                <c:pt idx="0">
                  <c:v>Cēre</c:v>
                </c:pt>
                <c:pt idx="1">
                  <c:v>Vāne</c:v>
                </c:pt>
                <c:pt idx="2">
                  <c:v>Zante</c:v>
                </c:pt>
                <c:pt idx="3">
                  <c:v>Zemīte</c:v>
                </c:pt>
                <c:pt idx="4">
                  <c:v>KRV</c:v>
                </c:pt>
                <c:pt idx="5">
                  <c:v>KKMV</c:v>
                </c:pt>
                <c:pt idx="6">
                  <c:v>Novadā</c:v>
                </c:pt>
                <c:pt idx="7">
                  <c:v>Valstī</c:v>
                </c:pt>
              </c:strCache>
            </c:strRef>
          </c:cat>
          <c:val>
            <c:numRef>
              <c:f>Lapa1!$D$29:$L$29</c:f>
              <c:numCache>
                <c:formatCode>0.00</c:formatCode>
                <c:ptCount val="8"/>
                <c:pt idx="0">
                  <c:v>5.0999999999999996</c:v>
                </c:pt>
                <c:pt idx="1">
                  <c:v>6.14</c:v>
                </c:pt>
                <c:pt idx="2">
                  <c:v>6.3</c:v>
                </c:pt>
                <c:pt idx="3">
                  <c:v>6.5</c:v>
                </c:pt>
                <c:pt idx="4">
                  <c:v>5.86</c:v>
                </c:pt>
                <c:pt idx="5">
                  <c:v>6.7</c:v>
                </c:pt>
                <c:pt idx="6">
                  <c:v>6.11</c:v>
                </c:pt>
                <c:pt idx="7">
                  <c:v>6.43</c:v>
                </c:pt>
              </c:numCache>
            </c:numRef>
          </c:val>
          <c:extLst>
            <c:ext xmlns:c16="http://schemas.microsoft.com/office/drawing/2014/chart" uri="{C3380CC4-5D6E-409C-BE32-E72D297353CC}">
              <c16:uniqueId val="{00000000-2A83-475F-A135-924666A0BC91}"/>
            </c:ext>
          </c:extLst>
        </c:ser>
        <c:ser>
          <c:idx val="1"/>
          <c:order val="1"/>
          <c:tx>
            <c:strRef>
              <c:f>Lapa1!$C$30</c:f>
              <c:strCache>
                <c:ptCount val="1"/>
                <c:pt idx="0">
                  <c:v>2018./2019.</c:v>
                </c:pt>
              </c:strCache>
            </c:strRef>
          </c:tx>
          <c:spPr>
            <a:solidFill>
              <a:schemeClr val="accent6"/>
            </a:solidFill>
            <a:ln>
              <a:noFill/>
            </a:ln>
            <a:effectLst/>
            <a:sp3d/>
          </c:spPr>
          <c:invertIfNegative val="0"/>
          <c:cat>
            <c:strRef>
              <c:f>Lapa1!$D$28:$L$28</c:f>
              <c:strCache>
                <c:ptCount val="8"/>
                <c:pt idx="0">
                  <c:v>Cēre</c:v>
                </c:pt>
                <c:pt idx="1">
                  <c:v>Vāne</c:v>
                </c:pt>
                <c:pt idx="2">
                  <c:v>Zante</c:v>
                </c:pt>
                <c:pt idx="3">
                  <c:v>Zemīte</c:v>
                </c:pt>
                <c:pt idx="4">
                  <c:v>KRV</c:v>
                </c:pt>
                <c:pt idx="5">
                  <c:v>KKMV</c:v>
                </c:pt>
                <c:pt idx="6">
                  <c:v>Novadā</c:v>
                </c:pt>
                <c:pt idx="7">
                  <c:v>Valstī</c:v>
                </c:pt>
              </c:strCache>
            </c:strRef>
          </c:cat>
          <c:val>
            <c:numRef>
              <c:f>Lapa1!$D$30:$L$30</c:f>
              <c:numCache>
                <c:formatCode>0.00</c:formatCode>
                <c:ptCount val="8"/>
                <c:pt idx="0">
                  <c:v>6.4</c:v>
                </c:pt>
                <c:pt idx="1">
                  <c:v>6</c:v>
                </c:pt>
                <c:pt idx="2">
                  <c:v>6.6</c:v>
                </c:pt>
                <c:pt idx="3">
                  <c:v>5</c:v>
                </c:pt>
                <c:pt idx="4">
                  <c:v>5.17</c:v>
                </c:pt>
                <c:pt idx="5">
                  <c:v>5.45</c:v>
                </c:pt>
                <c:pt idx="6">
                  <c:v>5.59</c:v>
                </c:pt>
                <c:pt idx="7">
                  <c:v>6.1</c:v>
                </c:pt>
              </c:numCache>
            </c:numRef>
          </c:val>
          <c:extLst>
            <c:ext xmlns:c16="http://schemas.microsoft.com/office/drawing/2014/chart" uri="{C3380CC4-5D6E-409C-BE32-E72D297353CC}">
              <c16:uniqueId val="{00000001-2A83-475F-A135-924666A0BC91}"/>
            </c:ext>
          </c:extLst>
        </c:ser>
        <c:ser>
          <c:idx val="2"/>
          <c:order val="2"/>
          <c:tx>
            <c:strRef>
              <c:f>Lapa1!$C$31</c:f>
              <c:strCache>
                <c:ptCount val="1"/>
                <c:pt idx="0">
                  <c:v>2019./2020.</c:v>
                </c:pt>
              </c:strCache>
            </c:strRef>
          </c:tx>
          <c:spPr>
            <a:solidFill>
              <a:schemeClr val="accent6">
                <a:tint val="65000"/>
              </a:schemeClr>
            </a:solidFill>
            <a:ln>
              <a:noFill/>
            </a:ln>
            <a:effectLst/>
            <a:sp3d/>
          </c:spPr>
          <c:invertIfNegative val="0"/>
          <c:cat>
            <c:strRef>
              <c:f>Lapa1!$D$28:$L$28</c:f>
              <c:strCache>
                <c:ptCount val="8"/>
                <c:pt idx="0">
                  <c:v>Cēre</c:v>
                </c:pt>
                <c:pt idx="1">
                  <c:v>Vāne</c:v>
                </c:pt>
                <c:pt idx="2">
                  <c:v>Zante</c:v>
                </c:pt>
                <c:pt idx="3">
                  <c:v>Zemīte</c:v>
                </c:pt>
                <c:pt idx="4">
                  <c:v>KRV</c:v>
                </c:pt>
                <c:pt idx="5">
                  <c:v>KKMV</c:v>
                </c:pt>
                <c:pt idx="6">
                  <c:v>Novadā</c:v>
                </c:pt>
                <c:pt idx="7">
                  <c:v>Valstī</c:v>
                </c:pt>
              </c:strCache>
            </c:strRef>
          </c:cat>
          <c:val>
            <c:numRef>
              <c:f>Lapa1!$D$31:$L$31</c:f>
              <c:numCache>
                <c:formatCode>0.00</c:formatCode>
                <c:ptCount val="8"/>
                <c:pt idx="0">
                  <c:v>6.4</c:v>
                </c:pt>
                <c:pt idx="1">
                  <c:v>6.9</c:v>
                </c:pt>
                <c:pt idx="2">
                  <c:v>6</c:v>
                </c:pt>
                <c:pt idx="3">
                  <c:v>5.0599999999999996</c:v>
                </c:pt>
                <c:pt idx="4">
                  <c:v>5.7</c:v>
                </c:pt>
                <c:pt idx="5">
                  <c:v>5.57</c:v>
                </c:pt>
                <c:pt idx="6">
                  <c:v>5.94</c:v>
                </c:pt>
              </c:numCache>
            </c:numRef>
          </c:val>
          <c:extLst>
            <c:ext xmlns:c16="http://schemas.microsoft.com/office/drawing/2014/chart" uri="{C3380CC4-5D6E-409C-BE32-E72D297353CC}">
              <c16:uniqueId val="{00000002-2A83-475F-A135-924666A0BC91}"/>
            </c:ext>
          </c:extLst>
        </c:ser>
        <c:dLbls>
          <c:showLegendKey val="0"/>
          <c:showVal val="0"/>
          <c:showCatName val="0"/>
          <c:showSerName val="0"/>
          <c:showPercent val="0"/>
          <c:showBubbleSize val="0"/>
        </c:dLbls>
        <c:gapWidth val="150"/>
        <c:shape val="box"/>
        <c:axId val="1061110384"/>
        <c:axId val="1061108720"/>
        <c:axId val="0"/>
      </c:bar3DChart>
      <c:catAx>
        <c:axId val="1061110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61108720"/>
        <c:crosses val="autoZero"/>
        <c:auto val="1"/>
        <c:lblAlgn val="ctr"/>
        <c:lblOffset val="100"/>
        <c:noMultiLvlLbl val="0"/>
      </c:catAx>
      <c:valAx>
        <c:axId val="106110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61110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b="1">
          <a:latin typeface="Garamond" panose="02020404030301010803" pitchFamily="18" charset="0"/>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Lapa1!$C$5</c:f>
              <c:strCache>
                <c:ptCount val="1"/>
                <c:pt idx="0">
                  <c:v>2017./2018.</c:v>
                </c:pt>
              </c:strCache>
            </c:strRef>
          </c:tx>
          <c:spPr>
            <a:solidFill>
              <a:schemeClr val="accent6">
                <a:shade val="65000"/>
              </a:schemeClr>
            </a:solidFill>
            <a:ln>
              <a:noFill/>
            </a:ln>
            <a:effectLst/>
            <a:sp3d/>
          </c:spPr>
          <c:invertIfNegative val="0"/>
          <c:cat>
            <c:strRef>
              <c:f>Lapa1!$D$4:$L$4</c:f>
              <c:strCache>
                <c:ptCount val="8"/>
                <c:pt idx="0">
                  <c:v>Cēre</c:v>
                </c:pt>
                <c:pt idx="1">
                  <c:v>Vāne</c:v>
                </c:pt>
                <c:pt idx="2">
                  <c:v>Zante</c:v>
                </c:pt>
                <c:pt idx="3">
                  <c:v>Zemīte</c:v>
                </c:pt>
                <c:pt idx="4">
                  <c:v>KRV</c:v>
                </c:pt>
                <c:pt idx="5">
                  <c:v>KKMV</c:v>
                </c:pt>
                <c:pt idx="6">
                  <c:v>Novadā</c:v>
                </c:pt>
                <c:pt idx="7">
                  <c:v>Valstī</c:v>
                </c:pt>
              </c:strCache>
            </c:strRef>
          </c:cat>
          <c:val>
            <c:numRef>
              <c:f>Lapa1!$D$5:$L$5</c:f>
              <c:numCache>
                <c:formatCode>0.00</c:formatCode>
                <c:ptCount val="8"/>
                <c:pt idx="0">
                  <c:v>5.25</c:v>
                </c:pt>
                <c:pt idx="1">
                  <c:v>6</c:v>
                </c:pt>
                <c:pt idx="2">
                  <c:v>5.63</c:v>
                </c:pt>
                <c:pt idx="3">
                  <c:v>6.6</c:v>
                </c:pt>
                <c:pt idx="4">
                  <c:v>7.08</c:v>
                </c:pt>
                <c:pt idx="5">
                  <c:v>7.9</c:v>
                </c:pt>
                <c:pt idx="6">
                  <c:v>7.02</c:v>
                </c:pt>
                <c:pt idx="7">
                  <c:v>7.2</c:v>
                </c:pt>
              </c:numCache>
            </c:numRef>
          </c:val>
          <c:extLst>
            <c:ext xmlns:c16="http://schemas.microsoft.com/office/drawing/2014/chart" uri="{C3380CC4-5D6E-409C-BE32-E72D297353CC}">
              <c16:uniqueId val="{00000000-7AF0-47FE-BAE0-562F47FBA12E}"/>
            </c:ext>
          </c:extLst>
        </c:ser>
        <c:ser>
          <c:idx val="1"/>
          <c:order val="1"/>
          <c:tx>
            <c:strRef>
              <c:f>Lapa1!$C$6</c:f>
              <c:strCache>
                <c:ptCount val="1"/>
                <c:pt idx="0">
                  <c:v>2018./2019.</c:v>
                </c:pt>
              </c:strCache>
            </c:strRef>
          </c:tx>
          <c:spPr>
            <a:solidFill>
              <a:schemeClr val="accent6"/>
            </a:solidFill>
            <a:ln>
              <a:noFill/>
            </a:ln>
            <a:effectLst/>
            <a:sp3d/>
          </c:spPr>
          <c:invertIfNegative val="0"/>
          <c:cat>
            <c:strRef>
              <c:f>Lapa1!$D$4:$L$4</c:f>
              <c:strCache>
                <c:ptCount val="8"/>
                <c:pt idx="0">
                  <c:v>Cēre</c:v>
                </c:pt>
                <c:pt idx="1">
                  <c:v>Vāne</c:v>
                </c:pt>
                <c:pt idx="2">
                  <c:v>Zante</c:v>
                </c:pt>
                <c:pt idx="3">
                  <c:v>Zemīte</c:v>
                </c:pt>
                <c:pt idx="4">
                  <c:v>KRV</c:v>
                </c:pt>
                <c:pt idx="5">
                  <c:v>KKMV</c:v>
                </c:pt>
                <c:pt idx="6">
                  <c:v>Novadā</c:v>
                </c:pt>
                <c:pt idx="7">
                  <c:v>Valstī</c:v>
                </c:pt>
              </c:strCache>
            </c:strRef>
          </c:cat>
          <c:val>
            <c:numRef>
              <c:f>Lapa1!$D$6:$L$6</c:f>
              <c:numCache>
                <c:formatCode>0.00</c:formatCode>
                <c:ptCount val="8"/>
                <c:pt idx="0">
                  <c:v>7</c:v>
                </c:pt>
                <c:pt idx="1">
                  <c:v>6</c:v>
                </c:pt>
                <c:pt idx="2">
                  <c:v>6</c:v>
                </c:pt>
                <c:pt idx="3">
                  <c:v>4</c:v>
                </c:pt>
                <c:pt idx="4">
                  <c:v>6.06</c:v>
                </c:pt>
                <c:pt idx="5">
                  <c:v>7</c:v>
                </c:pt>
                <c:pt idx="6">
                  <c:v>6.03</c:v>
                </c:pt>
                <c:pt idx="7">
                  <c:v>7.1</c:v>
                </c:pt>
              </c:numCache>
            </c:numRef>
          </c:val>
          <c:extLst>
            <c:ext xmlns:c16="http://schemas.microsoft.com/office/drawing/2014/chart" uri="{C3380CC4-5D6E-409C-BE32-E72D297353CC}">
              <c16:uniqueId val="{00000001-7AF0-47FE-BAE0-562F47FBA12E}"/>
            </c:ext>
          </c:extLst>
        </c:ser>
        <c:ser>
          <c:idx val="2"/>
          <c:order val="2"/>
          <c:tx>
            <c:strRef>
              <c:f>Lapa1!$C$7</c:f>
              <c:strCache>
                <c:ptCount val="1"/>
                <c:pt idx="0">
                  <c:v>2019./2020.</c:v>
                </c:pt>
              </c:strCache>
            </c:strRef>
          </c:tx>
          <c:spPr>
            <a:solidFill>
              <a:schemeClr val="accent6">
                <a:tint val="65000"/>
              </a:schemeClr>
            </a:solidFill>
            <a:ln>
              <a:noFill/>
            </a:ln>
            <a:effectLst/>
            <a:sp3d/>
          </c:spPr>
          <c:invertIfNegative val="0"/>
          <c:cat>
            <c:strRef>
              <c:f>Lapa1!$D$4:$L$4</c:f>
              <c:strCache>
                <c:ptCount val="8"/>
                <c:pt idx="0">
                  <c:v>Cēre</c:v>
                </c:pt>
                <c:pt idx="1">
                  <c:v>Vāne</c:v>
                </c:pt>
                <c:pt idx="2">
                  <c:v>Zante</c:v>
                </c:pt>
                <c:pt idx="3">
                  <c:v>Zemīte</c:v>
                </c:pt>
                <c:pt idx="4">
                  <c:v>KRV</c:v>
                </c:pt>
                <c:pt idx="5">
                  <c:v>KKMV</c:v>
                </c:pt>
                <c:pt idx="6">
                  <c:v>Novadā</c:v>
                </c:pt>
                <c:pt idx="7">
                  <c:v>Valstī</c:v>
                </c:pt>
              </c:strCache>
            </c:strRef>
          </c:cat>
          <c:val>
            <c:numRef>
              <c:f>Lapa1!$D$7:$L$7</c:f>
              <c:numCache>
                <c:formatCode>0.00</c:formatCode>
                <c:ptCount val="8"/>
                <c:pt idx="0">
                  <c:v>6.27</c:v>
                </c:pt>
                <c:pt idx="1">
                  <c:v>6.3</c:v>
                </c:pt>
                <c:pt idx="2">
                  <c:v>5.8</c:v>
                </c:pt>
                <c:pt idx="3">
                  <c:v>5.12</c:v>
                </c:pt>
                <c:pt idx="4">
                  <c:v>6.27</c:v>
                </c:pt>
                <c:pt idx="5">
                  <c:v>6.55</c:v>
                </c:pt>
                <c:pt idx="6">
                  <c:v>6.05</c:v>
                </c:pt>
              </c:numCache>
            </c:numRef>
          </c:val>
          <c:extLst>
            <c:ext xmlns:c16="http://schemas.microsoft.com/office/drawing/2014/chart" uri="{C3380CC4-5D6E-409C-BE32-E72D297353CC}">
              <c16:uniqueId val="{00000002-7AF0-47FE-BAE0-562F47FBA12E}"/>
            </c:ext>
          </c:extLst>
        </c:ser>
        <c:dLbls>
          <c:showLegendKey val="0"/>
          <c:showVal val="0"/>
          <c:showCatName val="0"/>
          <c:showSerName val="0"/>
          <c:showPercent val="0"/>
          <c:showBubbleSize val="0"/>
        </c:dLbls>
        <c:gapWidth val="150"/>
        <c:shape val="box"/>
        <c:axId val="1059748784"/>
        <c:axId val="1059742544"/>
        <c:axId val="0"/>
      </c:bar3DChart>
      <c:catAx>
        <c:axId val="1059748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59742544"/>
        <c:crosses val="autoZero"/>
        <c:auto val="1"/>
        <c:lblAlgn val="ctr"/>
        <c:lblOffset val="100"/>
        <c:noMultiLvlLbl val="0"/>
      </c:catAx>
      <c:valAx>
        <c:axId val="1059742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59748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b="1">
          <a:latin typeface="Garamond" panose="02020404030301010803" pitchFamily="18" charset="0"/>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Lapa1!$C$70</c:f>
              <c:strCache>
                <c:ptCount val="1"/>
                <c:pt idx="0">
                  <c:v>2017./2018.</c:v>
                </c:pt>
              </c:strCache>
            </c:strRef>
          </c:tx>
          <c:spPr>
            <a:solidFill>
              <a:schemeClr val="accent6">
                <a:shade val="65000"/>
              </a:schemeClr>
            </a:solidFill>
            <a:ln>
              <a:noFill/>
            </a:ln>
            <a:effectLst/>
            <a:sp3d/>
          </c:spPr>
          <c:invertIfNegative val="0"/>
          <c:cat>
            <c:strRef>
              <c:f>Lapa1!$D$69:$L$69</c:f>
              <c:strCache>
                <c:ptCount val="8"/>
                <c:pt idx="0">
                  <c:v>Cēre</c:v>
                </c:pt>
                <c:pt idx="1">
                  <c:v>Vāne</c:v>
                </c:pt>
                <c:pt idx="2">
                  <c:v>Zante</c:v>
                </c:pt>
                <c:pt idx="3">
                  <c:v>Zemīte</c:v>
                </c:pt>
                <c:pt idx="4">
                  <c:v>KRV</c:v>
                </c:pt>
                <c:pt idx="5">
                  <c:v>KKMV</c:v>
                </c:pt>
                <c:pt idx="6">
                  <c:v>Novadā </c:v>
                </c:pt>
                <c:pt idx="7">
                  <c:v>Valstī</c:v>
                </c:pt>
              </c:strCache>
            </c:strRef>
          </c:cat>
          <c:val>
            <c:numRef>
              <c:f>Lapa1!$D$70:$L$70</c:f>
              <c:numCache>
                <c:formatCode>0.00</c:formatCode>
                <c:ptCount val="8"/>
                <c:pt idx="0">
                  <c:v>6</c:v>
                </c:pt>
                <c:pt idx="1">
                  <c:v>6.29</c:v>
                </c:pt>
                <c:pt idx="2">
                  <c:v>6</c:v>
                </c:pt>
                <c:pt idx="3">
                  <c:v>6.5</c:v>
                </c:pt>
                <c:pt idx="4">
                  <c:v>5.86</c:v>
                </c:pt>
                <c:pt idx="5">
                  <c:v>6.33</c:v>
                </c:pt>
                <c:pt idx="6">
                  <c:v>6.05</c:v>
                </c:pt>
                <c:pt idx="7">
                  <c:v>6.31</c:v>
                </c:pt>
              </c:numCache>
            </c:numRef>
          </c:val>
          <c:extLst>
            <c:ext xmlns:c16="http://schemas.microsoft.com/office/drawing/2014/chart" uri="{C3380CC4-5D6E-409C-BE32-E72D297353CC}">
              <c16:uniqueId val="{00000000-F6C4-477A-8F29-708C550AC008}"/>
            </c:ext>
          </c:extLst>
        </c:ser>
        <c:ser>
          <c:idx val="1"/>
          <c:order val="1"/>
          <c:tx>
            <c:strRef>
              <c:f>Lapa1!$C$71</c:f>
              <c:strCache>
                <c:ptCount val="1"/>
                <c:pt idx="0">
                  <c:v>2018./2019.</c:v>
                </c:pt>
              </c:strCache>
            </c:strRef>
          </c:tx>
          <c:spPr>
            <a:solidFill>
              <a:schemeClr val="accent6"/>
            </a:solidFill>
            <a:ln>
              <a:noFill/>
            </a:ln>
            <a:effectLst/>
            <a:sp3d/>
          </c:spPr>
          <c:invertIfNegative val="0"/>
          <c:cat>
            <c:strRef>
              <c:f>Lapa1!$D$69:$L$69</c:f>
              <c:strCache>
                <c:ptCount val="8"/>
                <c:pt idx="0">
                  <c:v>Cēre</c:v>
                </c:pt>
                <c:pt idx="1">
                  <c:v>Vāne</c:v>
                </c:pt>
                <c:pt idx="2">
                  <c:v>Zante</c:v>
                </c:pt>
                <c:pt idx="3">
                  <c:v>Zemīte</c:v>
                </c:pt>
                <c:pt idx="4">
                  <c:v>KRV</c:v>
                </c:pt>
                <c:pt idx="5">
                  <c:v>KKMV</c:v>
                </c:pt>
                <c:pt idx="6">
                  <c:v>Novadā </c:v>
                </c:pt>
                <c:pt idx="7">
                  <c:v>Valstī</c:v>
                </c:pt>
              </c:strCache>
            </c:strRef>
          </c:cat>
          <c:val>
            <c:numRef>
              <c:f>Lapa1!$D$71:$L$71</c:f>
              <c:numCache>
                <c:formatCode>0.00</c:formatCode>
                <c:ptCount val="8"/>
                <c:pt idx="0">
                  <c:v>8</c:v>
                </c:pt>
                <c:pt idx="1">
                  <c:v>6</c:v>
                </c:pt>
                <c:pt idx="2">
                  <c:v>6.2</c:v>
                </c:pt>
                <c:pt idx="3">
                  <c:v>4</c:v>
                </c:pt>
                <c:pt idx="4">
                  <c:v>5.39</c:v>
                </c:pt>
                <c:pt idx="5">
                  <c:v>5.52</c:v>
                </c:pt>
                <c:pt idx="6">
                  <c:v>5.74</c:v>
                </c:pt>
                <c:pt idx="7">
                  <c:v>6.25</c:v>
                </c:pt>
              </c:numCache>
            </c:numRef>
          </c:val>
          <c:extLst>
            <c:ext xmlns:c16="http://schemas.microsoft.com/office/drawing/2014/chart" uri="{C3380CC4-5D6E-409C-BE32-E72D297353CC}">
              <c16:uniqueId val="{00000001-F6C4-477A-8F29-708C550AC008}"/>
            </c:ext>
          </c:extLst>
        </c:ser>
        <c:ser>
          <c:idx val="2"/>
          <c:order val="2"/>
          <c:tx>
            <c:strRef>
              <c:f>Lapa1!$C$72</c:f>
              <c:strCache>
                <c:ptCount val="1"/>
                <c:pt idx="0">
                  <c:v>2019./2020.</c:v>
                </c:pt>
              </c:strCache>
            </c:strRef>
          </c:tx>
          <c:spPr>
            <a:solidFill>
              <a:schemeClr val="accent6">
                <a:tint val="65000"/>
              </a:schemeClr>
            </a:solidFill>
            <a:ln>
              <a:noFill/>
            </a:ln>
            <a:effectLst/>
            <a:sp3d/>
          </c:spPr>
          <c:invertIfNegative val="0"/>
          <c:cat>
            <c:strRef>
              <c:f>Lapa1!$D$69:$L$69</c:f>
              <c:strCache>
                <c:ptCount val="8"/>
                <c:pt idx="0">
                  <c:v>Cēre</c:v>
                </c:pt>
                <c:pt idx="1">
                  <c:v>Vāne</c:v>
                </c:pt>
                <c:pt idx="2">
                  <c:v>Zante</c:v>
                </c:pt>
                <c:pt idx="3">
                  <c:v>Zemīte</c:v>
                </c:pt>
                <c:pt idx="4">
                  <c:v>KRV</c:v>
                </c:pt>
                <c:pt idx="5">
                  <c:v>KKMV</c:v>
                </c:pt>
                <c:pt idx="6">
                  <c:v>Novadā </c:v>
                </c:pt>
                <c:pt idx="7">
                  <c:v>Valstī</c:v>
                </c:pt>
              </c:strCache>
            </c:strRef>
          </c:cat>
          <c:val>
            <c:numRef>
              <c:f>Lapa1!$D$72:$L$72</c:f>
              <c:numCache>
                <c:formatCode>0.00</c:formatCode>
                <c:ptCount val="8"/>
                <c:pt idx="0">
                  <c:v>5.27</c:v>
                </c:pt>
                <c:pt idx="1">
                  <c:v>6</c:v>
                </c:pt>
                <c:pt idx="2">
                  <c:v>5.4</c:v>
                </c:pt>
                <c:pt idx="3">
                  <c:v>4.6399999999999997</c:v>
                </c:pt>
                <c:pt idx="4">
                  <c:v>5.87</c:v>
                </c:pt>
                <c:pt idx="5">
                  <c:v>5.14</c:v>
                </c:pt>
                <c:pt idx="6">
                  <c:v>5.39</c:v>
                </c:pt>
              </c:numCache>
            </c:numRef>
          </c:val>
          <c:extLst>
            <c:ext xmlns:c16="http://schemas.microsoft.com/office/drawing/2014/chart" uri="{C3380CC4-5D6E-409C-BE32-E72D297353CC}">
              <c16:uniqueId val="{00000002-F6C4-477A-8F29-708C550AC008}"/>
            </c:ext>
          </c:extLst>
        </c:ser>
        <c:dLbls>
          <c:showLegendKey val="0"/>
          <c:showVal val="0"/>
          <c:showCatName val="0"/>
          <c:showSerName val="0"/>
          <c:showPercent val="0"/>
          <c:showBubbleSize val="0"/>
        </c:dLbls>
        <c:gapWidth val="150"/>
        <c:shape val="box"/>
        <c:axId val="1061104976"/>
        <c:axId val="1061109136"/>
        <c:axId val="0"/>
      </c:bar3DChart>
      <c:catAx>
        <c:axId val="1061104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61109136"/>
        <c:crosses val="autoZero"/>
        <c:auto val="1"/>
        <c:lblAlgn val="ctr"/>
        <c:lblOffset val="100"/>
        <c:noMultiLvlLbl val="0"/>
      </c:catAx>
      <c:valAx>
        <c:axId val="1061109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611049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b="1">
          <a:latin typeface="Garamond" panose="02020404030301010803" pitchFamily="18" charset="0"/>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Lapa1!$C$91</c:f>
              <c:strCache>
                <c:ptCount val="1"/>
                <c:pt idx="0">
                  <c:v>2017./2018.</c:v>
                </c:pt>
              </c:strCache>
            </c:strRef>
          </c:tx>
          <c:spPr>
            <a:solidFill>
              <a:schemeClr val="accent6">
                <a:shade val="65000"/>
              </a:schemeClr>
            </a:solidFill>
            <a:ln>
              <a:noFill/>
            </a:ln>
            <a:effectLst/>
            <a:sp3d/>
          </c:spPr>
          <c:invertIfNegative val="0"/>
          <c:cat>
            <c:strRef>
              <c:f>Lapa1!$D$90:$L$90</c:f>
              <c:strCache>
                <c:ptCount val="8"/>
                <c:pt idx="0">
                  <c:v>Cēre</c:v>
                </c:pt>
                <c:pt idx="1">
                  <c:v>Vāne</c:v>
                </c:pt>
                <c:pt idx="2">
                  <c:v>Zante</c:v>
                </c:pt>
                <c:pt idx="3">
                  <c:v>Zemīte</c:v>
                </c:pt>
                <c:pt idx="4">
                  <c:v>KRV</c:v>
                </c:pt>
                <c:pt idx="5">
                  <c:v>KKMV</c:v>
                </c:pt>
                <c:pt idx="6">
                  <c:v>Novadā </c:v>
                </c:pt>
                <c:pt idx="7">
                  <c:v>Valstī</c:v>
                </c:pt>
              </c:strCache>
            </c:strRef>
          </c:cat>
          <c:val>
            <c:numRef>
              <c:f>Lapa1!$D$91:$L$91</c:f>
              <c:numCache>
                <c:formatCode>0.00</c:formatCode>
                <c:ptCount val="8"/>
                <c:pt idx="0">
                  <c:v>4.5</c:v>
                </c:pt>
                <c:pt idx="1">
                  <c:v>4.8600000000000003</c:v>
                </c:pt>
                <c:pt idx="2">
                  <c:v>5.2</c:v>
                </c:pt>
                <c:pt idx="3">
                  <c:v>4.8</c:v>
                </c:pt>
                <c:pt idx="4">
                  <c:v>4.6500000000000004</c:v>
                </c:pt>
                <c:pt idx="5">
                  <c:v>6.4</c:v>
                </c:pt>
                <c:pt idx="6">
                  <c:v>5.29</c:v>
                </c:pt>
                <c:pt idx="7">
                  <c:v>5.58</c:v>
                </c:pt>
              </c:numCache>
            </c:numRef>
          </c:val>
          <c:extLst>
            <c:ext xmlns:c16="http://schemas.microsoft.com/office/drawing/2014/chart" uri="{C3380CC4-5D6E-409C-BE32-E72D297353CC}">
              <c16:uniqueId val="{00000000-C080-4AFD-88EB-6FCF15EDAE16}"/>
            </c:ext>
          </c:extLst>
        </c:ser>
        <c:ser>
          <c:idx val="1"/>
          <c:order val="1"/>
          <c:tx>
            <c:strRef>
              <c:f>Lapa1!$C$92</c:f>
              <c:strCache>
                <c:ptCount val="1"/>
                <c:pt idx="0">
                  <c:v>2018./2019.</c:v>
                </c:pt>
              </c:strCache>
            </c:strRef>
          </c:tx>
          <c:spPr>
            <a:solidFill>
              <a:schemeClr val="accent6"/>
            </a:solidFill>
            <a:ln>
              <a:noFill/>
            </a:ln>
            <a:effectLst/>
            <a:sp3d/>
          </c:spPr>
          <c:invertIfNegative val="0"/>
          <c:cat>
            <c:strRef>
              <c:f>Lapa1!$D$90:$L$90</c:f>
              <c:strCache>
                <c:ptCount val="8"/>
                <c:pt idx="0">
                  <c:v>Cēre</c:v>
                </c:pt>
                <c:pt idx="1">
                  <c:v>Vāne</c:v>
                </c:pt>
                <c:pt idx="2">
                  <c:v>Zante</c:v>
                </c:pt>
                <c:pt idx="3">
                  <c:v>Zemīte</c:v>
                </c:pt>
                <c:pt idx="4">
                  <c:v>KRV</c:v>
                </c:pt>
                <c:pt idx="5">
                  <c:v>KKMV</c:v>
                </c:pt>
                <c:pt idx="6">
                  <c:v>Novadā </c:v>
                </c:pt>
                <c:pt idx="7">
                  <c:v>Valstī</c:v>
                </c:pt>
              </c:strCache>
            </c:strRef>
          </c:cat>
          <c:val>
            <c:numRef>
              <c:f>Lapa1!$D$92:$L$92</c:f>
              <c:numCache>
                <c:formatCode>0.00</c:formatCode>
                <c:ptCount val="8"/>
                <c:pt idx="0">
                  <c:v>6</c:v>
                </c:pt>
                <c:pt idx="1">
                  <c:v>5.0999999999999996</c:v>
                </c:pt>
                <c:pt idx="2">
                  <c:v>3.6</c:v>
                </c:pt>
                <c:pt idx="3">
                  <c:v>4</c:v>
                </c:pt>
                <c:pt idx="4">
                  <c:v>4.4400000000000004</c:v>
                </c:pt>
                <c:pt idx="5">
                  <c:v>5.23</c:v>
                </c:pt>
                <c:pt idx="6">
                  <c:v>4.8899999999999997</c:v>
                </c:pt>
                <c:pt idx="7">
                  <c:v>5.04</c:v>
                </c:pt>
              </c:numCache>
            </c:numRef>
          </c:val>
          <c:extLst>
            <c:ext xmlns:c16="http://schemas.microsoft.com/office/drawing/2014/chart" uri="{C3380CC4-5D6E-409C-BE32-E72D297353CC}">
              <c16:uniqueId val="{00000001-C080-4AFD-88EB-6FCF15EDAE16}"/>
            </c:ext>
          </c:extLst>
        </c:ser>
        <c:ser>
          <c:idx val="2"/>
          <c:order val="2"/>
          <c:tx>
            <c:strRef>
              <c:f>Lapa1!$C$93</c:f>
              <c:strCache>
                <c:ptCount val="1"/>
                <c:pt idx="0">
                  <c:v>2019./2020.</c:v>
                </c:pt>
              </c:strCache>
            </c:strRef>
          </c:tx>
          <c:spPr>
            <a:solidFill>
              <a:schemeClr val="accent6">
                <a:tint val="65000"/>
              </a:schemeClr>
            </a:solidFill>
            <a:ln>
              <a:noFill/>
            </a:ln>
            <a:effectLst/>
            <a:sp3d/>
          </c:spPr>
          <c:invertIfNegative val="0"/>
          <c:cat>
            <c:strRef>
              <c:f>Lapa1!$D$90:$L$90</c:f>
              <c:strCache>
                <c:ptCount val="8"/>
                <c:pt idx="0">
                  <c:v>Cēre</c:v>
                </c:pt>
                <c:pt idx="1">
                  <c:v>Vāne</c:v>
                </c:pt>
                <c:pt idx="2">
                  <c:v>Zante</c:v>
                </c:pt>
                <c:pt idx="3">
                  <c:v>Zemīte</c:v>
                </c:pt>
                <c:pt idx="4">
                  <c:v>KRV</c:v>
                </c:pt>
                <c:pt idx="5">
                  <c:v>KKMV</c:v>
                </c:pt>
                <c:pt idx="6">
                  <c:v>Novadā </c:v>
                </c:pt>
                <c:pt idx="7">
                  <c:v>Valstī</c:v>
                </c:pt>
              </c:strCache>
            </c:strRef>
          </c:cat>
          <c:val>
            <c:numRef>
              <c:f>Lapa1!$D$93:$L$93</c:f>
              <c:numCache>
                <c:formatCode>General</c:formatCode>
                <c:ptCount val="8"/>
                <c:pt idx="0">
                  <c:v>5.36</c:v>
                </c:pt>
                <c:pt idx="1">
                  <c:v>5.5</c:v>
                </c:pt>
                <c:pt idx="2">
                  <c:v>5.6</c:v>
                </c:pt>
                <c:pt idx="3">
                  <c:v>4.2300000000000004</c:v>
                </c:pt>
                <c:pt idx="4">
                  <c:v>5.4</c:v>
                </c:pt>
                <c:pt idx="5">
                  <c:v>6.36</c:v>
                </c:pt>
                <c:pt idx="6">
                  <c:v>5.41</c:v>
                </c:pt>
              </c:numCache>
            </c:numRef>
          </c:val>
          <c:extLst>
            <c:ext xmlns:c16="http://schemas.microsoft.com/office/drawing/2014/chart" uri="{C3380CC4-5D6E-409C-BE32-E72D297353CC}">
              <c16:uniqueId val="{00000002-C080-4AFD-88EB-6FCF15EDAE16}"/>
            </c:ext>
          </c:extLst>
        </c:ser>
        <c:dLbls>
          <c:showLegendKey val="0"/>
          <c:showVal val="0"/>
          <c:showCatName val="0"/>
          <c:showSerName val="0"/>
          <c:showPercent val="0"/>
          <c:showBubbleSize val="0"/>
        </c:dLbls>
        <c:gapWidth val="150"/>
        <c:shape val="box"/>
        <c:axId val="1061115376"/>
        <c:axId val="1061106224"/>
        <c:axId val="0"/>
      </c:bar3DChart>
      <c:catAx>
        <c:axId val="1061115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61106224"/>
        <c:crosses val="autoZero"/>
        <c:auto val="1"/>
        <c:lblAlgn val="ctr"/>
        <c:lblOffset val="100"/>
        <c:noMultiLvlLbl val="0"/>
      </c:catAx>
      <c:valAx>
        <c:axId val="10611062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61115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b="1">
          <a:latin typeface="Garamond" panose="02020404030301010803" pitchFamily="18" charset="0"/>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Garamond" panose="02020404030301010803" pitchFamily="18" charset="0"/>
                <a:ea typeface="+mn-ea"/>
                <a:cs typeface="+mn-cs"/>
              </a:defRPr>
            </a:pPr>
            <a:r>
              <a:rPr lang="lv-LV" sz="2800" b="1" dirty="0" smtClean="0">
                <a:solidFill>
                  <a:srgbClr val="003300"/>
                </a:solidFill>
                <a:effectLst>
                  <a:outerShdw blurRad="38100" dist="38100" dir="2700000" algn="tl">
                    <a:srgbClr val="000000">
                      <a:alpha val="43137"/>
                    </a:srgbClr>
                  </a:outerShdw>
                </a:effectLst>
              </a:rPr>
              <a:t>Necentralizētie</a:t>
            </a:r>
            <a:r>
              <a:rPr lang="lv-LV" sz="2800" b="1" baseline="0" dirty="0" smtClean="0">
                <a:solidFill>
                  <a:srgbClr val="003300"/>
                </a:solidFill>
                <a:effectLst>
                  <a:outerShdw blurRad="38100" dist="38100" dir="2700000" algn="tl">
                    <a:srgbClr val="000000">
                      <a:alpha val="43137"/>
                    </a:srgbClr>
                  </a:outerShdw>
                </a:effectLst>
              </a:rPr>
              <a:t> eksāmeni 12. klasei</a:t>
            </a:r>
            <a:endParaRPr lang="lv-LV" sz="2800" b="1" dirty="0">
              <a:solidFill>
                <a:srgbClr val="003300"/>
              </a:solidFill>
              <a:effectLst>
                <a:outerShdw blurRad="38100" dist="38100" dir="2700000" algn="tl">
                  <a:srgbClr val="000000">
                    <a:alpha val="43137"/>
                  </a:srgbClr>
                </a:outerShdw>
              </a:effectLst>
            </a:endParaRPr>
          </a:p>
        </c:rich>
      </c:tx>
      <c:layout>
        <c:manualLayout>
          <c:xMode val="edge"/>
          <c:yMode val="edge"/>
          <c:x val="0.22753776150476038"/>
          <c:y val="1.189935614389098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Lapa2!$B$6</c:f>
              <c:strCache>
                <c:ptCount val="1"/>
                <c:pt idx="0">
                  <c:v>Ģeogrāfija </c:v>
                </c:pt>
              </c:strCache>
            </c:strRef>
          </c:tx>
          <c:spPr>
            <a:solidFill>
              <a:schemeClr val="accent6">
                <a:tint val="77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Lapa2!$D$5:$G$5</c:f>
              <c:strCache>
                <c:ptCount val="4"/>
                <c:pt idx="0">
                  <c:v>KRV</c:v>
                </c:pt>
                <c:pt idx="1">
                  <c:v>KKMV</c:v>
                </c:pt>
                <c:pt idx="2">
                  <c:v>Novadā</c:v>
                </c:pt>
                <c:pt idx="3">
                  <c:v>Valstī</c:v>
                </c:pt>
              </c:strCache>
            </c:strRef>
          </c:cat>
          <c:val>
            <c:numRef>
              <c:f>Lapa2!$D$6:$G$6</c:f>
              <c:numCache>
                <c:formatCode>General</c:formatCode>
                <c:ptCount val="4"/>
                <c:pt idx="0" formatCode="0.00%">
                  <c:v>0.62329999999999997</c:v>
                </c:pt>
                <c:pt idx="2" formatCode="0.00%">
                  <c:v>0.62329999999999997</c:v>
                </c:pt>
                <c:pt idx="3" formatCode="0.00%">
                  <c:v>0.69199999999999995</c:v>
                </c:pt>
              </c:numCache>
            </c:numRef>
          </c:val>
          <c:extLst>
            <c:ext xmlns:c16="http://schemas.microsoft.com/office/drawing/2014/chart" uri="{C3380CC4-5D6E-409C-BE32-E72D297353CC}">
              <c16:uniqueId val="{00000000-8313-44C3-8C4E-5B31BC380BE0}"/>
            </c:ext>
          </c:extLst>
        </c:ser>
        <c:ser>
          <c:idx val="1"/>
          <c:order val="1"/>
          <c:tx>
            <c:strRef>
              <c:f>Lapa2!$B$7</c:f>
              <c:strCache>
                <c:ptCount val="1"/>
                <c:pt idx="0">
                  <c:v>Informātika</c:v>
                </c:pt>
              </c:strCache>
            </c:strRef>
          </c:tx>
          <c:spPr>
            <a:solidFill>
              <a:schemeClr val="accent6">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Lapa2!$D$5:$G$5</c:f>
              <c:strCache>
                <c:ptCount val="4"/>
                <c:pt idx="0">
                  <c:v>KRV</c:v>
                </c:pt>
                <c:pt idx="1">
                  <c:v>KKMV</c:v>
                </c:pt>
                <c:pt idx="2">
                  <c:v>Novadā</c:v>
                </c:pt>
                <c:pt idx="3">
                  <c:v>Valstī</c:v>
                </c:pt>
              </c:strCache>
            </c:strRef>
          </c:cat>
          <c:val>
            <c:numRef>
              <c:f>Lapa2!$D$7:$G$7</c:f>
              <c:numCache>
                <c:formatCode>0.00%</c:formatCode>
                <c:ptCount val="4"/>
                <c:pt idx="1">
                  <c:v>0.72589999999999999</c:v>
                </c:pt>
                <c:pt idx="2">
                  <c:v>0.72589999999999999</c:v>
                </c:pt>
                <c:pt idx="3">
                  <c:v>0.60570000000000002</c:v>
                </c:pt>
              </c:numCache>
            </c:numRef>
          </c:val>
          <c:extLst>
            <c:ext xmlns:c16="http://schemas.microsoft.com/office/drawing/2014/chart" uri="{C3380CC4-5D6E-409C-BE32-E72D297353CC}">
              <c16:uniqueId val="{00000001-8313-44C3-8C4E-5B31BC380BE0}"/>
            </c:ext>
          </c:extLst>
        </c:ser>
        <c:dLbls>
          <c:showLegendKey val="0"/>
          <c:showVal val="0"/>
          <c:showCatName val="0"/>
          <c:showSerName val="0"/>
          <c:showPercent val="0"/>
          <c:showBubbleSize val="0"/>
        </c:dLbls>
        <c:gapWidth val="150"/>
        <c:shape val="box"/>
        <c:axId val="1196723567"/>
        <c:axId val="1196711503"/>
        <c:axId val="0"/>
      </c:bar3DChart>
      <c:catAx>
        <c:axId val="11967235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196711503"/>
        <c:crosses val="autoZero"/>
        <c:auto val="1"/>
        <c:lblAlgn val="ctr"/>
        <c:lblOffset val="100"/>
        <c:noMultiLvlLbl val="0"/>
      </c:catAx>
      <c:valAx>
        <c:axId val="119671150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19672356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r>
              <a:rPr lang="lv-LV" b="1"/>
              <a:t>Angļu valoda</a:t>
            </a:r>
          </a:p>
        </c:rich>
      </c:tx>
      <c:layout>
        <c:manualLayout>
          <c:xMode val="edge"/>
          <c:yMode val="edge"/>
          <c:x val="0.35769303256713114"/>
          <c:y val="0"/>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Lapa3!$E$5</c:f>
              <c:strCache>
                <c:ptCount val="1"/>
                <c:pt idx="0">
                  <c:v>vid. skolā</c:v>
                </c:pt>
              </c:strCache>
            </c:strRef>
          </c:tx>
          <c:spPr>
            <a:solidFill>
              <a:schemeClr val="accent6">
                <a:shade val="65000"/>
              </a:schemeClr>
            </a:solidFill>
            <a:ln>
              <a:noFill/>
            </a:ln>
            <a:effectLst/>
            <a:sp3d/>
          </c:spPr>
          <c:invertIfNegative val="0"/>
          <c:cat>
            <c:strRef>
              <c:f>Lapa3!$C$6:$D$9</c:f>
              <c:strCache>
                <c:ptCount val="3"/>
                <c:pt idx="0">
                  <c:v>KKMV</c:v>
                </c:pt>
                <c:pt idx="1">
                  <c:v>KRV</c:v>
                </c:pt>
                <c:pt idx="2">
                  <c:v>KLT</c:v>
                </c:pt>
              </c:strCache>
            </c:strRef>
          </c:cat>
          <c:val>
            <c:numRef>
              <c:f>Lapa3!$E$6:$E$9</c:f>
              <c:numCache>
                <c:formatCode>0.00%</c:formatCode>
                <c:ptCount val="4"/>
                <c:pt idx="0">
                  <c:v>0.78500000000000003</c:v>
                </c:pt>
                <c:pt idx="1">
                  <c:v>0.57589999999999997</c:v>
                </c:pt>
                <c:pt idx="2">
                  <c:v>0.4929</c:v>
                </c:pt>
              </c:numCache>
            </c:numRef>
          </c:val>
          <c:extLst>
            <c:ext xmlns:c16="http://schemas.microsoft.com/office/drawing/2014/chart" uri="{C3380CC4-5D6E-409C-BE32-E72D297353CC}">
              <c16:uniqueId val="{00000000-F491-4705-9896-3DBDF69ED8FD}"/>
            </c:ext>
          </c:extLst>
        </c:ser>
        <c:ser>
          <c:idx val="1"/>
          <c:order val="1"/>
          <c:tx>
            <c:strRef>
              <c:f>Lapa3!$F$5</c:f>
              <c:strCache>
                <c:ptCount val="1"/>
                <c:pt idx="0">
                  <c:v>vid. nov.</c:v>
                </c:pt>
              </c:strCache>
            </c:strRef>
          </c:tx>
          <c:spPr>
            <a:solidFill>
              <a:schemeClr val="accent6"/>
            </a:solidFill>
            <a:ln>
              <a:noFill/>
            </a:ln>
            <a:effectLst/>
            <a:sp3d/>
          </c:spPr>
          <c:invertIfNegative val="0"/>
          <c:dPt>
            <c:idx val="3"/>
            <c:invertIfNegative val="0"/>
            <c:bubble3D val="0"/>
            <c:spPr>
              <a:solidFill>
                <a:srgbClr val="FFFF00"/>
              </a:solidFill>
              <a:ln>
                <a:noFill/>
              </a:ln>
              <a:effectLst/>
              <a:sp3d/>
            </c:spPr>
            <c:extLst>
              <c:ext xmlns:c16="http://schemas.microsoft.com/office/drawing/2014/chart" uri="{C3380CC4-5D6E-409C-BE32-E72D297353CC}">
                <c16:uniqueId val="{00000003-F491-4705-9896-3DBDF69ED8FD}"/>
              </c:ext>
            </c:extLst>
          </c:dPt>
          <c:cat>
            <c:strRef>
              <c:f>Lapa3!$C$6:$D$9</c:f>
              <c:strCache>
                <c:ptCount val="3"/>
                <c:pt idx="0">
                  <c:v>KKMV</c:v>
                </c:pt>
                <c:pt idx="1">
                  <c:v>KRV</c:v>
                </c:pt>
                <c:pt idx="2">
                  <c:v>KLT</c:v>
                </c:pt>
              </c:strCache>
            </c:strRef>
          </c:cat>
          <c:val>
            <c:numRef>
              <c:f>Lapa3!$F$6:$F$9</c:f>
              <c:numCache>
                <c:formatCode>General</c:formatCode>
                <c:ptCount val="4"/>
                <c:pt idx="3" formatCode="0.00%">
                  <c:v>0.53759999999999997</c:v>
                </c:pt>
              </c:numCache>
            </c:numRef>
          </c:val>
          <c:extLst>
            <c:ext xmlns:c16="http://schemas.microsoft.com/office/drawing/2014/chart" uri="{C3380CC4-5D6E-409C-BE32-E72D297353CC}">
              <c16:uniqueId val="{00000001-F491-4705-9896-3DBDF69ED8FD}"/>
            </c:ext>
          </c:extLst>
        </c:ser>
        <c:ser>
          <c:idx val="2"/>
          <c:order val="2"/>
          <c:tx>
            <c:strRef>
              <c:f>Lapa3!$G$5</c:f>
              <c:strCache>
                <c:ptCount val="1"/>
                <c:pt idx="0">
                  <c:v>vid. valstī</c:v>
                </c:pt>
              </c:strCache>
            </c:strRef>
          </c:tx>
          <c:spPr>
            <a:solidFill>
              <a:srgbClr val="FFC000"/>
            </a:solidFill>
            <a:ln>
              <a:noFill/>
            </a:ln>
            <a:effectLst/>
            <a:sp3d/>
          </c:spPr>
          <c:invertIfNegative val="0"/>
          <c:cat>
            <c:strRef>
              <c:f>Lapa3!$C$6:$D$9</c:f>
              <c:strCache>
                <c:ptCount val="3"/>
                <c:pt idx="0">
                  <c:v>KKMV</c:v>
                </c:pt>
                <c:pt idx="1">
                  <c:v>KRV</c:v>
                </c:pt>
                <c:pt idx="2">
                  <c:v>KLT</c:v>
                </c:pt>
              </c:strCache>
            </c:strRef>
          </c:cat>
          <c:val>
            <c:numRef>
              <c:f>Lapa3!$G$6:$G$9</c:f>
              <c:numCache>
                <c:formatCode>General</c:formatCode>
                <c:ptCount val="4"/>
                <c:pt idx="3" formatCode="0.00%">
                  <c:v>0.69989999999999997</c:v>
                </c:pt>
              </c:numCache>
            </c:numRef>
          </c:val>
          <c:extLst>
            <c:ext xmlns:c16="http://schemas.microsoft.com/office/drawing/2014/chart" uri="{C3380CC4-5D6E-409C-BE32-E72D297353CC}">
              <c16:uniqueId val="{00000002-F491-4705-9896-3DBDF69ED8FD}"/>
            </c:ext>
          </c:extLst>
        </c:ser>
        <c:dLbls>
          <c:showLegendKey val="0"/>
          <c:showVal val="0"/>
          <c:showCatName val="0"/>
          <c:showSerName val="0"/>
          <c:showPercent val="0"/>
          <c:showBubbleSize val="0"/>
        </c:dLbls>
        <c:gapWidth val="150"/>
        <c:shape val="box"/>
        <c:axId val="1048440575"/>
        <c:axId val="1048442655"/>
        <c:axId val="0"/>
      </c:bar3DChart>
      <c:catAx>
        <c:axId val="10484405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48442655"/>
        <c:crosses val="autoZero"/>
        <c:auto val="1"/>
        <c:lblAlgn val="ctr"/>
        <c:lblOffset val="100"/>
        <c:noMultiLvlLbl val="0"/>
      </c:catAx>
      <c:valAx>
        <c:axId val="104844265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484405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r>
              <a:rPr lang="lv-LV" b="1"/>
              <a:t>Latviešu valoda</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Lapa3!$E$21</c:f>
              <c:strCache>
                <c:ptCount val="1"/>
                <c:pt idx="0">
                  <c:v>vid. skolā</c:v>
                </c:pt>
              </c:strCache>
            </c:strRef>
          </c:tx>
          <c:spPr>
            <a:solidFill>
              <a:schemeClr val="accent6">
                <a:shade val="65000"/>
              </a:schemeClr>
            </a:solidFill>
            <a:ln>
              <a:noFill/>
            </a:ln>
            <a:effectLst/>
            <a:sp3d/>
          </c:spPr>
          <c:invertIfNegative val="0"/>
          <c:cat>
            <c:strRef>
              <c:f>Lapa3!$C$22:$D$25</c:f>
              <c:strCache>
                <c:ptCount val="3"/>
                <c:pt idx="0">
                  <c:v>KKMV</c:v>
                </c:pt>
                <c:pt idx="1">
                  <c:v>KRV</c:v>
                </c:pt>
                <c:pt idx="2">
                  <c:v>KLT</c:v>
                </c:pt>
              </c:strCache>
            </c:strRef>
          </c:cat>
          <c:val>
            <c:numRef>
              <c:f>Lapa3!$E$22:$E$25</c:f>
              <c:numCache>
                <c:formatCode>0.00%</c:formatCode>
                <c:ptCount val="4"/>
                <c:pt idx="0">
                  <c:v>0.56630000000000003</c:v>
                </c:pt>
                <c:pt idx="1">
                  <c:v>0.50719999999999998</c:v>
                </c:pt>
                <c:pt idx="2">
                  <c:v>0.41880000000000001</c:v>
                </c:pt>
              </c:numCache>
            </c:numRef>
          </c:val>
          <c:extLst>
            <c:ext xmlns:c16="http://schemas.microsoft.com/office/drawing/2014/chart" uri="{C3380CC4-5D6E-409C-BE32-E72D297353CC}">
              <c16:uniqueId val="{00000000-6EA1-4592-9B2D-497AABD69641}"/>
            </c:ext>
          </c:extLst>
        </c:ser>
        <c:ser>
          <c:idx val="1"/>
          <c:order val="1"/>
          <c:tx>
            <c:strRef>
              <c:f>Lapa3!$F$21</c:f>
              <c:strCache>
                <c:ptCount val="1"/>
                <c:pt idx="0">
                  <c:v>vid. nov.</c:v>
                </c:pt>
              </c:strCache>
            </c:strRef>
          </c:tx>
          <c:spPr>
            <a:solidFill>
              <a:schemeClr val="accent6"/>
            </a:solidFill>
            <a:ln>
              <a:noFill/>
            </a:ln>
            <a:effectLst/>
            <a:sp3d/>
          </c:spPr>
          <c:invertIfNegative val="0"/>
          <c:dPt>
            <c:idx val="3"/>
            <c:invertIfNegative val="0"/>
            <c:bubble3D val="0"/>
            <c:spPr>
              <a:solidFill>
                <a:srgbClr val="FFFF00"/>
              </a:solidFill>
              <a:ln>
                <a:noFill/>
              </a:ln>
              <a:effectLst/>
              <a:sp3d/>
            </c:spPr>
            <c:extLst>
              <c:ext xmlns:c16="http://schemas.microsoft.com/office/drawing/2014/chart" uri="{C3380CC4-5D6E-409C-BE32-E72D297353CC}">
                <c16:uniqueId val="{00000003-6EA1-4592-9B2D-497AABD69641}"/>
              </c:ext>
            </c:extLst>
          </c:dPt>
          <c:cat>
            <c:strRef>
              <c:f>Lapa3!$C$22:$D$25</c:f>
              <c:strCache>
                <c:ptCount val="3"/>
                <c:pt idx="0">
                  <c:v>KKMV</c:v>
                </c:pt>
                <c:pt idx="1">
                  <c:v>KRV</c:v>
                </c:pt>
                <c:pt idx="2">
                  <c:v>KLT</c:v>
                </c:pt>
              </c:strCache>
            </c:strRef>
          </c:cat>
          <c:val>
            <c:numRef>
              <c:f>Lapa3!$F$22:$F$25</c:f>
              <c:numCache>
                <c:formatCode>General</c:formatCode>
                <c:ptCount val="4"/>
                <c:pt idx="3" formatCode="0.00%">
                  <c:v>0.44850000000000001</c:v>
                </c:pt>
              </c:numCache>
            </c:numRef>
          </c:val>
          <c:extLst>
            <c:ext xmlns:c16="http://schemas.microsoft.com/office/drawing/2014/chart" uri="{C3380CC4-5D6E-409C-BE32-E72D297353CC}">
              <c16:uniqueId val="{00000001-6EA1-4592-9B2D-497AABD69641}"/>
            </c:ext>
          </c:extLst>
        </c:ser>
        <c:ser>
          <c:idx val="2"/>
          <c:order val="2"/>
          <c:tx>
            <c:strRef>
              <c:f>Lapa3!$G$21</c:f>
              <c:strCache>
                <c:ptCount val="1"/>
                <c:pt idx="0">
                  <c:v>vid. valstī</c:v>
                </c:pt>
              </c:strCache>
            </c:strRef>
          </c:tx>
          <c:spPr>
            <a:solidFill>
              <a:srgbClr val="FFC000"/>
            </a:solidFill>
            <a:ln>
              <a:noFill/>
            </a:ln>
            <a:effectLst/>
            <a:sp3d/>
          </c:spPr>
          <c:invertIfNegative val="0"/>
          <c:cat>
            <c:strRef>
              <c:f>Lapa3!$C$22:$D$25</c:f>
              <c:strCache>
                <c:ptCount val="3"/>
                <c:pt idx="0">
                  <c:v>KKMV</c:v>
                </c:pt>
                <c:pt idx="1">
                  <c:v>KRV</c:v>
                </c:pt>
                <c:pt idx="2">
                  <c:v>KLT</c:v>
                </c:pt>
              </c:strCache>
            </c:strRef>
          </c:cat>
          <c:val>
            <c:numRef>
              <c:f>Lapa3!$G$22:$G$25</c:f>
              <c:numCache>
                <c:formatCode>General</c:formatCode>
                <c:ptCount val="4"/>
                <c:pt idx="3" formatCode="0.00%">
                  <c:v>0.52790000000000004</c:v>
                </c:pt>
              </c:numCache>
            </c:numRef>
          </c:val>
          <c:extLst>
            <c:ext xmlns:c16="http://schemas.microsoft.com/office/drawing/2014/chart" uri="{C3380CC4-5D6E-409C-BE32-E72D297353CC}">
              <c16:uniqueId val="{00000002-6EA1-4592-9B2D-497AABD69641}"/>
            </c:ext>
          </c:extLst>
        </c:ser>
        <c:dLbls>
          <c:showLegendKey val="0"/>
          <c:showVal val="0"/>
          <c:showCatName val="0"/>
          <c:showSerName val="0"/>
          <c:showPercent val="0"/>
          <c:showBubbleSize val="0"/>
        </c:dLbls>
        <c:gapWidth val="150"/>
        <c:shape val="box"/>
        <c:axId val="1056276223"/>
        <c:axId val="1056266655"/>
        <c:axId val="0"/>
      </c:bar3DChart>
      <c:catAx>
        <c:axId val="10562762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56266655"/>
        <c:crosses val="autoZero"/>
        <c:auto val="1"/>
        <c:lblAlgn val="ctr"/>
        <c:lblOffset val="100"/>
        <c:noMultiLvlLbl val="0"/>
      </c:catAx>
      <c:valAx>
        <c:axId val="105626665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562762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r>
              <a:rPr lang="lv-LV" b="1"/>
              <a:t>Krievu valoda</a:t>
            </a:r>
          </a:p>
        </c:rich>
      </c:tx>
      <c:layout>
        <c:manualLayout>
          <c:xMode val="edge"/>
          <c:yMode val="edge"/>
          <c:x val="0.37611111111111112"/>
          <c:y val="2.7777777777777776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Lapa3!$D$39</c:f>
              <c:strCache>
                <c:ptCount val="1"/>
                <c:pt idx="0">
                  <c:v>KRV</c:v>
                </c:pt>
              </c:strCache>
            </c:strRef>
          </c:tx>
          <c:spPr>
            <a:solidFill>
              <a:schemeClr val="accent6">
                <a:tint val="65000"/>
              </a:schemeClr>
            </a:solidFill>
            <a:ln>
              <a:noFill/>
            </a:ln>
            <a:effectLst/>
            <a:sp3d/>
          </c:spPr>
          <c:invertIfNegative val="0"/>
          <c:cat>
            <c:strRef>
              <c:f>Lapa3!$E$38:$G$38</c:f>
              <c:strCache>
                <c:ptCount val="3"/>
                <c:pt idx="0">
                  <c:v>vid. skolā</c:v>
                </c:pt>
                <c:pt idx="1">
                  <c:v>vid. nov.</c:v>
                </c:pt>
                <c:pt idx="2">
                  <c:v>vid. valstī</c:v>
                </c:pt>
              </c:strCache>
            </c:strRef>
          </c:cat>
          <c:val>
            <c:numRef>
              <c:f>Lapa3!$E$39:$G$39</c:f>
              <c:numCache>
                <c:formatCode>General</c:formatCode>
                <c:ptCount val="3"/>
                <c:pt idx="0" formatCode="0.00%">
                  <c:v>0.45829999999999999</c:v>
                </c:pt>
              </c:numCache>
            </c:numRef>
          </c:val>
          <c:extLst>
            <c:ext xmlns:c16="http://schemas.microsoft.com/office/drawing/2014/chart" uri="{C3380CC4-5D6E-409C-BE32-E72D297353CC}">
              <c16:uniqueId val="{00000000-3149-438E-A655-53FD2CB87EEC}"/>
            </c:ext>
          </c:extLst>
        </c:ser>
        <c:ser>
          <c:idx val="1"/>
          <c:order val="1"/>
          <c:tx>
            <c:strRef>
              <c:f>Lapa3!$D$40</c:f>
              <c:strCache>
                <c:ptCount val="1"/>
                <c:pt idx="0">
                  <c:v>KLT</c:v>
                </c:pt>
              </c:strCache>
            </c:strRef>
          </c:tx>
          <c:spPr>
            <a:solidFill>
              <a:schemeClr val="accent6"/>
            </a:solidFill>
            <a:ln>
              <a:noFill/>
            </a:ln>
            <a:effectLst/>
            <a:sp3d/>
          </c:spPr>
          <c:invertIfNegative val="0"/>
          <c:cat>
            <c:strRef>
              <c:f>Lapa3!$E$38:$G$38</c:f>
              <c:strCache>
                <c:ptCount val="3"/>
                <c:pt idx="0">
                  <c:v>vid. skolā</c:v>
                </c:pt>
                <c:pt idx="1">
                  <c:v>vid. nov.</c:v>
                </c:pt>
                <c:pt idx="2">
                  <c:v>vid. valstī</c:v>
                </c:pt>
              </c:strCache>
            </c:strRef>
          </c:cat>
          <c:val>
            <c:numRef>
              <c:f>Lapa3!$E$40:$G$40</c:f>
              <c:numCache>
                <c:formatCode>General</c:formatCode>
                <c:ptCount val="3"/>
                <c:pt idx="0" formatCode="0.00%">
                  <c:v>0.62639999999999996</c:v>
                </c:pt>
              </c:numCache>
            </c:numRef>
          </c:val>
          <c:extLst>
            <c:ext xmlns:c16="http://schemas.microsoft.com/office/drawing/2014/chart" uri="{C3380CC4-5D6E-409C-BE32-E72D297353CC}">
              <c16:uniqueId val="{00000001-3149-438E-A655-53FD2CB87EEC}"/>
            </c:ext>
          </c:extLst>
        </c:ser>
        <c:ser>
          <c:idx val="2"/>
          <c:order val="2"/>
          <c:tx>
            <c:strRef>
              <c:f>Lapa3!$D$41</c:f>
              <c:strCache>
                <c:ptCount val="1"/>
              </c:strCache>
            </c:strRef>
          </c:tx>
          <c:spPr>
            <a:solidFill>
              <a:schemeClr val="accent6">
                <a:shade val="65000"/>
              </a:schemeClr>
            </a:solidFill>
            <a:ln>
              <a:noFill/>
            </a:ln>
            <a:effectLst/>
            <a:sp3d/>
          </c:spPr>
          <c:invertIfNegative val="0"/>
          <c:dPt>
            <c:idx val="1"/>
            <c:invertIfNegative val="0"/>
            <c:bubble3D val="0"/>
            <c:spPr>
              <a:solidFill>
                <a:srgbClr val="FFFF00"/>
              </a:solidFill>
              <a:ln>
                <a:noFill/>
              </a:ln>
              <a:effectLst/>
              <a:sp3d/>
            </c:spPr>
            <c:extLst>
              <c:ext xmlns:c16="http://schemas.microsoft.com/office/drawing/2014/chart" uri="{C3380CC4-5D6E-409C-BE32-E72D297353CC}">
                <c16:uniqueId val="{00000003-3149-438E-A655-53FD2CB87EEC}"/>
              </c:ext>
            </c:extLst>
          </c:dPt>
          <c:dPt>
            <c:idx val="2"/>
            <c:invertIfNegative val="0"/>
            <c:bubble3D val="0"/>
            <c:spPr>
              <a:solidFill>
                <a:srgbClr val="FFC000"/>
              </a:solidFill>
              <a:ln>
                <a:noFill/>
              </a:ln>
              <a:effectLst/>
              <a:sp3d/>
            </c:spPr>
            <c:extLst>
              <c:ext xmlns:c16="http://schemas.microsoft.com/office/drawing/2014/chart" uri="{C3380CC4-5D6E-409C-BE32-E72D297353CC}">
                <c16:uniqueId val="{00000004-3149-438E-A655-53FD2CB87EEC}"/>
              </c:ext>
            </c:extLst>
          </c:dPt>
          <c:cat>
            <c:strRef>
              <c:f>Lapa3!$E$38:$G$38</c:f>
              <c:strCache>
                <c:ptCount val="3"/>
                <c:pt idx="0">
                  <c:v>vid. skolā</c:v>
                </c:pt>
                <c:pt idx="1">
                  <c:v>vid. nov.</c:v>
                </c:pt>
                <c:pt idx="2">
                  <c:v>vid. valstī</c:v>
                </c:pt>
              </c:strCache>
            </c:strRef>
          </c:cat>
          <c:val>
            <c:numRef>
              <c:f>Lapa3!$E$41:$G$41</c:f>
              <c:numCache>
                <c:formatCode>0.00%</c:formatCode>
                <c:ptCount val="3"/>
                <c:pt idx="1">
                  <c:v>0.60240000000000005</c:v>
                </c:pt>
                <c:pt idx="2">
                  <c:v>0.73109999999999997</c:v>
                </c:pt>
              </c:numCache>
            </c:numRef>
          </c:val>
          <c:extLst>
            <c:ext xmlns:c16="http://schemas.microsoft.com/office/drawing/2014/chart" uri="{C3380CC4-5D6E-409C-BE32-E72D297353CC}">
              <c16:uniqueId val="{00000002-3149-438E-A655-53FD2CB87EEC}"/>
            </c:ext>
          </c:extLst>
        </c:ser>
        <c:dLbls>
          <c:showLegendKey val="0"/>
          <c:showVal val="0"/>
          <c:showCatName val="0"/>
          <c:showSerName val="0"/>
          <c:showPercent val="0"/>
          <c:showBubbleSize val="0"/>
        </c:dLbls>
        <c:gapWidth val="150"/>
        <c:shape val="box"/>
        <c:axId val="192045344"/>
        <c:axId val="192045760"/>
        <c:axId val="0"/>
      </c:bar3DChart>
      <c:catAx>
        <c:axId val="192045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92045760"/>
        <c:crosses val="autoZero"/>
        <c:auto val="1"/>
        <c:lblAlgn val="ctr"/>
        <c:lblOffset val="100"/>
        <c:noMultiLvlLbl val="0"/>
      </c:catAx>
      <c:valAx>
        <c:axId val="192045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920453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r>
              <a:rPr lang="lv-LV" b="1"/>
              <a:t>Vēsture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Lapa3!$D$55</c:f>
              <c:strCache>
                <c:ptCount val="1"/>
                <c:pt idx="0">
                  <c:v>KLT</c:v>
                </c:pt>
              </c:strCache>
            </c:strRef>
          </c:tx>
          <c:spPr>
            <a:solidFill>
              <a:schemeClr val="accent6">
                <a:shade val="76000"/>
              </a:schemeClr>
            </a:solidFill>
            <a:ln>
              <a:noFill/>
            </a:ln>
            <a:effectLst/>
            <a:sp3d/>
          </c:spPr>
          <c:invertIfNegative val="0"/>
          <c:cat>
            <c:strRef>
              <c:f>Lapa3!$E$54:$G$54</c:f>
              <c:strCache>
                <c:ptCount val="3"/>
                <c:pt idx="0">
                  <c:v>vid. skolā</c:v>
                </c:pt>
                <c:pt idx="1">
                  <c:v>vid. nov.</c:v>
                </c:pt>
                <c:pt idx="2">
                  <c:v>vid. valstī</c:v>
                </c:pt>
              </c:strCache>
            </c:strRef>
          </c:cat>
          <c:val>
            <c:numRef>
              <c:f>Lapa3!$E$55:$G$55</c:f>
              <c:numCache>
                <c:formatCode>General</c:formatCode>
                <c:ptCount val="3"/>
                <c:pt idx="0" formatCode="0.00%">
                  <c:v>0.38290000000000002</c:v>
                </c:pt>
              </c:numCache>
            </c:numRef>
          </c:val>
          <c:extLst>
            <c:ext xmlns:c16="http://schemas.microsoft.com/office/drawing/2014/chart" uri="{C3380CC4-5D6E-409C-BE32-E72D297353CC}">
              <c16:uniqueId val="{00000000-0038-406A-B81D-5C92480827E9}"/>
            </c:ext>
          </c:extLst>
        </c:ser>
        <c:ser>
          <c:idx val="1"/>
          <c:order val="1"/>
          <c:tx>
            <c:strRef>
              <c:f>Lapa3!$D$56</c:f>
              <c:strCache>
                <c:ptCount val="1"/>
              </c:strCache>
            </c:strRef>
          </c:tx>
          <c:spPr>
            <a:solidFill>
              <a:schemeClr val="accent6">
                <a:tint val="77000"/>
              </a:schemeClr>
            </a:solidFill>
            <a:ln>
              <a:noFill/>
            </a:ln>
            <a:effectLst/>
            <a:sp3d/>
          </c:spPr>
          <c:invertIfNegative val="0"/>
          <c:dPt>
            <c:idx val="1"/>
            <c:invertIfNegative val="0"/>
            <c:bubble3D val="0"/>
            <c:spPr>
              <a:solidFill>
                <a:srgbClr val="FFFF00"/>
              </a:solidFill>
              <a:ln>
                <a:noFill/>
              </a:ln>
              <a:effectLst/>
              <a:sp3d/>
            </c:spPr>
            <c:extLst>
              <c:ext xmlns:c16="http://schemas.microsoft.com/office/drawing/2014/chart" uri="{C3380CC4-5D6E-409C-BE32-E72D297353CC}">
                <c16:uniqueId val="{00000002-0038-406A-B81D-5C92480827E9}"/>
              </c:ext>
            </c:extLst>
          </c:dPt>
          <c:dPt>
            <c:idx val="2"/>
            <c:invertIfNegative val="0"/>
            <c:bubble3D val="0"/>
            <c:spPr>
              <a:solidFill>
                <a:srgbClr val="FFC000"/>
              </a:solidFill>
              <a:ln>
                <a:noFill/>
              </a:ln>
              <a:effectLst/>
              <a:sp3d/>
            </c:spPr>
            <c:extLst>
              <c:ext xmlns:c16="http://schemas.microsoft.com/office/drawing/2014/chart" uri="{C3380CC4-5D6E-409C-BE32-E72D297353CC}">
                <c16:uniqueId val="{00000003-0038-406A-B81D-5C92480827E9}"/>
              </c:ext>
            </c:extLst>
          </c:dPt>
          <c:cat>
            <c:strRef>
              <c:f>Lapa3!$E$54:$G$54</c:f>
              <c:strCache>
                <c:ptCount val="3"/>
                <c:pt idx="0">
                  <c:v>vid. skolā</c:v>
                </c:pt>
                <c:pt idx="1">
                  <c:v>vid. nov.</c:v>
                </c:pt>
                <c:pt idx="2">
                  <c:v>vid. valstī</c:v>
                </c:pt>
              </c:strCache>
            </c:strRef>
          </c:cat>
          <c:val>
            <c:numRef>
              <c:f>Lapa3!$E$56:$G$56</c:f>
              <c:numCache>
                <c:formatCode>0.00%</c:formatCode>
                <c:ptCount val="3"/>
                <c:pt idx="1">
                  <c:v>0.38290000000000002</c:v>
                </c:pt>
                <c:pt idx="2">
                  <c:v>0.3967</c:v>
                </c:pt>
              </c:numCache>
            </c:numRef>
          </c:val>
          <c:extLst>
            <c:ext xmlns:c16="http://schemas.microsoft.com/office/drawing/2014/chart" uri="{C3380CC4-5D6E-409C-BE32-E72D297353CC}">
              <c16:uniqueId val="{00000001-0038-406A-B81D-5C92480827E9}"/>
            </c:ext>
          </c:extLst>
        </c:ser>
        <c:dLbls>
          <c:showLegendKey val="0"/>
          <c:showVal val="0"/>
          <c:showCatName val="0"/>
          <c:showSerName val="0"/>
          <c:showPercent val="0"/>
          <c:showBubbleSize val="0"/>
        </c:dLbls>
        <c:gapWidth val="150"/>
        <c:shape val="box"/>
        <c:axId val="192034944"/>
        <c:axId val="192035360"/>
        <c:axId val="0"/>
      </c:bar3DChart>
      <c:catAx>
        <c:axId val="192034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92035360"/>
        <c:crosses val="autoZero"/>
        <c:auto val="1"/>
        <c:lblAlgn val="ctr"/>
        <c:lblOffset val="100"/>
        <c:noMultiLvlLbl val="0"/>
      </c:catAx>
      <c:valAx>
        <c:axId val="192035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92034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r>
              <a:rPr lang="lv-LV" b="1"/>
              <a:t>Matemātika</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Lapa3!$E$67</c:f>
              <c:strCache>
                <c:ptCount val="1"/>
                <c:pt idx="0">
                  <c:v>vid. skolā</c:v>
                </c:pt>
              </c:strCache>
            </c:strRef>
          </c:tx>
          <c:spPr>
            <a:solidFill>
              <a:schemeClr val="accent6">
                <a:shade val="65000"/>
              </a:schemeClr>
            </a:solidFill>
            <a:ln>
              <a:noFill/>
            </a:ln>
            <a:effectLst/>
            <a:sp3d/>
          </c:spPr>
          <c:invertIfNegative val="0"/>
          <c:cat>
            <c:strRef>
              <c:f>Lapa3!$D$68:$D$71</c:f>
              <c:strCache>
                <c:ptCount val="3"/>
                <c:pt idx="0">
                  <c:v>KKMV</c:v>
                </c:pt>
                <c:pt idx="1">
                  <c:v>KRV</c:v>
                </c:pt>
                <c:pt idx="2">
                  <c:v>KLT</c:v>
                </c:pt>
              </c:strCache>
            </c:strRef>
          </c:cat>
          <c:val>
            <c:numRef>
              <c:f>Lapa3!$E$68:$E$71</c:f>
              <c:numCache>
                <c:formatCode>0.00%</c:formatCode>
                <c:ptCount val="4"/>
                <c:pt idx="0">
                  <c:v>0.32869999999999999</c:v>
                </c:pt>
                <c:pt idx="1">
                  <c:v>0.33379999999999999</c:v>
                </c:pt>
                <c:pt idx="2">
                  <c:v>0.15989999999999999</c:v>
                </c:pt>
              </c:numCache>
            </c:numRef>
          </c:val>
          <c:extLst>
            <c:ext xmlns:c16="http://schemas.microsoft.com/office/drawing/2014/chart" uri="{C3380CC4-5D6E-409C-BE32-E72D297353CC}">
              <c16:uniqueId val="{00000000-61B2-467F-AA2B-6456DB5864DB}"/>
            </c:ext>
          </c:extLst>
        </c:ser>
        <c:ser>
          <c:idx val="1"/>
          <c:order val="1"/>
          <c:tx>
            <c:strRef>
              <c:f>Lapa3!$F$67</c:f>
              <c:strCache>
                <c:ptCount val="1"/>
                <c:pt idx="0">
                  <c:v>vid. nov.</c:v>
                </c:pt>
              </c:strCache>
            </c:strRef>
          </c:tx>
          <c:spPr>
            <a:solidFill>
              <a:schemeClr val="accent6"/>
            </a:solidFill>
            <a:ln>
              <a:noFill/>
            </a:ln>
            <a:effectLst/>
            <a:sp3d/>
          </c:spPr>
          <c:invertIfNegative val="0"/>
          <c:dPt>
            <c:idx val="3"/>
            <c:invertIfNegative val="0"/>
            <c:bubble3D val="0"/>
            <c:spPr>
              <a:solidFill>
                <a:srgbClr val="FFFF00"/>
              </a:solidFill>
              <a:ln>
                <a:noFill/>
              </a:ln>
              <a:effectLst/>
              <a:sp3d/>
            </c:spPr>
            <c:extLst>
              <c:ext xmlns:c16="http://schemas.microsoft.com/office/drawing/2014/chart" uri="{C3380CC4-5D6E-409C-BE32-E72D297353CC}">
                <c16:uniqueId val="{00000003-61B2-467F-AA2B-6456DB5864DB}"/>
              </c:ext>
            </c:extLst>
          </c:dPt>
          <c:cat>
            <c:strRef>
              <c:f>Lapa3!$D$68:$D$71</c:f>
              <c:strCache>
                <c:ptCount val="3"/>
                <c:pt idx="0">
                  <c:v>KKMV</c:v>
                </c:pt>
                <c:pt idx="1">
                  <c:v>KRV</c:v>
                </c:pt>
                <c:pt idx="2">
                  <c:v>KLT</c:v>
                </c:pt>
              </c:strCache>
            </c:strRef>
          </c:cat>
          <c:val>
            <c:numRef>
              <c:f>Lapa3!$F$68:$F$71</c:f>
              <c:numCache>
                <c:formatCode>General</c:formatCode>
                <c:ptCount val="4"/>
                <c:pt idx="3" formatCode="0.00%">
                  <c:v>0.20219999999999999</c:v>
                </c:pt>
              </c:numCache>
            </c:numRef>
          </c:val>
          <c:extLst>
            <c:ext xmlns:c16="http://schemas.microsoft.com/office/drawing/2014/chart" uri="{C3380CC4-5D6E-409C-BE32-E72D297353CC}">
              <c16:uniqueId val="{00000001-61B2-467F-AA2B-6456DB5864DB}"/>
            </c:ext>
          </c:extLst>
        </c:ser>
        <c:ser>
          <c:idx val="2"/>
          <c:order val="2"/>
          <c:tx>
            <c:strRef>
              <c:f>Lapa3!$G$67</c:f>
              <c:strCache>
                <c:ptCount val="1"/>
                <c:pt idx="0">
                  <c:v>vid. valstī</c:v>
                </c:pt>
              </c:strCache>
            </c:strRef>
          </c:tx>
          <c:spPr>
            <a:solidFill>
              <a:srgbClr val="FFC000"/>
            </a:solidFill>
            <a:ln>
              <a:noFill/>
            </a:ln>
            <a:effectLst/>
            <a:sp3d/>
          </c:spPr>
          <c:invertIfNegative val="0"/>
          <c:cat>
            <c:strRef>
              <c:f>Lapa3!$D$68:$D$71</c:f>
              <c:strCache>
                <c:ptCount val="3"/>
                <c:pt idx="0">
                  <c:v>KKMV</c:v>
                </c:pt>
                <c:pt idx="1">
                  <c:v>KRV</c:v>
                </c:pt>
                <c:pt idx="2">
                  <c:v>KLT</c:v>
                </c:pt>
              </c:strCache>
            </c:strRef>
          </c:cat>
          <c:val>
            <c:numRef>
              <c:f>Lapa3!$G$68:$G$71</c:f>
              <c:numCache>
                <c:formatCode>General</c:formatCode>
                <c:ptCount val="4"/>
                <c:pt idx="3" formatCode="0.00%">
                  <c:v>0.35299999999999998</c:v>
                </c:pt>
              </c:numCache>
            </c:numRef>
          </c:val>
          <c:extLst>
            <c:ext xmlns:c16="http://schemas.microsoft.com/office/drawing/2014/chart" uri="{C3380CC4-5D6E-409C-BE32-E72D297353CC}">
              <c16:uniqueId val="{00000002-61B2-467F-AA2B-6456DB5864DB}"/>
            </c:ext>
          </c:extLst>
        </c:ser>
        <c:dLbls>
          <c:showLegendKey val="0"/>
          <c:showVal val="0"/>
          <c:showCatName val="0"/>
          <c:showSerName val="0"/>
          <c:showPercent val="0"/>
          <c:showBubbleSize val="0"/>
        </c:dLbls>
        <c:gapWidth val="150"/>
        <c:shape val="box"/>
        <c:axId val="1056260415"/>
        <c:axId val="1056261247"/>
        <c:axId val="0"/>
      </c:bar3DChart>
      <c:catAx>
        <c:axId val="10562604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56261247"/>
        <c:crosses val="autoZero"/>
        <c:auto val="1"/>
        <c:lblAlgn val="ctr"/>
        <c:lblOffset val="100"/>
        <c:noMultiLvlLbl val="0"/>
      </c:catAx>
      <c:valAx>
        <c:axId val="1056261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562604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4D-49F1-8344-4E2D6EC13B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4D-49F1-8344-4E2D6EC13B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4D-49F1-8344-4E2D6EC13B7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4D-49F1-8344-4E2D6EC13B7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4D-49F1-8344-4E2D6EC13B7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34D-49F1-8344-4E2D6EC13B7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34D-49F1-8344-4E2D6EC13B7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3300"/>
                    </a:solidFill>
                    <a:latin typeface="Garamond" panose="02020404030301010803" pitchFamily="18" charset="0"/>
                    <a:ea typeface="+mn-ea"/>
                    <a:cs typeface="+mn-cs"/>
                  </a:defRPr>
                </a:pPr>
                <a:endParaRPr lang="lv-LV"/>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Tālākizglītība!$B$4:$B$10</c:f>
              <c:strCache>
                <c:ptCount val="7"/>
                <c:pt idx="0">
                  <c:v>Kandavas K. Mīlenbaha vidusskola</c:v>
                </c:pt>
                <c:pt idx="1">
                  <c:v>Vidusskolas, ģimnāzijas</c:v>
                </c:pt>
                <c:pt idx="2">
                  <c:v>Koledžas</c:v>
                </c:pt>
                <c:pt idx="3">
                  <c:v>Kandavas Lauksaimniecības tehnikums</c:v>
                </c:pt>
                <c:pt idx="4">
                  <c:v>Tehnikumi, profes. vidusskolas</c:v>
                </c:pt>
                <c:pt idx="5">
                  <c:v>Strādās</c:v>
                </c:pt>
                <c:pt idx="6">
                  <c:v>Mācības neturpina</c:v>
                </c:pt>
              </c:strCache>
            </c:strRef>
          </c:cat>
          <c:val>
            <c:numRef>
              <c:f>Tālākizglītība!$C$4:$C$10</c:f>
              <c:numCache>
                <c:formatCode>General</c:formatCode>
                <c:ptCount val="7"/>
                <c:pt idx="0">
                  <c:v>17</c:v>
                </c:pt>
                <c:pt idx="1">
                  <c:v>16</c:v>
                </c:pt>
                <c:pt idx="2">
                  <c:v>6</c:v>
                </c:pt>
                <c:pt idx="3">
                  <c:v>13</c:v>
                </c:pt>
                <c:pt idx="4">
                  <c:v>44</c:v>
                </c:pt>
                <c:pt idx="5">
                  <c:v>9</c:v>
                </c:pt>
                <c:pt idx="6">
                  <c:v>3</c:v>
                </c:pt>
              </c:numCache>
            </c:numRef>
          </c:val>
          <c:extLst>
            <c:ext xmlns:c16="http://schemas.microsoft.com/office/drawing/2014/chart" uri="{C3380CC4-5D6E-409C-BE32-E72D297353CC}">
              <c16:uniqueId val="{0000000E-D34D-49F1-8344-4E2D6EC13B7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rgbClr val="003300"/>
              </a:solidFill>
              <a:latin typeface="Garamond" panose="02020404030301010803" pitchFamily="18" charset="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r>
              <a:rPr lang="en-US" b="1"/>
              <a:t>Biol</a:t>
            </a:r>
            <a:r>
              <a:rPr lang="lv-LV" b="1"/>
              <a:t>oģija</a:t>
            </a:r>
            <a:endParaRPr lang="en-US" b="1"/>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Lapa3!$D$85</c:f>
              <c:strCache>
                <c:ptCount val="1"/>
                <c:pt idx="0">
                  <c:v>KKMV</c:v>
                </c:pt>
              </c:strCache>
            </c:strRef>
          </c:tx>
          <c:spPr>
            <a:solidFill>
              <a:schemeClr val="accent6">
                <a:shade val="76000"/>
              </a:schemeClr>
            </a:solidFill>
            <a:ln>
              <a:noFill/>
            </a:ln>
            <a:effectLst/>
            <a:sp3d/>
          </c:spPr>
          <c:invertIfNegative val="0"/>
          <c:cat>
            <c:strRef>
              <c:f>Lapa3!$E$84:$G$84</c:f>
              <c:strCache>
                <c:ptCount val="3"/>
                <c:pt idx="0">
                  <c:v>vid. skolā</c:v>
                </c:pt>
                <c:pt idx="1">
                  <c:v>vid. nov.</c:v>
                </c:pt>
                <c:pt idx="2">
                  <c:v>vid. valstī</c:v>
                </c:pt>
              </c:strCache>
            </c:strRef>
          </c:cat>
          <c:val>
            <c:numRef>
              <c:f>Lapa3!$E$85:$G$85</c:f>
              <c:numCache>
                <c:formatCode>General</c:formatCode>
                <c:ptCount val="3"/>
                <c:pt idx="0" formatCode="0.00%">
                  <c:v>0.72</c:v>
                </c:pt>
              </c:numCache>
            </c:numRef>
          </c:val>
          <c:extLst>
            <c:ext xmlns:c16="http://schemas.microsoft.com/office/drawing/2014/chart" uri="{C3380CC4-5D6E-409C-BE32-E72D297353CC}">
              <c16:uniqueId val="{00000000-A47E-417F-9AD3-0126EBE79130}"/>
            </c:ext>
          </c:extLst>
        </c:ser>
        <c:ser>
          <c:idx val="1"/>
          <c:order val="1"/>
          <c:tx>
            <c:strRef>
              <c:f>Lapa3!$D$86</c:f>
              <c:strCache>
                <c:ptCount val="1"/>
              </c:strCache>
            </c:strRef>
          </c:tx>
          <c:spPr>
            <a:solidFill>
              <a:schemeClr val="accent6">
                <a:tint val="77000"/>
              </a:schemeClr>
            </a:solidFill>
            <a:ln>
              <a:noFill/>
            </a:ln>
            <a:effectLst/>
            <a:sp3d/>
          </c:spPr>
          <c:invertIfNegative val="0"/>
          <c:dPt>
            <c:idx val="1"/>
            <c:invertIfNegative val="0"/>
            <c:bubble3D val="0"/>
            <c:spPr>
              <a:solidFill>
                <a:srgbClr val="FFFF00"/>
              </a:solidFill>
              <a:ln>
                <a:noFill/>
              </a:ln>
              <a:effectLst/>
              <a:sp3d/>
            </c:spPr>
            <c:extLst>
              <c:ext xmlns:c16="http://schemas.microsoft.com/office/drawing/2014/chart" uri="{C3380CC4-5D6E-409C-BE32-E72D297353CC}">
                <c16:uniqueId val="{00000002-A47E-417F-9AD3-0126EBE79130}"/>
              </c:ext>
            </c:extLst>
          </c:dPt>
          <c:dPt>
            <c:idx val="2"/>
            <c:invertIfNegative val="0"/>
            <c:bubble3D val="0"/>
            <c:spPr>
              <a:solidFill>
                <a:srgbClr val="FFC000"/>
              </a:solidFill>
              <a:ln>
                <a:noFill/>
              </a:ln>
              <a:effectLst/>
              <a:sp3d/>
            </c:spPr>
            <c:extLst>
              <c:ext xmlns:c16="http://schemas.microsoft.com/office/drawing/2014/chart" uri="{C3380CC4-5D6E-409C-BE32-E72D297353CC}">
                <c16:uniqueId val="{00000003-A47E-417F-9AD3-0126EBE79130}"/>
              </c:ext>
            </c:extLst>
          </c:dPt>
          <c:cat>
            <c:strRef>
              <c:f>Lapa3!$E$84:$G$84</c:f>
              <c:strCache>
                <c:ptCount val="3"/>
                <c:pt idx="0">
                  <c:v>vid. skolā</c:v>
                </c:pt>
                <c:pt idx="1">
                  <c:v>vid. nov.</c:v>
                </c:pt>
                <c:pt idx="2">
                  <c:v>vid. valstī</c:v>
                </c:pt>
              </c:strCache>
            </c:strRef>
          </c:cat>
          <c:val>
            <c:numRef>
              <c:f>Lapa3!$E$86:$G$86</c:f>
              <c:numCache>
                <c:formatCode>0.00%</c:formatCode>
                <c:ptCount val="3"/>
                <c:pt idx="1">
                  <c:v>0.72</c:v>
                </c:pt>
                <c:pt idx="2">
                  <c:v>0.53110000000000002</c:v>
                </c:pt>
              </c:numCache>
            </c:numRef>
          </c:val>
          <c:extLst>
            <c:ext xmlns:c16="http://schemas.microsoft.com/office/drawing/2014/chart" uri="{C3380CC4-5D6E-409C-BE32-E72D297353CC}">
              <c16:uniqueId val="{00000001-A47E-417F-9AD3-0126EBE79130}"/>
            </c:ext>
          </c:extLst>
        </c:ser>
        <c:dLbls>
          <c:showLegendKey val="0"/>
          <c:showVal val="0"/>
          <c:showCatName val="0"/>
          <c:showSerName val="0"/>
          <c:showPercent val="0"/>
          <c:showBubbleSize val="0"/>
        </c:dLbls>
        <c:gapWidth val="150"/>
        <c:shape val="box"/>
        <c:axId val="1056271647"/>
        <c:axId val="1056262495"/>
        <c:axId val="0"/>
      </c:bar3DChart>
      <c:catAx>
        <c:axId val="10562716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56262495"/>
        <c:crosses val="autoZero"/>
        <c:auto val="1"/>
        <c:lblAlgn val="ctr"/>
        <c:lblOffset val="100"/>
        <c:noMultiLvlLbl val="0"/>
      </c:catAx>
      <c:valAx>
        <c:axId val="105626249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0562716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r>
              <a:rPr lang="lv-LV" b="1"/>
              <a:t>Fizika</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Lapa3!$D$101</c:f>
              <c:strCache>
                <c:ptCount val="1"/>
                <c:pt idx="0">
                  <c:v>KKMV</c:v>
                </c:pt>
              </c:strCache>
            </c:strRef>
          </c:tx>
          <c:spPr>
            <a:solidFill>
              <a:schemeClr val="accent6">
                <a:tint val="65000"/>
              </a:schemeClr>
            </a:solidFill>
            <a:ln>
              <a:noFill/>
            </a:ln>
            <a:effectLst/>
            <a:sp3d/>
          </c:spPr>
          <c:invertIfNegative val="0"/>
          <c:cat>
            <c:strRef>
              <c:f>Lapa3!$E$100:$G$100</c:f>
              <c:strCache>
                <c:ptCount val="3"/>
                <c:pt idx="0">
                  <c:v>vid. skolā</c:v>
                </c:pt>
                <c:pt idx="1">
                  <c:v>vid. nov.</c:v>
                </c:pt>
                <c:pt idx="2">
                  <c:v>vid. valstī</c:v>
                </c:pt>
              </c:strCache>
            </c:strRef>
          </c:cat>
          <c:val>
            <c:numRef>
              <c:f>Lapa3!$E$101:$G$101</c:f>
              <c:numCache>
                <c:formatCode>General</c:formatCode>
                <c:ptCount val="3"/>
                <c:pt idx="0" formatCode="0.00%">
                  <c:v>0.32429999999999998</c:v>
                </c:pt>
              </c:numCache>
            </c:numRef>
          </c:val>
          <c:extLst>
            <c:ext xmlns:c16="http://schemas.microsoft.com/office/drawing/2014/chart" uri="{C3380CC4-5D6E-409C-BE32-E72D297353CC}">
              <c16:uniqueId val="{00000000-A6EA-44A9-A2B4-1DDCAEBA4ECA}"/>
            </c:ext>
          </c:extLst>
        </c:ser>
        <c:ser>
          <c:idx val="1"/>
          <c:order val="1"/>
          <c:tx>
            <c:strRef>
              <c:f>Lapa3!$D$102</c:f>
              <c:strCache>
                <c:ptCount val="1"/>
                <c:pt idx="0">
                  <c:v>KLT</c:v>
                </c:pt>
              </c:strCache>
            </c:strRef>
          </c:tx>
          <c:spPr>
            <a:solidFill>
              <a:schemeClr val="accent6"/>
            </a:solidFill>
            <a:ln>
              <a:noFill/>
            </a:ln>
            <a:effectLst/>
            <a:sp3d/>
          </c:spPr>
          <c:invertIfNegative val="0"/>
          <c:cat>
            <c:strRef>
              <c:f>Lapa3!$E$100:$G$100</c:f>
              <c:strCache>
                <c:ptCount val="3"/>
                <c:pt idx="0">
                  <c:v>vid. skolā</c:v>
                </c:pt>
                <c:pt idx="1">
                  <c:v>vid. nov.</c:v>
                </c:pt>
                <c:pt idx="2">
                  <c:v>vid. valstī</c:v>
                </c:pt>
              </c:strCache>
            </c:strRef>
          </c:cat>
          <c:val>
            <c:numRef>
              <c:f>Lapa3!$E$102:$G$102</c:f>
              <c:numCache>
                <c:formatCode>General</c:formatCode>
                <c:ptCount val="3"/>
                <c:pt idx="0" formatCode="0.00%">
                  <c:v>0.1351</c:v>
                </c:pt>
              </c:numCache>
            </c:numRef>
          </c:val>
          <c:extLst>
            <c:ext xmlns:c16="http://schemas.microsoft.com/office/drawing/2014/chart" uri="{C3380CC4-5D6E-409C-BE32-E72D297353CC}">
              <c16:uniqueId val="{00000001-A6EA-44A9-A2B4-1DDCAEBA4ECA}"/>
            </c:ext>
          </c:extLst>
        </c:ser>
        <c:ser>
          <c:idx val="2"/>
          <c:order val="2"/>
          <c:tx>
            <c:strRef>
              <c:f>Lapa3!$D$103</c:f>
              <c:strCache>
                <c:ptCount val="1"/>
              </c:strCache>
            </c:strRef>
          </c:tx>
          <c:spPr>
            <a:solidFill>
              <a:schemeClr val="accent6">
                <a:shade val="65000"/>
              </a:schemeClr>
            </a:solidFill>
            <a:ln>
              <a:noFill/>
            </a:ln>
            <a:effectLst/>
            <a:sp3d/>
          </c:spPr>
          <c:invertIfNegative val="0"/>
          <c:dPt>
            <c:idx val="1"/>
            <c:invertIfNegative val="0"/>
            <c:bubble3D val="0"/>
            <c:spPr>
              <a:solidFill>
                <a:srgbClr val="FFFF00"/>
              </a:solidFill>
              <a:ln>
                <a:noFill/>
              </a:ln>
              <a:effectLst/>
              <a:sp3d/>
            </c:spPr>
            <c:extLst>
              <c:ext xmlns:c16="http://schemas.microsoft.com/office/drawing/2014/chart" uri="{C3380CC4-5D6E-409C-BE32-E72D297353CC}">
                <c16:uniqueId val="{00000003-A6EA-44A9-A2B4-1DDCAEBA4ECA}"/>
              </c:ext>
            </c:extLst>
          </c:dPt>
          <c:dPt>
            <c:idx val="2"/>
            <c:invertIfNegative val="0"/>
            <c:bubble3D val="0"/>
            <c:spPr>
              <a:solidFill>
                <a:srgbClr val="FFC000"/>
              </a:solidFill>
              <a:ln>
                <a:noFill/>
              </a:ln>
              <a:effectLst/>
              <a:sp3d/>
            </c:spPr>
            <c:extLst>
              <c:ext xmlns:c16="http://schemas.microsoft.com/office/drawing/2014/chart" uri="{C3380CC4-5D6E-409C-BE32-E72D297353CC}">
                <c16:uniqueId val="{00000004-A6EA-44A9-A2B4-1DDCAEBA4ECA}"/>
              </c:ext>
            </c:extLst>
          </c:dPt>
          <c:cat>
            <c:strRef>
              <c:f>Lapa3!$E$100:$G$100</c:f>
              <c:strCache>
                <c:ptCount val="3"/>
                <c:pt idx="0">
                  <c:v>vid. skolā</c:v>
                </c:pt>
                <c:pt idx="1">
                  <c:v>vid. nov.</c:v>
                </c:pt>
                <c:pt idx="2">
                  <c:v>vid. valstī</c:v>
                </c:pt>
              </c:strCache>
            </c:strRef>
          </c:cat>
          <c:val>
            <c:numRef>
              <c:f>Lapa3!$E$103:$G$103</c:f>
              <c:numCache>
                <c:formatCode>0.00%</c:formatCode>
                <c:ptCount val="3"/>
                <c:pt idx="1">
                  <c:v>0.15620000000000001</c:v>
                </c:pt>
                <c:pt idx="2">
                  <c:v>0.41899999999999998</c:v>
                </c:pt>
              </c:numCache>
            </c:numRef>
          </c:val>
          <c:extLst>
            <c:ext xmlns:c16="http://schemas.microsoft.com/office/drawing/2014/chart" uri="{C3380CC4-5D6E-409C-BE32-E72D297353CC}">
              <c16:uniqueId val="{00000002-A6EA-44A9-A2B4-1DDCAEBA4ECA}"/>
            </c:ext>
          </c:extLst>
        </c:ser>
        <c:dLbls>
          <c:showLegendKey val="0"/>
          <c:showVal val="0"/>
          <c:showCatName val="0"/>
          <c:showSerName val="0"/>
          <c:showPercent val="0"/>
          <c:showBubbleSize val="0"/>
        </c:dLbls>
        <c:gapWidth val="150"/>
        <c:shape val="box"/>
        <c:axId val="687502400"/>
        <c:axId val="687501568"/>
        <c:axId val="0"/>
      </c:bar3DChart>
      <c:catAx>
        <c:axId val="687502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7501568"/>
        <c:crosses val="autoZero"/>
        <c:auto val="1"/>
        <c:lblAlgn val="ctr"/>
        <c:lblOffset val="100"/>
        <c:noMultiLvlLbl val="0"/>
      </c:catAx>
      <c:valAx>
        <c:axId val="687501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75024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111111111111109E-2"/>
          <c:y val="1.475677786643235E-2"/>
          <c:w val="0.92590526339985213"/>
          <c:h val="0.97135440338278911"/>
        </c:manualLayout>
      </c:layout>
      <c:pie3DChart>
        <c:varyColors val="1"/>
        <c:ser>
          <c:idx val="0"/>
          <c:order val="0"/>
          <c:dPt>
            <c:idx val="0"/>
            <c:bubble3D val="0"/>
            <c:spPr>
              <a:solidFill>
                <a:schemeClr val="accent6">
                  <a:tint val="77000"/>
                  <a:alpha val="90000"/>
                </a:schemeClr>
              </a:solidFill>
              <a:ln w="19050">
                <a:solidFill>
                  <a:schemeClr val="accent6">
                    <a:tint val="77000"/>
                    <a:lumMod val="75000"/>
                  </a:schemeClr>
                </a:solidFill>
              </a:ln>
              <a:effectLst>
                <a:innerShdw blurRad="114300">
                  <a:schemeClr val="accent6">
                    <a:tint val="77000"/>
                    <a:lumMod val="75000"/>
                  </a:schemeClr>
                </a:innerShdw>
              </a:effectLst>
              <a:scene3d>
                <a:camera prst="orthographicFront"/>
                <a:lightRig rig="threePt" dir="t"/>
              </a:scene3d>
              <a:sp3d contourW="19050" prstMaterial="flat">
                <a:contourClr>
                  <a:schemeClr val="accent6">
                    <a:tint val="77000"/>
                    <a:lumMod val="75000"/>
                  </a:schemeClr>
                </a:contourClr>
              </a:sp3d>
            </c:spPr>
            <c:extLst>
              <c:ext xmlns:c16="http://schemas.microsoft.com/office/drawing/2014/chart" uri="{C3380CC4-5D6E-409C-BE32-E72D297353CC}">
                <c16:uniqueId val="{00000001-378D-4E05-9A82-C9E77A04EE74}"/>
              </c:ext>
            </c:extLst>
          </c:dPt>
          <c:dPt>
            <c:idx val="1"/>
            <c:bubble3D val="0"/>
            <c:spPr>
              <a:solidFill>
                <a:schemeClr val="accent6">
                  <a:shade val="76000"/>
                  <a:alpha val="90000"/>
                </a:schemeClr>
              </a:solidFill>
              <a:ln w="19050">
                <a:solidFill>
                  <a:schemeClr val="accent6">
                    <a:shade val="76000"/>
                    <a:lumMod val="75000"/>
                  </a:schemeClr>
                </a:solidFill>
              </a:ln>
              <a:effectLst>
                <a:innerShdw blurRad="114300">
                  <a:schemeClr val="accent6">
                    <a:shade val="76000"/>
                    <a:lumMod val="75000"/>
                  </a:schemeClr>
                </a:innerShdw>
              </a:effectLst>
              <a:scene3d>
                <a:camera prst="orthographicFront"/>
                <a:lightRig rig="threePt" dir="t"/>
              </a:scene3d>
              <a:sp3d contourW="19050" prstMaterial="flat">
                <a:contourClr>
                  <a:schemeClr val="accent6">
                    <a:shade val="76000"/>
                    <a:lumMod val="75000"/>
                  </a:schemeClr>
                </a:contourClr>
              </a:sp3d>
            </c:spPr>
            <c:extLst>
              <c:ext xmlns:c16="http://schemas.microsoft.com/office/drawing/2014/chart" uri="{C3380CC4-5D6E-409C-BE32-E72D297353CC}">
                <c16:uniqueId val="{00000003-378D-4E05-9A82-C9E77A04EE74}"/>
              </c:ext>
            </c:extLst>
          </c:dPt>
          <c:dLbls>
            <c:dLbl>
              <c:idx val="0"/>
              <c:spPr>
                <a:solidFill>
                  <a:schemeClr val="accent6">
                    <a:lumMod val="40000"/>
                    <a:lumOff val="60000"/>
                    <a:alpha val="90000"/>
                  </a:schemeClr>
                </a:solidFill>
                <a:ln w="12700" cap="flat" cmpd="sng" algn="ctr">
                  <a:solidFill>
                    <a:schemeClr val="accent6">
                      <a:tint val="77000"/>
                    </a:schemeClr>
                  </a:solidFill>
                  <a:round/>
                </a:ln>
                <a:effectLst>
                  <a:outerShdw blurRad="50800" dist="38100" dir="2700000" algn="tl" rotWithShape="0">
                    <a:schemeClr val="accent6">
                      <a:tint val="77000"/>
                      <a:lumMod val="75000"/>
                      <a:alpha val="40000"/>
                    </a:scheme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solidFill>
                      <a:effectLst/>
                      <a:latin typeface="Garamond" panose="02020404030301010803" pitchFamily="18" charset="0"/>
                      <a:ea typeface="+mn-ea"/>
                      <a:cs typeface="+mn-cs"/>
                    </a:defRPr>
                  </a:pPr>
                  <a:endParaRPr lang="lv-LV"/>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8D-4E05-9A82-C9E77A04EE74}"/>
                </c:ext>
              </c:extLst>
            </c:dLbl>
            <c:dLbl>
              <c:idx val="1"/>
              <c:spPr>
                <a:solidFill>
                  <a:schemeClr val="accent6">
                    <a:lumMod val="40000"/>
                    <a:lumOff val="60000"/>
                    <a:alpha val="90000"/>
                  </a:schemeClr>
                </a:solidFill>
                <a:ln w="12700" cap="flat" cmpd="sng" algn="ctr">
                  <a:solidFill>
                    <a:schemeClr val="accent6">
                      <a:shade val="76000"/>
                    </a:schemeClr>
                  </a:solidFill>
                  <a:round/>
                </a:ln>
                <a:effectLst>
                  <a:outerShdw blurRad="50800" dist="38100" dir="2700000" algn="tl" rotWithShape="0">
                    <a:schemeClr val="accent6">
                      <a:shade val="76000"/>
                      <a:lumMod val="75000"/>
                      <a:alpha val="40000"/>
                    </a:scheme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solidFill>
                      <a:effectLst/>
                      <a:latin typeface="Garamond" panose="02020404030301010803" pitchFamily="18" charset="0"/>
                      <a:ea typeface="+mn-ea"/>
                      <a:cs typeface="+mn-cs"/>
                    </a:defRPr>
                  </a:pPr>
                  <a:endParaRPr lang="lv-LV"/>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8D-4E05-9A82-C9E77A04EE74}"/>
                </c:ext>
              </c:extLst>
            </c:dLbl>
            <c:spPr>
              <a:solidFill>
                <a:schemeClr val="accent6">
                  <a:lumMod val="40000"/>
                  <a:lumOff val="60000"/>
                  <a:alpha val="90000"/>
                </a:schemeClr>
              </a:solidFill>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1"/>
                    </a:solidFill>
                    <a:effectLst/>
                    <a:latin typeface="Garamond" panose="02020404030301010803" pitchFamily="18" charset="0"/>
                    <a:ea typeface="+mn-ea"/>
                    <a:cs typeface="+mn-cs"/>
                  </a:defRPr>
                </a:pPr>
                <a:endParaRPr lang="lv-LV"/>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Lapa1!$B$3:$B$4</c:f>
              <c:strCache>
                <c:ptCount val="2"/>
                <c:pt idx="0">
                  <c:v>Kandavas novada olimpiādēs</c:v>
                </c:pt>
                <c:pt idx="1">
                  <c:v>Valsts olimpiādēs</c:v>
                </c:pt>
              </c:strCache>
            </c:strRef>
          </c:cat>
          <c:val>
            <c:numRef>
              <c:f>Lapa1!$C$3:$C$4</c:f>
              <c:numCache>
                <c:formatCode>General</c:formatCode>
                <c:ptCount val="2"/>
                <c:pt idx="0">
                  <c:v>5</c:v>
                </c:pt>
                <c:pt idx="1">
                  <c:v>13</c:v>
                </c:pt>
              </c:numCache>
            </c:numRef>
          </c:val>
          <c:extLst>
            <c:ext xmlns:c16="http://schemas.microsoft.com/office/drawing/2014/chart" uri="{C3380CC4-5D6E-409C-BE32-E72D297353CC}">
              <c16:uniqueId val="{00000004-378D-4E05-9A82-C9E77A04EE74}"/>
            </c:ext>
          </c:extLst>
        </c:ser>
        <c:dLbls>
          <c:dLblPos val="inEnd"/>
          <c:showLegendKey val="0"/>
          <c:showVal val="0"/>
          <c:showCatName val="0"/>
          <c:showSerName val="0"/>
          <c:showPercent val="1"/>
          <c:showBubbleSize val="0"/>
          <c:showLeaderLines val="1"/>
        </c:dLbls>
      </c:pie3DChart>
      <c:spPr>
        <a:noFill/>
        <a:ln w="25400">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a:solidFill>
                  <a:schemeClr val="accent6">
                    <a:lumMod val="50000"/>
                  </a:schemeClr>
                </a:solidFill>
                <a:effectLst>
                  <a:outerShdw blurRad="38100" dist="38100" dir="2700000" algn="tl">
                    <a:srgbClr val="000000">
                      <a:alpha val="43137"/>
                    </a:srgbClr>
                  </a:outerShdw>
                </a:effectLst>
              </a:rPr>
              <a:t>Olimpiāžu dalībnieku skaits pa skolām</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plotArea>
      <c:layout/>
      <c:pieChart>
        <c:varyColors val="1"/>
        <c:ser>
          <c:idx val="0"/>
          <c:order val="0"/>
          <c:dPt>
            <c:idx val="0"/>
            <c:bubble3D val="0"/>
            <c:spPr>
              <a:solidFill>
                <a:schemeClr val="accent6">
                  <a:shade val="4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891-44B1-8A2A-5161B6E0D01A}"/>
              </c:ext>
            </c:extLst>
          </c:dPt>
          <c:dPt>
            <c:idx val="1"/>
            <c:bubble3D val="0"/>
            <c:spPr>
              <a:solidFill>
                <a:schemeClr val="accent6">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891-44B1-8A2A-5161B6E0D01A}"/>
              </c:ext>
            </c:extLst>
          </c:dPt>
          <c:dPt>
            <c:idx val="2"/>
            <c:bubble3D val="0"/>
            <c:spPr>
              <a:solidFill>
                <a:schemeClr val="accent6">
                  <a:shade val="82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891-44B1-8A2A-5161B6E0D01A}"/>
              </c:ext>
            </c:extLst>
          </c:dPt>
          <c:dPt>
            <c:idx val="3"/>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891-44B1-8A2A-5161B6E0D01A}"/>
              </c:ext>
            </c:extLst>
          </c:dPt>
          <c:dPt>
            <c:idx val="4"/>
            <c:bubble3D val="0"/>
            <c:spPr>
              <a:solidFill>
                <a:schemeClr val="accent6">
                  <a:tint val="8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891-44B1-8A2A-5161B6E0D01A}"/>
              </c:ext>
            </c:extLst>
          </c:dPt>
          <c:dPt>
            <c:idx val="5"/>
            <c:bubble3D val="0"/>
            <c:spPr>
              <a:solidFill>
                <a:schemeClr val="accent6">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891-44B1-8A2A-5161B6E0D01A}"/>
              </c:ext>
            </c:extLst>
          </c:dPt>
          <c:dPt>
            <c:idx val="6"/>
            <c:bubble3D val="0"/>
            <c:spPr>
              <a:solidFill>
                <a:schemeClr val="accent6">
                  <a:tint val="4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891-44B1-8A2A-5161B6E0D01A}"/>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tx1"/>
                    </a:solidFill>
                    <a:latin typeface="Garamond" panose="02020404030301010803" pitchFamily="18" charset="0"/>
                    <a:ea typeface="+mn-ea"/>
                    <a:cs typeface="+mn-cs"/>
                  </a:defRPr>
                </a:pPr>
                <a:endParaRPr lang="lv-LV"/>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Lapa6!$C$5:$C$11</c:f>
              <c:strCache>
                <c:ptCount val="7"/>
                <c:pt idx="0">
                  <c:v>KKMV</c:v>
                </c:pt>
                <c:pt idx="1">
                  <c:v>KRV</c:v>
                </c:pt>
                <c:pt idx="2">
                  <c:v>Zemīte</c:v>
                </c:pt>
                <c:pt idx="3">
                  <c:v>Cēre</c:v>
                </c:pt>
                <c:pt idx="4">
                  <c:v>Vāne</c:v>
                </c:pt>
                <c:pt idx="5">
                  <c:v>Zante</c:v>
                </c:pt>
                <c:pt idx="6">
                  <c:v>KLT</c:v>
                </c:pt>
              </c:strCache>
            </c:strRef>
          </c:cat>
          <c:val>
            <c:numRef>
              <c:f>Lapa6!$D$5:$D$11</c:f>
              <c:numCache>
                <c:formatCode>General</c:formatCode>
                <c:ptCount val="7"/>
                <c:pt idx="0">
                  <c:v>117</c:v>
                </c:pt>
                <c:pt idx="1">
                  <c:v>50</c:v>
                </c:pt>
                <c:pt idx="2">
                  <c:v>2</c:v>
                </c:pt>
                <c:pt idx="3">
                  <c:v>9</c:v>
                </c:pt>
                <c:pt idx="4">
                  <c:v>12</c:v>
                </c:pt>
                <c:pt idx="5">
                  <c:v>17</c:v>
                </c:pt>
                <c:pt idx="6">
                  <c:v>8</c:v>
                </c:pt>
              </c:numCache>
            </c:numRef>
          </c:val>
          <c:extLst>
            <c:ext xmlns:c16="http://schemas.microsoft.com/office/drawing/2014/chart" uri="{C3380CC4-5D6E-409C-BE32-E72D297353CC}">
              <c16:uniqueId val="{0000000E-B891-44B1-8A2A-5161B6E0D01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5990164452583928"/>
          <c:y val="0.33304431773614507"/>
          <c:w val="0.12593070494287387"/>
          <c:h val="0.4525893746040365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accent6">
                  <a:lumMod val="50000"/>
                </a:schemeClr>
              </a:solidFill>
              <a:latin typeface="Garamond" panose="02020404030301010803" pitchFamily="18" charset="0"/>
              <a:ea typeface="+mn-ea"/>
              <a:cs typeface="+mn-cs"/>
            </a:defRPr>
          </a:pPr>
          <a:endParaRPr lang="lv-LV"/>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sz="1800">
          <a:solidFill>
            <a:schemeClr val="accent6">
              <a:lumMod val="50000"/>
            </a:schemeClr>
          </a:solidFill>
          <a:latin typeface="Garamond" panose="02020404030301010803" pitchFamily="18" charset="0"/>
        </a:defRPr>
      </a:pPr>
      <a:endParaRPr lang="lv-LV"/>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spc="0" baseline="0">
                <a:solidFill>
                  <a:schemeClr val="tx1"/>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Skolēnu iegūtās vietas 1.-4. klašu grup</a:t>
            </a:r>
            <a:r>
              <a:rPr lang="lv-LV" sz="2400" b="1" dirty="0">
                <a:effectLst>
                  <a:outerShdw blurRad="38100" dist="38100" dir="2700000" algn="tl">
                    <a:srgbClr val="000000">
                      <a:alpha val="43137"/>
                    </a:srgbClr>
                  </a:outerShdw>
                </a:effectLst>
                <a:latin typeface="Garamond" panose="02020404030301010803" pitchFamily="18" charset="0"/>
              </a:rPr>
              <a:t>ā</a:t>
            </a:r>
          </a:p>
        </c:rich>
      </c:tx>
      <c:layout>
        <c:manualLayout>
          <c:xMode val="edge"/>
          <c:yMode val="edge"/>
          <c:x val="0.18891284092123933"/>
          <c:y val="2.8776863453528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45734016975053"/>
          <c:y val="0.12110298246922334"/>
          <c:w val="0.8872233535896431"/>
          <c:h val="0.63462183806061123"/>
        </c:manualLayout>
      </c:layout>
      <c:bar3DChart>
        <c:barDir val="col"/>
        <c:grouping val="clustered"/>
        <c:varyColors val="0"/>
        <c:ser>
          <c:idx val="0"/>
          <c:order val="0"/>
          <c:tx>
            <c:strRef>
              <c:f>Lapa2!$C$26</c:f>
              <c:strCache>
                <c:ptCount val="1"/>
                <c:pt idx="0">
                  <c:v>1.v.</c:v>
                </c:pt>
              </c:strCache>
            </c:strRef>
          </c:tx>
          <c:spPr>
            <a:solidFill>
              <a:schemeClr val="accent6">
                <a:shade val="58000"/>
              </a:schemeClr>
            </a:solidFill>
            <a:ln>
              <a:noFill/>
            </a:ln>
            <a:effectLst/>
            <a:sp3d/>
          </c:spPr>
          <c:invertIfNegative val="0"/>
          <c:cat>
            <c:strRef>
              <c:f>Lapa2!$B$27:$B$28</c:f>
              <c:strCache>
                <c:ptCount val="2"/>
                <c:pt idx="0">
                  <c:v>KKMV</c:v>
                </c:pt>
                <c:pt idx="1">
                  <c:v>Zante</c:v>
                </c:pt>
              </c:strCache>
            </c:strRef>
          </c:cat>
          <c:val>
            <c:numRef>
              <c:f>Lapa2!$C$27:$C$28</c:f>
              <c:numCache>
                <c:formatCode>General</c:formatCode>
                <c:ptCount val="2"/>
                <c:pt idx="0">
                  <c:v>3</c:v>
                </c:pt>
                <c:pt idx="1">
                  <c:v>1</c:v>
                </c:pt>
              </c:numCache>
            </c:numRef>
          </c:val>
          <c:extLst>
            <c:ext xmlns:c16="http://schemas.microsoft.com/office/drawing/2014/chart" uri="{C3380CC4-5D6E-409C-BE32-E72D297353CC}">
              <c16:uniqueId val="{00000000-4D55-414A-AB53-CC3319DA6308}"/>
            </c:ext>
          </c:extLst>
        </c:ser>
        <c:ser>
          <c:idx val="1"/>
          <c:order val="1"/>
          <c:tx>
            <c:strRef>
              <c:f>Lapa2!$D$26</c:f>
              <c:strCache>
                <c:ptCount val="1"/>
                <c:pt idx="0">
                  <c:v>2.v.</c:v>
                </c:pt>
              </c:strCache>
            </c:strRef>
          </c:tx>
          <c:spPr>
            <a:solidFill>
              <a:schemeClr val="accent6">
                <a:shade val="86000"/>
              </a:schemeClr>
            </a:solidFill>
            <a:ln>
              <a:noFill/>
            </a:ln>
            <a:effectLst/>
            <a:sp3d/>
          </c:spPr>
          <c:invertIfNegative val="0"/>
          <c:cat>
            <c:strRef>
              <c:f>Lapa2!$B$27:$B$28</c:f>
              <c:strCache>
                <c:ptCount val="2"/>
                <c:pt idx="0">
                  <c:v>KKMV</c:v>
                </c:pt>
                <c:pt idx="1">
                  <c:v>Zante</c:v>
                </c:pt>
              </c:strCache>
            </c:strRef>
          </c:cat>
          <c:val>
            <c:numRef>
              <c:f>Lapa2!$D$27:$D$28</c:f>
              <c:numCache>
                <c:formatCode>General</c:formatCode>
                <c:ptCount val="2"/>
              </c:numCache>
            </c:numRef>
          </c:val>
          <c:extLst>
            <c:ext xmlns:c16="http://schemas.microsoft.com/office/drawing/2014/chart" uri="{C3380CC4-5D6E-409C-BE32-E72D297353CC}">
              <c16:uniqueId val="{00000001-4D55-414A-AB53-CC3319DA6308}"/>
            </c:ext>
          </c:extLst>
        </c:ser>
        <c:ser>
          <c:idx val="2"/>
          <c:order val="2"/>
          <c:tx>
            <c:strRef>
              <c:f>Lapa2!$E$26</c:f>
              <c:strCache>
                <c:ptCount val="1"/>
                <c:pt idx="0">
                  <c:v>3.v.</c:v>
                </c:pt>
              </c:strCache>
            </c:strRef>
          </c:tx>
          <c:spPr>
            <a:solidFill>
              <a:schemeClr val="accent6">
                <a:tint val="86000"/>
              </a:schemeClr>
            </a:solidFill>
            <a:ln>
              <a:noFill/>
            </a:ln>
            <a:effectLst/>
            <a:sp3d/>
          </c:spPr>
          <c:invertIfNegative val="0"/>
          <c:cat>
            <c:strRef>
              <c:f>Lapa2!$B$27:$B$28</c:f>
              <c:strCache>
                <c:ptCount val="2"/>
                <c:pt idx="0">
                  <c:v>KKMV</c:v>
                </c:pt>
                <c:pt idx="1">
                  <c:v>Zante</c:v>
                </c:pt>
              </c:strCache>
            </c:strRef>
          </c:cat>
          <c:val>
            <c:numRef>
              <c:f>Lapa2!$E$27:$E$28</c:f>
              <c:numCache>
                <c:formatCode>General</c:formatCode>
                <c:ptCount val="2"/>
              </c:numCache>
            </c:numRef>
          </c:val>
          <c:extLst>
            <c:ext xmlns:c16="http://schemas.microsoft.com/office/drawing/2014/chart" uri="{C3380CC4-5D6E-409C-BE32-E72D297353CC}">
              <c16:uniqueId val="{00000002-4D55-414A-AB53-CC3319DA6308}"/>
            </c:ext>
          </c:extLst>
        </c:ser>
        <c:ser>
          <c:idx val="3"/>
          <c:order val="3"/>
          <c:tx>
            <c:strRef>
              <c:f>Lapa2!$F$26</c:f>
              <c:strCache>
                <c:ptCount val="1"/>
                <c:pt idx="0">
                  <c:v>Atz.</c:v>
                </c:pt>
              </c:strCache>
            </c:strRef>
          </c:tx>
          <c:spPr>
            <a:solidFill>
              <a:schemeClr val="accent6">
                <a:tint val="58000"/>
              </a:schemeClr>
            </a:solidFill>
            <a:ln>
              <a:noFill/>
            </a:ln>
            <a:effectLst/>
            <a:sp3d/>
          </c:spPr>
          <c:invertIfNegative val="0"/>
          <c:cat>
            <c:strRef>
              <c:f>Lapa2!$B$27:$B$28</c:f>
              <c:strCache>
                <c:ptCount val="2"/>
                <c:pt idx="0">
                  <c:v>KKMV</c:v>
                </c:pt>
                <c:pt idx="1">
                  <c:v>Zante</c:v>
                </c:pt>
              </c:strCache>
            </c:strRef>
          </c:cat>
          <c:val>
            <c:numRef>
              <c:f>Lapa2!$F$27:$F$28</c:f>
              <c:numCache>
                <c:formatCode>General</c:formatCode>
                <c:ptCount val="2"/>
              </c:numCache>
            </c:numRef>
          </c:val>
          <c:extLst>
            <c:ext xmlns:c16="http://schemas.microsoft.com/office/drawing/2014/chart" uri="{C3380CC4-5D6E-409C-BE32-E72D297353CC}">
              <c16:uniqueId val="{00000003-4D55-414A-AB53-CC3319DA6308}"/>
            </c:ext>
          </c:extLst>
        </c:ser>
        <c:dLbls>
          <c:showLegendKey val="0"/>
          <c:showVal val="0"/>
          <c:showCatName val="0"/>
          <c:showSerName val="0"/>
          <c:showPercent val="0"/>
          <c:showBubbleSize val="0"/>
        </c:dLbls>
        <c:gapWidth val="150"/>
        <c:shape val="box"/>
        <c:axId val="2058665903"/>
        <c:axId val="2058668815"/>
        <c:axId val="0"/>
      </c:bar3DChart>
      <c:catAx>
        <c:axId val="20586659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v-LV"/>
          </a:p>
        </c:txPr>
        <c:crossAx val="2058668815"/>
        <c:crosses val="autoZero"/>
        <c:auto val="1"/>
        <c:lblAlgn val="ctr"/>
        <c:lblOffset val="100"/>
        <c:noMultiLvlLbl val="0"/>
      </c:catAx>
      <c:valAx>
        <c:axId val="2058668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lv-LV"/>
          </a:p>
        </c:txPr>
        <c:crossAx val="20586659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lv-LV"/>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80" b="1" i="0" u="none" strike="noStrike" kern="1200" spc="0" baseline="0">
                <a:solidFill>
                  <a:schemeClr val="accent6">
                    <a:lumMod val="50000"/>
                  </a:schemeClr>
                </a:solidFill>
                <a:latin typeface="Garamond" panose="02020404030301010803" pitchFamily="18" charset="0"/>
                <a:ea typeface="+mn-ea"/>
                <a:cs typeface="+mn-cs"/>
              </a:defRPr>
            </a:pPr>
            <a:r>
              <a:rPr lang="lv-LV" sz="2400" dirty="0">
                <a:effectLst>
                  <a:outerShdw blurRad="38100" dist="38100" dir="2700000" algn="tl">
                    <a:srgbClr val="000000">
                      <a:alpha val="43137"/>
                    </a:srgbClr>
                  </a:outerShdw>
                </a:effectLst>
              </a:rPr>
              <a:t>Skolēnu iegūtās vietas 5. -9. klašu grupā </a:t>
            </a:r>
          </a:p>
        </c:rich>
      </c:tx>
      <c:layout>
        <c:manualLayout>
          <c:xMode val="edge"/>
          <c:yMode val="edge"/>
          <c:x val="0.25680271022000506"/>
          <c:y val="1.3056949495571445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accent6">
                  <a:lumMod val="50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Lapa3!$C$26</c:f>
              <c:strCache>
                <c:ptCount val="1"/>
                <c:pt idx="0">
                  <c:v>1.v.</c:v>
                </c:pt>
              </c:strCache>
            </c:strRef>
          </c:tx>
          <c:spPr>
            <a:solidFill>
              <a:schemeClr val="accent6">
                <a:shade val="58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Lapa3!$B$27:$B$32</c:f>
              <c:strCache>
                <c:ptCount val="6"/>
                <c:pt idx="0">
                  <c:v>KKMV</c:v>
                </c:pt>
                <c:pt idx="1">
                  <c:v>KRV</c:v>
                </c:pt>
                <c:pt idx="2">
                  <c:v>Zemīte</c:v>
                </c:pt>
                <c:pt idx="3">
                  <c:v>Vāne</c:v>
                </c:pt>
                <c:pt idx="4">
                  <c:v>Zante</c:v>
                </c:pt>
                <c:pt idx="5">
                  <c:v>Cēre</c:v>
                </c:pt>
              </c:strCache>
            </c:strRef>
          </c:cat>
          <c:val>
            <c:numRef>
              <c:f>Lapa3!$C$27:$C$32</c:f>
              <c:numCache>
                <c:formatCode>General</c:formatCode>
                <c:ptCount val="6"/>
                <c:pt idx="0">
                  <c:v>10</c:v>
                </c:pt>
                <c:pt idx="1">
                  <c:v>3</c:v>
                </c:pt>
                <c:pt idx="3">
                  <c:v>1</c:v>
                </c:pt>
                <c:pt idx="4">
                  <c:v>2</c:v>
                </c:pt>
                <c:pt idx="5">
                  <c:v>2</c:v>
                </c:pt>
              </c:numCache>
            </c:numRef>
          </c:val>
          <c:extLst>
            <c:ext xmlns:c16="http://schemas.microsoft.com/office/drawing/2014/chart" uri="{C3380CC4-5D6E-409C-BE32-E72D297353CC}">
              <c16:uniqueId val="{00000000-805D-4E6C-BB77-3988D35CA4D2}"/>
            </c:ext>
          </c:extLst>
        </c:ser>
        <c:ser>
          <c:idx val="1"/>
          <c:order val="1"/>
          <c:tx>
            <c:strRef>
              <c:f>Lapa3!$D$26</c:f>
              <c:strCache>
                <c:ptCount val="1"/>
                <c:pt idx="0">
                  <c:v>2.v.</c:v>
                </c:pt>
              </c:strCache>
            </c:strRef>
          </c:tx>
          <c:spPr>
            <a:solidFill>
              <a:schemeClr val="accent6">
                <a:shade val="8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Lapa3!$B$27:$B$32</c:f>
              <c:strCache>
                <c:ptCount val="6"/>
                <c:pt idx="0">
                  <c:v>KKMV</c:v>
                </c:pt>
                <c:pt idx="1">
                  <c:v>KRV</c:v>
                </c:pt>
                <c:pt idx="2">
                  <c:v>Zemīte</c:v>
                </c:pt>
                <c:pt idx="3">
                  <c:v>Vāne</c:v>
                </c:pt>
                <c:pt idx="4">
                  <c:v>Zante</c:v>
                </c:pt>
                <c:pt idx="5">
                  <c:v>Cēre</c:v>
                </c:pt>
              </c:strCache>
            </c:strRef>
          </c:cat>
          <c:val>
            <c:numRef>
              <c:f>Lapa3!$D$27:$D$32</c:f>
              <c:numCache>
                <c:formatCode>General</c:formatCode>
                <c:ptCount val="6"/>
                <c:pt idx="0">
                  <c:v>11</c:v>
                </c:pt>
                <c:pt idx="1">
                  <c:v>3</c:v>
                </c:pt>
                <c:pt idx="3">
                  <c:v>3</c:v>
                </c:pt>
              </c:numCache>
            </c:numRef>
          </c:val>
          <c:extLst>
            <c:ext xmlns:c16="http://schemas.microsoft.com/office/drawing/2014/chart" uri="{C3380CC4-5D6E-409C-BE32-E72D297353CC}">
              <c16:uniqueId val="{00000001-805D-4E6C-BB77-3988D35CA4D2}"/>
            </c:ext>
          </c:extLst>
        </c:ser>
        <c:ser>
          <c:idx val="2"/>
          <c:order val="2"/>
          <c:tx>
            <c:strRef>
              <c:f>Lapa3!$E$26</c:f>
              <c:strCache>
                <c:ptCount val="1"/>
                <c:pt idx="0">
                  <c:v>3.v.</c:v>
                </c:pt>
              </c:strCache>
            </c:strRef>
          </c:tx>
          <c:spPr>
            <a:solidFill>
              <a:schemeClr val="accent6">
                <a:tint val="8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Lapa3!$B$27:$B$32</c:f>
              <c:strCache>
                <c:ptCount val="6"/>
                <c:pt idx="0">
                  <c:v>KKMV</c:v>
                </c:pt>
                <c:pt idx="1">
                  <c:v>KRV</c:v>
                </c:pt>
                <c:pt idx="2">
                  <c:v>Zemīte</c:v>
                </c:pt>
                <c:pt idx="3">
                  <c:v>Vāne</c:v>
                </c:pt>
                <c:pt idx="4">
                  <c:v>Zante</c:v>
                </c:pt>
                <c:pt idx="5">
                  <c:v>Cēre</c:v>
                </c:pt>
              </c:strCache>
            </c:strRef>
          </c:cat>
          <c:val>
            <c:numRef>
              <c:f>Lapa3!$E$27:$E$32</c:f>
              <c:numCache>
                <c:formatCode>General</c:formatCode>
                <c:ptCount val="6"/>
                <c:pt idx="0">
                  <c:v>11</c:v>
                </c:pt>
                <c:pt idx="1">
                  <c:v>5</c:v>
                </c:pt>
                <c:pt idx="3">
                  <c:v>3</c:v>
                </c:pt>
                <c:pt idx="4">
                  <c:v>2</c:v>
                </c:pt>
              </c:numCache>
            </c:numRef>
          </c:val>
          <c:extLst>
            <c:ext xmlns:c16="http://schemas.microsoft.com/office/drawing/2014/chart" uri="{C3380CC4-5D6E-409C-BE32-E72D297353CC}">
              <c16:uniqueId val="{00000002-805D-4E6C-BB77-3988D35CA4D2}"/>
            </c:ext>
          </c:extLst>
        </c:ser>
        <c:ser>
          <c:idx val="3"/>
          <c:order val="3"/>
          <c:tx>
            <c:strRef>
              <c:f>Lapa3!$F$26</c:f>
              <c:strCache>
                <c:ptCount val="1"/>
                <c:pt idx="0">
                  <c:v>Atz.</c:v>
                </c:pt>
              </c:strCache>
            </c:strRef>
          </c:tx>
          <c:spPr>
            <a:solidFill>
              <a:schemeClr val="accent6">
                <a:tint val="58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Lapa3!$B$27:$B$32</c:f>
              <c:strCache>
                <c:ptCount val="6"/>
                <c:pt idx="0">
                  <c:v>KKMV</c:v>
                </c:pt>
                <c:pt idx="1">
                  <c:v>KRV</c:v>
                </c:pt>
                <c:pt idx="2">
                  <c:v>Zemīte</c:v>
                </c:pt>
                <c:pt idx="3">
                  <c:v>Vāne</c:v>
                </c:pt>
                <c:pt idx="4">
                  <c:v>Zante</c:v>
                </c:pt>
                <c:pt idx="5">
                  <c:v>Cēre</c:v>
                </c:pt>
              </c:strCache>
            </c:strRef>
          </c:cat>
          <c:val>
            <c:numRef>
              <c:f>Lapa3!$F$27:$F$32</c:f>
              <c:numCache>
                <c:formatCode>General</c:formatCode>
                <c:ptCount val="6"/>
                <c:pt idx="0">
                  <c:v>16</c:v>
                </c:pt>
                <c:pt idx="1">
                  <c:v>7</c:v>
                </c:pt>
                <c:pt idx="2">
                  <c:v>1</c:v>
                </c:pt>
                <c:pt idx="3">
                  <c:v>1</c:v>
                </c:pt>
                <c:pt idx="4">
                  <c:v>2</c:v>
                </c:pt>
                <c:pt idx="5">
                  <c:v>2</c:v>
                </c:pt>
              </c:numCache>
            </c:numRef>
          </c:val>
          <c:extLst>
            <c:ext xmlns:c16="http://schemas.microsoft.com/office/drawing/2014/chart" uri="{C3380CC4-5D6E-409C-BE32-E72D297353CC}">
              <c16:uniqueId val="{00000003-805D-4E6C-BB77-3988D35CA4D2}"/>
            </c:ext>
          </c:extLst>
        </c:ser>
        <c:dLbls>
          <c:showLegendKey val="0"/>
          <c:showVal val="0"/>
          <c:showCatName val="0"/>
          <c:showSerName val="0"/>
          <c:showPercent val="0"/>
          <c:showBubbleSize val="0"/>
        </c:dLbls>
        <c:gapWidth val="150"/>
        <c:shape val="box"/>
        <c:axId val="2008990863"/>
        <c:axId val="2008985039"/>
        <c:axId val="0"/>
      </c:bar3DChart>
      <c:catAx>
        <c:axId val="20089908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accent6">
                    <a:lumMod val="50000"/>
                  </a:schemeClr>
                </a:solidFill>
                <a:latin typeface="Garamond" panose="02020404030301010803" pitchFamily="18" charset="0"/>
                <a:ea typeface="+mn-ea"/>
                <a:cs typeface="+mn-cs"/>
              </a:defRPr>
            </a:pPr>
            <a:endParaRPr lang="lv-LV"/>
          </a:p>
        </c:txPr>
        <c:crossAx val="2008985039"/>
        <c:crosses val="autoZero"/>
        <c:auto val="1"/>
        <c:lblAlgn val="ctr"/>
        <c:lblOffset val="100"/>
        <c:noMultiLvlLbl val="0"/>
      </c:catAx>
      <c:valAx>
        <c:axId val="2008985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accent6">
                    <a:lumMod val="50000"/>
                  </a:schemeClr>
                </a:solidFill>
                <a:latin typeface="Garamond" panose="02020404030301010803" pitchFamily="18" charset="0"/>
                <a:ea typeface="+mn-ea"/>
                <a:cs typeface="+mn-cs"/>
              </a:defRPr>
            </a:pPr>
            <a:endParaRPr lang="lv-LV"/>
          </a:p>
        </c:txPr>
        <c:crossAx val="200899086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accent6">
                    <a:lumMod val="50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b="1">
          <a:solidFill>
            <a:schemeClr val="accent6">
              <a:lumMod val="50000"/>
            </a:schemeClr>
          </a:solidFill>
          <a:latin typeface="Garamond" panose="02020404030301010803" pitchFamily="18" charset="0"/>
        </a:defRPr>
      </a:pPr>
      <a:endParaRPr lang="lv-LV"/>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b="1">
                <a:solidFill>
                  <a:schemeClr val="accent6">
                    <a:lumMod val="50000"/>
                  </a:schemeClr>
                </a:solidFill>
                <a:effectLst>
                  <a:outerShdw blurRad="38100" dist="38100" dir="2700000" algn="tl">
                    <a:srgbClr val="000000">
                      <a:alpha val="43137"/>
                    </a:srgbClr>
                  </a:outerShdw>
                </a:effectLst>
              </a:rPr>
              <a:t>Skolēnu iegūtās vietas 10.-12. klašu grupā</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Lapa4!$C$25</c:f>
              <c:strCache>
                <c:ptCount val="1"/>
                <c:pt idx="0">
                  <c:v>KKMV</c:v>
                </c:pt>
              </c:strCache>
            </c:strRef>
          </c:tx>
          <c:spPr>
            <a:solidFill>
              <a:schemeClr val="accent6">
                <a:shade val="65000"/>
              </a:schemeClr>
            </a:solidFill>
            <a:ln>
              <a:noFill/>
            </a:ln>
            <a:effectLst/>
            <a:sp3d/>
          </c:spPr>
          <c:invertIfNegative val="0"/>
          <c:cat>
            <c:strRef>
              <c:f>Lapa4!$D$24:$G$24</c:f>
              <c:strCache>
                <c:ptCount val="4"/>
                <c:pt idx="0">
                  <c:v>1.v.</c:v>
                </c:pt>
                <c:pt idx="1">
                  <c:v>2.v.</c:v>
                </c:pt>
                <c:pt idx="2">
                  <c:v>3.v.</c:v>
                </c:pt>
                <c:pt idx="3">
                  <c:v>Atz.</c:v>
                </c:pt>
              </c:strCache>
            </c:strRef>
          </c:cat>
          <c:val>
            <c:numRef>
              <c:f>Lapa4!$D$25:$G$25</c:f>
              <c:numCache>
                <c:formatCode>General</c:formatCode>
                <c:ptCount val="4"/>
                <c:pt idx="0">
                  <c:v>12</c:v>
                </c:pt>
                <c:pt idx="1">
                  <c:v>10</c:v>
                </c:pt>
                <c:pt idx="2">
                  <c:v>12</c:v>
                </c:pt>
                <c:pt idx="3">
                  <c:v>5</c:v>
                </c:pt>
              </c:numCache>
            </c:numRef>
          </c:val>
          <c:extLst>
            <c:ext xmlns:c16="http://schemas.microsoft.com/office/drawing/2014/chart" uri="{C3380CC4-5D6E-409C-BE32-E72D297353CC}">
              <c16:uniqueId val="{00000000-B861-4BCC-82DC-FD4D229F70CC}"/>
            </c:ext>
          </c:extLst>
        </c:ser>
        <c:ser>
          <c:idx val="1"/>
          <c:order val="1"/>
          <c:tx>
            <c:strRef>
              <c:f>Lapa4!$C$26</c:f>
              <c:strCache>
                <c:ptCount val="1"/>
                <c:pt idx="0">
                  <c:v>KRV</c:v>
                </c:pt>
              </c:strCache>
            </c:strRef>
          </c:tx>
          <c:spPr>
            <a:solidFill>
              <a:schemeClr val="accent6"/>
            </a:solidFill>
            <a:ln>
              <a:noFill/>
            </a:ln>
            <a:effectLst/>
            <a:sp3d/>
          </c:spPr>
          <c:invertIfNegative val="0"/>
          <c:cat>
            <c:strRef>
              <c:f>Lapa4!$D$24:$G$24</c:f>
              <c:strCache>
                <c:ptCount val="4"/>
                <c:pt idx="0">
                  <c:v>1.v.</c:v>
                </c:pt>
                <c:pt idx="1">
                  <c:v>2.v.</c:v>
                </c:pt>
                <c:pt idx="2">
                  <c:v>3.v.</c:v>
                </c:pt>
                <c:pt idx="3">
                  <c:v>Atz.</c:v>
                </c:pt>
              </c:strCache>
            </c:strRef>
          </c:cat>
          <c:val>
            <c:numRef>
              <c:f>Lapa4!$D$26:$G$26</c:f>
              <c:numCache>
                <c:formatCode>General</c:formatCode>
                <c:ptCount val="4"/>
                <c:pt idx="0">
                  <c:v>2</c:v>
                </c:pt>
                <c:pt idx="1">
                  <c:v>4</c:v>
                </c:pt>
                <c:pt idx="2">
                  <c:v>3</c:v>
                </c:pt>
                <c:pt idx="3">
                  <c:v>8</c:v>
                </c:pt>
              </c:numCache>
            </c:numRef>
          </c:val>
          <c:extLst>
            <c:ext xmlns:c16="http://schemas.microsoft.com/office/drawing/2014/chart" uri="{C3380CC4-5D6E-409C-BE32-E72D297353CC}">
              <c16:uniqueId val="{00000001-B861-4BCC-82DC-FD4D229F70CC}"/>
            </c:ext>
          </c:extLst>
        </c:ser>
        <c:ser>
          <c:idx val="2"/>
          <c:order val="2"/>
          <c:tx>
            <c:strRef>
              <c:f>Lapa4!$C$27</c:f>
              <c:strCache>
                <c:ptCount val="1"/>
                <c:pt idx="0">
                  <c:v>KLT</c:v>
                </c:pt>
              </c:strCache>
            </c:strRef>
          </c:tx>
          <c:spPr>
            <a:solidFill>
              <a:schemeClr val="accent6">
                <a:tint val="65000"/>
              </a:schemeClr>
            </a:solidFill>
            <a:ln>
              <a:noFill/>
            </a:ln>
            <a:effectLst/>
            <a:sp3d/>
          </c:spPr>
          <c:invertIfNegative val="0"/>
          <c:cat>
            <c:strRef>
              <c:f>Lapa4!$D$24:$G$24</c:f>
              <c:strCache>
                <c:ptCount val="4"/>
                <c:pt idx="0">
                  <c:v>1.v.</c:v>
                </c:pt>
                <c:pt idx="1">
                  <c:v>2.v.</c:v>
                </c:pt>
                <c:pt idx="2">
                  <c:v>3.v.</c:v>
                </c:pt>
                <c:pt idx="3">
                  <c:v>Atz.</c:v>
                </c:pt>
              </c:strCache>
            </c:strRef>
          </c:cat>
          <c:val>
            <c:numRef>
              <c:f>Lapa4!$D$27:$G$27</c:f>
              <c:numCache>
                <c:formatCode>General</c:formatCode>
                <c:ptCount val="4"/>
                <c:pt idx="0">
                  <c:v>3</c:v>
                </c:pt>
                <c:pt idx="1">
                  <c:v>2</c:v>
                </c:pt>
                <c:pt idx="2">
                  <c:v>2</c:v>
                </c:pt>
                <c:pt idx="3">
                  <c:v>1</c:v>
                </c:pt>
              </c:numCache>
            </c:numRef>
          </c:val>
          <c:extLst>
            <c:ext xmlns:c16="http://schemas.microsoft.com/office/drawing/2014/chart" uri="{C3380CC4-5D6E-409C-BE32-E72D297353CC}">
              <c16:uniqueId val="{00000002-B861-4BCC-82DC-FD4D229F70CC}"/>
            </c:ext>
          </c:extLst>
        </c:ser>
        <c:dLbls>
          <c:showLegendKey val="0"/>
          <c:showVal val="0"/>
          <c:showCatName val="0"/>
          <c:showSerName val="0"/>
          <c:showPercent val="0"/>
          <c:showBubbleSize val="0"/>
        </c:dLbls>
        <c:gapWidth val="150"/>
        <c:shape val="box"/>
        <c:axId val="2008990031"/>
        <c:axId val="2008987535"/>
        <c:axId val="0"/>
      </c:bar3DChart>
      <c:catAx>
        <c:axId val="20089900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2008987535"/>
        <c:crosses val="autoZero"/>
        <c:auto val="1"/>
        <c:lblAlgn val="ctr"/>
        <c:lblOffset val="100"/>
        <c:noMultiLvlLbl val="0"/>
      </c:catAx>
      <c:valAx>
        <c:axId val="20089875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20089900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a:latin typeface="Garamond" panose="02020404030301010803" pitchFamily="18" charset="0"/>
        </a:defRPr>
      </a:pPr>
      <a:endParaRPr lang="lv-LV"/>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b="1">
                <a:solidFill>
                  <a:schemeClr val="accent6">
                    <a:lumMod val="50000"/>
                  </a:schemeClr>
                </a:solidFill>
                <a:effectLst>
                  <a:outerShdw blurRad="38100" dist="38100" dir="2700000" algn="tl">
                    <a:srgbClr val="000000">
                      <a:alpha val="43137"/>
                    </a:srgbClr>
                  </a:outerShdw>
                </a:effectLst>
              </a:rPr>
              <a:t>Kandavas novada 5.-9. klašu pētniecisko darbu vietu sadalījums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PD!$B$6</c:f>
              <c:strCache>
                <c:ptCount val="1"/>
                <c:pt idx="0">
                  <c:v>KKMV</c:v>
                </c:pt>
              </c:strCache>
            </c:strRef>
          </c:tx>
          <c:spPr>
            <a:solidFill>
              <a:schemeClr val="accent6">
                <a:shade val="76000"/>
              </a:schemeClr>
            </a:solidFill>
            <a:ln>
              <a:noFill/>
            </a:ln>
            <a:effectLst/>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PD!$C$5:$F$5</c:f>
              <c:strCache>
                <c:ptCount val="4"/>
                <c:pt idx="0">
                  <c:v>1. vieta</c:v>
                </c:pt>
                <c:pt idx="1">
                  <c:v>2. vieta</c:v>
                </c:pt>
                <c:pt idx="2">
                  <c:v>3.vieta</c:v>
                </c:pt>
                <c:pt idx="3">
                  <c:v>Atzinība</c:v>
                </c:pt>
              </c:strCache>
            </c:strRef>
          </c:cat>
          <c:val>
            <c:numRef>
              <c:f>PD!$C$6:$F$6</c:f>
              <c:numCache>
                <c:formatCode>General</c:formatCode>
                <c:ptCount val="4"/>
                <c:pt idx="0">
                  <c:v>4</c:v>
                </c:pt>
                <c:pt idx="1">
                  <c:v>1</c:v>
                </c:pt>
                <c:pt idx="3">
                  <c:v>2</c:v>
                </c:pt>
              </c:numCache>
            </c:numRef>
          </c:val>
          <c:extLst>
            <c:ext xmlns:c16="http://schemas.microsoft.com/office/drawing/2014/chart" uri="{C3380CC4-5D6E-409C-BE32-E72D297353CC}">
              <c16:uniqueId val="{00000000-C0F4-428D-AB2D-6F1E280E426C}"/>
            </c:ext>
          </c:extLst>
        </c:ser>
        <c:ser>
          <c:idx val="1"/>
          <c:order val="1"/>
          <c:tx>
            <c:strRef>
              <c:f>PD!$B$7</c:f>
              <c:strCache>
                <c:ptCount val="1"/>
                <c:pt idx="0">
                  <c:v>KRV</c:v>
                </c:pt>
              </c:strCache>
            </c:strRef>
          </c:tx>
          <c:spPr>
            <a:solidFill>
              <a:schemeClr val="accent6">
                <a:tint val="77000"/>
              </a:schemeClr>
            </a:solidFill>
            <a:ln>
              <a:noFill/>
            </a:ln>
            <a:effectLst/>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PD!$C$5:$F$5</c:f>
              <c:strCache>
                <c:ptCount val="4"/>
                <c:pt idx="0">
                  <c:v>1. vieta</c:v>
                </c:pt>
                <c:pt idx="1">
                  <c:v>2. vieta</c:v>
                </c:pt>
                <c:pt idx="2">
                  <c:v>3.vieta</c:v>
                </c:pt>
                <c:pt idx="3">
                  <c:v>Atzinība</c:v>
                </c:pt>
              </c:strCache>
            </c:strRef>
          </c:cat>
          <c:val>
            <c:numRef>
              <c:f>PD!$C$7:$F$7</c:f>
              <c:numCache>
                <c:formatCode>General</c:formatCode>
                <c:ptCount val="4"/>
                <c:pt idx="0">
                  <c:v>1</c:v>
                </c:pt>
                <c:pt idx="1">
                  <c:v>2</c:v>
                </c:pt>
                <c:pt idx="2">
                  <c:v>1</c:v>
                </c:pt>
                <c:pt idx="3">
                  <c:v>3</c:v>
                </c:pt>
              </c:numCache>
            </c:numRef>
          </c:val>
          <c:extLst>
            <c:ext xmlns:c16="http://schemas.microsoft.com/office/drawing/2014/chart" uri="{C3380CC4-5D6E-409C-BE32-E72D297353CC}">
              <c16:uniqueId val="{00000001-C0F4-428D-AB2D-6F1E280E426C}"/>
            </c:ext>
          </c:extLst>
        </c:ser>
        <c:dLbls>
          <c:showLegendKey val="0"/>
          <c:showVal val="0"/>
          <c:showCatName val="0"/>
          <c:showSerName val="0"/>
          <c:showPercent val="0"/>
          <c:showBubbleSize val="0"/>
        </c:dLbls>
        <c:gapWidth val="150"/>
        <c:shape val="box"/>
        <c:axId val="508991039"/>
        <c:axId val="508987711"/>
        <c:axId val="0"/>
      </c:bar3DChart>
      <c:catAx>
        <c:axId val="5089910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508987711"/>
        <c:crosses val="autoZero"/>
        <c:auto val="1"/>
        <c:lblAlgn val="ctr"/>
        <c:lblOffset val="100"/>
        <c:noMultiLvlLbl val="0"/>
      </c:catAx>
      <c:valAx>
        <c:axId val="508987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50899103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400">
          <a:latin typeface="Garamond" panose="02020404030301010803" pitchFamily="18" charset="0"/>
        </a:defRPr>
      </a:pPr>
      <a:endParaRPr lang="lv-LV"/>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a:effectLst>
                  <a:outerShdw blurRad="38100" dist="38100" dir="2700000" algn="tl">
                    <a:srgbClr val="000000">
                      <a:alpha val="43137"/>
                    </a:srgbClr>
                  </a:outerShdw>
                </a:effectLst>
              </a:rPr>
              <a:t>Kandavas novada skolu interešu izglītības pulciņi 2019./2020. m.g.</a:t>
            </a:r>
          </a:p>
        </c:rich>
      </c:tx>
      <c:layout>
        <c:manualLayout>
          <c:xMode val="edge"/>
          <c:yMode val="edge"/>
          <c:x val="0.17184063854994788"/>
          <c:y val="2.309597875368345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Lapa1!$E$62</c:f>
              <c:strCache>
                <c:ptCount val="1"/>
                <c:pt idx="0">
                  <c:v>Pulciņu skaits</c:v>
                </c:pt>
              </c:strCache>
            </c:strRef>
          </c:tx>
          <c:spPr>
            <a:solidFill>
              <a:schemeClr val="accent6"/>
            </a:solidFill>
            <a:ln>
              <a:noFill/>
            </a:ln>
            <a:effectLst/>
            <a:sp3d/>
          </c:spPr>
          <c:invertIfNegative val="0"/>
          <c:cat>
            <c:strRef>
              <c:f>Lapa1!$D$63:$D$67</c:f>
              <c:strCache>
                <c:ptCount val="5"/>
                <c:pt idx="0">
                  <c:v>Kultūrizgl. progr.</c:v>
                </c:pt>
                <c:pt idx="1">
                  <c:v>Sporta progr.</c:v>
                </c:pt>
                <c:pt idx="2">
                  <c:v>Vides izglītības progr.</c:v>
                </c:pt>
                <c:pt idx="3">
                  <c:v>Tehniskā jaunrade</c:v>
                </c:pt>
                <c:pt idx="4">
                  <c:v>Citas izglītojošās progr.</c:v>
                </c:pt>
              </c:strCache>
            </c:strRef>
          </c:cat>
          <c:val>
            <c:numRef>
              <c:f>Lapa1!$E$63:$E$67</c:f>
              <c:numCache>
                <c:formatCode>General</c:formatCode>
                <c:ptCount val="5"/>
                <c:pt idx="0">
                  <c:v>53</c:v>
                </c:pt>
                <c:pt idx="1">
                  <c:v>17</c:v>
                </c:pt>
                <c:pt idx="2">
                  <c:v>5</c:v>
                </c:pt>
                <c:pt idx="3">
                  <c:v>1</c:v>
                </c:pt>
                <c:pt idx="4">
                  <c:v>5</c:v>
                </c:pt>
              </c:numCache>
            </c:numRef>
          </c:val>
          <c:extLst>
            <c:ext xmlns:c16="http://schemas.microsoft.com/office/drawing/2014/chart" uri="{C3380CC4-5D6E-409C-BE32-E72D297353CC}">
              <c16:uniqueId val="{00000000-0D15-4939-9C26-E315EBCEEA4B}"/>
            </c:ext>
          </c:extLst>
        </c:ser>
        <c:dLbls>
          <c:showLegendKey val="0"/>
          <c:showVal val="0"/>
          <c:showCatName val="0"/>
          <c:showSerName val="0"/>
          <c:showPercent val="0"/>
          <c:showBubbleSize val="0"/>
        </c:dLbls>
        <c:gapWidth val="150"/>
        <c:shape val="box"/>
        <c:axId val="184637440"/>
        <c:axId val="160509312"/>
        <c:axId val="0"/>
      </c:bar3DChart>
      <c:catAx>
        <c:axId val="184637440"/>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60509312"/>
        <c:crosses val="autoZero"/>
        <c:auto val="1"/>
        <c:lblAlgn val="ctr"/>
        <c:lblOffset val="100"/>
        <c:noMultiLvlLbl val="0"/>
      </c:catAx>
      <c:valAx>
        <c:axId val="16050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846374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600" b="1">
          <a:latin typeface="Garamond" panose="02020404030301010803" pitchFamily="18" charset="0"/>
        </a:defRPr>
      </a:pPr>
      <a:endParaRPr lang="lv-LV"/>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b="1">
                <a:solidFill>
                  <a:schemeClr val="accent6">
                    <a:lumMod val="50000"/>
                  </a:schemeClr>
                </a:solidFill>
                <a:effectLst>
                  <a:outerShdw blurRad="38100" dist="38100" dir="2700000" algn="tl">
                    <a:srgbClr val="000000">
                      <a:alpha val="43137"/>
                    </a:srgbClr>
                  </a:outerShdw>
                </a:effectLst>
              </a:rPr>
              <a:t> Kultūrizglītības pulciņu skaits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Lapa1!$B$87:$B$88</c:f>
              <c:strCache>
                <c:ptCount val="2"/>
                <c:pt idx="0">
                  <c:v>53</c:v>
                </c:pt>
                <c:pt idx="1">
                  <c:v>pulciņu skaits</c:v>
                </c:pt>
              </c:strCache>
            </c:strRef>
          </c:tx>
          <c:spPr>
            <a:solidFill>
              <a:schemeClr val="accent6"/>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Lapa1!$A$89:$A$95</c:f>
              <c:strCache>
                <c:ptCount val="7"/>
                <c:pt idx="0">
                  <c:v>teātra māksla</c:v>
                </c:pt>
                <c:pt idx="1">
                  <c:v>kori </c:v>
                </c:pt>
                <c:pt idx="2">
                  <c:v>ansambļi, folkloras pulc.</c:v>
                </c:pt>
                <c:pt idx="3">
                  <c:v>dejas māksla</c:v>
                </c:pt>
                <c:pt idx="4">
                  <c:v>vizuālā un vizuāli plastiskā māksla</c:v>
                </c:pt>
                <c:pt idx="5">
                  <c:v>radošās industrijas</c:v>
                </c:pt>
                <c:pt idx="6">
                  <c:v>popgrupas</c:v>
                </c:pt>
              </c:strCache>
            </c:strRef>
          </c:cat>
          <c:val>
            <c:numRef>
              <c:f>Lapa1!$B$89:$B$95</c:f>
              <c:numCache>
                <c:formatCode>General</c:formatCode>
                <c:ptCount val="7"/>
                <c:pt idx="0">
                  <c:v>9</c:v>
                </c:pt>
                <c:pt idx="1">
                  <c:v>5</c:v>
                </c:pt>
                <c:pt idx="2">
                  <c:v>10</c:v>
                </c:pt>
                <c:pt idx="3">
                  <c:v>9</c:v>
                </c:pt>
                <c:pt idx="4">
                  <c:v>14</c:v>
                </c:pt>
                <c:pt idx="5">
                  <c:v>5</c:v>
                </c:pt>
                <c:pt idx="6">
                  <c:v>1</c:v>
                </c:pt>
              </c:numCache>
            </c:numRef>
          </c:val>
          <c:extLst>
            <c:ext xmlns:c16="http://schemas.microsoft.com/office/drawing/2014/chart" uri="{C3380CC4-5D6E-409C-BE32-E72D297353CC}">
              <c16:uniqueId val="{00000000-5757-43A4-97E6-DD35417C4960}"/>
            </c:ext>
          </c:extLst>
        </c:ser>
        <c:dLbls>
          <c:showLegendKey val="0"/>
          <c:showVal val="1"/>
          <c:showCatName val="0"/>
          <c:showSerName val="0"/>
          <c:showPercent val="0"/>
          <c:showBubbleSize val="0"/>
        </c:dLbls>
        <c:gapWidth val="150"/>
        <c:shape val="box"/>
        <c:axId val="317560048"/>
        <c:axId val="317559216"/>
        <c:axId val="0"/>
      </c:bar3DChart>
      <c:catAx>
        <c:axId val="317560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317559216"/>
        <c:crosses val="autoZero"/>
        <c:auto val="1"/>
        <c:lblAlgn val="ctr"/>
        <c:lblOffset val="100"/>
        <c:noMultiLvlLbl val="0"/>
      </c:catAx>
      <c:valAx>
        <c:axId val="31755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3175600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75895538057742795"/>
          <c:y val="7.9281860600758203E-2"/>
          <c:w val="0.21820034995625548"/>
          <c:h val="0.8929403616214639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Yatra One" panose="02000000000000000000" pitchFamily="2" charset="-70"/>
              <a:ea typeface="+mn-ea"/>
              <a:cs typeface="Yatra One" panose="02000000000000000000" pitchFamily="2" charset="-70"/>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Lapa3!$C$5</c:f>
              <c:strCache>
                <c:ptCount val="1"/>
                <c:pt idx="0">
                  <c:v>Novads</c:v>
                </c:pt>
              </c:strCache>
            </c:strRef>
          </c:tx>
          <c:spPr>
            <a:solidFill>
              <a:schemeClr val="accent6">
                <a:shade val="65000"/>
              </a:schemeClr>
            </a:solidFill>
            <a:ln>
              <a:noFill/>
            </a:ln>
            <a:effectLst/>
            <a:sp3d/>
          </c:spPr>
          <c:invertIfNegative val="0"/>
          <c:cat>
            <c:strRef>
              <c:f>Lapa3!$D$4:$K$4</c:f>
              <c:strCache>
                <c:ptCount val="8"/>
                <c:pt idx="0">
                  <c:v>KRV</c:v>
                </c:pt>
                <c:pt idx="1">
                  <c:v>KKMV</c:v>
                </c:pt>
                <c:pt idx="2">
                  <c:v>Vāne</c:v>
                </c:pt>
                <c:pt idx="3">
                  <c:v>Zante</c:v>
                </c:pt>
                <c:pt idx="4">
                  <c:v>Cēre</c:v>
                </c:pt>
                <c:pt idx="5">
                  <c:v>Zemīte </c:v>
                </c:pt>
                <c:pt idx="6">
                  <c:v>KMMS</c:v>
                </c:pt>
                <c:pt idx="7">
                  <c:v>"Zīļuks"</c:v>
                </c:pt>
              </c:strCache>
            </c:strRef>
          </c:cat>
          <c:val>
            <c:numRef>
              <c:f>Lapa3!$D$5:$K$5</c:f>
              <c:numCache>
                <c:formatCode>General</c:formatCode>
                <c:ptCount val="8"/>
                <c:pt idx="0">
                  <c:v>6</c:v>
                </c:pt>
                <c:pt idx="1">
                  <c:v>9</c:v>
                </c:pt>
                <c:pt idx="2">
                  <c:v>5</c:v>
                </c:pt>
                <c:pt idx="3">
                  <c:v>4</c:v>
                </c:pt>
                <c:pt idx="4">
                  <c:v>5</c:v>
                </c:pt>
                <c:pt idx="5">
                  <c:v>3</c:v>
                </c:pt>
                <c:pt idx="6">
                  <c:v>2</c:v>
                </c:pt>
                <c:pt idx="7">
                  <c:v>1</c:v>
                </c:pt>
              </c:numCache>
            </c:numRef>
          </c:val>
          <c:extLst>
            <c:ext xmlns:c16="http://schemas.microsoft.com/office/drawing/2014/chart" uri="{C3380CC4-5D6E-409C-BE32-E72D297353CC}">
              <c16:uniqueId val="{00000000-909D-42A8-A5C8-6E9E24BE9553}"/>
            </c:ext>
          </c:extLst>
        </c:ser>
        <c:ser>
          <c:idx val="1"/>
          <c:order val="1"/>
          <c:tx>
            <c:strRef>
              <c:f>Lapa3!$C$6</c:f>
              <c:strCache>
                <c:ptCount val="1"/>
                <c:pt idx="0">
                  <c:v>Starpnovadu</c:v>
                </c:pt>
              </c:strCache>
            </c:strRef>
          </c:tx>
          <c:spPr>
            <a:solidFill>
              <a:schemeClr val="accent6"/>
            </a:solidFill>
            <a:ln>
              <a:noFill/>
            </a:ln>
            <a:effectLst/>
            <a:sp3d/>
          </c:spPr>
          <c:invertIfNegative val="0"/>
          <c:cat>
            <c:strRef>
              <c:f>Lapa3!$D$4:$K$4</c:f>
              <c:strCache>
                <c:ptCount val="8"/>
                <c:pt idx="0">
                  <c:v>KRV</c:v>
                </c:pt>
                <c:pt idx="1">
                  <c:v>KKMV</c:v>
                </c:pt>
                <c:pt idx="2">
                  <c:v>Vāne</c:v>
                </c:pt>
                <c:pt idx="3">
                  <c:v>Zante</c:v>
                </c:pt>
                <c:pt idx="4">
                  <c:v>Cēre</c:v>
                </c:pt>
                <c:pt idx="5">
                  <c:v>Zemīte </c:v>
                </c:pt>
                <c:pt idx="6">
                  <c:v>KMMS</c:v>
                </c:pt>
                <c:pt idx="7">
                  <c:v>"Zīļuks"</c:v>
                </c:pt>
              </c:strCache>
            </c:strRef>
          </c:cat>
          <c:val>
            <c:numRef>
              <c:f>Lapa3!$D$6:$K$6</c:f>
              <c:numCache>
                <c:formatCode>General</c:formatCode>
                <c:ptCount val="8"/>
                <c:pt idx="0">
                  <c:v>1</c:v>
                </c:pt>
                <c:pt idx="1">
                  <c:v>3</c:v>
                </c:pt>
                <c:pt idx="2">
                  <c:v>1</c:v>
                </c:pt>
                <c:pt idx="3">
                  <c:v>1</c:v>
                </c:pt>
                <c:pt idx="4">
                  <c:v>1</c:v>
                </c:pt>
                <c:pt idx="5">
                  <c:v>0</c:v>
                </c:pt>
                <c:pt idx="6">
                  <c:v>0</c:v>
                </c:pt>
                <c:pt idx="7">
                  <c:v>0</c:v>
                </c:pt>
              </c:numCache>
            </c:numRef>
          </c:val>
          <c:extLst>
            <c:ext xmlns:c16="http://schemas.microsoft.com/office/drawing/2014/chart" uri="{C3380CC4-5D6E-409C-BE32-E72D297353CC}">
              <c16:uniqueId val="{00000001-909D-42A8-A5C8-6E9E24BE9553}"/>
            </c:ext>
          </c:extLst>
        </c:ser>
        <c:ser>
          <c:idx val="2"/>
          <c:order val="2"/>
          <c:tx>
            <c:strRef>
              <c:f>Lapa3!$C$7</c:f>
              <c:strCache>
                <c:ptCount val="1"/>
                <c:pt idx="0">
                  <c:v>Valsts</c:v>
                </c:pt>
              </c:strCache>
            </c:strRef>
          </c:tx>
          <c:spPr>
            <a:solidFill>
              <a:schemeClr val="accent6">
                <a:tint val="65000"/>
              </a:schemeClr>
            </a:solidFill>
            <a:ln>
              <a:noFill/>
            </a:ln>
            <a:effectLst/>
            <a:sp3d/>
          </c:spPr>
          <c:invertIfNegative val="0"/>
          <c:cat>
            <c:strRef>
              <c:f>Lapa3!$D$4:$K$4</c:f>
              <c:strCache>
                <c:ptCount val="8"/>
                <c:pt idx="0">
                  <c:v>KRV</c:v>
                </c:pt>
                <c:pt idx="1">
                  <c:v>KKMV</c:v>
                </c:pt>
                <c:pt idx="2">
                  <c:v>Vāne</c:v>
                </c:pt>
                <c:pt idx="3">
                  <c:v>Zante</c:v>
                </c:pt>
                <c:pt idx="4">
                  <c:v>Cēre</c:v>
                </c:pt>
                <c:pt idx="5">
                  <c:v>Zemīte </c:v>
                </c:pt>
                <c:pt idx="6">
                  <c:v>KMMS</c:v>
                </c:pt>
                <c:pt idx="7">
                  <c:v>"Zīļuks"</c:v>
                </c:pt>
              </c:strCache>
            </c:strRef>
          </c:cat>
          <c:val>
            <c:numRef>
              <c:f>Lapa3!$D$7:$K$7</c:f>
              <c:numCache>
                <c:formatCode>General</c:formatCode>
                <c:ptCount val="8"/>
                <c:pt idx="0">
                  <c:v>0</c:v>
                </c:pt>
                <c:pt idx="1">
                  <c:v>0</c:v>
                </c:pt>
                <c:pt idx="2">
                  <c:v>1</c:v>
                </c:pt>
                <c:pt idx="3">
                  <c:v>0</c:v>
                </c:pt>
                <c:pt idx="4">
                  <c:v>0</c:v>
                </c:pt>
                <c:pt idx="5">
                  <c:v>0</c:v>
                </c:pt>
                <c:pt idx="6">
                  <c:v>0</c:v>
                </c:pt>
                <c:pt idx="7">
                  <c:v>0</c:v>
                </c:pt>
              </c:numCache>
            </c:numRef>
          </c:val>
          <c:extLst>
            <c:ext xmlns:c16="http://schemas.microsoft.com/office/drawing/2014/chart" uri="{C3380CC4-5D6E-409C-BE32-E72D297353CC}">
              <c16:uniqueId val="{00000002-909D-42A8-A5C8-6E9E24BE9553}"/>
            </c:ext>
          </c:extLst>
        </c:ser>
        <c:dLbls>
          <c:showLegendKey val="0"/>
          <c:showVal val="0"/>
          <c:showCatName val="0"/>
          <c:showSerName val="0"/>
          <c:showPercent val="0"/>
          <c:showBubbleSize val="0"/>
        </c:dLbls>
        <c:gapWidth val="150"/>
        <c:shape val="box"/>
        <c:axId val="550078447"/>
        <c:axId val="550066383"/>
        <c:axId val="0"/>
      </c:bar3DChart>
      <c:catAx>
        <c:axId val="5500784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550066383"/>
        <c:crosses val="autoZero"/>
        <c:auto val="1"/>
        <c:lblAlgn val="ctr"/>
        <c:lblOffset val="100"/>
        <c:noMultiLvlLbl val="0"/>
      </c:catAx>
      <c:valAx>
        <c:axId val="550066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5500784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b="1">
          <a:latin typeface="Garamond" panose="02020404030301010803" pitchFamily="18" charset="0"/>
        </a:defRPr>
      </a:pPr>
      <a:endParaRPr lang="lv-LV"/>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Lapa3!$C$28</c:f>
              <c:strCache>
                <c:ptCount val="1"/>
                <c:pt idx="0">
                  <c:v>Novads</c:v>
                </c:pt>
              </c:strCache>
            </c:strRef>
          </c:tx>
          <c:spPr>
            <a:solidFill>
              <a:schemeClr val="accent6">
                <a:shade val="76000"/>
              </a:schemeClr>
            </a:solidFill>
            <a:ln>
              <a:noFill/>
            </a:ln>
            <a:effectLst/>
            <a:sp3d/>
          </c:spPr>
          <c:invertIfNegative val="0"/>
          <c:cat>
            <c:strRef>
              <c:f>Lapa3!$D$27:$H$27</c:f>
              <c:strCache>
                <c:ptCount val="5"/>
                <c:pt idx="0">
                  <c:v>KKMV</c:v>
                </c:pt>
                <c:pt idx="1">
                  <c:v>KRV</c:v>
                </c:pt>
                <c:pt idx="2">
                  <c:v>Cēre</c:v>
                </c:pt>
                <c:pt idx="3">
                  <c:v>Vāne</c:v>
                </c:pt>
                <c:pt idx="4">
                  <c:v>Zemīte</c:v>
                </c:pt>
              </c:strCache>
            </c:strRef>
          </c:cat>
          <c:val>
            <c:numRef>
              <c:f>Lapa3!$D$28:$H$28</c:f>
              <c:numCache>
                <c:formatCode>General</c:formatCode>
                <c:ptCount val="5"/>
                <c:pt idx="0">
                  <c:v>4</c:v>
                </c:pt>
                <c:pt idx="1">
                  <c:v>2</c:v>
                </c:pt>
                <c:pt idx="2">
                  <c:v>4</c:v>
                </c:pt>
                <c:pt idx="3">
                  <c:v>2</c:v>
                </c:pt>
                <c:pt idx="4">
                  <c:v>1</c:v>
                </c:pt>
              </c:numCache>
            </c:numRef>
          </c:val>
          <c:extLst>
            <c:ext xmlns:c16="http://schemas.microsoft.com/office/drawing/2014/chart" uri="{C3380CC4-5D6E-409C-BE32-E72D297353CC}">
              <c16:uniqueId val="{00000000-43CC-4499-A3AC-8F1EE35E6F10}"/>
            </c:ext>
          </c:extLst>
        </c:ser>
        <c:ser>
          <c:idx val="1"/>
          <c:order val="1"/>
          <c:tx>
            <c:strRef>
              <c:f>Lapa3!$C$29</c:f>
              <c:strCache>
                <c:ptCount val="1"/>
                <c:pt idx="0">
                  <c:v>Valsts</c:v>
                </c:pt>
              </c:strCache>
            </c:strRef>
          </c:tx>
          <c:spPr>
            <a:solidFill>
              <a:schemeClr val="accent6">
                <a:tint val="77000"/>
              </a:schemeClr>
            </a:solidFill>
            <a:ln>
              <a:noFill/>
            </a:ln>
            <a:effectLst/>
            <a:sp3d/>
          </c:spPr>
          <c:invertIfNegative val="0"/>
          <c:cat>
            <c:strRef>
              <c:f>Lapa3!$D$27:$H$27</c:f>
              <c:strCache>
                <c:ptCount val="5"/>
                <c:pt idx="0">
                  <c:v>KKMV</c:v>
                </c:pt>
                <c:pt idx="1">
                  <c:v>KRV</c:v>
                </c:pt>
                <c:pt idx="2">
                  <c:v>Cēre</c:v>
                </c:pt>
                <c:pt idx="3">
                  <c:v>Vāne</c:v>
                </c:pt>
                <c:pt idx="4">
                  <c:v>Zemīte</c:v>
                </c:pt>
              </c:strCache>
            </c:strRef>
          </c:cat>
          <c:val>
            <c:numRef>
              <c:f>Lapa3!$D$29:$H$29</c:f>
              <c:numCache>
                <c:formatCode>General</c:formatCode>
                <c:ptCount val="5"/>
                <c:pt idx="0">
                  <c:v>0</c:v>
                </c:pt>
                <c:pt idx="1">
                  <c:v>0</c:v>
                </c:pt>
                <c:pt idx="2">
                  <c:v>0</c:v>
                </c:pt>
                <c:pt idx="3">
                  <c:v>1</c:v>
                </c:pt>
                <c:pt idx="4">
                  <c:v>0</c:v>
                </c:pt>
              </c:numCache>
            </c:numRef>
          </c:val>
          <c:extLst>
            <c:ext xmlns:c16="http://schemas.microsoft.com/office/drawing/2014/chart" uri="{C3380CC4-5D6E-409C-BE32-E72D297353CC}">
              <c16:uniqueId val="{00000001-43CC-4499-A3AC-8F1EE35E6F10}"/>
            </c:ext>
          </c:extLst>
        </c:ser>
        <c:dLbls>
          <c:showLegendKey val="0"/>
          <c:showVal val="0"/>
          <c:showCatName val="0"/>
          <c:showSerName val="0"/>
          <c:showPercent val="0"/>
          <c:showBubbleSize val="0"/>
        </c:dLbls>
        <c:gapWidth val="150"/>
        <c:shape val="box"/>
        <c:axId val="297291503"/>
        <c:axId val="297287759"/>
        <c:axId val="0"/>
      </c:bar3DChart>
      <c:catAx>
        <c:axId val="2972915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297287759"/>
        <c:crosses val="autoZero"/>
        <c:auto val="1"/>
        <c:lblAlgn val="ctr"/>
        <c:lblOffset val="100"/>
        <c:noMultiLvlLbl val="0"/>
      </c:catAx>
      <c:valAx>
        <c:axId val="297287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2972915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b="1">
          <a:latin typeface="Garamond" panose="02020404030301010803" pitchFamily="18" charset="0"/>
        </a:defRPr>
      </a:pPr>
      <a:endParaRPr lang="lv-LV"/>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6"/>
            </a:solidFill>
            <a:ln>
              <a:noFill/>
            </a:ln>
            <a:effectLst/>
            <a:sp3d/>
          </c:spPr>
          <c:invertIfNegative val="0"/>
          <c:cat>
            <c:strRef>
              <c:f>Lapa2!$C$4:$C$5</c:f>
              <c:strCache>
                <c:ptCount val="2"/>
                <c:pt idx="0">
                  <c:v>Cēre</c:v>
                </c:pt>
                <c:pt idx="1">
                  <c:v>Vāne</c:v>
                </c:pt>
              </c:strCache>
            </c:strRef>
          </c:cat>
          <c:val>
            <c:numRef>
              <c:f>Lapa2!$D$4:$D$5</c:f>
              <c:numCache>
                <c:formatCode>General</c:formatCode>
                <c:ptCount val="2"/>
                <c:pt idx="0">
                  <c:v>1</c:v>
                </c:pt>
                <c:pt idx="1">
                  <c:v>1</c:v>
                </c:pt>
              </c:numCache>
            </c:numRef>
          </c:val>
          <c:extLst>
            <c:ext xmlns:c16="http://schemas.microsoft.com/office/drawing/2014/chart" uri="{C3380CC4-5D6E-409C-BE32-E72D297353CC}">
              <c16:uniqueId val="{00000000-0018-4448-AD02-47DA9002450D}"/>
            </c:ext>
          </c:extLst>
        </c:ser>
        <c:dLbls>
          <c:showLegendKey val="0"/>
          <c:showVal val="0"/>
          <c:showCatName val="0"/>
          <c:showSerName val="0"/>
          <c:showPercent val="0"/>
          <c:showBubbleSize val="0"/>
        </c:dLbls>
        <c:gapWidth val="150"/>
        <c:shape val="box"/>
        <c:axId val="396995887"/>
        <c:axId val="397000463"/>
        <c:axId val="0"/>
      </c:bar3DChart>
      <c:catAx>
        <c:axId val="3969958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397000463"/>
        <c:crosses val="autoZero"/>
        <c:auto val="1"/>
        <c:lblAlgn val="ctr"/>
        <c:lblOffset val="100"/>
        <c:noMultiLvlLbl val="0"/>
      </c:catAx>
      <c:valAx>
        <c:axId val="397000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3969958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b="1">
          <a:latin typeface="Garamond" panose="02020404030301010803" pitchFamily="18" charset="0"/>
        </a:defRPr>
      </a:pPr>
      <a:endParaRPr lang="lv-LV"/>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Lapa3!$C$46</c:f>
              <c:strCache>
                <c:ptCount val="1"/>
                <c:pt idx="0">
                  <c:v>Novads</c:v>
                </c:pt>
              </c:strCache>
            </c:strRef>
          </c:tx>
          <c:spPr>
            <a:solidFill>
              <a:schemeClr val="accent6">
                <a:shade val="65000"/>
              </a:schemeClr>
            </a:solidFill>
            <a:ln>
              <a:noFill/>
            </a:ln>
            <a:effectLst/>
            <a:sp3d/>
          </c:spPr>
          <c:invertIfNegative val="0"/>
          <c:cat>
            <c:strRef>
              <c:f>Lapa3!$D$45:$F$45</c:f>
              <c:strCache>
                <c:ptCount val="3"/>
                <c:pt idx="0">
                  <c:v>KKMV</c:v>
                </c:pt>
                <c:pt idx="1">
                  <c:v>KMMS</c:v>
                </c:pt>
                <c:pt idx="2">
                  <c:v>Zante</c:v>
                </c:pt>
              </c:strCache>
            </c:strRef>
          </c:cat>
          <c:val>
            <c:numRef>
              <c:f>Lapa3!$D$46:$F$46</c:f>
              <c:numCache>
                <c:formatCode>General</c:formatCode>
                <c:ptCount val="3"/>
                <c:pt idx="0">
                  <c:v>1</c:v>
                </c:pt>
                <c:pt idx="1">
                  <c:v>1</c:v>
                </c:pt>
                <c:pt idx="2">
                  <c:v>1</c:v>
                </c:pt>
              </c:numCache>
            </c:numRef>
          </c:val>
          <c:extLst>
            <c:ext xmlns:c16="http://schemas.microsoft.com/office/drawing/2014/chart" uri="{C3380CC4-5D6E-409C-BE32-E72D297353CC}">
              <c16:uniqueId val="{00000000-7E8F-4DD0-987A-5DFD8AF2B197}"/>
            </c:ext>
          </c:extLst>
        </c:ser>
        <c:ser>
          <c:idx val="1"/>
          <c:order val="1"/>
          <c:tx>
            <c:strRef>
              <c:f>Lapa3!$C$47</c:f>
              <c:strCache>
                <c:ptCount val="1"/>
                <c:pt idx="0">
                  <c:v>Starpnovadu</c:v>
                </c:pt>
              </c:strCache>
            </c:strRef>
          </c:tx>
          <c:spPr>
            <a:solidFill>
              <a:schemeClr val="accent6"/>
            </a:solidFill>
            <a:ln>
              <a:noFill/>
            </a:ln>
            <a:effectLst/>
            <a:sp3d/>
          </c:spPr>
          <c:invertIfNegative val="0"/>
          <c:cat>
            <c:strRef>
              <c:f>Lapa3!$D$45:$F$45</c:f>
              <c:strCache>
                <c:ptCount val="3"/>
                <c:pt idx="0">
                  <c:v>KKMV</c:v>
                </c:pt>
                <c:pt idx="1">
                  <c:v>KMMS</c:v>
                </c:pt>
                <c:pt idx="2">
                  <c:v>Zante</c:v>
                </c:pt>
              </c:strCache>
            </c:strRef>
          </c:cat>
          <c:val>
            <c:numRef>
              <c:f>Lapa3!$D$47:$F$47</c:f>
              <c:numCache>
                <c:formatCode>General</c:formatCode>
                <c:ptCount val="3"/>
                <c:pt idx="0">
                  <c:v>1</c:v>
                </c:pt>
                <c:pt idx="1">
                  <c:v>1</c:v>
                </c:pt>
                <c:pt idx="2">
                  <c:v>0</c:v>
                </c:pt>
              </c:numCache>
            </c:numRef>
          </c:val>
          <c:extLst>
            <c:ext xmlns:c16="http://schemas.microsoft.com/office/drawing/2014/chart" uri="{C3380CC4-5D6E-409C-BE32-E72D297353CC}">
              <c16:uniqueId val="{00000001-7E8F-4DD0-987A-5DFD8AF2B197}"/>
            </c:ext>
          </c:extLst>
        </c:ser>
        <c:ser>
          <c:idx val="2"/>
          <c:order val="2"/>
          <c:tx>
            <c:strRef>
              <c:f>Lapa3!$C$48</c:f>
              <c:strCache>
                <c:ptCount val="1"/>
                <c:pt idx="0">
                  <c:v>Valsts</c:v>
                </c:pt>
              </c:strCache>
            </c:strRef>
          </c:tx>
          <c:spPr>
            <a:solidFill>
              <a:schemeClr val="accent6">
                <a:tint val="65000"/>
              </a:schemeClr>
            </a:solidFill>
            <a:ln>
              <a:noFill/>
            </a:ln>
            <a:effectLst/>
            <a:sp3d/>
          </c:spPr>
          <c:invertIfNegative val="0"/>
          <c:cat>
            <c:strRef>
              <c:f>Lapa3!$D$45:$F$45</c:f>
              <c:strCache>
                <c:ptCount val="3"/>
                <c:pt idx="0">
                  <c:v>KKMV</c:v>
                </c:pt>
                <c:pt idx="1">
                  <c:v>KMMS</c:v>
                </c:pt>
                <c:pt idx="2">
                  <c:v>Zante</c:v>
                </c:pt>
              </c:strCache>
            </c:strRef>
          </c:cat>
          <c:val>
            <c:numRef>
              <c:f>Lapa3!$D$48:$F$48</c:f>
              <c:numCache>
                <c:formatCode>General</c:formatCode>
                <c:ptCount val="3"/>
                <c:pt idx="0">
                  <c:v>0</c:v>
                </c:pt>
                <c:pt idx="1">
                  <c:v>1</c:v>
                </c:pt>
                <c:pt idx="2">
                  <c:v>0</c:v>
                </c:pt>
              </c:numCache>
            </c:numRef>
          </c:val>
          <c:extLst>
            <c:ext xmlns:c16="http://schemas.microsoft.com/office/drawing/2014/chart" uri="{C3380CC4-5D6E-409C-BE32-E72D297353CC}">
              <c16:uniqueId val="{00000002-7E8F-4DD0-987A-5DFD8AF2B197}"/>
            </c:ext>
          </c:extLst>
        </c:ser>
        <c:dLbls>
          <c:showLegendKey val="0"/>
          <c:showVal val="0"/>
          <c:showCatName val="0"/>
          <c:showSerName val="0"/>
          <c:showPercent val="0"/>
          <c:showBubbleSize val="0"/>
        </c:dLbls>
        <c:gapWidth val="150"/>
        <c:shape val="box"/>
        <c:axId val="397004623"/>
        <c:axId val="397001295"/>
        <c:axId val="0"/>
      </c:bar3DChart>
      <c:catAx>
        <c:axId val="39700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397001295"/>
        <c:crosses val="autoZero"/>
        <c:auto val="1"/>
        <c:lblAlgn val="ctr"/>
        <c:lblOffset val="100"/>
        <c:noMultiLvlLbl val="0"/>
      </c:catAx>
      <c:valAx>
        <c:axId val="397001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397004623"/>
        <c:crosses val="autoZero"/>
        <c:crossBetween val="between"/>
        <c:minorUnit val="0.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b="1">
          <a:latin typeface="Garamond" panose="02020404030301010803" pitchFamily="18" charset="0"/>
        </a:defRPr>
      </a:pPr>
      <a:endParaRPr lang="lv-LV"/>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Lapa2!$D$47</c:f>
              <c:strCache>
                <c:ptCount val="1"/>
                <c:pt idx="0">
                  <c:v>Novads</c:v>
                </c:pt>
              </c:strCache>
            </c:strRef>
          </c:tx>
          <c:spPr>
            <a:solidFill>
              <a:schemeClr val="accent6">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Lapa2!$C$48:$C$52</c:f>
              <c:strCache>
                <c:ptCount val="5"/>
                <c:pt idx="0">
                  <c:v>KRV</c:v>
                </c:pt>
                <c:pt idx="1">
                  <c:v>KKMV</c:v>
                </c:pt>
                <c:pt idx="2">
                  <c:v>Vāne</c:v>
                </c:pt>
                <c:pt idx="3">
                  <c:v>Zante</c:v>
                </c:pt>
                <c:pt idx="4">
                  <c:v>Zemīte</c:v>
                </c:pt>
              </c:strCache>
            </c:strRef>
          </c:cat>
          <c:val>
            <c:numRef>
              <c:f>Lapa2!$D$48:$D$52</c:f>
              <c:numCache>
                <c:formatCode>General</c:formatCode>
                <c:ptCount val="5"/>
                <c:pt idx="0">
                  <c:v>5</c:v>
                </c:pt>
                <c:pt idx="1">
                  <c:v>8</c:v>
                </c:pt>
                <c:pt idx="2">
                  <c:v>2</c:v>
                </c:pt>
                <c:pt idx="3">
                  <c:v>2</c:v>
                </c:pt>
                <c:pt idx="4">
                  <c:v>3</c:v>
                </c:pt>
              </c:numCache>
            </c:numRef>
          </c:val>
          <c:extLst>
            <c:ext xmlns:c16="http://schemas.microsoft.com/office/drawing/2014/chart" uri="{C3380CC4-5D6E-409C-BE32-E72D297353CC}">
              <c16:uniqueId val="{00000000-F664-4F4C-B815-6B7AD23AFBD3}"/>
            </c:ext>
          </c:extLst>
        </c:ser>
        <c:ser>
          <c:idx val="1"/>
          <c:order val="1"/>
          <c:tx>
            <c:strRef>
              <c:f>Lapa2!$E$47</c:f>
              <c:strCache>
                <c:ptCount val="1"/>
                <c:pt idx="0">
                  <c:v>Reģions</c:v>
                </c:pt>
              </c:strCache>
            </c:strRef>
          </c:tx>
          <c:spPr>
            <a:solidFill>
              <a:schemeClr val="accent6">
                <a:tint val="77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Lapa2!$C$48:$C$52</c:f>
              <c:strCache>
                <c:ptCount val="5"/>
                <c:pt idx="0">
                  <c:v>KRV</c:v>
                </c:pt>
                <c:pt idx="1">
                  <c:v>KKMV</c:v>
                </c:pt>
                <c:pt idx="2">
                  <c:v>Vāne</c:v>
                </c:pt>
                <c:pt idx="3">
                  <c:v>Zante</c:v>
                </c:pt>
                <c:pt idx="4">
                  <c:v>Zemīte</c:v>
                </c:pt>
              </c:strCache>
            </c:strRef>
          </c:cat>
          <c:val>
            <c:numRef>
              <c:f>Lapa2!$E$48:$E$52</c:f>
              <c:numCache>
                <c:formatCode>General</c:formatCode>
                <c:ptCount val="5"/>
                <c:pt idx="0">
                  <c:v>3</c:v>
                </c:pt>
                <c:pt idx="1">
                  <c:v>4</c:v>
                </c:pt>
                <c:pt idx="2">
                  <c:v>2</c:v>
                </c:pt>
              </c:numCache>
            </c:numRef>
          </c:val>
          <c:extLst>
            <c:ext xmlns:c16="http://schemas.microsoft.com/office/drawing/2014/chart" uri="{C3380CC4-5D6E-409C-BE32-E72D297353CC}">
              <c16:uniqueId val="{00000001-F664-4F4C-B815-6B7AD23AFBD3}"/>
            </c:ext>
          </c:extLst>
        </c:ser>
        <c:dLbls>
          <c:showLegendKey val="0"/>
          <c:showVal val="0"/>
          <c:showCatName val="0"/>
          <c:showSerName val="0"/>
          <c:showPercent val="0"/>
          <c:showBubbleSize val="0"/>
        </c:dLbls>
        <c:gapWidth val="150"/>
        <c:shape val="box"/>
        <c:axId val="454405023"/>
        <c:axId val="454406271"/>
        <c:axId val="0"/>
      </c:bar3DChart>
      <c:catAx>
        <c:axId val="4544050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454406271"/>
        <c:crosses val="autoZero"/>
        <c:auto val="1"/>
        <c:lblAlgn val="ctr"/>
        <c:lblOffset val="100"/>
        <c:noMultiLvlLbl val="0"/>
      </c:catAx>
      <c:valAx>
        <c:axId val="454406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4544050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400" b="1">
          <a:latin typeface="Garamond" panose="02020404030301010803" pitchFamily="18"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56299212598423"/>
          <c:y val="0.16666666666666666"/>
          <c:w val="0.38576290463692037"/>
          <c:h val="0.6429381743948673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A2-40D9-B9E6-65B7321D0DC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A2-40D9-B9E6-65B7321D0DC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A2-40D9-B9E6-65B7321D0DC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A2-40D9-B9E6-65B7321D0DC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4A2-40D9-B9E6-65B7321D0DCE}"/>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Tālākizglītība!$B$23:$B$27</c:f>
              <c:strCache>
                <c:ptCount val="5"/>
                <c:pt idx="0">
                  <c:v>Augstākās mācību iestādes</c:v>
                </c:pt>
                <c:pt idx="1">
                  <c:v>Koledžas</c:v>
                </c:pt>
                <c:pt idx="2">
                  <c:v>Tehnikumi </c:v>
                </c:pt>
                <c:pt idx="3">
                  <c:v>Strādā</c:v>
                </c:pt>
                <c:pt idx="4">
                  <c:v>Gaida atbildi no augstskolas</c:v>
                </c:pt>
              </c:strCache>
            </c:strRef>
          </c:cat>
          <c:val>
            <c:numRef>
              <c:f>Tālākizglītība!$C$23:$C$27</c:f>
              <c:numCache>
                <c:formatCode>General</c:formatCode>
                <c:ptCount val="5"/>
                <c:pt idx="0">
                  <c:v>8</c:v>
                </c:pt>
                <c:pt idx="1">
                  <c:v>3</c:v>
                </c:pt>
                <c:pt idx="2">
                  <c:v>4</c:v>
                </c:pt>
                <c:pt idx="3">
                  <c:v>3</c:v>
                </c:pt>
                <c:pt idx="4">
                  <c:v>2</c:v>
                </c:pt>
              </c:numCache>
            </c:numRef>
          </c:val>
          <c:extLst>
            <c:ext xmlns:c16="http://schemas.microsoft.com/office/drawing/2014/chart" uri="{C3380CC4-5D6E-409C-BE32-E72D297353CC}">
              <c16:uniqueId val="{0000000A-B4A2-40D9-B9E6-65B7321D0DCE}"/>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71331663428619974"/>
          <c:y val="0.16248156597516564"/>
          <c:w val="0.24223359580052498"/>
          <c:h val="0.7829877515310586"/>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3300"/>
              </a:solidFill>
              <a:latin typeface="Garamond" panose="02020404030301010803" pitchFamily="18" charset="0"/>
              <a:ea typeface="+mn-ea"/>
              <a:cs typeface="+mn-cs"/>
            </a:defRPr>
          </a:pPr>
          <a:endParaRPr lang="lv-LV"/>
        </a:p>
      </c:txPr>
    </c:legend>
    <c:plotVisOnly val="1"/>
    <c:dispBlanksAs val="gap"/>
    <c:showDLblsOverMax val="0"/>
  </c:chart>
  <c:spPr>
    <a:noFill/>
    <a:ln>
      <a:noFill/>
    </a:ln>
    <a:effectLst/>
  </c:spPr>
  <c:txPr>
    <a:bodyPr/>
    <a:lstStyle/>
    <a:p>
      <a:pPr>
        <a:defRPr sz="1200">
          <a:latin typeface="Garamond" panose="02020404030301010803" pitchFamily="18" charset="0"/>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b="1" dirty="0">
                <a:solidFill>
                  <a:schemeClr val="accent6">
                    <a:lumMod val="50000"/>
                  </a:schemeClr>
                </a:solidFill>
                <a:effectLst>
                  <a:outerShdw blurRad="38100" dist="38100" dir="2700000" algn="tl">
                    <a:srgbClr val="000000">
                      <a:alpha val="43137"/>
                    </a:srgbClr>
                  </a:outerShdw>
                </a:effectLst>
              </a:rPr>
              <a:t>Diagnosticējošais darbs latviešu valodā 3.klasei (procentuālais vērtējums)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6"/>
            </a:solidFill>
            <a:ln>
              <a:noFill/>
            </a:ln>
            <a:effectLst/>
            <a:sp3d/>
          </c:spPr>
          <c:invertIfNegative val="0"/>
          <c:dPt>
            <c:idx val="0"/>
            <c:invertIfNegative val="0"/>
            <c:bubble3D val="0"/>
            <c:spPr>
              <a:solidFill>
                <a:srgbClr val="FFFF00"/>
              </a:solidFill>
              <a:ln>
                <a:noFill/>
              </a:ln>
              <a:effectLst/>
              <a:sp3d/>
            </c:spPr>
            <c:extLst>
              <c:ext xmlns:c16="http://schemas.microsoft.com/office/drawing/2014/chart" uri="{C3380CC4-5D6E-409C-BE32-E72D297353CC}">
                <c16:uniqueId val="{00000001-DCF0-4FD7-9122-238272D1F553}"/>
              </c:ext>
            </c:extLst>
          </c:dPt>
          <c:dPt>
            <c:idx val="1"/>
            <c:invertIfNegative val="0"/>
            <c:bubble3D val="0"/>
            <c:spPr>
              <a:solidFill>
                <a:srgbClr val="FFC000"/>
              </a:solidFill>
              <a:ln>
                <a:noFill/>
              </a:ln>
              <a:effectLst/>
              <a:sp3d/>
            </c:spPr>
            <c:extLst>
              <c:ext xmlns:c16="http://schemas.microsoft.com/office/drawing/2014/chart" uri="{C3380CC4-5D6E-409C-BE32-E72D297353CC}">
                <c16:uniqueId val="{00000002-DCF0-4FD7-9122-238272D1F55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 klase'!$C$5:$J$5</c:f>
              <c:strCache>
                <c:ptCount val="8"/>
                <c:pt idx="0">
                  <c:v>Vidējais valstī</c:v>
                </c:pt>
                <c:pt idx="1">
                  <c:v>Vidējais novadā</c:v>
                </c:pt>
                <c:pt idx="2">
                  <c:v>Cēre</c:v>
                </c:pt>
                <c:pt idx="3">
                  <c:v>Zemīte</c:v>
                </c:pt>
                <c:pt idx="4">
                  <c:v>Vāne</c:v>
                </c:pt>
                <c:pt idx="5">
                  <c:v>Zante</c:v>
                </c:pt>
                <c:pt idx="6">
                  <c:v>KRV</c:v>
                </c:pt>
                <c:pt idx="7">
                  <c:v>KKMV</c:v>
                </c:pt>
              </c:strCache>
            </c:strRef>
          </c:cat>
          <c:val>
            <c:numRef>
              <c:f>'3 klase'!$C$6:$J$6</c:f>
              <c:numCache>
                <c:formatCode>0.00%</c:formatCode>
                <c:ptCount val="8"/>
                <c:pt idx="0">
                  <c:v>0.77100000000000002</c:v>
                </c:pt>
                <c:pt idx="1">
                  <c:v>0.69499999999999995</c:v>
                </c:pt>
                <c:pt idx="2">
                  <c:v>0.70920000000000005</c:v>
                </c:pt>
                <c:pt idx="3">
                  <c:v>0.62450000000000006</c:v>
                </c:pt>
                <c:pt idx="4">
                  <c:v>0.78910000000000002</c:v>
                </c:pt>
                <c:pt idx="5">
                  <c:v>0.65710000000000002</c:v>
                </c:pt>
                <c:pt idx="6">
                  <c:v>0.68710000000000004</c:v>
                </c:pt>
                <c:pt idx="7">
                  <c:v>0.71060000000000001</c:v>
                </c:pt>
              </c:numCache>
            </c:numRef>
          </c:val>
          <c:extLst>
            <c:ext xmlns:c16="http://schemas.microsoft.com/office/drawing/2014/chart" uri="{C3380CC4-5D6E-409C-BE32-E72D297353CC}">
              <c16:uniqueId val="{00000000-DCF0-4FD7-9122-238272D1F553}"/>
            </c:ext>
          </c:extLst>
        </c:ser>
        <c:dLbls>
          <c:showLegendKey val="0"/>
          <c:showVal val="0"/>
          <c:showCatName val="0"/>
          <c:showSerName val="0"/>
          <c:showPercent val="0"/>
          <c:showBubbleSize val="0"/>
        </c:dLbls>
        <c:gapWidth val="150"/>
        <c:shape val="box"/>
        <c:axId val="2049833888"/>
        <c:axId val="2049834304"/>
        <c:axId val="0"/>
      </c:bar3DChart>
      <c:catAx>
        <c:axId val="2049833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2049834304"/>
        <c:crosses val="autoZero"/>
        <c:auto val="1"/>
        <c:lblAlgn val="ctr"/>
        <c:lblOffset val="100"/>
        <c:noMultiLvlLbl val="0"/>
      </c:catAx>
      <c:valAx>
        <c:axId val="20498343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2049833888"/>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latin typeface="Garamond" panose="02020404030301010803" pitchFamily="18" charset="0"/>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0" i="0" u="none" strike="noStrike" kern="1200" spc="0" baseline="0">
                <a:solidFill>
                  <a:schemeClr val="accent6">
                    <a:lumMod val="50000"/>
                  </a:schemeClr>
                </a:solidFill>
                <a:latin typeface="Garamond" panose="02020404030301010803" pitchFamily="18" charset="0"/>
                <a:ea typeface="+mn-ea"/>
                <a:cs typeface="+mn-cs"/>
              </a:defRPr>
            </a:pPr>
            <a:r>
              <a:rPr lang="lv-LV" sz="2400" b="1" i="0" baseline="0" dirty="0">
                <a:solidFill>
                  <a:schemeClr val="accent6">
                    <a:lumMod val="50000"/>
                  </a:schemeClr>
                </a:solidFill>
                <a:effectLst>
                  <a:outerShdw blurRad="38100" dist="38100" dir="2700000" algn="tl" rotWithShape="0">
                    <a:srgbClr val="000000">
                      <a:alpha val="43000"/>
                    </a:srgbClr>
                  </a:outerShdw>
                </a:effectLst>
              </a:rPr>
              <a:t>Diagnosticējošais darbs matemātikā 3.klasei </a:t>
            </a:r>
            <a:endParaRPr lang="lv-LV" sz="2400" dirty="0">
              <a:solidFill>
                <a:schemeClr val="accent6">
                  <a:lumMod val="50000"/>
                </a:schemeClr>
              </a:solidFill>
              <a:effectLst/>
            </a:endParaRPr>
          </a:p>
          <a:p>
            <a:pPr>
              <a:defRPr sz="2400">
                <a:solidFill>
                  <a:schemeClr val="accent6">
                    <a:lumMod val="50000"/>
                  </a:schemeClr>
                </a:solidFill>
              </a:defRPr>
            </a:pPr>
            <a:r>
              <a:rPr lang="lv-LV" sz="2400" b="1" i="0" baseline="0" dirty="0">
                <a:solidFill>
                  <a:schemeClr val="accent6">
                    <a:lumMod val="50000"/>
                  </a:schemeClr>
                </a:solidFill>
                <a:effectLst>
                  <a:outerShdw blurRad="38100" dist="38100" dir="2700000" algn="tl" rotWithShape="0">
                    <a:srgbClr val="000000">
                      <a:alpha val="43000"/>
                    </a:srgbClr>
                  </a:outerShdw>
                </a:effectLst>
              </a:rPr>
              <a:t>(procentuālais vērtējums)</a:t>
            </a:r>
            <a:endParaRPr lang="lv-LV" sz="2400" dirty="0">
              <a:solidFill>
                <a:schemeClr val="accent6">
                  <a:lumMod val="50000"/>
                </a:schemeClr>
              </a:solidFill>
              <a:effectLst/>
            </a:endParaRPr>
          </a:p>
        </c:rich>
      </c:tx>
      <c:layout>
        <c:manualLayout>
          <c:xMode val="edge"/>
          <c:yMode val="edge"/>
          <c:x val="0.17167177784843829"/>
          <c:y val="1.244959710358979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accent6">
                  <a:lumMod val="50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6"/>
            </a:solidFill>
            <a:ln>
              <a:noFill/>
            </a:ln>
            <a:effectLst/>
            <a:sp3d/>
          </c:spPr>
          <c:invertIfNegative val="0"/>
          <c:dPt>
            <c:idx val="0"/>
            <c:invertIfNegative val="0"/>
            <c:bubble3D val="0"/>
            <c:spPr>
              <a:solidFill>
                <a:srgbClr val="FFFF00"/>
              </a:solidFill>
              <a:ln>
                <a:noFill/>
              </a:ln>
              <a:effectLst/>
              <a:sp3d/>
            </c:spPr>
            <c:extLst>
              <c:ext xmlns:c16="http://schemas.microsoft.com/office/drawing/2014/chart" uri="{C3380CC4-5D6E-409C-BE32-E72D297353CC}">
                <c16:uniqueId val="{00000001-E2D7-427A-A89E-A3CB974A599A}"/>
              </c:ext>
            </c:extLst>
          </c:dPt>
          <c:dPt>
            <c:idx val="1"/>
            <c:invertIfNegative val="0"/>
            <c:bubble3D val="0"/>
            <c:spPr>
              <a:solidFill>
                <a:srgbClr val="FFC000"/>
              </a:solidFill>
              <a:ln>
                <a:noFill/>
              </a:ln>
              <a:effectLst/>
              <a:sp3d/>
            </c:spPr>
            <c:extLst>
              <c:ext xmlns:c16="http://schemas.microsoft.com/office/drawing/2014/chart" uri="{C3380CC4-5D6E-409C-BE32-E72D297353CC}">
                <c16:uniqueId val="{00000002-E2D7-427A-A89E-A3CB974A599A}"/>
              </c:ext>
            </c:extLst>
          </c:dPt>
          <c:dLbls>
            <c:dLbl>
              <c:idx val="0"/>
              <c:layout>
                <c:manualLayout>
                  <c:x val="-3.0408498672561284E-3"/>
                  <c:y val="-4.149865701196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D7-427A-A89E-A3CB974A599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klase'!$C$25:$J$25</c:f>
              <c:strCache>
                <c:ptCount val="8"/>
                <c:pt idx="0">
                  <c:v>Vidējais valstī</c:v>
                </c:pt>
                <c:pt idx="1">
                  <c:v>Vidējais novadā</c:v>
                </c:pt>
                <c:pt idx="2">
                  <c:v>Cēre</c:v>
                </c:pt>
                <c:pt idx="3">
                  <c:v>Zemīte</c:v>
                </c:pt>
                <c:pt idx="4">
                  <c:v>Vāne</c:v>
                </c:pt>
                <c:pt idx="5">
                  <c:v>Zante</c:v>
                </c:pt>
                <c:pt idx="6">
                  <c:v>KRV</c:v>
                </c:pt>
                <c:pt idx="7">
                  <c:v>KKMV</c:v>
                </c:pt>
              </c:strCache>
            </c:strRef>
          </c:cat>
          <c:val>
            <c:numRef>
              <c:f>'3 klase'!$C$26:$J$26</c:f>
              <c:numCache>
                <c:formatCode>0.00%</c:formatCode>
                <c:ptCount val="8"/>
                <c:pt idx="0">
                  <c:v>0.59630000000000005</c:v>
                </c:pt>
                <c:pt idx="1">
                  <c:v>0.55210000000000004</c:v>
                </c:pt>
                <c:pt idx="2">
                  <c:v>0.63749999999999996</c:v>
                </c:pt>
                <c:pt idx="3">
                  <c:v>0.37919999999999998</c:v>
                </c:pt>
                <c:pt idx="4">
                  <c:v>0.6583</c:v>
                </c:pt>
                <c:pt idx="5">
                  <c:v>0.51</c:v>
                </c:pt>
                <c:pt idx="6">
                  <c:v>0.52110000000000001</c:v>
                </c:pt>
                <c:pt idx="7">
                  <c:v>0.60570000000000002</c:v>
                </c:pt>
              </c:numCache>
            </c:numRef>
          </c:val>
          <c:extLst>
            <c:ext xmlns:c16="http://schemas.microsoft.com/office/drawing/2014/chart" uri="{C3380CC4-5D6E-409C-BE32-E72D297353CC}">
              <c16:uniqueId val="{00000000-E2D7-427A-A89E-A3CB974A599A}"/>
            </c:ext>
          </c:extLst>
        </c:ser>
        <c:dLbls>
          <c:showLegendKey val="0"/>
          <c:showVal val="0"/>
          <c:showCatName val="0"/>
          <c:showSerName val="0"/>
          <c:showPercent val="0"/>
          <c:showBubbleSize val="0"/>
        </c:dLbls>
        <c:gapWidth val="150"/>
        <c:shape val="box"/>
        <c:axId val="2053665152"/>
        <c:axId val="2053671392"/>
        <c:axId val="0"/>
      </c:bar3DChart>
      <c:catAx>
        <c:axId val="2053665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2053671392"/>
        <c:crosses val="autoZero"/>
        <c:auto val="1"/>
        <c:lblAlgn val="ctr"/>
        <c:lblOffset val="100"/>
        <c:noMultiLvlLbl val="0"/>
      </c:catAx>
      <c:valAx>
        <c:axId val="20536713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2053665152"/>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latin typeface="Garamond" panose="02020404030301010803" pitchFamily="18" charset="0"/>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b="1" dirty="0">
                <a:solidFill>
                  <a:schemeClr val="accent6">
                    <a:lumMod val="50000"/>
                  </a:schemeClr>
                </a:solidFill>
                <a:effectLst>
                  <a:outerShdw blurRad="38100" dist="38100" dir="2700000" algn="tl">
                    <a:srgbClr val="000000">
                      <a:alpha val="43137"/>
                    </a:srgbClr>
                  </a:outerShdw>
                </a:effectLst>
              </a:rPr>
              <a:t>Diagnosticējošais darbs latviešu valodā 6. </a:t>
            </a:r>
            <a:r>
              <a:rPr lang="lv-LV" sz="2400" b="1" dirty="0" smtClean="0">
                <a:solidFill>
                  <a:schemeClr val="accent6">
                    <a:lumMod val="50000"/>
                  </a:schemeClr>
                </a:solidFill>
                <a:effectLst>
                  <a:outerShdw blurRad="38100" dist="38100" dir="2700000" algn="tl">
                    <a:srgbClr val="000000">
                      <a:alpha val="43137"/>
                    </a:srgbClr>
                  </a:outerShdw>
                </a:effectLst>
              </a:rPr>
              <a:t>klasei</a:t>
            </a:r>
            <a:endParaRPr lang="lv-LV" sz="2400" b="1" dirty="0">
              <a:solidFill>
                <a:schemeClr val="accent6">
                  <a:lumMod val="50000"/>
                </a:schemeClr>
              </a:solidFill>
              <a:effectLst>
                <a:outerShdw blurRad="38100" dist="38100" dir="2700000" algn="tl">
                  <a:srgbClr val="000000">
                    <a:alpha val="43137"/>
                  </a:srgbClr>
                </a:outerShdw>
              </a:effectLst>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6"/>
            </a:solidFill>
            <a:ln>
              <a:noFill/>
            </a:ln>
            <a:effectLst/>
            <a:sp3d/>
          </c:spPr>
          <c:invertIfNegative val="0"/>
          <c:dPt>
            <c:idx val="0"/>
            <c:invertIfNegative val="0"/>
            <c:bubble3D val="0"/>
            <c:spPr>
              <a:solidFill>
                <a:srgbClr val="FFFF00"/>
              </a:solidFill>
              <a:ln>
                <a:noFill/>
              </a:ln>
              <a:effectLst/>
              <a:sp3d/>
            </c:spPr>
            <c:extLst>
              <c:ext xmlns:c16="http://schemas.microsoft.com/office/drawing/2014/chart" uri="{C3380CC4-5D6E-409C-BE32-E72D297353CC}">
                <c16:uniqueId val="{00000001-DBC1-4D52-AE72-1D699ADBFD57}"/>
              </c:ext>
            </c:extLst>
          </c:dPt>
          <c:dPt>
            <c:idx val="1"/>
            <c:invertIfNegative val="0"/>
            <c:bubble3D val="0"/>
            <c:spPr>
              <a:solidFill>
                <a:srgbClr val="FFC000"/>
              </a:solidFill>
              <a:ln>
                <a:noFill/>
              </a:ln>
              <a:effectLst/>
              <a:sp3d/>
            </c:spPr>
            <c:extLst>
              <c:ext xmlns:c16="http://schemas.microsoft.com/office/drawing/2014/chart" uri="{C3380CC4-5D6E-409C-BE32-E72D297353CC}">
                <c16:uniqueId val="{00000002-DBC1-4D52-AE72-1D699ADBFD57}"/>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'6_9klase'!$C$23:$J$23</c:f>
              <c:strCache>
                <c:ptCount val="8"/>
                <c:pt idx="0">
                  <c:v>Vidējais valstī</c:v>
                </c:pt>
                <c:pt idx="1">
                  <c:v>Vidējais novadā</c:v>
                </c:pt>
                <c:pt idx="2">
                  <c:v>Cēre</c:v>
                </c:pt>
                <c:pt idx="3">
                  <c:v>Zemīte</c:v>
                </c:pt>
                <c:pt idx="4">
                  <c:v>Vāne</c:v>
                </c:pt>
                <c:pt idx="5">
                  <c:v>Zante</c:v>
                </c:pt>
                <c:pt idx="6">
                  <c:v>KRV</c:v>
                </c:pt>
                <c:pt idx="7">
                  <c:v>KKMV</c:v>
                </c:pt>
              </c:strCache>
            </c:strRef>
          </c:cat>
          <c:val>
            <c:numRef>
              <c:f>'6_9klase'!$C$24:$J$24</c:f>
              <c:numCache>
                <c:formatCode>0.00%</c:formatCode>
                <c:ptCount val="8"/>
                <c:pt idx="0">
                  <c:v>0.6411</c:v>
                </c:pt>
                <c:pt idx="1">
                  <c:v>0.60670000000000002</c:v>
                </c:pt>
                <c:pt idx="2">
                  <c:v>0.53759999999999997</c:v>
                </c:pt>
                <c:pt idx="3">
                  <c:v>0.62980000000000003</c:v>
                </c:pt>
                <c:pt idx="4">
                  <c:v>0.61960000000000004</c:v>
                </c:pt>
                <c:pt idx="5">
                  <c:v>0.59319999999999995</c:v>
                </c:pt>
                <c:pt idx="6">
                  <c:v>0.52729999999999999</c:v>
                </c:pt>
                <c:pt idx="7">
                  <c:v>0.68479999999999996</c:v>
                </c:pt>
              </c:numCache>
            </c:numRef>
          </c:val>
          <c:extLst>
            <c:ext xmlns:c16="http://schemas.microsoft.com/office/drawing/2014/chart" uri="{C3380CC4-5D6E-409C-BE32-E72D297353CC}">
              <c16:uniqueId val="{00000000-DBC1-4D52-AE72-1D699ADBFD57}"/>
            </c:ext>
          </c:extLst>
        </c:ser>
        <c:dLbls>
          <c:showLegendKey val="0"/>
          <c:showVal val="0"/>
          <c:showCatName val="0"/>
          <c:showSerName val="0"/>
          <c:showPercent val="0"/>
          <c:showBubbleSize val="0"/>
        </c:dLbls>
        <c:gapWidth val="150"/>
        <c:shape val="box"/>
        <c:axId val="1180161088"/>
        <c:axId val="1180157760"/>
        <c:axId val="0"/>
      </c:bar3DChart>
      <c:catAx>
        <c:axId val="1180161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180157760"/>
        <c:crosses val="autoZero"/>
        <c:auto val="1"/>
        <c:lblAlgn val="ctr"/>
        <c:lblOffset val="100"/>
        <c:noMultiLvlLbl val="0"/>
      </c:catAx>
      <c:valAx>
        <c:axId val="1180157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18016108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b="1">
                <a:solidFill>
                  <a:schemeClr val="accent6">
                    <a:lumMod val="50000"/>
                  </a:schemeClr>
                </a:solidFill>
                <a:effectLst>
                  <a:outerShdw blurRad="38100" dist="38100" dir="2700000" algn="tl">
                    <a:srgbClr val="000000">
                      <a:alpha val="43137"/>
                    </a:srgbClr>
                  </a:outerShdw>
                </a:effectLst>
              </a:rPr>
              <a:t>Diagnosticējošais darbs dabaszinībās 6. klasei</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6"/>
            </a:solidFill>
            <a:ln>
              <a:noFill/>
            </a:ln>
            <a:effectLst/>
            <a:sp3d/>
          </c:spPr>
          <c:invertIfNegative val="0"/>
          <c:dPt>
            <c:idx val="0"/>
            <c:invertIfNegative val="0"/>
            <c:bubble3D val="0"/>
            <c:spPr>
              <a:solidFill>
                <a:srgbClr val="FFFF00"/>
              </a:solidFill>
              <a:ln>
                <a:noFill/>
              </a:ln>
              <a:effectLst/>
              <a:sp3d/>
            </c:spPr>
            <c:extLst>
              <c:ext xmlns:c16="http://schemas.microsoft.com/office/drawing/2014/chart" uri="{C3380CC4-5D6E-409C-BE32-E72D297353CC}">
                <c16:uniqueId val="{00000001-942B-431E-AEA1-CF1CB0132EF4}"/>
              </c:ext>
            </c:extLst>
          </c:dPt>
          <c:dPt>
            <c:idx val="1"/>
            <c:invertIfNegative val="0"/>
            <c:bubble3D val="0"/>
            <c:spPr>
              <a:solidFill>
                <a:srgbClr val="FFC000"/>
              </a:solidFill>
              <a:ln>
                <a:noFill/>
              </a:ln>
              <a:effectLst/>
              <a:sp3d/>
            </c:spPr>
            <c:extLst>
              <c:ext xmlns:c16="http://schemas.microsoft.com/office/drawing/2014/chart" uri="{C3380CC4-5D6E-409C-BE32-E72D297353CC}">
                <c16:uniqueId val="{00000002-942B-431E-AEA1-CF1CB0132EF4}"/>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'6_9klase'!$C$4:$J$4</c:f>
              <c:strCache>
                <c:ptCount val="8"/>
                <c:pt idx="0">
                  <c:v>Vidējais valstī</c:v>
                </c:pt>
                <c:pt idx="1">
                  <c:v>Vidējais novadā</c:v>
                </c:pt>
                <c:pt idx="2">
                  <c:v>Cēre</c:v>
                </c:pt>
                <c:pt idx="3">
                  <c:v>Zemīte</c:v>
                </c:pt>
                <c:pt idx="4">
                  <c:v>Vāne</c:v>
                </c:pt>
                <c:pt idx="5">
                  <c:v>Zante</c:v>
                </c:pt>
                <c:pt idx="6">
                  <c:v>KRV</c:v>
                </c:pt>
                <c:pt idx="7">
                  <c:v>KKMV</c:v>
                </c:pt>
              </c:strCache>
            </c:strRef>
          </c:cat>
          <c:val>
            <c:numRef>
              <c:f>'6_9klase'!$C$5:$J$5</c:f>
              <c:numCache>
                <c:formatCode>0.00%</c:formatCode>
                <c:ptCount val="8"/>
                <c:pt idx="0">
                  <c:v>0.5323</c:v>
                </c:pt>
                <c:pt idx="1">
                  <c:v>0.53839999999999999</c:v>
                </c:pt>
                <c:pt idx="2">
                  <c:v>0.47499999999999998</c:v>
                </c:pt>
                <c:pt idx="3">
                  <c:v>0.48980000000000001</c:v>
                </c:pt>
                <c:pt idx="4">
                  <c:v>0.59379999999999999</c:v>
                </c:pt>
                <c:pt idx="5">
                  <c:v>0.59519999999999995</c:v>
                </c:pt>
                <c:pt idx="6">
                  <c:v>0.43880000000000002</c:v>
                </c:pt>
                <c:pt idx="7">
                  <c:v>0.62350000000000005</c:v>
                </c:pt>
              </c:numCache>
            </c:numRef>
          </c:val>
          <c:extLst>
            <c:ext xmlns:c16="http://schemas.microsoft.com/office/drawing/2014/chart" uri="{C3380CC4-5D6E-409C-BE32-E72D297353CC}">
              <c16:uniqueId val="{00000000-942B-431E-AEA1-CF1CB0132EF4}"/>
            </c:ext>
          </c:extLst>
        </c:ser>
        <c:dLbls>
          <c:showLegendKey val="0"/>
          <c:showVal val="0"/>
          <c:showCatName val="0"/>
          <c:showSerName val="0"/>
          <c:showPercent val="0"/>
          <c:showBubbleSize val="0"/>
        </c:dLbls>
        <c:gapWidth val="150"/>
        <c:shape val="box"/>
        <c:axId val="1274080880"/>
        <c:axId val="1274079632"/>
        <c:axId val="0"/>
      </c:bar3DChart>
      <c:catAx>
        <c:axId val="1274080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274079632"/>
        <c:crosses val="autoZero"/>
        <c:auto val="1"/>
        <c:lblAlgn val="ctr"/>
        <c:lblOffset val="100"/>
        <c:noMultiLvlLbl val="0"/>
      </c:catAx>
      <c:valAx>
        <c:axId val="127407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274080880"/>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r>
              <a:rPr lang="lv-LV" sz="2400" b="1">
                <a:solidFill>
                  <a:schemeClr val="accent6">
                    <a:lumMod val="50000"/>
                  </a:schemeClr>
                </a:solidFill>
                <a:effectLst>
                  <a:outerShdw blurRad="38100" dist="38100" dir="2700000" algn="tl">
                    <a:srgbClr val="000000">
                      <a:alpha val="43137"/>
                    </a:srgbClr>
                  </a:outerShdw>
                </a:effectLst>
              </a:rPr>
              <a:t>Diagnosticējošais darbs matemātikā 6. klasei</a:t>
            </a:r>
          </a:p>
        </c:rich>
      </c:tx>
      <c:layout>
        <c:manualLayout>
          <c:xMode val="edge"/>
          <c:yMode val="edge"/>
          <c:x val="0.17811909787801358"/>
          <c:y val="4.5178927147629604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658114610673667"/>
          <c:y val="0.13467592592592595"/>
          <c:w val="0.85341885389326333"/>
          <c:h val="0.67003098571011954"/>
        </c:manualLayout>
      </c:layout>
      <c:bar3DChart>
        <c:barDir val="col"/>
        <c:grouping val="clustered"/>
        <c:varyColors val="0"/>
        <c:ser>
          <c:idx val="0"/>
          <c:order val="0"/>
          <c:spPr>
            <a:solidFill>
              <a:schemeClr val="accent6"/>
            </a:solidFill>
            <a:ln>
              <a:noFill/>
            </a:ln>
            <a:effectLst/>
            <a:sp3d/>
          </c:spPr>
          <c:invertIfNegative val="0"/>
          <c:dPt>
            <c:idx val="0"/>
            <c:invertIfNegative val="0"/>
            <c:bubble3D val="0"/>
            <c:spPr>
              <a:solidFill>
                <a:srgbClr val="FFFF00"/>
              </a:solidFill>
              <a:ln>
                <a:noFill/>
              </a:ln>
              <a:effectLst/>
              <a:sp3d/>
            </c:spPr>
            <c:extLst>
              <c:ext xmlns:c16="http://schemas.microsoft.com/office/drawing/2014/chart" uri="{C3380CC4-5D6E-409C-BE32-E72D297353CC}">
                <c16:uniqueId val="{00000001-7E5E-460D-9636-854368499803}"/>
              </c:ext>
            </c:extLst>
          </c:dPt>
          <c:dPt>
            <c:idx val="1"/>
            <c:invertIfNegative val="0"/>
            <c:bubble3D val="0"/>
            <c:spPr>
              <a:solidFill>
                <a:srgbClr val="FFC000"/>
              </a:solidFill>
              <a:ln>
                <a:noFill/>
              </a:ln>
              <a:effectLst/>
              <a:sp3d/>
            </c:spPr>
            <c:extLst>
              <c:ext xmlns:c16="http://schemas.microsoft.com/office/drawing/2014/chart" uri="{C3380CC4-5D6E-409C-BE32-E72D297353CC}">
                <c16:uniqueId val="{00000002-7E5E-460D-9636-85436849980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'6_9klase'!$C$44:$J$44</c:f>
              <c:strCache>
                <c:ptCount val="8"/>
                <c:pt idx="0">
                  <c:v>Vidējais valstī</c:v>
                </c:pt>
                <c:pt idx="1">
                  <c:v>Vidējais novadā</c:v>
                </c:pt>
                <c:pt idx="2">
                  <c:v>Cēre</c:v>
                </c:pt>
                <c:pt idx="3">
                  <c:v>Zemīte</c:v>
                </c:pt>
                <c:pt idx="4">
                  <c:v>Vāne</c:v>
                </c:pt>
                <c:pt idx="5">
                  <c:v>Zante</c:v>
                </c:pt>
                <c:pt idx="6">
                  <c:v>KRV</c:v>
                </c:pt>
                <c:pt idx="7">
                  <c:v>KKMV</c:v>
                </c:pt>
              </c:strCache>
            </c:strRef>
          </c:cat>
          <c:val>
            <c:numRef>
              <c:f>'6_9klase'!$C$45:$J$45</c:f>
              <c:numCache>
                <c:formatCode>0.00%</c:formatCode>
                <c:ptCount val="8"/>
                <c:pt idx="0">
                  <c:v>0.65149999999999997</c:v>
                </c:pt>
                <c:pt idx="1">
                  <c:v>0.63249999999999995</c:v>
                </c:pt>
                <c:pt idx="2">
                  <c:v>0.51759999999999995</c:v>
                </c:pt>
                <c:pt idx="3">
                  <c:v>0.63870000000000005</c:v>
                </c:pt>
                <c:pt idx="4">
                  <c:v>0.58089999999999997</c:v>
                </c:pt>
                <c:pt idx="5">
                  <c:v>0.64219999999999999</c:v>
                </c:pt>
                <c:pt idx="6">
                  <c:v>0.49559999999999998</c:v>
                </c:pt>
                <c:pt idx="7">
                  <c:v>0.77980000000000005</c:v>
                </c:pt>
              </c:numCache>
            </c:numRef>
          </c:val>
          <c:extLst>
            <c:ext xmlns:c16="http://schemas.microsoft.com/office/drawing/2014/chart" uri="{C3380CC4-5D6E-409C-BE32-E72D297353CC}">
              <c16:uniqueId val="{00000000-7E5E-460D-9636-854368499803}"/>
            </c:ext>
          </c:extLst>
        </c:ser>
        <c:dLbls>
          <c:showLegendKey val="0"/>
          <c:showVal val="0"/>
          <c:showCatName val="0"/>
          <c:showSerName val="0"/>
          <c:showPercent val="0"/>
          <c:showBubbleSize val="0"/>
        </c:dLbls>
        <c:gapWidth val="150"/>
        <c:shape val="box"/>
        <c:axId val="1332761760"/>
        <c:axId val="1332770080"/>
        <c:axId val="0"/>
      </c:bar3DChart>
      <c:catAx>
        <c:axId val="1332761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332770080"/>
        <c:crosses val="autoZero"/>
        <c:auto val="1"/>
        <c:lblAlgn val="ctr"/>
        <c:lblOffset val="100"/>
        <c:noMultiLvlLbl val="0"/>
      </c:catAx>
      <c:valAx>
        <c:axId val="13327700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1332761760"/>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Garamond" panose="02020404030301010803" pitchFamily="18"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withinLinearReversed" id="26">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Reversed" id="26">
  <a:schemeClr val="accent6"/>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9">
  <a:schemeClr val="accent6"/>
</cs:colorStyle>
</file>

<file path=ppt/charts/colors21.xml><?xml version="1.0" encoding="utf-8"?>
<cs:colorStyle xmlns:cs="http://schemas.microsoft.com/office/drawing/2012/chartStyle" xmlns:a="http://schemas.openxmlformats.org/drawingml/2006/main" meth="withinLinearReversed" id="26">
  <a:schemeClr val="accent6"/>
</cs:colorStyle>
</file>

<file path=ppt/charts/colors22.xml><?xml version="1.0" encoding="utf-8"?>
<cs:colorStyle xmlns:cs="http://schemas.microsoft.com/office/drawing/2012/chartStyle" xmlns:a="http://schemas.openxmlformats.org/drawingml/2006/main" meth="withinLinearReversed" id="26">
  <a:schemeClr val="accent6"/>
</cs:colorStyle>
</file>

<file path=ppt/charts/colors23.xml><?xml version="1.0" encoding="utf-8"?>
<cs:colorStyle xmlns:cs="http://schemas.microsoft.com/office/drawing/2012/chartStyle" xmlns:a="http://schemas.openxmlformats.org/drawingml/2006/main" meth="withinLinear" id="19">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withinLinear" id="19">
  <a:schemeClr val="accent6"/>
</cs:colorStyle>
</file>

<file path=ppt/charts/colors26.xml><?xml version="1.0" encoding="utf-8"?>
<cs:colorStyle xmlns:cs="http://schemas.microsoft.com/office/drawing/2012/chartStyle" xmlns:a="http://schemas.openxmlformats.org/drawingml/2006/main" meth="withinLinear" id="19">
  <a:schemeClr val="accent6"/>
</cs:colorStyle>
</file>

<file path=ppt/charts/colors27.xml><?xml version="1.0" encoding="utf-8"?>
<cs:colorStyle xmlns:cs="http://schemas.microsoft.com/office/drawing/2012/chartStyle" xmlns:a="http://schemas.openxmlformats.org/drawingml/2006/main" meth="withinLinear" id="19">
  <a:schemeClr val="accent6"/>
</cs:colorStyle>
</file>

<file path=ppt/charts/colors28.xml><?xml version="1.0" encoding="utf-8"?>
<cs:colorStyle xmlns:cs="http://schemas.microsoft.com/office/drawing/2012/chartStyle" xmlns:a="http://schemas.openxmlformats.org/drawingml/2006/main" meth="withinLinearReversed" id="26">
  <a:schemeClr val="accent6"/>
</cs:colorStyle>
</file>

<file path=ppt/charts/colors29.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9">
  <a:schemeClr val="accent6"/>
</cs:colorStyle>
</file>

<file path=ppt/charts/colors31.xml><?xml version="1.0" encoding="utf-8"?>
<cs:colorStyle xmlns:cs="http://schemas.microsoft.com/office/drawing/2012/chartStyle" xmlns:a="http://schemas.openxmlformats.org/drawingml/2006/main" meth="withinLinear" id="19">
  <a:schemeClr val="accent6"/>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withinLinear" id="19">
  <a:schemeClr val="accent6"/>
</cs:colorStyle>
</file>

<file path=ppt/charts/colors34.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2"/>
            <a:ext cx="4302625" cy="340265"/>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lv-LV"/>
          </a:p>
        </p:txBody>
      </p:sp>
      <p:sp>
        <p:nvSpPr>
          <p:cNvPr id="3" name="Datuma vietturis 2"/>
          <p:cNvSpPr>
            <a:spLocks noGrp="1"/>
          </p:cNvSpPr>
          <p:nvPr>
            <p:ph type="dt" sz="quarter" idx="1"/>
          </p:nvPr>
        </p:nvSpPr>
        <p:spPr>
          <a:xfrm>
            <a:off x="5621698" y="2"/>
            <a:ext cx="4302625" cy="340265"/>
          </a:xfrm>
          <a:prstGeom prst="rect">
            <a:avLst/>
          </a:prstGeom>
        </p:spPr>
        <p:txBody>
          <a:bodyPr vert="horz" lIns="91426" tIns="45713" rIns="91426" bIns="45713" rtlCol="0"/>
          <a:lstStyle>
            <a:lvl1pPr algn="r" fontAlgn="auto">
              <a:spcBef>
                <a:spcPts val="0"/>
              </a:spcBef>
              <a:spcAft>
                <a:spcPts val="0"/>
              </a:spcAft>
              <a:defRPr sz="1200">
                <a:latin typeface="+mn-lt"/>
                <a:cs typeface="+mn-cs"/>
              </a:defRPr>
            </a:lvl1pPr>
          </a:lstStyle>
          <a:p>
            <a:pPr>
              <a:defRPr/>
            </a:pPr>
            <a:fld id="{0ED30F59-01AF-4B74-98E7-B57F581732AB}" type="datetimeFigureOut">
              <a:rPr lang="lv-LV"/>
              <a:pPr>
                <a:defRPr/>
              </a:pPr>
              <a:t>24.08.2020</a:t>
            </a:fld>
            <a:endParaRPr lang="lv-LV"/>
          </a:p>
        </p:txBody>
      </p:sp>
      <p:sp>
        <p:nvSpPr>
          <p:cNvPr id="4" name="Kājenes vietturis 3"/>
          <p:cNvSpPr>
            <a:spLocks noGrp="1"/>
          </p:cNvSpPr>
          <p:nvPr>
            <p:ph type="ftr" sz="quarter" idx="2"/>
          </p:nvPr>
        </p:nvSpPr>
        <p:spPr>
          <a:xfrm>
            <a:off x="0" y="6456325"/>
            <a:ext cx="4302625" cy="340264"/>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lv-LV"/>
          </a:p>
        </p:txBody>
      </p:sp>
      <p:sp>
        <p:nvSpPr>
          <p:cNvPr id="5" name="Slaida numura vietturis 4"/>
          <p:cNvSpPr>
            <a:spLocks noGrp="1"/>
          </p:cNvSpPr>
          <p:nvPr>
            <p:ph type="sldNum" sz="quarter" idx="3"/>
          </p:nvPr>
        </p:nvSpPr>
        <p:spPr>
          <a:xfrm>
            <a:off x="5621698" y="6456325"/>
            <a:ext cx="4302625" cy="340264"/>
          </a:xfrm>
          <a:prstGeom prst="rect">
            <a:avLst/>
          </a:prstGeom>
        </p:spPr>
        <p:txBody>
          <a:bodyPr vert="horz" lIns="91426" tIns="45713" rIns="91426" bIns="45713" rtlCol="0" anchor="b"/>
          <a:lstStyle>
            <a:lvl1pPr algn="r" fontAlgn="auto">
              <a:spcBef>
                <a:spcPts val="0"/>
              </a:spcBef>
              <a:spcAft>
                <a:spcPts val="0"/>
              </a:spcAft>
              <a:defRPr sz="1200">
                <a:latin typeface="+mn-lt"/>
                <a:cs typeface="+mn-cs"/>
              </a:defRPr>
            </a:lvl1pPr>
          </a:lstStyle>
          <a:p>
            <a:pPr>
              <a:defRPr/>
            </a:pPr>
            <a:fld id="{A89B6366-7F41-49BB-8510-54AC35541C48}" type="slidenum">
              <a:rPr lang="lv-LV"/>
              <a:pPr>
                <a:defRPr/>
              </a:pPr>
              <a:t>‹#›</a:t>
            </a:fld>
            <a:endParaRPr lang="lv-LV"/>
          </a:p>
        </p:txBody>
      </p:sp>
    </p:spTree>
    <p:extLst>
      <p:ext uri="{BB962C8B-B14F-4D97-AF65-F5344CB8AC3E}">
        <p14:creationId xmlns:p14="http://schemas.microsoft.com/office/powerpoint/2010/main" val="292600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2"/>
            <a:ext cx="4302625" cy="340265"/>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lv-LV"/>
          </a:p>
        </p:txBody>
      </p:sp>
      <p:sp>
        <p:nvSpPr>
          <p:cNvPr id="3" name="Datuma vietturis 2"/>
          <p:cNvSpPr>
            <a:spLocks noGrp="1"/>
          </p:cNvSpPr>
          <p:nvPr>
            <p:ph type="dt" idx="1"/>
          </p:nvPr>
        </p:nvSpPr>
        <p:spPr>
          <a:xfrm>
            <a:off x="5621698" y="2"/>
            <a:ext cx="4302625" cy="340265"/>
          </a:xfrm>
          <a:prstGeom prst="rect">
            <a:avLst/>
          </a:prstGeom>
        </p:spPr>
        <p:txBody>
          <a:bodyPr vert="horz" lIns="91426" tIns="45713" rIns="91426" bIns="45713" rtlCol="0"/>
          <a:lstStyle>
            <a:lvl1pPr algn="r" fontAlgn="auto">
              <a:spcBef>
                <a:spcPts val="0"/>
              </a:spcBef>
              <a:spcAft>
                <a:spcPts val="0"/>
              </a:spcAft>
              <a:defRPr sz="1200">
                <a:latin typeface="+mn-lt"/>
                <a:cs typeface="+mn-cs"/>
              </a:defRPr>
            </a:lvl1pPr>
          </a:lstStyle>
          <a:p>
            <a:pPr>
              <a:defRPr/>
            </a:pPr>
            <a:fld id="{ABF8A374-43F9-4DEE-ABB7-41EBBFACCBC8}" type="datetimeFigureOut">
              <a:rPr lang="lv-LV"/>
              <a:pPr>
                <a:defRPr/>
              </a:pPr>
              <a:t>24.08.2020</a:t>
            </a:fld>
            <a:endParaRPr lang="lv-LV" dirty="0"/>
          </a:p>
        </p:txBody>
      </p:sp>
      <p:sp>
        <p:nvSpPr>
          <p:cNvPr id="4" name="Slaida attēla vietturis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26" tIns="45713" rIns="91426" bIns="45713" rtlCol="0" anchor="ctr"/>
          <a:lstStyle/>
          <a:p>
            <a:pPr lvl="0"/>
            <a:endParaRPr lang="lv-LV" noProof="0" dirty="0"/>
          </a:p>
        </p:txBody>
      </p:sp>
      <p:sp>
        <p:nvSpPr>
          <p:cNvPr id="5" name="Piezīmju vietturis 4"/>
          <p:cNvSpPr>
            <a:spLocks noGrp="1"/>
          </p:cNvSpPr>
          <p:nvPr>
            <p:ph type="body" sz="quarter" idx="3"/>
          </p:nvPr>
        </p:nvSpPr>
        <p:spPr>
          <a:xfrm>
            <a:off x="992201" y="3228708"/>
            <a:ext cx="7942238" cy="3059117"/>
          </a:xfrm>
          <a:prstGeom prst="rect">
            <a:avLst/>
          </a:prstGeom>
        </p:spPr>
        <p:txBody>
          <a:bodyPr vert="horz" lIns="91426" tIns="45713" rIns="91426" bIns="45713" rtlCol="0">
            <a:normAutofit/>
          </a:bodyPr>
          <a:lstStyle/>
          <a:p>
            <a:pPr lvl="0"/>
            <a:r>
              <a:rPr lang="lv-LV" noProof="0" smtClean="0"/>
              <a:t>Noklikšķiniet, lai rediģētu šablona teksta stilus</a:t>
            </a:r>
          </a:p>
          <a:p>
            <a:pPr lvl="1"/>
            <a:r>
              <a:rPr lang="lv-LV" noProof="0" smtClean="0"/>
              <a:t>Otrais līmenis</a:t>
            </a:r>
          </a:p>
          <a:p>
            <a:pPr lvl="2"/>
            <a:r>
              <a:rPr lang="lv-LV" noProof="0" smtClean="0"/>
              <a:t>Trešais līmenis</a:t>
            </a:r>
          </a:p>
          <a:p>
            <a:pPr lvl="3"/>
            <a:r>
              <a:rPr lang="lv-LV" noProof="0" smtClean="0"/>
              <a:t>Ceturtais līmenis</a:t>
            </a:r>
          </a:p>
          <a:p>
            <a:pPr lvl="4"/>
            <a:r>
              <a:rPr lang="lv-LV" noProof="0" smtClean="0"/>
              <a:t>Piektais līmenis</a:t>
            </a:r>
            <a:endParaRPr lang="lv-LV" noProof="0"/>
          </a:p>
        </p:txBody>
      </p:sp>
      <p:sp>
        <p:nvSpPr>
          <p:cNvPr id="6" name="Kājenes vietturis 5"/>
          <p:cNvSpPr>
            <a:spLocks noGrp="1"/>
          </p:cNvSpPr>
          <p:nvPr>
            <p:ph type="ftr" sz="quarter" idx="4"/>
          </p:nvPr>
        </p:nvSpPr>
        <p:spPr>
          <a:xfrm>
            <a:off x="0" y="6456325"/>
            <a:ext cx="4302625" cy="340264"/>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lv-LV"/>
          </a:p>
        </p:txBody>
      </p:sp>
      <p:sp>
        <p:nvSpPr>
          <p:cNvPr id="7" name="Slaida numura vietturis 6"/>
          <p:cNvSpPr>
            <a:spLocks noGrp="1"/>
          </p:cNvSpPr>
          <p:nvPr>
            <p:ph type="sldNum" sz="quarter" idx="5"/>
          </p:nvPr>
        </p:nvSpPr>
        <p:spPr>
          <a:xfrm>
            <a:off x="5621698" y="6456325"/>
            <a:ext cx="4302625" cy="340264"/>
          </a:xfrm>
          <a:prstGeom prst="rect">
            <a:avLst/>
          </a:prstGeom>
        </p:spPr>
        <p:txBody>
          <a:bodyPr vert="horz" lIns="91426" tIns="45713" rIns="91426" bIns="45713" rtlCol="0" anchor="b"/>
          <a:lstStyle>
            <a:lvl1pPr algn="r" fontAlgn="auto">
              <a:spcBef>
                <a:spcPts val="0"/>
              </a:spcBef>
              <a:spcAft>
                <a:spcPts val="0"/>
              </a:spcAft>
              <a:defRPr sz="1200">
                <a:latin typeface="+mn-lt"/>
                <a:cs typeface="+mn-cs"/>
              </a:defRPr>
            </a:lvl1pPr>
          </a:lstStyle>
          <a:p>
            <a:pPr>
              <a:defRPr/>
            </a:pPr>
            <a:fld id="{75E09F44-C2E7-4CD3-90E9-255733C64E4F}" type="slidenum">
              <a:rPr lang="lv-LV"/>
              <a:pPr>
                <a:defRPr/>
              </a:pPr>
              <a:t>‹#›</a:t>
            </a:fld>
            <a:endParaRPr lang="lv-LV" dirty="0"/>
          </a:p>
        </p:txBody>
      </p:sp>
    </p:spTree>
    <p:extLst>
      <p:ext uri="{BB962C8B-B14F-4D97-AF65-F5344CB8AC3E}">
        <p14:creationId xmlns:p14="http://schemas.microsoft.com/office/powerpoint/2010/main" val="4549634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aida attēla vietturis 1"/>
          <p:cNvSpPr>
            <a:spLocks noGrp="1" noRot="1" noChangeAspect="1" noTextEdit="1"/>
          </p:cNvSpPr>
          <p:nvPr>
            <p:ph type="sldImg"/>
          </p:nvPr>
        </p:nvSpPr>
        <p:spPr bwMode="auto">
          <a:noFill/>
          <a:ln>
            <a:solidFill>
              <a:srgbClr val="000000"/>
            </a:solidFill>
            <a:miter lim="800000"/>
            <a:headEnd/>
            <a:tailEnd/>
          </a:ln>
        </p:spPr>
      </p:sp>
      <p:sp>
        <p:nvSpPr>
          <p:cNvPr id="11673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lv-LV" dirty="0" smtClean="0"/>
          </a:p>
        </p:txBody>
      </p:sp>
      <p:sp>
        <p:nvSpPr>
          <p:cNvPr id="4" name="Slaida numura vietturis 3"/>
          <p:cNvSpPr>
            <a:spLocks noGrp="1"/>
          </p:cNvSpPr>
          <p:nvPr>
            <p:ph type="sldNum" sz="quarter" idx="5"/>
          </p:nvPr>
        </p:nvSpPr>
        <p:spPr/>
        <p:txBody>
          <a:bodyPr/>
          <a:lstStyle/>
          <a:p>
            <a:pPr>
              <a:defRPr/>
            </a:pPr>
            <a:fld id="{20CDEF08-C564-4534-83B2-250777A77B78}" type="slidenum">
              <a:rPr lang="lv-LV" smtClean="0"/>
              <a:pPr>
                <a:defRPr/>
              </a:pPr>
              <a:t>17</a:t>
            </a:fld>
            <a:endParaRPr lang="lv-LV" dirty="0"/>
          </a:p>
        </p:txBody>
      </p:sp>
    </p:spTree>
    <p:extLst>
      <p:ext uri="{BB962C8B-B14F-4D97-AF65-F5344CB8AC3E}">
        <p14:creationId xmlns:p14="http://schemas.microsoft.com/office/powerpoint/2010/main" val="389894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aida attēla vietturis 1"/>
          <p:cNvSpPr>
            <a:spLocks noGrp="1" noRot="1" noChangeAspect="1" noTextEdit="1"/>
          </p:cNvSpPr>
          <p:nvPr>
            <p:ph type="sldImg"/>
          </p:nvPr>
        </p:nvSpPr>
        <p:spPr bwMode="auto">
          <a:noFill/>
          <a:ln>
            <a:solidFill>
              <a:srgbClr val="000000"/>
            </a:solidFill>
            <a:miter lim="800000"/>
            <a:headEnd/>
            <a:tailEnd/>
          </a:ln>
        </p:spPr>
      </p:sp>
      <p:sp>
        <p:nvSpPr>
          <p:cNvPr id="133123"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dirty="0" smtClean="0"/>
          </a:p>
        </p:txBody>
      </p:sp>
      <p:sp>
        <p:nvSpPr>
          <p:cNvPr id="142340" name="Slaida numura vietturis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5" indent="-285706">
              <a:defRPr>
                <a:solidFill>
                  <a:schemeClr val="tx1"/>
                </a:solidFill>
                <a:latin typeface="Calibri" pitchFamily="34" charset="0"/>
              </a:defRPr>
            </a:lvl2pPr>
            <a:lvl3pPr marL="1142824" indent="-228564">
              <a:defRPr>
                <a:solidFill>
                  <a:schemeClr val="tx1"/>
                </a:solidFill>
                <a:latin typeface="Calibri" pitchFamily="34" charset="0"/>
              </a:defRPr>
            </a:lvl3pPr>
            <a:lvl4pPr marL="1599954" indent="-228564">
              <a:defRPr>
                <a:solidFill>
                  <a:schemeClr val="tx1"/>
                </a:solidFill>
                <a:latin typeface="Calibri" pitchFamily="34" charset="0"/>
              </a:defRPr>
            </a:lvl4pPr>
            <a:lvl5pPr marL="2057083" indent="-228564">
              <a:defRPr>
                <a:solidFill>
                  <a:schemeClr val="tx1"/>
                </a:solidFill>
                <a:latin typeface="Calibri" pitchFamily="34" charset="0"/>
              </a:defRPr>
            </a:lvl5pPr>
            <a:lvl6pPr marL="2514213" indent="-228564" fontAlgn="base">
              <a:spcBef>
                <a:spcPct val="0"/>
              </a:spcBef>
              <a:spcAft>
                <a:spcPct val="0"/>
              </a:spcAft>
              <a:defRPr>
                <a:solidFill>
                  <a:schemeClr val="tx1"/>
                </a:solidFill>
                <a:latin typeface="Calibri" pitchFamily="34" charset="0"/>
              </a:defRPr>
            </a:lvl6pPr>
            <a:lvl7pPr marL="2971343" indent="-228564" fontAlgn="base">
              <a:spcBef>
                <a:spcPct val="0"/>
              </a:spcBef>
              <a:spcAft>
                <a:spcPct val="0"/>
              </a:spcAft>
              <a:defRPr>
                <a:solidFill>
                  <a:schemeClr val="tx1"/>
                </a:solidFill>
                <a:latin typeface="Calibri" pitchFamily="34" charset="0"/>
              </a:defRPr>
            </a:lvl7pPr>
            <a:lvl8pPr marL="3428471" indent="-228564" fontAlgn="base">
              <a:spcBef>
                <a:spcPct val="0"/>
              </a:spcBef>
              <a:spcAft>
                <a:spcPct val="0"/>
              </a:spcAft>
              <a:defRPr>
                <a:solidFill>
                  <a:schemeClr val="tx1"/>
                </a:solidFill>
                <a:latin typeface="Calibri" pitchFamily="34" charset="0"/>
              </a:defRPr>
            </a:lvl8pPr>
            <a:lvl9pPr marL="3885601" indent="-22856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793D0D-0DE6-4EF9-89D6-2664CF0CA724}" type="slidenum">
              <a:rPr lang="lv-LV" smtClean="0">
                <a:solidFill>
                  <a:srgbClr val="000000"/>
                </a:solidFill>
              </a:rPr>
              <a:pPr fontAlgn="base">
                <a:spcBef>
                  <a:spcPct val="0"/>
                </a:spcBef>
                <a:spcAft>
                  <a:spcPct val="0"/>
                </a:spcAft>
                <a:defRPr/>
              </a:pPr>
              <a:t>58</a:t>
            </a:fld>
            <a:endParaRPr lang="lv-LV" smtClean="0">
              <a:solidFill>
                <a:srgbClr val="000000"/>
              </a:solidFill>
            </a:endParaRPr>
          </a:p>
        </p:txBody>
      </p:sp>
    </p:spTree>
    <p:extLst>
      <p:ext uri="{BB962C8B-B14F-4D97-AF65-F5344CB8AC3E}">
        <p14:creationId xmlns:p14="http://schemas.microsoft.com/office/powerpoint/2010/main" val="58654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5" name="Slaida numura vietturis 4"/>
          <p:cNvSpPr>
            <a:spLocks noGrp="1"/>
          </p:cNvSpPr>
          <p:nvPr>
            <p:ph type="sldNum" sz="quarter" idx="11"/>
          </p:nvPr>
        </p:nvSpPr>
        <p:spPr/>
        <p:txBody>
          <a:bodyPr/>
          <a:lstStyle/>
          <a:p>
            <a:pPr>
              <a:defRPr/>
            </a:pPr>
            <a:fld id="{75E09F44-C2E7-4CD3-90E9-255733C64E4F}" type="slidenum">
              <a:rPr lang="lv-LV" smtClean="0"/>
              <a:pPr>
                <a:defRPr/>
              </a:pPr>
              <a:t>76</a:t>
            </a:fld>
            <a:endParaRPr lang="lv-LV" dirty="0"/>
          </a:p>
        </p:txBody>
      </p:sp>
    </p:spTree>
    <p:extLst>
      <p:ext uri="{BB962C8B-B14F-4D97-AF65-F5344CB8AC3E}">
        <p14:creationId xmlns:p14="http://schemas.microsoft.com/office/powerpoint/2010/main" val="2549002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75E09F44-C2E7-4CD3-90E9-255733C64E4F}" type="slidenum">
              <a:rPr lang="lv-LV" smtClean="0"/>
              <a:pPr>
                <a:defRPr/>
              </a:pPr>
              <a:t>78</a:t>
            </a:fld>
            <a:endParaRPr lang="lv-LV" dirty="0"/>
          </a:p>
        </p:txBody>
      </p:sp>
    </p:spTree>
    <p:extLst>
      <p:ext uri="{BB962C8B-B14F-4D97-AF65-F5344CB8AC3E}">
        <p14:creationId xmlns:p14="http://schemas.microsoft.com/office/powerpoint/2010/main" val="212737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aida attēla vietturis 1"/>
          <p:cNvSpPr>
            <a:spLocks noGrp="1" noRot="1" noChangeAspect="1" noTextEdit="1"/>
          </p:cNvSpPr>
          <p:nvPr>
            <p:ph type="sldImg"/>
          </p:nvPr>
        </p:nvSpPr>
        <p:spPr bwMode="auto">
          <a:noFill/>
          <a:ln>
            <a:solidFill>
              <a:srgbClr val="000000"/>
            </a:solidFill>
            <a:miter lim="800000"/>
            <a:headEnd/>
            <a:tailEnd/>
          </a:ln>
        </p:spPr>
      </p:sp>
      <p:sp>
        <p:nvSpPr>
          <p:cNvPr id="117763" name="Piezīmju vietturis 2"/>
          <p:cNvSpPr>
            <a:spLocks noGrp="1"/>
          </p:cNvSpPr>
          <p:nvPr>
            <p:ph type="body" idx="1"/>
          </p:nvPr>
        </p:nvSpPr>
        <p:spPr bwMode="auto">
          <a:noFill/>
        </p:spPr>
        <p:txBody>
          <a:bodyPr wrap="square" numCol="1" anchor="t" anchorCtr="0" compatLnSpc="1">
            <a:prstTxWarp prst="textNoShape">
              <a:avLst/>
            </a:prstTxWarp>
          </a:bodyPr>
          <a:lstStyle/>
          <a:p>
            <a:endParaRPr lang="lv-LV" dirty="0" smtClean="0"/>
          </a:p>
        </p:txBody>
      </p:sp>
      <p:sp>
        <p:nvSpPr>
          <p:cNvPr id="4" name="Slaida numura vietturis 3"/>
          <p:cNvSpPr>
            <a:spLocks noGrp="1"/>
          </p:cNvSpPr>
          <p:nvPr>
            <p:ph type="sldNum" sz="quarter" idx="5"/>
          </p:nvPr>
        </p:nvSpPr>
        <p:spPr/>
        <p:txBody>
          <a:bodyPr/>
          <a:lstStyle/>
          <a:p>
            <a:pPr>
              <a:defRPr/>
            </a:pPr>
            <a:fld id="{31C5F118-FEB2-4522-9676-5AFC20263253}" type="slidenum">
              <a:rPr lang="lv-LV" smtClean="0"/>
              <a:pPr>
                <a:defRPr/>
              </a:pPr>
              <a:t>26</a:t>
            </a:fld>
            <a:endParaRPr lang="lv-LV" dirty="0"/>
          </a:p>
        </p:txBody>
      </p:sp>
    </p:spTree>
    <p:extLst>
      <p:ext uri="{BB962C8B-B14F-4D97-AF65-F5344CB8AC3E}">
        <p14:creationId xmlns:p14="http://schemas.microsoft.com/office/powerpoint/2010/main" val="203041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aida attēla vietturis 1"/>
          <p:cNvSpPr>
            <a:spLocks noGrp="1" noRot="1" noChangeAspect="1" noTextEdit="1"/>
          </p:cNvSpPr>
          <p:nvPr>
            <p:ph type="sldImg"/>
          </p:nvPr>
        </p:nvSpPr>
        <p:spPr bwMode="auto">
          <a:noFill/>
          <a:ln>
            <a:solidFill>
              <a:srgbClr val="000000"/>
            </a:solidFill>
            <a:miter lim="800000"/>
            <a:headEnd/>
            <a:tailEnd/>
          </a:ln>
        </p:spPr>
      </p:sp>
      <p:sp>
        <p:nvSpPr>
          <p:cNvPr id="122883"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132100" name="Slaida numura vietturis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5" indent="-285706">
              <a:defRPr>
                <a:solidFill>
                  <a:schemeClr val="tx1"/>
                </a:solidFill>
                <a:latin typeface="Calibri" pitchFamily="34" charset="0"/>
              </a:defRPr>
            </a:lvl2pPr>
            <a:lvl3pPr marL="1142824" indent="-228564">
              <a:defRPr>
                <a:solidFill>
                  <a:schemeClr val="tx1"/>
                </a:solidFill>
                <a:latin typeface="Calibri" pitchFamily="34" charset="0"/>
              </a:defRPr>
            </a:lvl3pPr>
            <a:lvl4pPr marL="1599954" indent="-228564">
              <a:defRPr>
                <a:solidFill>
                  <a:schemeClr val="tx1"/>
                </a:solidFill>
                <a:latin typeface="Calibri" pitchFamily="34" charset="0"/>
              </a:defRPr>
            </a:lvl4pPr>
            <a:lvl5pPr marL="2057083" indent="-228564">
              <a:defRPr>
                <a:solidFill>
                  <a:schemeClr val="tx1"/>
                </a:solidFill>
                <a:latin typeface="Calibri" pitchFamily="34" charset="0"/>
              </a:defRPr>
            </a:lvl5pPr>
            <a:lvl6pPr marL="2514213" indent="-228564" fontAlgn="base">
              <a:spcBef>
                <a:spcPct val="0"/>
              </a:spcBef>
              <a:spcAft>
                <a:spcPct val="0"/>
              </a:spcAft>
              <a:defRPr>
                <a:solidFill>
                  <a:schemeClr val="tx1"/>
                </a:solidFill>
                <a:latin typeface="Calibri" pitchFamily="34" charset="0"/>
              </a:defRPr>
            </a:lvl6pPr>
            <a:lvl7pPr marL="2971343" indent="-228564" fontAlgn="base">
              <a:spcBef>
                <a:spcPct val="0"/>
              </a:spcBef>
              <a:spcAft>
                <a:spcPct val="0"/>
              </a:spcAft>
              <a:defRPr>
                <a:solidFill>
                  <a:schemeClr val="tx1"/>
                </a:solidFill>
                <a:latin typeface="Calibri" pitchFamily="34" charset="0"/>
              </a:defRPr>
            </a:lvl7pPr>
            <a:lvl8pPr marL="3428471" indent="-228564" fontAlgn="base">
              <a:spcBef>
                <a:spcPct val="0"/>
              </a:spcBef>
              <a:spcAft>
                <a:spcPct val="0"/>
              </a:spcAft>
              <a:defRPr>
                <a:solidFill>
                  <a:schemeClr val="tx1"/>
                </a:solidFill>
                <a:latin typeface="Calibri" pitchFamily="34" charset="0"/>
              </a:defRPr>
            </a:lvl8pPr>
            <a:lvl9pPr marL="3885601" indent="-22856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4369771-C749-4F41-A7C1-0D7AE89C2FF4}" type="slidenum">
              <a:rPr lang="lv-LV" smtClean="0">
                <a:solidFill>
                  <a:srgbClr val="000000"/>
                </a:solidFill>
              </a:rPr>
              <a:pPr fontAlgn="base">
                <a:spcBef>
                  <a:spcPct val="0"/>
                </a:spcBef>
                <a:spcAft>
                  <a:spcPct val="0"/>
                </a:spcAft>
                <a:defRPr/>
              </a:pPr>
              <a:t>37</a:t>
            </a:fld>
            <a:endParaRPr lang="lv-LV" smtClean="0">
              <a:solidFill>
                <a:srgbClr val="000000"/>
              </a:solidFill>
            </a:endParaRPr>
          </a:p>
        </p:txBody>
      </p:sp>
    </p:spTree>
    <p:extLst>
      <p:ext uri="{BB962C8B-B14F-4D97-AF65-F5344CB8AC3E}">
        <p14:creationId xmlns:p14="http://schemas.microsoft.com/office/powerpoint/2010/main" val="428611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aida attēla vietturis 1"/>
          <p:cNvSpPr>
            <a:spLocks noGrp="1" noRot="1" noChangeAspect="1" noTextEdit="1"/>
          </p:cNvSpPr>
          <p:nvPr>
            <p:ph type="sldImg"/>
          </p:nvPr>
        </p:nvSpPr>
        <p:spPr bwMode="auto">
          <a:noFill/>
          <a:ln>
            <a:solidFill>
              <a:srgbClr val="000000"/>
            </a:solidFill>
            <a:miter lim="800000"/>
            <a:headEnd/>
            <a:tailEnd/>
          </a:ln>
        </p:spPr>
      </p:sp>
      <p:sp>
        <p:nvSpPr>
          <p:cNvPr id="123907"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133124" name="Slaida numura vietturis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5" indent="-285706">
              <a:defRPr>
                <a:solidFill>
                  <a:schemeClr val="tx1"/>
                </a:solidFill>
                <a:latin typeface="Calibri" pitchFamily="34" charset="0"/>
              </a:defRPr>
            </a:lvl2pPr>
            <a:lvl3pPr marL="1142824" indent="-228564">
              <a:defRPr>
                <a:solidFill>
                  <a:schemeClr val="tx1"/>
                </a:solidFill>
                <a:latin typeface="Calibri" pitchFamily="34" charset="0"/>
              </a:defRPr>
            </a:lvl3pPr>
            <a:lvl4pPr marL="1599954" indent="-228564">
              <a:defRPr>
                <a:solidFill>
                  <a:schemeClr val="tx1"/>
                </a:solidFill>
                <a:latin typeface="Calibri" pitchFamily="34" charset="0"/>
              </a:defRPr>
            </a:lvl4pPr>
            <a:lvl5pPr marL="2057083" indent="-228564">
              <a:defRPr>
                <a:solidFill>
                  <a:schemeClr val="tx1"/>
                </a:solidFill>
                <a:latin typeface="Calibri" pitchFamily="34" charset="0"/>
              </a:defRPr>
            </a:lvl5pPr>
            <a:lvl6pPr marL="2514213" indent="-228564" fontAlgn="base">
              <a:spcBef>
                <a:spcPct val="0"/>
              </a:spcBef>
              <a:spcAft>
                <a:spcPct val="0"/>
              </a:spcAft>
              <a:defRPr>
                <a:solidFill>
                  <a:schemeClr val="tx1"/>
                </a:solidFill>
                <a:latin typeface="Calibri" pitchFamily="34" charset="0"/>
              </a:defRPr>
            </a:lvl6pPr>
            <a:lvl7pPr marL="2971343" indent="-228564" fontAlgn="base">
              <a:spcBef>
                <a:spcPct val="0"/>
              </a:spcBef>
              <a:spcAft>
                <a:spcPct val="0"/>
              </a:spcAft>
              <a:defRPr>
                <a:solidFill>
                  <a:schemeClr val="tx1"/>
                </a:solidFill>
                <a:latin typeface="Calibri" pitchFamily="34" charset="0"/>
              </a:defRPr>
            </a:lvl7pPr>
            <a:lvl8pPr marL="3428471" indent="-228564" fontAlgn="base">
              <a:spcBef>
                <a:spcPct val="0"/>
              </a:spcBef>
              <a:spcAft>
                <a:spcPct val="0"/>
              </a:spcAft>
              <a:defRPr>
                <a:solidFill>
                  <a:schemeClr val="tx1"/>
                </a:solidFill>
                <a:latin typeface="Calibri" pitchFamily="34" charset="0"/>
              </a:defRPr>
            </a:lvl8pPr>
            <a:lvl9pPr marL="3885601" indent="-22856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8BA1BE6-E9A3-47DA-BA07-D14A2CD83000}" type="slidenum">
              <a:rPr lang="lv-LV" smtClean="0">
                <a:solidFill>
                  <a:srgbClr val="000000"/>
                </a:solidFill>
              </a:rPr>
              <a:pPr fontAlgn="base">
                <a:spcBef>
                  <a:spcPct val="0"/>
                </a:spcBef>
                <a:spcAft>
                  <a:spcPct val="0"/>
                </a:spcAft>
                <a:defRPr/>
              </a:pPr>
              <a:t>38</a:t>
            </a:fld>
            <a:endParaRPr lang="lv-LV" smtClean="0">
              <a:solidFill>
                <a:srgbClr val="000000"/>
              </a:solidFill>
            </a:endParaRPr>
          </a:p>
        </p:txBody>
      </p:sp>
    </p:spTree>
    <p:extLst>
      <p:ext uri="{BB962C8B-B14F-4D97-AF65-F5344CB8AC3E}">
        <p14:creationId xmlns:p14="http://schemas.microsoft.com/office/powerpoint/2010/main" val="322703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aida attēla vietturis 1"/>
          <p:cNvSpPr>
            <a:spLocks noGrp="1" noRot="1" noChangeAspect="1" noTextEdit="1"/>
          </p:cNvSpPr>
          <p:nvPr>
            <p:ph type="sldImg"/>
          </p:nvPr>
        </p:nvSpPr>
        <p:spPr bwMode="auto">
          <a:noFill/>
          <a:ln>
            <a:solidFill>
              <a:srgbClr val="000000"/>
            </a:solidFill>
            <a:miter lim="800000"/>
            <a:headEnd/>
            <a:tailEnd/>
          </a:ln>
        </p:spPr>
      </p:sp>
      <p:sp>
        <p:nvSpPr>
          <p:cNvPr id="12697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dirty="0" smtClean="0"/>
          </a:p>
        </p:txBody>
      </p:sp>
      <p:sp>
        <p:nvSpPr>
          <p:cNvPr id="136196" name="Slaida numura vietturis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5" indent="-285706">
              <a:defRPr>
                <a:solidFill>
                  <a:schemeClr val="tx1"/>
                </a:solidFill>
                <a:latin typeface="Calibri" pitchFamily="34" charset="0"/>
              </a:defRPr>
            </a:lvl2pPr>
            <a:lvl3pPr marL="1142824" indent="-228564">
              <a:defRPr>
                <a:solidFill>
                  <a:schemeClr val="tx1"/>
                </a:solidFill>
                <a:latin typeface="Calibri" pitchFamily="34" charset="0"/>
              </a:defRPr>
            </a:lvl3pPr>
            <a:lvl4pPr marL="1599954" indent="-228564">
              <a:defRPr>
                <a:solidFill>
                  <a:schemeClr val="tx1"/>
                </a:solidFill>
                <a:latin typeface="Calibri" pitchFamily="34" charset="0"/>
              </a:defRPr>
            </a:lvl4pPr>
            <a:lvl5pPr marL="2057083" indent="-228564">
              <a:defRPr>
                <a:solidFill>
                  <a:schemeClr val="tx1"/>
                </a:solidFill>
                <a:latin typeface="Calibri" pitchFamily="34" charset="0"/>
              </a:defRPr>
            </a:lvl5pPr>
            <a:lvl6pPr marL="2514213" indent="-228564" fontAlgn="base">
              <a:spcBef>
                <a:spcPct val="0"/>
              </a:spcBef>
              <a:spcAft>
                <a:spcPct val="0"/>
              </a:spcAft>
              <a:defRPr>
                <a:solidFill>
                  <a:schemeClr val="tx1"/>
                </a:solidFill>
                <a:latin typeface="Calibri" pitchFamily="34" charset="0"/>
              </a:defRPr>
            </a:lvl6pPr>
            <a:lvl7pPr marL="2971343" indent="-228564" fontAlgn="base">
              <a:spcBef>
                <a:spcPct val="0"/>
              </a:spcBef>
              <a:spcAft>
                <a:spcPct val="0"/>
              </a:spcAft>
              <a:defRPr>
                <a:solidFill>
                  <a:schemeClr val="tx1"/>
                </a:solidFill>
                <a:latin typeface="Calibri" pitchFamily="34" charset="0"/>
              </a:defRPr>
            </a:lvl7pPr>
            <a:lvl8pPr marL="3428471" indent="-228564" fontAlgn="base">
              <a:spcBef>
                <a:spcPct val="0"/>
              </a:spcBef>
              <a:spcAft>
                <a:spcPct val="0"/>
              </a:spcAft>
              <a:defRPr>
                <a:solidFill>
                  <a:schemeClr val="tx1"/>
                </a:solidFill>
                <a:latin typeface="Calibri" pitchFamily="34" charset="0"/>
              </a:defRPr>
            </a:lvl8pPr>
            <a:lvl9pPr marL="3885601" indent="-22856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5A75726-5095-48EF-9F98-5DA8508D7FEF}" type="slidenum">
              <a:rPr lang="lv-LV" smtClean="0">
                <a:solidFill>
                  <a:srgbClr val="000000"/>
                </a:solidFill>
              </a:rPr>
              <a:pPr fontAlgn="base">
                <a:spcBef>
                  <a:spcPct val="0"/>
                </a:spcBef>
                <a:spcAft>
                  <a:spcPct val="0"/>
                </a:spcAft>
                <a:defRPr/>
              </a:pPr>
              <a:t>42</a:t>
            </a:fld>
            <a:endParaRPr lang="lv-LV" smtClean="0">
              <a:solidFill>
                <a:srgbClr val="000000"/>
              </a:solidFill>
            </a:endParaRPr>
          </a:p>
        </p:txBody>
      </p:sp>
    </p:spTree>
    <p:extLst>
      <p:ext uri="{BB962C8B-B14F-4D97-AF65-F5344CB8AC3E}">
        <p14:creationId xmlns:p14="http://schemas.microsoft.com/office/powerpoint/2010/main" val="120877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aida attēla vietturis 1"/>
          <p:cNvSpPr>
            <a:spLocks noGrp="1" noRot="1" noChangeAspect="1" noTextEdit="1"/>
          </p:cNvSpPr>
          <p:nvPr>
            <p:ph type="sldImg"/>
          </p:nvPr>
        </p:nvSpPr>
        <p:spPr bwMode="auto">
          <a:noFill/>
          <a:ln>
            <a:solidFill>
              <a:srgbClr val="000000"/>
            </a:solidFill>
            <a:miter lim="800000"/>
            <a:headEnd/>
            <a:tailEnd/>
          </a:ln>
        </p:spPr>
      </p:sp>
      <p:sp>
        <p:nvSpPr>
          <p:cNvPr id="130051"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139268" name="Slaida numura vietturis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5" indent="-285706">
              <a:defRPr>
                <a:solidFill>
                  <a:schemeClr val="tx1"/>
                </a:solidFill>
                <a:latin typeface="Calibri" pitchFamily="34" charset="0"/>
              </a:defRPr>
            </a:lvl2pPr>
            <a:lvl3pPr marL="1142824" indent="-228564">
              <a:defRPr>
                <a:solidFill>
                  <a:schemeClr val="tx1"/>
                </a:solidFill>
                <a:latin typeface="Calibri" pitchFamily="34" charset="0"/>
              </a:defRPr>
            </a:lvl3pPr>
            <a:lvl4pPr marL="1599954" indent="-228564">
              <a:defRPr>
                <a:solidFill>
                  <a:schemeClr val="tx1"/>
                </a:solidFill>
                <a:latin typeface="Calibri" pitchFamily="34" charset="0"/>
              </a:defRPr>
            </a:lvl4pPr>
            <a:lvl5pPr marL="2057083" indent="-228564">
              <a:defRPr>
                <a:solidFill>
                  <a:schemeClr val="tx1"/>
                </a:solidFill>
                <a:latin typeface="Calibri" pitchFamily="34" charset="0"/>
              </a:defRPr>
            </a:lvl5pPr>
            <a:lvl6pPr marL="2514213" indent="-228564" fontAlgn="base">
              <a:spcBef>
                <a:spcPct val="0"/>
              </a:spcBef>
              <a:spcAft>
                <a:spcPct val="0"/>
              </a:spcAft>
              <a:defRPr>
                <a:solidFill>
                  <a:schemeClr val="tx1"/>
                </a:solidFill>
                <a:latin typeface="Calibri" pitchFamily="34" charset="0"/>
              </a:defRPr>
            </a:lvl6pPr>
            <a:lvl7pPr marL="2971343" indent="-228564" fontAlgn="base">
              <a:spcBef>
                <a:spcPct val="0"/>
              </a:spcBef>
              <a:spcAft>
                <a:spcPct val="0"/>
              </a:spcAft>
              <a:defRPr>
                <a:solidFill>
                  <a:schemeClr val="tx1"/>
                </a:solidFill>
                <a:latin typeface="Calibri" pitchFamily="34" charset="0"/>
              </a:defRPr>
            </a:lvl7pPr>
            <a:lvl8pPr marL="3428471" indent="-228564" fontAlgn="base">
              <a:spcBef>
                <a:spcPct val="0"/>
              </a:spcBef>
              <a:spcAft>
                <a:spcPct val="0"/>
              </a:spcAft>
              <a:defRPr>
                <a:solidFill>
                  <a:schemeClr val="tx1"/>
                </a:solidFill>
                <a:latin typeface="Calibri" pitchFamily="34" charset="0"/>
              </a:defRPr>
            </a:lvl8pPr>
            <a:lvl9pPr marL="3885601" indent="-22856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0CC0D6E-5504-4C9A-A074-6BC6C395632D}" type="slidenum">
              <a:rPr lang="lv-LV" smtClean="0">
                <a:solidFill>
                  <a:srgbClr val="000000"/>
                </a:solidFill>
              </a:rPr>
              <a:pPr fontAlgn="base">
                <a:spcBef>
                  <a:spcPct val="0"/>
                </a:spcBef>
                <a:spcAft>
                  <a:spcPct val="0"/>
                </a:spcAft>
                <a:defRPr/>
              </a:pPr>
              <a:t>44</a:t>
            </a:fld>
            <a:endParaRPr lang="lv-LV" smtClean="0">
              <a:solidFill>
                <a:srgbClr val="000000"/>
              </a:solidFill>
            </a:endParaRPr>
          </a:p>
        </p:txBody>
      </p:sp>
    </p:spTree>
    <p:extLst>
      <p:ext uri="{BB962C8B-B14F-4D97-AF65-F5344CB8AC3E}">
        <p14:creationId xmlns:p14="http://schemas.microsoft.com/office/powerpoint/2010/main" val="416304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aida attēla vietturis 1"/>
          <p:cNvSpPr>
            <a:spLocks noGrp="1" noRot="1" noChangeAspect="1" noTextEdit="1"/>
          </p:cNvSpPr>
          <p:nvPr>
            <p:ph type="sldImg"/>
          </p:nvPr>
        </p:nvSpPr>
        <p:spPr bwMode="auto">
          <a:noFill/>
          <a:ln>
            <a:solidFill>
              <a:srgbClr val="000000"/>
            </a:solidFill>
            <a:miter lim="800000"/>
            <a:headEnd/>
            <a:tailEnd/>
          </a:ln>
        </p:spPr>
      </p:sp>
      <p:sp>
        <p:nvSpPr>
          <p:cNvPr id="131075"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140292" name="Slaida numura vietturis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5" indent="-285706">
              <a:defRPr>
                <a:solidFill>
                  <a:schemeClr val="tx1"/>
                </a:solidFill>
                <a:latin typeface="Calibri" pitchFamily="34" charset="0"/>
              </a:defRPr>
            </a:lvl2pPr>
            <a:lvl3pPr marL="1142824" indent="-228564">
              <a:defRPr>
                <a:solidFill>
                  <a:schemeClr val="tx1"/>
                </a:solidFill>
                <a:latin typeface="Calibri" pitchFamily="34" charset="0"/>
              </a:defRPr>
            </a:lvl3pPr>
            <a:lvl4pPr marL="1599954" indent="-228564">
              <a:defRPr>
                <a:solidFill>
                  <a:schemeClr val="tx1"/>
                </a:solidFill>
                <a:latin typeface="Calibri" pitchFamily="34" charset="0"/>
              </a:defRPr>
            </a:lvl4pPr>
            <a:lvl5pPr marL="2057083" indent="-228564">
              <a:defRPr>
                <a:solidFill>
                  <a:schemeClr val="tx1"/>
                </a:solidFill>
                <a:latin typeface="Calibri" pitchFamily="34" charset="0"/>
              </a:defRPr>
            </a:lvl5pPr>
            <a:lvl6pPr marL="2514213" indent="-228564" fontAlgn="base">
              <a:spcBef>
                <a:spcPct val="0"/>
              </a:spcBef>
              <a:spcAft>
                <a:spcPct val="0"/>
              </a:spcAft>
              <a:defRPr>
                <a:solidFill>
                  <a:schemeClr val="tx1"/>
                </a:solidFill>
                <a:latin typeface="Calibri" pitchFamily="34" charset="0"/>
              </a:defRPr>
            </a:lvl6pPr>
            <a:lvl7pPr marL="2971343" indent="-228564" fontAlgn="base">
              <a:spcBef>
                <a:spcPct val="0"/>
              </a:spcBef>
              <a:spcAft>
                <a:spcPct val="0"/>
              </a:spcAft>
              <a:defRPr>
                <a:solidFill>
                  <a:schemeClr val="tx1"/>
                </a:solidFill>
                <a:latin typeface="Calibri" pitchFamily="34" charset="0"/>
              </a:defRPr>
            </a:lvl7pPr>
            <a:lvl8pPr marL="3428471" indent="-228564" fontAlgn="base">
              <a:spcBef>
                <a:spcPct val="0"/>
              </a:spcBef>
              <a:spcAft>
                <a:spcPct val="0"/>
              </a:spcAft>
              <a:defRPr>
                <a:solidFill>
                  <a:schemeClr val="tx1"/>
                </a:solidFill>
                <a:latin typeface="Calibri" pitchFamily="34" charset="0"/>
              </a:defRPr>
            </a:lvl8pPr>
            <a:lvl9pPr marL="3885601" indent="-22856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ED0F84-0531-46A5-B35C-1A2C8119D17C}" type="slidenum">
              <a:rPr lang="lv-LV" smtClean="0"/>
              <a:pPr fontAlgn="base">
                <a:spcBef>
                  <a:spcPct val="0"/>
                </a:spcBef>
                <a:spcAft>
                  <a:spcPct val="0"/>
                </a:spcAft>
                <a:defRPr/>
              </a:pPr>
              <a:t>46</a:t>
            </a:fld>
            <a:endParaRPr lang="lv-LV" smtClean="0"/>
          </a:p>
        </p:txBody>
      </p:sp>
    </p:spTree>
    <p:extLst>
      <p:ext uri="{BB962C8B-B14F-4D97-AF65-F5344CB8AC3E}">
        <p14:creationId xmlns:p14="http://schemas.microsoft.com/office/powerpoint/2010/main" val="374405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75E09F44-C2E7-4CD3-90E9-255733C64E4F}" type="slidenum">
              <a:rPr lang="lv-LV" smtClean="0"/>
              <a:pPr>
                <a:defRPr/>
              </a:pPr>
              <a:t>50</a:t>
            </a:fld>
            <a:endParaRPr lang="lv-LV" dirty="0"/>
          </a:p>
        </p:txBody>
      </p:sp>
    </p:spTree>
    <p:extLst>
      <p:ext uri="{BB962C8B-B14F-4D97-AF65-F5344CB8AC3E}">
        <p14:creationId xmlns:p14="http://schemas.microsoft.com/office/powerpoint/2010/main" val="285271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aida attēla vietturis 1"/>
          <p:cNvSpPr>
            <a:spLocks noGrp="1" noRot="1" noChangeAspect="1" noTextEdit="1"/>
          </p:cNvSpPr>
          <p:nvPr>
            <p:ph type="sldImg"/>
          </p:nvPr>
        </p:nvSpPr>
        <p:spPr bwMode="auto">
          <a:noFill/>
          <a:ln>
            <a:solidFill>
              <a:srgbClr val="000000"/>
            </a:solidFill>
            <a:miter lim="800000"/>
            <a:headEnd/>
            <a:tailEnd/>
          </a:ln>
        </p:spPr>
      </p:sp>
      <p:sp>
        <p:nvSpPr>
          <p:cNvPr id="13209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141316" name="Slaida numura vietturis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5" indent="-285706">
              <a:defRPr>
                <a:solidFill>
                  <a:schemeClr val="tx1"/>
                </a:solidFill>
                <a:latin typeface="Calibri" pitchFamily="34" charset="0"/>
              </a:defRPr>
            </a:lvl2pPr>
            <a:lvl3pPr marL="1142824" indent="-228564">
              <a:defRPr>
                <a:solidFill>
                  <a:schemeClr val="tx1"/>
                </a:solidFill>
                <a:latin typeface="Calibri" pitchFamily="34" charset="0"/>
              </a:defRPr>
            </a:lvl3pPr>
            <a:lvl4pPr marL="1599954" indent="-228564">
              <a:defRPr>
                <a:solidFill>
                  <a:schemeClr val="tx1"/>
                </a:solidFill>
                <a:latin typeface="Calibri" pitchFamily="34" charset="0"/>
              </a:defRPr>
            </a:lvl4pPr>
            <a:lvl5pPr marL="2057083" indent="-228564">
              <a:defRPr>
                <a:solidFill>
                  <a:schemeClr val="tx1"/>
                </a:solidFill>
                <a:latin typeface="Calibri" pitchFamily="34" charset="0"/>
              </a:defRPr>
            </a:lvl5pPr>
            <a:lvl6pPr marL="2514213" indent="-228564" fontAlgn="base">
              <a:spcBef>
                <a:spcPct val="0"/>
              </a:spcBef>
              <a:spcAft>
                <a:spcPct val="0"/>
              </a:spcAft>
              <a:defRPr>
                <a:solidFill>
                  <a:schemeClr val="tx1"/>
                </a:solidFill>
                <a:latin typeface="Calibri" pitchFamily="34" charset="0"/>
              </a:defRPr>
            </a:lvl6pPr>
            <a:lvl7pPr marL="2971343" indent="-228564" fontAlgn="base">
              <a:spcBef>
                <a:spcPct val="0"/>
              </a:spcBef>
              <a:spcAft>
                <a:spcPct val="0"/>
              </a:spcAft>
              <a:defRPr>
                <a:solidFill>
                  <a:schemeClr val="tx1"/>
                </a:solidFill>
                <a:latin typeface="Calibri" pitchFamily="34" charset="0"/>
              </a:defRPr>
            </a:lvl7pPr>
            <a:lvl8pPr marL="3428471" indent="-228564" fontAlgn="base">
              <a:spcBef>
                <a:spcPct val="0"/>
              </a:spcBef>
              <a:spcAft>
                <a:spcPct val="0"/>
              </a:spcAft>
              <a:defRPr>
                <a:solidFill>
                  <a:schemeClr val="tx1"/>
                </a:solidFill>
                <a:latin typeface="Calibri" pitchFamily="34" charset="0"/>
              </a:defRPr>
            </a:lvl8pPr>
            <a:lvl9pPr marL="3885601" indent="-22856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16DCCC9-A2C3-45A0-92DC-E86A5E47EE9D}" type="slidenum">
              <a:rPr lang="lv-LV" smtClean="0">
                <a:solidFill>
                  <a:srgbClr val="000000"/>
                </a:solidFill>
              </a:rPr>
              <a:pPr fontAlgn="base">
                <a:spcBef>
                  <a:spcPct val="0"/>
                </a:spcBef>
                <a:spcAft>
                  <a:spcPct val="0"/>
                </a:spcAft>
                <a:defRPr/>
              </a:pPr>
              <a:t>57</a:t>
            </a:fld>
            <a:endParaRPr lang="lv-LV" smtClean="0">
              <a:solidFill>
                <a:srgbClr val="000000"/>
              </a:solidFill>
            </a:endParaRPr>
          </a:p>
        </p:txBody>
      </p:sp>
    </p:spTree>
    <p:extLst>
      <p:ext uri="{BB962C8B-B14F-4D97-AF65-F5344CB8AC3E}">
        <p14:creationId xmlns:p14="http://schemas.microsoft.com/office/powerpoint/2010/main" val="252101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143000" y="1122363"/>
            <a:ext cx="6858000" cy="2387600"/>
          </a:xfrm>
        </p:spPr>
        <p:txBody>
          <a:bodyPr anchor="b"/>
          <a:lstStyle>
            <a:lvl1pPr algn="ctr">
              <a:defRPr sz="4500"/>
            </a:lvl1pPr>
          </a:lstStyle>
          <a:p>
            <a:r>
              <a:rPr lang="lv-LV" smtClean="0"/>
              <a:t>Rediģēt šablona virsraksta stilu</a:t>
            </a:r>
            <a:endParaRPr lang="lv-LV"/>
          </a:p>
        </p:txBody>
      </p:sp>
      <p:sp>
        <p:nvSpPr>
          <p:cNvPr id="3" name="Apakšvirsrakst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smtClean="0"/>
              <a:t>Noklikšķiniet, lai rediģētu šablona apakšvirsraksta stilu</a:t>
            </a:r>
            <a:endParaRPr lang="lv-LV"/>
          </a:p>
        </p:txBody>
      </p:sp>
      <p:sp>
        <p:nvSpPr>
          <p:cNvPr id="4" name="Datuma vietturis 3"/>
          <p:cNvSpPr>
            <a:spLocks noGrp="1"/>
          </p:cNvSpPr>
          <p:nvPr>
            <p:ph type="dt" sz="half" idx="10"/>
          </p:nvPr>
        </p:nvSpPr>
        <p:spPr/>
        <p:txBody>
          <a:bodyPr/>
          <a:lstStyle/>
          <a:p>
            <a:pPr>
              <a:defRPr/>
            </a:pPr>
            <a:fld id="{8427F72D-3624-4C39-B9B2-DDD038CE0B5D}" type="datetime4">
              <a:rPr lang="lv-LV" smtClean="0"/>
              <a:t>2020. gada 24. augusts</a:t>
            </a:fld>
            <a:endParaRPr lang="lv-LV" dirty="0"/>
          </a:p>
        </p:txBody>
      </p:sp>
      <p:sp>
        <p:nvSpPr>
          <p:cNvPr id="5" name="Kājenes vietturis 4"/>
          <p:cNvSpPr>
            <a:spLocks noGrp="1"/>
          </p:cNvSpPr>
          <p:nvPr>
            <p:ph type="ftr" sz="quarter" idx="11"/>
          </p:nvPr>
        </p:nvSpPr>
        <p:spPr/>
        <p:txBody>
          <a:bodyPr/>
          <a:lstStyle/>
          <a:p>
            <a:pPr>
              <a:defRPr/>
            </a:pPr>
            <a:endParaRPr lang="lv-LV"/>
          </a:p>
        </p:txBody>
      </p:sp>
      <p:sp>
        <p:nvSpPr>
          <p:cNvPr id="6" name="Slaida numura vietturis 5"/>
          <p:cNvSpPr>
            <a:spLocks noGrp="1"/>
          </p:cNvSpPr>
          <p:nvPr>
            <p:ph type="sldNum" sz="quarter" idx="12"/>
          </p:nvPr>
        </p:nvSpPr>
        <p:spPr/>
        <p:txBody>
          <a:bodyPr/>
          <a:lstStyle/>
          <a:p>
            <a:pPr>
              <a:defRPr/>
            </a:pPr>
            <a:fld id="{A21165BD-8A31-4233-8207-4084757D1DF6}" type="slidenum">
              <a:rPr lang="lv-LV" smtClean="0"/>
              <a:pPr>
                <a:defRPr/>
              </a:pPr>
              <a:t>‹#›</a:t>
            </a:fld>
            <a:endParaRPr lang="lv-LV" dirty="0"/>
          </a:p>
        </p:txBody>
      </p:sp>
    </p:spTree>
    <p:extLst>
      <p:ext uri="{BB962C8B-B14F-4D97-AF65-F5344CB8AC3E}">
        <p14:creationId xmlns:p14="http://schemas.microsoft.com/office/powerpoint/2010/main" val="3840295776"/>
      </p:ext>
    </p:extLst>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pPr>
              <a:defRPr/>
            </a:pPr>
            <a:fld id="{688D5D9B-3655-4C0D-8A69-B7C4B9500BE9}" type="datetime4">
              <a:rPr lang="lv-LV" smtClean="0"/>
              <a:t>2020. gada 24. augusts</a:t>
            </a:fld>
            <a:endParaRPr lang="lv-LV" dirty="0"/>
          </a:p>
        </p:txBody>
      </p:sp>
      <p:sp>
        <p:nvSpPr>
          <p:cNvPr id="5" name="Kājenes vietturis 4"/>
          <p:cNvSpPr>
            <a:spLocks noGrp="1"/>
          </p:cNvSpPr>
          <p:nvPr>
            <p:ph type="ftr" sz="quarter" idx="11"/>
          </p:nvPr>
        </p:nvSpPr>
        <p:spPr/>
        <p:txBody>
          <a:bodyPr/>
          <a:lstStyle/>
          <a:p>
            <a:pPr>
              <a:defRPr/>
            </a:pPr>
            <a:endParaRPr lang="lv-LV"/>
          </a:p>
        </p:txBody>
      </p:sp>
      <p:sp>
        <p:nvSpPr>
          <p:cNvPr id="6" name="Slaida numura vietturis 5"/>
          <p:cNvSpPr>
            <a:spLocks noGrp="1"/>
          </p:cNvSpPr>
          <p:nvPr>
            <p:ph type="sldNum" sz="quarter" idx="12"/>
          </p:nvPr>
        </p:nvSpPr>
        <p:spPr/>
        <p:txBody>
          <a:bodyPr/>
          <a:lstStyle/>
          <a:p>
            <a:pPr>
              <a:defRPr/>
            </a:pPr>
            <a:fld id="{3C712AF9-A5EB-4CE2-B5FA-DB6D43BFEF4E}" type="slidenum">
              <a:rPr lang="lv-LV" smtClean="0"/>
              <a:pPr>
                <a:defRPr/>
              </a:pPr>
              <a:t>‹#›</a:t>
            </a:fld>
            <a:endParaRPr lang="lv-LV" dirty="0"/>
          </a:p>
        </p:txBody>
      </p:sp>
    </p:spTree>
    <p:extLst>
      <p:ext uri="{BB962C8B-B14F-4D97-AF65-F5344CB8AC3E}">
        <p14:creationId xmlns:p14="http://schemas.microsoft.com/office/powerpoint/2010/main" val="218154555"/>
      </p:ext>
    </p:extLst>
  </p:cSld>
  <p:clrMapOvr>
    <a:masterClrMapping/>
  </p:clrMapOvr>
  <p:transition spd="slow">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43675" y="365125"/>
            <a:ext cx="1971675"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628650" y="365125"/>
            <a:ext cx="5800725"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pPr>
              <a:defRPr/>
            </a:pPr>
            <a:fld id="{84D12765-3A9D-441A-BEA2-E3656B7F28E3}" type="datetime4">
              <a:rPr lang="lv-LV" smtClean="0"/>
              <a:t>2020. gada 24. augusts</a:t>
            </a:fld>
            <a:endParaRPr lang="lv-LV" dirty="0"/>
          </a:p>
        </p:txBody>
      </p:sp>
      <p:sp>
        <p:nvSpPr>
          <p:cNvPr id="5" name="Kājenes vietturis 4"/>
          <p:cNvSpPr>
            <a:spLocks noGrp="1"/>
          </p:cNvSpPr>
          <p:nvPr>
            <p:ph type="ftr" sz="quarter" idx="11"/>
          </p:nvPr>
        </p:nvSpPr>
        <p:spPr/>
        <p:txBody>
          <a:bodyPr/>
          <a:lstStyle/>
          <a:p>
            <a:pPr>
              <a:defRPr/>
            </a:pPr>
            <a:endParaRPr lang="lv-LV"/>
          </a:p>
        </p:txBody>
      </p:sp>
      <p:sp>
        <p:nvSpPr>
          <p:cNvPr id="6" name="Slaida numura vietturis 5"/>
          <p:cNvSpPr>
            <a:spLocks noGrp="1"/>
          </p:cNvSpPr>
          <p:nvPr>
            <p:ph type="sldNum" sz="quarter" idx="12"/>
          </p:nvPr>
        </p:nvSpPr>
        <p:spPr/>
        <p:txBody>
          <a:bodyPr/>
          <a:lstStyle/>
          <a:p>
            <a:pPr>
              <a:defRPr/>
            </a:pPr>
            <a:fld id="{F0FB6F9B-334C-4D5E-BD65-6737E6CEE487}" type="slidenum">
              <a:rPr lang="lv-LV" smtClean="0"/>
              <a:pPr>
                <a:defRPr/>
              </a:pPr>
              <a:t>‹#›</a:t>
            </a:fld>
            <a:endParaRPr lang="lv-LV" dirty="0"/>
          </a:p>
        </p:txBody>
      </p:sp>
    </p:spTree>
    <p:extLst>
      <p:ext uri="{BB962C8B-B14F-4D97-AF65-F5344CB8AC3E}">
        <p14:creationId xmlns:p14="http://schemas.microsoft.com/office/powerpoint/2010/main" val="3642061275"/>
      </p:ext>
    </p:extLst>
  </p:cSld>
  <p:clrMapOvr>
    <a:masterClrMapping/>
  </p:clrMapOvr>
  <p:transition spd="slow">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pPr>
              <a:defRPr/>
            </a:pPr>
            <a:fld id="{15B517DF-3DB0-4ED7-AAA2-468BD84A1168}" type="datetime4">
              <a:rPr lang="lv-LV" smtClean="0"/>
              <a:t>2020. gada 24. augusts</a:t>
            </a:fld>
            <a:endParaRPr lang="lv-LV" dirty="0"/>
          </a:p>
        </p:txBody>
      </p:sp>
      <p:sp>
        <p:nvSpPr>
          <p:cNvPr id="5" name="Kājenes vietturis 4"/>
          <p:cNvSpPr>
            <a:spLocks noGrp="1"/>
          </p:cNvSpPr>
          <p:nvPr>
            <p:ph type="ftr" sz="quarter" idx="11"/>
          </p:nvPr>
        </p:nvSpPr>
        <p:spPr/>
        <p:txBody>
          <a:bodyPr/>
          <a:lstStyle/>
          <a:p>
            <a:pPr>
              <a:defRPr/>
            </a:pPr>
            <a:endParaRPr lang="lv-LV"/>
          </a:p>
        </p:txBody>
      </p:sp>
      <p:sp>
        <p:nvSpPr>
          <p:cNvPr id="6" name="Slaida numura vietturis 5"/>
          <p:cNvSpPr>
            <a:spLocks noGrp="1"/>
          </p:cNvSpPr>
          <p:nvPr>
            <p:ph type="sldNum" sz="quarter" idx="12"/>
          </p:nvPr>
        </p:nvSpPr>
        <p:spPr/>
        <p:txBody>
          <a:bodyPr/>
          <a:lstStyle/>
          <a:p>
            <a:pPr>
              <a:defRPr/>
            </a:pPr>
            <a:fld id="{F23DF8A8-26C9-4BC3-A42B-1B314B62D4B9}" type="slidenum">
              <a:rPr lang="lv-LV" smtClean="0"/>
              <a:pPr>
                <a:defRPr/>
              </a:pPr>
              <a:t>‹#›</a:t>
            </a:fld>
            <a:endParaRPr lang="lv-LV" dirty="0"/>
          </a:p>
        </p:txBody>
      </p:sp>
    </p:spTree>
    <p:extLst>
      <p:ext uri="{BB962C8B-B14F-4D97-AF65-F5344CB8AC3E}">
        <p14:creationId xmlns:p14="http://schemas.microsoft.com/office/powerpoint/2010/main" val="3110443753"/>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709739"/>
            <a:ext cx="7886700" cy="2852737"/>
          </a:xfrm>
        </p:spPr>
        <p:txBody>
          <a:bodyPr anchor="b"/>
          <a:lstStyle>
            <a:lvl1pPr>
              <a:defRPr sz="4500"/>
            </a:lvl1pPr>
          </a:lstStyle>
          <a:p>
            <a:r>
              <a:rPr lang="lv-LV" smtClean="0"/>
              <a:t>Rediģēt šablona virsraksta stilu</a:t>
            </a:r>
            <a:endParaRPr lang="lv-LV"/>
          </a:p>
        </p:txBody>
      </p:sp>
      <p:sp>
        <p:nvSpPr>
          <p:cNvPr id="3" name="Teksta vietturi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pPr>
              <a:defRPr/>
            </a:pPr>
            <a:fld id="{2EE1F5F4-DEA8-4F8E-AF8A-AD73136F1139}" type="datetime4">
              <a:rPr lang="lv-LV" smtClean="0"/>
              <a:t>2020. gada 24. augusts</a:t>
            </a:fld>
            <a:endParaRPr lang="lv-LV" dirty="0"/>
          </a:p>
        </p:txBody>
      </p:sp>
      <p:sp>
        <p:nvSpPr>
          <p:cNvPr id="5" name="Kājenes vietturis 4"/>
          <p:cNvSpPr>
            <a:spLocks noGrp="1"/>
          </p:cNvSpPr>
          <p:nvPr>
            <p:ph type="ftr" sz="quarter" idx="11"/>
          </p:nvPr>
        </p:nvSpPr>
        <p:spPr/>
        <p:txBody>
          <a:bodyPr/>
          <a:lstStyle/>
          <a:p>
            <a:pPr>
              <a:defRPr/>
            </a:pPr>
            <a:endParaRPr lang="lv-LV"/>
          </a:p>
        </p:txBody>
      </p:sp>
      <p:sp>
        <p:nvSpPr>
          <p:cNvPr id="6" name="Slaida numura vietturis 5"/>
          <p:cNvSpPr>
            <a:spLocks noGrp="1"/>
          </p:cNvSpPr>
          <p:nvPr>
            <p:ph type="sldNum" sz="quarter" idx="12"/>
          </p:nvPr>
        </p:nvSpPr>
        <p:spPr/>
        <p:txBody>
          <a:bodyPr/>
          <a:lstStyle/>
          <a:p>
            <a:pPr>
              <a:defRPr/>
            </a:pPr>
            <a:fld id="{4ECF1FD2-1C10-499F-8584-47F55687CDEC}" type="slidenum">
              <a:rPr lang="lv-LV" smtClean="0"/>
              <a:pPr>
                <a:defRPr/>
              </a:pPr>
              <a:t>‹#›</a:t>
            </a:fld>
            <a:endParaRPr lang="lv-LV" dirty="0"/>
          </a:p>
        </p:txBody>
      </p:sp>
    </p:spTree>
    <p:extLst>
      <p:ext uri="{BB962C8B-B14F-4D97-AF65-F5344CB8AC3E}">
        <p14:creationId xmlns:p14="http://schemas.microsoft.com/office/powerpoint/2010/main" val="3744274244"/>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628650" y="1825625"/>
            <a:ext cx="38862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29150" y="1825625"/>
            <a:ext cx="38862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pPr>
              <a:defRPr/>
            </a:pPr>
            <a:fld id="{5B26AB12-C628-41B3-8915-92C657C5EFBD}" type="datetime4">
              <a:rPr lang="lv-LV" smtClean="0"/>
              <a:t>2020. gada 24. augusts</a:t>
            </a:fld>
            <a:endParaRPr lang="lv-LV" dirty="0"/>
          </a:p>
        </p:txBody>
      </p:sp>
      <p:sp>
        <p:nvSpPr>
          <p:cNvPr id="6" name="Kājenes vietturis 5"/>
          <p:cNvSpPr>
            <a:spLocks noGrp="1"/>
          </p:cNvSpPr>
          <p:nvPr>
            <p:ph type="ftr" sz="quarter" idx="11"/>
          </p:nvPr>
        </p:nvSpPr>
        <p:spPr/>
        <p:txBody>
          <a:bodyPr/>
          <a:lstStyle/>
          <a:p>
            <a:pPr>
              <a:defRPr/>
            </a:pPr>
            <a:endParaRPr lang="lv-LV"/>
          </a:p>
        </p:txBody>
      </p:sp>
      <p:sp>
        <p:nvSpPr>
          <p:cNvPr id="7" name="Slaida numura vietturis 6"/>
          <p:cNvSpPr>
            <a:spLocks noGrp="1"/>
          </p:cNvSpPr>
          <p:nvPr>
            <p:ph type="sldNum" sz="quarter" idx="12"/>
          </p:nvPr>
        </p:nvSpPr>
        <p:spPr/>
        <p:txBody>
          <a:bodyPr/>
          <a:lstStyle/>
          <a:p>
            <a:pPr>
              <a:defRPr/>
            </a:pPr>
            <a:fld id="{51D51267-E5A7-4DAD-8CB7-E7FD71AF0C73}" type="slidenum">
              <a:rPr lang="lv-LV" smtClean="0"/>
              <a:pPr>
                <a:defRPr/>
              </a:pPr>
              <a:t>‹#›</a:t>
            </a:fld>
            <a:endParaRPr lang="lv-LV" dirty="0"/>
          </a:p>
        </p:txBody>
      </p:sp>
    </p:spTree>
    <p:extLst>
      <p:ext uri="{BB962C8B-B14F-4D97-AF65-F5344CB8AC3E}">
        <p14:creationId xmlns:p14="http://schemas.microsoft.com/office/powerpoint/2010/main" val="3082804502"/>
      </p:ext>
    </p:extLst>
  </p:cSld>
  <p:clrMapOvr>
    <a:masterClrMapping/>
  </p:clrMapOvr>
  <p:transition spd="slow">
    <p:push/>
  </p:transition>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365126"/>
            <a:ext cx="78867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smtClean="0"/>
              <a:t>Rediģēt šablona teksta stilus</a:t>
            </a:r>
          </a:p>
        </p:txBody>
      </p:sp>
      <p:sp>
        <p:nvSpPr>
          <p:cNvPr id="4" name="Satura vietturis 3"/>
          <p:cNvSpPr>
            <a:spLocks noGrp="1"/>
          </p:cNvSpPr>
          <p:nvPr>
            <p:ph sz="half" idx="2"/>
          </p:nvPr>
        </p:nvSpPr>
        <p:spPr>
          <a:xfrm>
            <a:off x="629842" y="2505075"/>
            <a:ext cx="3868340"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smtClean="0"/>
              <a:t>Rediģēt šablona teksta stilus</a:t>
            </a:r>
          </a:p>
        </p:txBody>
      </p:sp>
      <p:sp>
        <p:nvSpPr>
          <p:cNvPr id="6" name="Satura vietturis 5"/>
          <p:cNvSpPr>
            <a:spLocks noGrp="1"/>
          </p:cNvSpPr>
          <p:nvPr>
            <p:ph sz="quarter" idx="4"/>
          </p:nvPr>
        </p:nvSpPr>
        <p:spPr>
          <a:xfrm>
            <a:off x="4629150" y="2505075"/>
            <a:ext cx="3887391"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pPr>
              <a:defRPr/>
            </a:pPr>
            <a:fld id="{89449A9E-5466-4ED7-8CE7-C9A994693224}" type="datetime4">
              <a:rPr lang="lv-LV" smtClean="0"/>
              <a:t>2020. gada 24. augusts</a:t>
            </a:fld>
            <a:endParaRPr lang="lv-LV" dirty="0"/>
          </a:p>
        </p:txBody>
      </p:sp>
      <p:sp>
        <p:nvSpPr>
          <p:cNvPr id="8" name="Kājenes vietturis 7"/>
          <p:cNvSpPr>
            <a:spLocks noGrp="1"/>
          </p:cNvSpPr>
          <p:nvPr>
            <p:ph type="ftr" sz="quarter" idx="11"/>
          </p:nvPr>
        </p:nvSpPr>
        <p:spPr/>
        <p:txBody>
          <a:bodyPr/>
          <a:lstStyle/>
          <a:p>
            <a:pPr>
              <a:defRPr/>
            </a:pPr>
            <a:endParaRPr lang="lv-LV"/>
          </a:p>
        </p:txBody>
      </p:sp>
      <p:sp>
        <p:nvSpPr>
          <p:cNvPr id="9" name="Slaida numura vietturis 8"/>
          <p:cNvSpPr>
            <a:spLocks noGrp="1"/>
          </p:cNvSpPr>
          <p:nvPr>
            <p:ph type="sldNum" sz="quarter" idx="12"/>
          </p:nvPr>
        </p:nvSpPr>
        <p:spPr/>
        <p:txBody>
          <a:bodyPr/>
          <a:lstStyle/>
          <a:p>
            <a:pPr>
              <a:defRPr/>
            </a:pPr>
            <a:fld id="{96C7A97E-8B44-49F8-BA31-99F52CC7646B}" type="slidenum">
              <a:rPr lang="lv-LV" smtClean="0"/>
              <a:pPr>
                <a:defRPr/>
              </a:pPr>
              <a:t>‹#›</a:t>
            </a:fld>
            <a:endParaRPr lang="lv-LV" dirty="0"/>
          </a:p>
        </p:txBody>
      </p:sp>
    </p:spTree>
    <p:extLst>
      <p:ext uri="{BB962C8B-B14F-4D97-AF65-F5344CB8AC3E}">
        <p14:creationId xmlns:p14="http://schemas.microsoft.com/office/powerpoint/2010/main" val="420499654"/>
      </p:ext>
    </p:extLst>
  </p:cSld>
  <p:clrMapOvr>
    <a:masterClrMapping/>
  </p:clrMapOvr>
  <p:transition spd="slow">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pPr>
              <a:defRPr/>
            </a:pPr>
            <a:fld id="{8BC13759-113D-45BB-8777-DC5E2122FCD6}" type="datetime4">
              <a:rPr lang="lv-LV" smtClean="0"/>
              <a:t>2020. gada 24. augusts</a:t>
            </a:fld>
            <a:endParaRPr lang="lv-LV" dirty="0"/>
          </a:p>
        </p:txBody>
      </p:sp>
      <p:sp>
        <p:nvSpPr>
          <p:cNvPr id="4" name="Kājenes vietturis 3"/>
          <p:cNvSpPr>
            <a:spLocks noGrp="1"/>
          </p:cNvSpPr>
          <p:nvPr>
            <p:ph type="ftr" sz="quarter" idx="11"/>
          </p:nvPr>
        </p:nvSpPr>
        <p:spPr/>
        <p:txBody>
          <a:bodyPr/>
          <a:lstStyle/>
          <a:p>
            <a:pPr>
              <a:defRPr/>
            </a:pPr>
            <a:endParaRPr lang="lv-LV"/>
          </a:p>
        </p:txBody>
      </p:sp>
      <p:sp>
        <p:nvSpPr>
          <p:cNvPr id="5" name="Slaida numura vietturis 4"/>
          <p:cNvSpPr>
            <a:spLocks noGrp="1"/>
          </p:cNvSpPr>
          <p:nvPr>
            <p:ph type="sldNum" sz="quarter" idx="12"/>
          </p:nvPr>
        </p:nvSpPr>
        <p:spPr/>
        <p:txBody>
          <a:bodyPr/>
          <a:lstStyle/>
          <a:p>
            <a:pPr>
              <a:defRPr/>
            </a:pPr>
            <a:fld id="{ED50C458-DA6C-461A-B342-B05E7F3072A3}" type="slidenum">
              <a:rPr lang="lv-LV" smtClean="0"/>
              <a:pPr>
                <a:defRPr/>
              </a:pPr>
              <a:t>‹#›</a:t>
            </a:fld>
            <a:endParaRPr lang="lv-LV" dirty="0"/>
          </a:p>
        </p:txBody>
      </p:sp>
    </p:spTree>
    <p:extLst>
      <p:ext uri="{BB962C8B-B14F-4D97-AF65-F5344CB8AC3E}">
        <p14:creationId xmlns:p14="http://schemas.microsoft.com/office/powerpoint/2010/main" val="4288493333"/>
      </p:ext>
    </p:extLst>
  </p:cSld>
  <p:clrMapOvr>
    <a:masterClrMapping/>
  </p:clrMapOvr>
  <p:transition spd="slow">
    <p:pu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pPr>
              <a:defRPr/>
            </a:pPr>
            <a:fld id="{6D30DFB7-413E-4392-A82A-16C317CCC918}" type="datetime4">
              <a:rPr lang="lv-LV" smtClean="0"/>
              <a:t>2020. gada 24. augusts</a:t>
            </a:fld>
            <a:endParaRPr lang="lv-LV" dirty="0"/>
          </a:p>
        </p:txBody>
      </p:sp>
      <p:sp>
        <p:nvSpPr>
          <p:cNvPr id="3" name="Kājenes vietturis 2"/>
          <p:cNvSpPr>
            <a:spLocks noGrp="1"/>
          </p:cNvSpPr>
          <p:nvPr>
            <p:ph type="ftr" sz="quarter" idx="11"/>
          </p:nvPr>
        </p:nvSpPr>
        <p:spPr/>
        <p:txBody>
          <a:bodyPr/>
          <a:lstStyle/>
          <a:p>
            <a:pPr>
              <a:defRPr/>
            </a:pPr>
            <a:endParaRPr lang="lv-LV"/>
          </a:p>
        </p:txBody>
      </p:sp>
      <p:sp>
        <p:nvSpPr>
          <p:cNvPr id="4" name="Slaida numura vietturis 3"/>
          <p:cNvSpPr>
            <a:spLocks noGrp="1"/>
          </p:cNvSpPr>
          <p:nvPr>
            <p:ph type="sldNum" sz="quarter" idx="12"/>
          </p:nvPr>
        </p:nvSpPr>
        <p:spPr/>
        <p:txBody>
          <a:bodyPr/>
          <a:lstStyle/>
          <a:p>
            <a:pPr>
              <a:defRPr/>
            </a:pPr>
            <a:fld id="{1E2ECDFE-FE6A-40C9-B9E2-4746784DADB4}" type="slidenum">
              <a:rPr lang="lv-LV" smtClean="0"/>
              <a:pPr>
                <a:defRPr/>
              </a:pPr>
              <a:t>‹#›</a:t>
            </a:fld>
            <a:endParaRPr lang="lv-LV" dirty="0"/>
          </a:p>
        </p:txBody>
      </p:sp>
    </p:spTree>
    <p:extLst>
      <p:ext uri="{BB962C8B-B14F-4D97-AF65-F5344CB8AC3E}">
        <p14:creationId xmlns:p14="http://schemas.microsoft.com/office/powerpoint/2010/main" val="839634170"/>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smtClean="0"/>
              <a:t>Rediģēt šablona virsraksta stilu</a:t>
            </a:r>
            <a:endParaRPr lang="lv-LV"/>
          </a:p>
        </p:txBody>
      </p:sp>
      <p:sp>
        <p:nvSpPr>
          <p:cNvPr id="3" name="Satura vietturi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smtClean="0"/>
              <a:t>Rediģēt šablona teksta stilus</a:t>
            </a:r>
          </a:p>
        </p:txBody>
      </p:sp>
      <p:sp>
        <p:nvSpPr>
          <p:cNvPr id="5" name="Datuma vietturis 4"/>
          <p:cNvSpPr>
            <a:spLocks noGrp="1"/>
          </p:cNvSpPr>
          <p:nvPr>
            <p:ph type="dt" sz="half" idx="10"/>
          </p:nvPr>
        </p:nvSpPr>
        <p:spPr/>
        <p:txBody>
          <a:bodyPr/>
          <a:lstStyle/>
          <a:p>
            <a:pPr>
              <a:defRPr/>
            </a:pPr>
            <a:fld id="{62CC0C14-A233-49CE-AAF6-5C20855EF156}" type="datetime4">
              <a:rPr lang="lv-LV" smtClean="0"/>
              <a:t>2020. gada 24. augusts</a:t>
            </a:fld>
            <a:endParaRPr lang="lv-LV" dirty="0"/>
          </a:p>
        </p:txBody>
      </p:sp>
      <p:sp>
        <p:nvSpPr>
          <p:cNvPr id="6" name="Kājenes vietturis 5"/>
          <p:cNvSpPr>
            <a:spLocks noGrp="1"/>
          </p:cNvSpPr>
          <p:nvPr>
            <p:ph type="ftr" sz="quarter" idx="11"/>
          </p:nvPr>
        </p:nvSpPr>
        <p:spPr/>
        <p:txBody>
          <a:bodyPr/>
          <a:lstStyle/>
          <a:p>
            <a:pPr>
              <a:defRPr/>
            </a:pPr>
            <a:endParaRPr lang="lv-LV"/>
          </a:p>
        </p:txBody>
      </p:sp>
      <p:sp>
        <p:nvSpPr>
          <p:cNvPr id="7" name="Slaida numura vietturis 6"/>
          <p:cNvSpPr>
            <a:spLocks noGrp="1"/>
          </p:cNvSpPr>
          <p:nvPr>
            <p:ph type="sldNum" sz="quarter" idx="12"/>
          </p:nvPr>
        </p:nvSpPr>
        <p:spPr/>
        <p:txBody>
          <a:bodyPr/>
          <a:lstStyle/>
          <a:p>
            <a:pPr>
              <a:defRPr/>
            </a:pPr>
            <a:fld id="{9329E060-0205-4A71-B3E9-17FA10CB68F7}" type="slidenum">
              <a:rPr lang="lv-LV" smtClean="0"/>
              <a:pPr>
                <a:defRPr/>
              </a:pPr>
              <a:t>‹#›</a:t>
            </a:fld>
            <a:endParaRPr lang="lv-LV" dirty="0"/>
          </a:p>
        </p:txBody>
      </p:sp>
    </p:spTree>
    <p:extLst>
      <p:ext uri="{BB962C8B-B14F-4D97-AF65-F5344CB8AC3E}">
        <p14:creationId xmlns:p14="http://schemas.microsoft.com/office/powerpoint/2010/main" val="2810440899"/>
      </p:ext>
    </p:extLst>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smtClean="0"/>
              <a:t>Rediģēt šablona virsraksta stilu</a:t>
            </a:r>
            <a:endParaRPr lang="lv-LV"/>
          </a:p>
        </p:txBody>
      </p:sp>
      <p:sp>
        <p:nvSpPr>
          <p:cNvPr id="3" name="Attēla vietturis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lv-LV"/>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smtClean="0"/>
              <a:t>Rediģēt šablona teksta stilus</a:t>
            </a:r>
          </a:p>
        </p:txBody>
      </p:sp>
      <p:sp>
        <p:nvSpPr>
          <p:cNvPr id="5" name="Datuma vietturis 4"/>
          <p:cNvSpPr>
            <a:spLocks noGrp="1"/>
          </p:cNvSpPr>
          <p:nvPr>
            <p:ph type="dt" sz="half" idx="10"/>
          </p:nvPr>
        </p:nvSpPr>
        <p:spPr/>
        <p:txBody>
          <a:bodyPr/>
          <a:lstStyle/>
          <a:p>
            <a:pPr>
              <a:defRPr/>
            </a:pPr>
            <a:fld id="{DB76894A-5570-4256-85FB-5AFFABB4E968}" type="datetime4">
              <a:rPr lang="lv-LV" smtClean="0"/>
              <a:t>2020. gada 24. augusts</a:t>
            </a:fld>
            <a:endParaRPr lang="lv-LV" dirty="0"/>
          </a:p>
        </p:txBody>
      </p:sp>
      <p:sp>
        <p:nvSpPr>
          <p:cNvPr id="6" name="Kājenes vietturis 5"/>
          <p:cNvSpPr>
            <a:spLocks noGrp="1"/>
          </p:cNvSpPr>
          <p:nvPr>
            <p:ph type="ftr" sz="quarter" idx="11"/>
          </p:nvPr>
        </p:nvSpPr>
        <p:spPr/>
        <p:txBody>
          <a:bodyPr/>
          <a:lstStyle/>
          <a:p>
            <a:pPr>
              <a:defRPr/>
            </a:pPr>
            <a:endParaRPr lang="lv-LV"/>
          </a:p>
        </p:txBody>
      </p:sp>
      <p:sp>
        <p:nvSpPr>
          <p:cNvPr id="7" name="Slaida numura vietturis 6"/>
          <p:cNvSpPr>
            <a:spLocks noGrp="1"/>
          </p:cNvSpPr>
          <p:nvPr>
            <p:ph type="sldNum" sz="quarter" idx="12"/>
          </p:nvPr>
        </p:nvSpPr>
        <p:spPr/>
        <p:txBody>
          <a:bodyPr/>
          <a:lstStyle/>
          <a:p>
            <a:pPr>
              <a:defRPr/>
            </a:pPr>
            <a:fld id="{671A2BDE-B75E-43D2-93BD-F52EBD52A909}" type="slidenum">
              <a:rPr lang="lv-LV" smtClean="0"/>
              <a:pPr>
                <a:defRPr/>
              </a:pPr>
              <a:t>‹#›</a:t>
            </a:fld>
            <a:endParaRPr lang="lv-LV" dirty="0"/>
          </a:p>
        </p:txBody>
      </p:sp>
    </p:spTree>
    <p:extLst>
      <p:ext uri="{BB962C8B-B14F-4D97-AF65-F5344CB8AC3E}">
        <p14:creationId xmlns:p14="http://schemas.microsoft.com/office/powerpoint/2010/main" val="1187187119"/>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1000"/>
            <a:lum/>
          </a:blip>
          <a:srcRect/>
          <a:stretch>
            <a:fillRect t="-17000" b="-17000"/>
          </a:stretch>
        </a:blip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B26AB12-C628-41B3-8915-92C657C5EFBD}" type="datetime4">
              <a:rPr lang="lv-LV" smtClean="0"/>
              <a:t>2020. gada 24. augusts</a:t>
            </a:fld>
            <a:endParaRPr lang="lv-LV" dirty="0"/>
          </a:p>
        </p:txBody>
      </p:sp>
      <p:sp>
        <p:nvSpPr>
          <p:cNvPr id="5" name="Kājenes vietturis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lv-LV"/>
          </a:p>
        </p:txBody>
      </p:sp>
      <p:sp>
        <p:nvSpPr>
          <p:cNvPr id="6" name="Slaida numura vietturis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1D51267-E5A7-4DAD-8CB7-E7FD71AF0C73}" type="slidenum">
              <a:rPr lang="lv-LV" smtClean="0"/>
              <a:pPr>
                <a:defRPr/>
              </a:pPr>
              <a:t>‹#›</a:t>
            </a:fld>
            <a:endParaRPr lang="lv-LV" dirty="0"/>
          </a:p>
        </p:txBody>
      </p:sp>
    </p:spTree>
    <p:extLst>
      <p:ext uri="{BB962C8B-B14F-4D97-AF65-F5344CB8AC3E}">
        <p14:creationId xmlns:p14="http://schemas.microsoft.com/office/powerpoint/2010/main" val="271605645"/>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Lst>
  <p:transition spd="slow">
    <p:push/>
  </p:transition>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vantra@inbox.lv" TargetMode="External"/><Relationship Id="rId13" Type="http://schemas.openxmlformats.org/officeDocument/2006/relationships/hyperlink" Target="mailto:inara.batna@inbox.lv" TargetMode="External"/><Relationship Id="rId3" Type="http://schemas.openxmlformats.org/officeDocument/2006/relationships/hyperlink" Target="mailto:dace.kalmane@gmail.com" TargetMode="External"/><Relationship Id="rId7" Type="http://schemas.openxmlformats.org/officeDocument/2006/relationships/hyperlink" Target="mailto:ginta_b2@inbox.lv" TargetMode="External"/><Relationship Id="rId12" Type="http://schemas.openxmlformats.org/officeDocument/2006/relationships/hyperlink" Target="mailto:inetakruminja@inbox.lv"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mailto:llasma91@inbox.lv" TargetMode="External"/><Relationship Id="rId11" Type="http://schemas.openxmlformats.org/officeDocument/2006/relationships/hyperlink" Target="mailto:maijakesenfelde@gmail.com" TargetMode="External"/><Relationship Id="rId5" Type="http://schemas.openxmlformats.org/officeDocument/2006/relationships/hyperlink" Target="mailto:aivake@inbox.lv" TargetMode="External"/><Relationship Id="rId15" Type="http://schemas.openxmlformats.org/officeDocument/2006/relationships/hyperlink" Target="mailto:solvitaaa@inbox.lv" TargetMode="External"/><Relationship Id="rId10" Type="http://schemas.openxmlformats.org/officeDocument/2006/relationships/hyperlink" Target="mailto:ilze0602@inbox.lv" TargetMode="External"/><Relationship Id="rId4" Type="http://schemas.openxmlformats.org/officeDocument/2006/relationships/hyperlink" Target="mailto:ivitaleja@inbox.lv" TargetMode="External"/><Relationship Id="rId9" Type="http://schemas.openxmlformats.org/officeDocument/2006/relationships/hyperlink" Target="mailto:dace_vilkausa@inbox.lv" TargetMode="External"/><Relationship Id="rId14" Type="http://schemas.openxmlformats.org/officeDocument/2006/relationships/hyperlink" Target="mailto:ligitazagere@inbox.lv"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4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22.xml"/></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5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hyperlink" Target="https://likumi.lv/ta/id/315040-noteikumi-par-valsts-parbaudes-darbu-norises-laiku-2020-2021-macibu-gad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mape.skola2030.lv/"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4" name="Tekstlodziņš 12"/>
          <p:cNvSpPr txBox="1"/>
          <p:nvPr/>
        </p:nvSpPr>
        <p:spPr>
          <a:xfrm>
            <a:off x="428850" y="4886946"/>
            <a:ext cx="3260609" cy="180019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lv-LV" dirty="0">
                <a:effectLst>
                  <a:outerShdw blurRad="50800" dist="38100" algn="l">
                    <a:srgbClr val="000000">
                      <a:alpha val="40000"/>
                    </a:srgbClr>
                  </a:outerShdw>
                </a:effectLst>
                <a:latin typeface="Garamond" panose="02020404030301010803" pitchFamily="18" charset="0"/>
              </a:rPr>
              <a:t>“Kas bijis un kas vēl būs,</a:t>
            </a:r>
            <a:endParaRPr lang="lv-LV" dirty="0">
              <a:latin typeface="Garamond" panose="02020404030301010803" pitchFamily="18" charset="0"/>
            </a:endParaRPr>
          </a:p>
          <a:p>
            <a:r>
              <a:rPr lang="lv-LV" dirty="0">
                <a:effectLst>
                  <a:outerShdw blurRad="50800" dist="38100" algn="l">
                    <a:srgbClr val="000000">
                      <a:alpha val="40000"/>
                    </a:srgbClr>
                  </a:outerShdw>
                </a:effectLst>
                <a:latin typeface="Garamond" panose="02020404030301010803" pitchFamily="18" charset="0"/>
              </a:rPr>
              <a:t>Vēl nāks rokenrols un vēl būs blūzs,</a:t>
            </a:r>
            <a:endParaRPr lang="lv-LV" dirty="0">
              <a:latin typeface="Garamond" panose="02020404030301010803" pitchFamily="18" charset="0"/>
            </a:endParaRPr>
          </a:p>
          <a:p>
            <a:r>
              <a:rPr lang="lv-LV" dirty="0">
                <a:effectLst>
                  <a:outerShdw blurRad="50800" dist="38100" algn="l">
                    <a:srgbClr val="000000">
                      <a:alpha val="40000"/>
                    </a:srgbClr>
                  </a:outerShdw>
                </a:effectLst>
                <a:latin typeface="Garamond" panose="02020404030301010803" pitchFamily="18" charset="0"/>
              </a:rPr>
              <a:t>Bet nozīme ir tikai tam -</a:t>
            </a:r>
            <a:endParaRPr lang="lv-LV" dirty="0">
              <a:latin typeface="Garamond" panose="02020404030301010803" pitchFamily="18" charset="0"/>
            </a:endParaRPr>
          </a:p>
          <a:p>
            <a:r>
              <a:rPr lang="lv-LV" dirty="0">
                <a:effectLst>
                  <a:outerShdw blurRad="50800" dist="38100" algn="l">
                    <a:srgbClr val="000000">
                      <a:alpha val="40000"/>
                    </a:srgbClr>
                  </a:outerShdw>
                </a:effectLst>
                <a:latin typeface="Garamond" panose="02020404030301010803" pitchFamily="18" charset="0"/>
              </a:rPr>
              <a:t>Tam ceļam, ko tieši tagad ejam.” </a:t>
            </a:r>
            <a:endParaRPr lang="lv-LV" dirty="0">
              <a:latin typeface="Garamond" panose="02020404030301010803" pitchFamily="18" charset="0"/>
            </a:endParaRPr>
          </a:p>
          <a:p>
            <a:r>
              <a:rPr lang="lv-LV" dirty="0">
                <a:effectLst>
                  <a:outerShdw blurRad="50800" dist="38100" algn="l">
                    <a:srgbClr val="000000">
                      <a:alpha val="40000"/>
                    </a:srgbClr>
                  </a:outerShdw>
                </a:effectLst>
                <a:latin typeface="Garamond" panose="02020404030301010803" pitchFamily="18" charset="0"/>
              </a:rPr>
              <a:t>/”Prāta Vētra”/</a:t>
            </a:r>
            <a:endParaRPr lang="lv-LV" dirty="0">
              <a:latin typeface="Garamond" panose="02020404030301010803"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lv-LV" sz="1100" b="1" i="1" u="none" strike="noStrike" kern="0" cap="none" spc="0" normalizeH="0" baseline="0" noProof="0" dirty="0">
              <a:ln>
                <a:noFill/>
              </a:ln>
              <a:solidFill>
                <a:schemeClr val="tx1">
                  <a:lumMod val="85000"/>
                  <a:lumOff val="15000"/>
                </a:schemeClr>
              </a:solidFill>
              <a:effectLst>
                <a:outerShdw blurRad="38100" dist="38100" dir="2700000" algn="tl">
                  <a:srgbClr val="000000">
                    <a:alpha val="43137"/>
                  </a:srgbClr>
                </a:outerShdw>
              </a:effectLst>
              <a:uLnTx/>
              <a:uFillTx/>
              <a:latin typeface="Yatra One" panose="02000000000000000000" pitchFamily="2" charset="-70"/>
              <a:ea typeface="Calibri"/>
              <a:cs typeface="Yatra One" panose="02000000000000000000" pitchFamily="2" charset="-70"/>
            </a:endParaRPr>
          </a:p>
        </p:txBody>
      </p:sp>
      <p:sp>
        <p:nvSpPr>
          <p:cNvPr id="5" name="Virsraksts 1"/>
          <p:cNvSpPr txBox="1">
            <a:spLocks/>
          </p:cNvSpPr>
          <p:nvPr/>
        </p:nvSpPr>
        <p:spPr>
          <a:xfrm>
            <a:off x="428850" y="1700808"/>
            <a:ext cx="8462564" cy="1888282"/>
          </a:xfrm>
          <a:prstGeom prst="rect">
            <a:avLst/>
          </a:prstGeom>
          <a:noFill/>
          <a:ln>
            <a:noFill/>
          </a:ln>
          <a:effectLst>
            <a:glow rad="139700">
              <a:schemeClr val="accent5">
                <a:satMod val="175000"/>
                <a:alpha val="40000"/>
              </a:schemeClr>
            </a:glow>
            <a:outerShdw blurRad="50800" dist="50800" dir="5400000" algn="ctr" rotWithShape="0">
              <a:schemeClr val="tx2">
                <a:lumMod val="75000"/>
              </a:schemeClr>
            </a:outerShdw>
          </a:effectLst>
        </p:spPr>
        <p:txBody>
          <a:bodyPr vert="horz" wrap="square" lIns="91440" tIns="45720" rIns="91440" bIns="45720" numCol="1" rtlCol="0" anchor="ctr" anchorCtr="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lv-LV" sz="4800" b="1" dirty="0" smtClean="0">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KANDAVAS NOVADA IZGLĪTĪBAS IESTĀŽU DARBINIEKU KONFERENCE</a:t>
            </a:r>
          </a:p>
        </p:txBody>
      </p:sp>
      <p:sp>
        <p:nvSpPr>
          <p:cNvPr id="6" name="Apakšvirsraksts 2"/>
          <p:cNvSpPr txBox="1">
            <a:spLocks/>
          </p:cNvSpPr>
          <p:nvPr/>
        </p:nvSpPr>
        <p:spPr>
          <a:xfrm>
            <a:off x="558032" y="5715649"/>
            <a:ext cx="4102100" cy="9366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chemeClr val="tx1">
                  <a:lumMod val="75000"/>
                  <a:lumOff val="25000"/>
                </a:schemeClr>
              </a:buClr>
              <a:buFont typeface="Wingdings 2" charset="2"/>
              <a:buNone/>
              <a:defRPr/>
            </a:pPr>
            <a:endParaRPr lang="lv-LV" b="1" dirty="0">
              <a:ln>
                <a:solidFill>
                  <a:schemeClr val="tx1"/>
                </a:solidFill>
              </a:ln>
              <a:effectLst>
                <a:outerShdw blurRad="60007" dir="1500000" sy="-30000" kx="800400" algn="bl" rotWithShape="0">
                  <a:prstClr val="black">
                    <a:alpha val="20000"/>
                  </a:prstClr>
                </a:outerShdw>
              </a:effectLst>
              <a:latin typeface="Bookman Old Style" pitchFamily="18" charset="0"/>
            </a:endParaRPr>
          </a:p>
        </p:txBody>
      </p:sp>
    </p:spTree>
    <p:extLst>
      <p:ext uri="{BB962C8B-B14F-4D97-AF65-F5344CB8AC3E}">
        <p14:creationId xmlns:p14="http://schemas.microsoft.com/office/powerpoint/2010/main" val="1800927807"/>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pic>
        <p:nvPicPr>
          <p:cNvPr id="2050" name="Picture 2" descr="http://kandavastehnikums.lv.samanta.ambero.lv/wp-content/uploads/2015/04/DSC_1146-7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628800"/>
            <a:ext cx="6345839" cy="42211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579" name="Virsraksts 2"/>
          <p:cNvSpPr>
            <a:spLocks noGrp="1"/>
          </p:cNvSpPr>
          <p:nvPr>
            <p:ph type="title"/>
          </p:nvPr>
        </p:nvSpPr>
        <p:spPr>
          <a:xfrm>
            <a:off x="467544" y="260648"/>
            <a:ext cx="7345064" cy="864319"/>
          </a:xfrm>
        </p:spPr>
        <p:txBody>
          <a:bodyPr wrap="square" numCol="1" anchorCtr="0" compatLnSpc="1">
            <a:prstTxWarp prst="textNoShape">
              <a:avLst/>
            </a:prstTxWarp>
            <a:normAutofit/>
          </a:bodyPr>
          <a:lstStyle/>
          <a:p>
            <a:pPr eaLnBrk="1" hangingPunct="1"/>
            <a:r>
              <a:rPr lang="lv-LV" sz="4000" b="1" dirty="0" smtClean="0">
                <a:ln>
                  <a:solidFill>
                    <a:schemeClr val="tx1"/>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Profesionālā izglītība</a:t>
            </a:r>
          </a:p>
        </p:txBody>
      </p:sp>
      <p:sp>
        <p:nvSpPr>
          <p:cNvPr id="16388" name="TextBox 3"/>
          <p:cNvSpPr txBox="1">
            <a:spLocks noChangeArrowheads="1"/>
          </p:cNvSpPr>
          <p:nvPr/>
        </p:nvSpPr>
        <p:spPr bwMode="auto">
          <a:xfrm>
            <a:off x="2339752" y="5085184"/>
            <a:ext cx="4294188" cy="708025"/>
          </a:xfrm>
          <a:prstGeom prst="rect">
            <a:avLst/>
          </a:prstGeom>
          <a:noFill/>
          <a:ln w="9525">
            <a:noFill/>
            <a:miter lim="800000"/>
            <a:headEnd/>
            <a:tailEnd/>
          </a:ln>
        </p:spPr>
        <p:txBody>
          <a:bodyPr>
            <a:spAutoFit/>
          </a:bodyPr>
          <a:lstStyle/>
          <a:p>
            <a:pPr algn="ctr"/>
            <a:r>
              <a:rPr lang="lv-LV" sz="2000" b="1" dirty="0" smtClean="0">
                <a:solidFill>
                  <a:srgbClr val="FFFF00"/>
                </a:solidFill>
                <a:effectLst>
                  <a:outerShdw blurRad="38100" dist="38100" dir="2700000" algn="tl">
                    <a:srgbClr val="000000">
                      <a:alpha val="43137"/>
                    </a:srgbClr>
                  </a:outerShdw>
                </a:effectLst>
                <a:latin typeface="Bookman Old Style" pitchFamily="18" charset="0"/>
              </a:rPr>
              <a:t>Kandavas Lauksaimniecības </a:t>
            </a:r>
            <a:r>
              <a:rPr lang="lv-LV" sz="2000" b="1" dirty="0">
                <a:solidFill>
                  <a:srgbClr val="FFFF00"/>
                </a:solidFill>
                <a:effectLst>
                  <a:outerShdw blurRad="38100" dist="38100" dir="2700000" algn="tl">
                    <a:srgbClr val="000000">
                      <a:alpha val="43137"/>
                    </a:srgbClr>
                  </a:outerShdw>
                </a:effectLst>
                <a:latin typeface="Bookman Old Style" pitchFamily="18" charset="0"/>
              </a:rPr>
              <a:t>tehnikums</a:t>
            </a:r>
          </a:p>
        </p:txBody>
      </p:sp>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5602" name="Virsraksts 1"/>
          <p:cNvSpPr>
            <a:spLocks noGrp="1"/>
          </p:cNvSpPr>
          <p:nvPr>
            <p:ph type="title"/>
          </p:nvPr>
        </p:nvSpPr>
        <p:spPr>
          <a:xfrm>
            <a:off x="755576" y="6477"/>
            <a:ext cx="7776864" cy="1484312"/>
          </a:xfrm>
        </p:spPr>
        <p:txBody>
          <a:bodyPr wrap="square" numCol="1" anchorCtr="0" compatLnSpc="1">
            <a:prstTxWarp prst="textNoShape">
              <a:avLst/>
            </a:prstTxWarp>
            <a:normAutofit/>
          </a:bodyPr>
          <a:lstStyle/>
          <a:p>
            <a:pPr eaLnBrk="1" hangingPunct="1"/>
            <a:r>
              <a:rPr lang="lv-LV" sz="4400" b="1" dirty="0" smtClean="0">
                <a:ln>
                  <a:solidFill>
                    <a:schemeClr val="tx1"/>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
            </a:r>
            <a:br>
              <a:rPr lang="lv-LV" sz="4400" b="1" dirty="0" smtClean="0">
                <a:ln>
                  <a:solidFill>
                    <a:schemeClr val="tx1"/>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400" b="1" dirty="0" smtClean="0">
                <a:ln>
                  <a:solidFill>
                    <a:schemeClr val="tx1"/>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Kandavas novada skolu tīkls</a:t>
            </a:r>
            <a:endParaRPr lang="lv-LV" sz="4400" dirty="0" smtClean="0">
              <a:ln>
                <a:solidFill>
                  <a:schemeClr val="tx1"/>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endParaRPr>
          </a:p>
        </p:txBody>
      </p:sp>
      <p:sp>
        <p:nvSpPr>
          <p:cNvPr id="25603" name="Satura vietturis 2"/>
          <p:cNvSpPr>
            <a:spLocks noGrp="1"/>
          </p:cNvSpPr>
          <p:nvPr>
            <p:ph idx="1"/>
          </p:nvPr>
        </p:nvSpPr>
        <p:spPr>
          <a:xfrm>
            <a:off x="0" y="2044120"/>
            <a:ext cx="8686800" cy="4235301"/>
          </a:xfrm>
        </p:spPr>
        <p:txBody>
          <a:bodyPr rtlCol="0">
            <a:normAutofit/>
          </a:bodyPr>
          <a:lstStyle/>
          <a:p>
            <a:pPr algn="ctr" eaLnBrk="1" fontAlgn="auto" hangingPunct="1">
              <a:lnSpc>
                <a:spcPct val="150000"/>
              </a:lnSpc>
              <a:spcAft>
                <a:spcPts val="0"/>
              </a:spcAft>
              <a:buFont typeface="Wingdings 2" pitchFamily="18" charset="2"/>
              <a:buNone/>
              <a:defRPr/>
            </a:pPr>
            <a:r>
              <a:rPr lang="lv-LV" sz="32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Pirmsskolas izglītības iestāde</a:t>
            </a:r>
            <a:endParaRPr lang="lv-LV" sz="3200"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p>
            <a:pPr algn="ctr" eaLnBrk="1" fontAlgn="auto" hangingPunct="1">
              <a:lnSpc>
                <a:spcPct val="150000"/>
              </a:lnSpc>
              <a:spcAft>
                <a:spcPts val="0"/>
              </a:spcAft>
              <a:buFont typeface="Wingdings 2" pitchFamily="18" charset="2"/>
              <a:buNone/>
              <a:defRPr/>
            </a:pPr>
            <a:r>
              <a:rPr lang="lv-LV" sz="32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Pamatskolas</a:t>
            </a:r>
          </a:p>
          <a:p>
            <a:pPr algn="ctr" eaLnBrk="1" fontAlgn="auto" hangingPunct="1">
              <a:lnSpc>
                <a:spcPct val="150000"/>
              </a:lnSpc>
              <a:spcAft>
                <a:spcPts val="0"/>
              </a:spcAft>
              <a:buFont typeface="Wingdings 2" pitchFamily="18" charset="2"/>
              <a:buNone/>
              <a:defRPr/>
            </a:pPr>
            <a:r>
              <a:rPr lang="lv-LV" sz="32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Vidusskolas</a:t>
            </a:r>
            <a:endParaRPr lang="lv-LV" sz="3200"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p>
            <a:pPr algn="ctr" eaLnBrk="1" fontAlgn="auto" hangingPunct="1">
              <a:lnSpc>
                <a:spcPct val="150000"/>
              </a:lnSpc>
              <a:spcAft>
                <a:spcPts val="0"/>
              </a:spcAft>
              <a:buFont typeface="Wingdings 2" pitchFamily="18" charset="2"/>
              <a:buNone/>
              <a:defRPr/>
            </a:pPr>
            <a:r>
              <a:rPr lang="lv-LV" sz="32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Tehnikums</a:t>
            </a:r>
          </a:p>
          <a:p>
            <a:pPr algn="ctr" eaLnBrk="1" fontAlgn="auto" hangingPunct="1">
              <a:lnSpc>
                <a:spcPct val="150000"/>
              </a:lnSpc>
              <a:spcAft>
                <a:spcPts val="0"/>
              </a:spcAft>
              <a:buFont typeface="Wingdings 2" pitchFamily="18" charset="2"/>
              <a:buNone/>
              <a:defRPr/>
            </a:pPr>
            <a:r>
              <a:rPr lang="lv-LV" sz="32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Profesionālās ievirzes skolas</a:t>
            </a:r>
            <a:endParaRPr lang="lv-LV" sz="3200"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p>
            <a:pPr eaLnBrk="1" fontAlgn="auto" hangingPunct="1">
              <a:spcAft>
                <a:spcPts val="0"/>
              </a:spcAft>
              <a:buFont typeface="Arial" pitchFamily="34" charset="0"/>
              <a:buChar char="•"/>
              <a:defRPr/>
            </a:pPr>
            <a:endParaRPr lang="lv-LV" dirty="0" smtClean="0">
              <a:solidFill>
                <a:schemeClr val="tx1">
                  <a:lumMod val="50000"/>
                  <a:lumOff val="50000"/>
                </a:schemeClr>
              </a:solidFill>
            </a:endParaRPr>
          </a:p>
        </p:txBody>
      </p:sp>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pic>
        <p:nvPicPr>
          <p:cNvPr id="3074" name="Picture 2" descr="kandavas novada kart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2658" y="98588"/>
            <a:ext cx="5302299" cy="6620441"/>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
        <p:nvSpPr>
          <p:cNvPr id="29" name="AutoShape 10"/>
          <p:cNvSpPr>
            <a:spLocks noChangeArrowheads="1"/>
          </p:cNvSpPr>
          <p:nvPr/>
        </p:nvSpPr>
        <p:spPr bwMode="auto">
          <a:xfrm>
            <a:off x="4401691" y="692696"/>
            <a:ext cx="314325" cy="285750"/>
          </a:xfrm>
          <a:prstGeom prst="diamond">
            <a:avLst/>
          </a:prstGeom>
          <a:solidFill>
            <a:srgbClr val="00B050"/>
          </a:solidFill>
          <a:ln w="12700">
            <a:solidFill>
              <a:schemeClr val="tx1"/>
            </a:solidFill>
            <a:miter lim="800000"/>
            <a:headEnd/>
            <a:tailEnd/>
          </a:ln>
          <a:scene3d>
            <a:camera prst="orthographicFront"/>
            <a:lightRig rig="threePt" dir="t"/>
          </a:scene3d>
          <a:sp3d>
            <a:bevelT prst="relaxedInset"/>
          </a:sp3d>
        </p:spPr>
        <p:txBody>
          <a:bodyPr/>
          <a:lstStyle/>
          <a:p>
            <a:pPr fontAlgn="auto">
              <a:spcBef>
                <a:spcPts val="0"/>
              </a:spcBef>
              <a:spcAft>
                <a:spcPts val="0"/>
              </a:spcAft>
              <a:defRPr/>
            </a:pPr>
            <a:endParaRPr lang="lv-LV" dirty="0">
              <a:latin typeface="+mn-lt"/>
              <a:cs typeface="+mn-cs"/>
            </a:endParaRPr>
          </a:p>
        </p:txBody>
      </p:sp>
      <p:sp>
        <p:nvSpPr>
          <p:cNvPr id="30" name="AutoShape 10"/>
          <p:cNvSpPr>
            <a:spLocks noChangeArrowheads="1"/>
          </p:cNvSpPr>
          <p:nvPr/>
        </p:nvSpPr>
        <p:spPr bwMode="auto">
          <a:xfrm>
            <a:off x="1444623" y="4067985"/>
            <a:ext cx="314325" cy="285750"/>
          </a:xfrm>
          <a:prstGeom prst="diamond">
            <a:avLst/>
          </a:prstGeom>
          <a:solidFill>
            <a:srgbClr val="00B050"/>
          </a:solidFill>
          <a:ln w="12700">
            <a:solidFill>
              <a:schemeClr val="tx1"/>
            </a:solidFill>
            <a:miter lim="800000"/>
            <a:headEnd/>
            <a:tailEnd/>
          </a:ln>
          <a:scene3d>
            <a:camera prst="orthographicFront"/>
            <a:lightRig rig="threePt" dir="t"/>
          </a:scene3d>
          <a:sp3d>
            <a:bevelT prst="relaxedInset"/>
          </a:sp3d>
        </p:spPr>
        <p:txBody>
          <a:bodyPr/>
          <a:lstStyle/>
          <a:p>
            <a:pPr fontAlgn="auto">
              <a:spcBef>
                <a:spcPts val="0"/>
              </a:spcBef>
              <a:spcAft>
                <a:spcPts val="0"/>
              </a:spcAft>
              <a:defRPr/>
            </a:pPr>
            <a:endParaRPr lang="lv-LV" dirty="0">
              <a:latin typeface="+mn-lt"/>
              <a:cs typeface="+mn-cs"/>
            </a:endParaRPr>
          </a:p>
        </p:txBody>
      </p:sp>
      <p:sp>
        <p:nvSpPr>
          <p:cNvPr id="31" name="AutoShape 10"/>
          <p:cNvSpPr>
            <a:spLocks noChangeArrowheads="1"/>
          </p:cNvSpPr>
          <p:nvPr/>
        </p:nvSpPr>
        <p:spPr bwMode="auto">
          <a:xfrm>
            <a:off x="3563888" y="3717032"/>
            <a:ext cx="314325" cy="285750"/>
          </a:xfrm>
          <a:prstGeom prst="diamond">
            <a:avLst/>
          </a:prstGeom>
          <a:solidFill>
            <a:srgbClr val="00B050"/>
          </a:solidFill>
          <a:ln w="12700">
            <a:solidFill>
              <a:schemeClr val="tx1"/>
            </a:solidFill>
            <a:miter lim="800000"/>
            <a:headEnd/>
            <a:tailEnd/>
          </a:ln>
          <a:scene3d>
            <a:camera prst="orthographicFront"/>
            <a:lightRig rig="threePt" dir="t"/>
          </a:scene3d>
          <a:sp3d>
            <a:bevelT prst="relaxedInset"/>
          </a:sp3d>
        </p:spPr>
        <p:txBody>
          <a:bodyPr/>
          <a:lstStyle/>
          <a:p>
            <a:pPr fontAlgn="auto">
              <a:spcBef>
                <a:spcPts val="0"/>
              </a:spcBef>
              <a:spcAft>
                <a:spcPts val="0"/>
              </a:spcAft>
              <a:defRPr/>
            </a:pPr>
            <a:endParaRPr lang="lv-LV" dirty="0">
              <a:latin typeface="+mn-lt"/>
              <a:cs typeface="+mn-cs"/>
            </a:endParaRPr>
          </a:p>
        </p:txBody>
      </p:sp>
      <p:sp>
        <p:nvSpPr>
          <p:cNvPr id="32" name="AutoShape 10"/>
          <p:cNvSpPr>
            <a:spLocks noChangeArrowheads="1"/>
          </p:cNvSpPr>
          <p:nvPr/>
        </p:nvSpPr>
        <p:spPr bwMode="auto">
          <a:xfrm>
            <a:off x="3105547" y="5591522"/>
            <a:ext cx="314325" cy="285750"/>
          </a:xfrm>
          <a:prstGeom prst="diamond">
            <a:avLst/>
          </a:prstGeom>
          <a:solidFill>
            <a:srgbClr val="00B050"/>
          </a:solidFill>
          <a:ln w="12700">
            <a:solidFill>
              <a:schemeClr val="tx1"/>
            </a:solidFill>
            <a:miter lim="800000"/>
            <a:headEnd/>
            <a:tailEnd/>
          </a:ln>
          <a:scene3d>
            <a:camera prst="orthographicFront"/>
            <a:lightRig rig="threePt" dir="t"/>
          </a:scene3d>
          <a:sp3d>
            <a:bevelT prst="relaxedInset"/>
          </a:sp3d>
        </p:spPr>
        <p:txBody>
          <a:bodyPr/>
          <a:lstStyle/>
          <a:p>
            <a:pPr fontAlgn="auto">
              <a:spcBef>
                <a:spcPts val="0"/>
              </a:spcBef>
              <a:spcAft>
                <a:spcPts val="0"/>
              </a:spcAft>
              <a:defRPr/>
            </a:pPr>
            <a:endParaRPr lang="lv-LV" dirty="0">
              <a:latin typeface="+mn-lt"/>
              <a:cs typeface="+mn-cs"/>
            </a:endParaRPr>
          </a:p>
        </p:txBody>
      </p:sp>
      <p:sp>
        <p:nvSpPr>
          <p:cNvPr id="35" name="AutoShape 9"/>
          <p:cNvSpPr>
            <a:spLocks noChangeArrowheads="1"/>
          </p:cNvSpPr>
          <p:nvPr/>
        </p:nvSpPr>
        <p:spPr bwMode="auto">
          <a:xfrm>
            <a:off x="3566170" y="1988840"/>
            <a:ext cx="2857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a:scene3d>
            <a:camera prst="orthographicFront"/>
            <a:lightRig rig="threePt" dir="t"/>
          </a:scene3d>
          <a:sp3d>
            <a:bevelT prst="angle"/>
          </a:sp3d>
        </p:spPr>
        <p:txBody>
          <a:bodyPr/>
          <a:lstStyle/>
          <a:p>
            <a:pPr fontAlgn="auto">
              <a:spcBef>
                <a:spcPts val="0"/>
              </a:spcBef>
              <a:spcAft>
                <a:spcPts val="0"/>
              </a:spcAft>
              <a:defRPr/>
            </a:pPr>
            <a:endParaRPr lang="lv-LV" dirty="0">
              <a:latin typeface="+mn-lt"/>
              <a:cs typeface="+mn-cs"/>
            </a:endParaRPr>
          </a:p>
        </p:txBody>
      </p:sp>
      <p:sp>
        <p:nvSpPr>
          <p:cNvPr id="36" name="AutoShape 9"/>
          <p:cNvSpPr>
            <a:spLocks noChangeArrowheads="1"/>
          </p:cNvSpPr>
          <p:nvPr/>
        </p:nvSpPr>
        <p:spPr bwMode="auto">
          <a:xfrm>
            <a:off x="3419872" y="1916832"/>
            <a:ext cx="2857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a:scene3d>
            <a:camera prst="orthographicFront"/>
            <a:lightRig rig="threePt" dir="t"/>
          </a:scene3d>
          <a:sp3d>
            <a:bevelT prst="angle"/>
          </a:sp3d>
        </p:spPr>
        <p:txBody>
          <a:bodyPr/>
          <a:lstStyle/>
          <a:p>
            <a:pPr fontAlgn="auto">
              <a:spcBef>
                <a:spcPts val="0"/>
              </a:spcBef>
              <a:spcAft>
                <a:spcPts val="0"/>
              </a:spcAft>
              <a:defRPr/>
            </a:pPr>
            <a:endParaRPr lang="lv-LV" dirty="0">
              <a:latin typeface="+mn-lt"/>
              <a:cs typeface="+mn-cs"/>
            </a:endParaRPr>
          </a:p>
        </p:txBody>
      </p:sp>
      <p:sp>
        <p:nvSpPr>
          <p:cNvPr id="38" name="AutoShape 7"/>
          <p:cNvSpPr>
            <a:spLocks noChangeArrowheads="1"/>
          </p:cNvSpPr>
          <p:nvPr/>
        </p:nvSpPr>
        <p:spPr bwMode="auto">
          <a:xfrm>
            <a:off x="3411488" y="2348880"/>
            <a:ext cx="152400" cy="285750"/>
          </a:xfrm>
          <a:prstGeom prst="can">
            <a:avLst>
              <a:gd name="adj" fmla="val 93750"/>
            </a:avLst>
          </a:prstGeom>
          <a:solidFill>
            <a:srgbClr val="00B0F0"/>
          </a:solidFill>
          <a:ln w="9525">
            <a:solidFill>
              <a:srgbClr val="000000"/>
            </a:solidFill>
            <a:round/>
            <a:headEnd/>
            <a:tailEnd/>
          </a:ln>
          <a:effectLst>
            <a:innerShdw blurRad="114300">
              <a:prstClr val="black"/>
            </a:innerShdw>
          </a:effectLst>
        </p:spPr>
        <p:txBody>
          <a:bodyPr/>
          <a:lstStyle/>
          <a:p>
            <a:pPr fontAlgn="auto">
              <a:spcBef>
                <a:spcPts val="0"/>
              </a:spcBef>
              <a:spcAft>
                <a:spcPts val="0"/>
              </a:spcAft>
              <a:defRPr/>
            </a:pPr>
            <a:endParaRPr lang="lv-LV" dirty="0">
              <a:latin typeface="+mn-lt"/>
              <a:cs typeface="+mn-cs"/>
            </a:endParaRPr>
          </a:p>
        </p:txBody>
      </p:sp>
      <p:sp>
        <p:nvSpPr>
          <p:cNvPr id="39" name="AutoShape 7"/>
          <p:cNvSpPr>
            <a:spLocks noChangeArrowheads="1"/>
          </p:cNvSpPr>
          <p:nvPr/>
        </p:nvSpPr>
        <p:spPr bwMode="auto">
          <a:xfrm>
            <a:off x="3267472" y="2276872"/>
            <a:ext cx="152400" cy="285750"/>
          </a:xfrm>
          <a:prstGeom prst="can">
            <a:avLst>
              <a:gd name="adj" fmla="val 93750"/>
            </a:avLst>
          </a:prstGeom>
          <a:solidFill>
            <a:srgbClr val="00B0F0"/>
          </a:solidFill>
          <a:ln w="9525">
            <a:solidFill>
              <a:srgbClr val="000000"/>
            </a:solidFill>
            <a:round/>
            <a:headEnd/>
            <a:tailEnd/>
          </a:ln>
          <a:effectLst>
            <a:innerShdw blurRad="114300">
              <a:prstClr val="black"/>
            </a:innerShdw>
          </a:effectLst>
        </p:spPr>
        <p:txBody>
          <a:bodyPr/>
          <a:lstStyle/>
          <a:p>
            <a:pPr fontAlgn="auto">
              <a:spcBef>
                <a:spcPts val="0"/>
              </a:spcBef>
              <a:spcAft>
                <a:spcPts val="0"/>
              </a:spcAft>
              <a:defRPr/>
            </a:pPr>
            <a:endParaRPr lang="lv-LV" dirty="0">
              <a:latin typeface="+mn-lt"/>
              <a:cs typeface="+mn-cs"/>
            </a:endParaRPr>
          </a:p>
        </p:txBody>
      </p:sp>
      <p:sp>
        <p:nvSpPr>
          <p:cNvPr id="40" name="AutoShape 12"/>
          <p:cNvSpPr>
            <a:spLocks noChangeArrowheads="1"/>
          </p:cNvSpPr>
          <p:nvPr/>
        </p:nvSpPr>
        <p:spPr bwMode="auto">
          <a:xfrm>
            <a:off x="3206130" y="2060848"/>
            <a:ext cx="285750" cy="219075"/>
          </a:xfrm>
          <a:prstGeom prst="hexagon">
            <a:avLst>
              <a:gd name="adj" fmla="val 32609"/>
              <a:gd name="vf" fmla="val 115470"/>
            </a:avLst>
          </a:prstGeom>
          <a:solidFill>
            <a:srgbClr val="FFFF00"/>
          </a:solidFill>
          <a:ln w="9525">
            <a:solidFill>
              <a:srgbClr val="000000"/>
            </a:solidFill>
            <a:miter lim="800000"/>
            <a:headEnd/>
            <a:tailEnd/>
          </a:ln>
          <a:effectLst/>
          <a:scene3d>
            <a:camera prst="orthographicFront"/>
            <a:lightRig rig="threePt" dir="t"/>
          </a:scene3d>
          <a:sp3d>
            <a:bevelT prst="slope"/>
          </a:sp3d>
        </p:spPr>
        <p:txBody>
          <a:bodyPr/>
          <a:lstStyle/>
          <a:p>
            <a:pPr fontAlgn="auto">
              <a:spcBef>
                <a:spcPts val="0"/>
              </a:spcBef>
              <a:spcAft>
                <a:spcPts val="0"/>
              </a:spcAft>
              <a:defRPr/>
            </a:pPr>
            <a:endParaRPr lang="lv-LV" dirty="0">
              <a:latin typeface="+mn-lt"/>
              <a:cs typeface="+mn-cs"/>
            </a:endParaRPr>
          </a:p>
        </p:txBody>
      </p:sp>
      <p:sp>
        <p:nvSpPr>
          <p:cNvPr id="41" name="AutoShape 8"/>
          <p:cNvSpPr>
            <a:spLocks noChangeArrowheads="1"/>
          </p:cNvSpPr>
          <p:nvPr/>
        </p:nvSpPr>
        <p:spPr bwMode="auto">
          <a:xfrm>
            <a:off x="3888110" y="2204864"/>
            <a:ext cx="323850" cy="238125"/>
          </a:xfrm>
          <a:prstGeom prst="leftRightArrow">
            <a:avLst>
              <a:gd name="adj1" fmla="val 50000"/>
              <a:gd name="adj2" fmla="val 27200"/>
            </a:avLst>
          </a:prstGeom>
          <a:solidFill>
            <a:srgbClr val="00FFFF"/>
          </a:solidFill>
          <a:ln w="9525">
            <a:solidFill>
              <a:srgbClr val="000000"/>
            </a:solidFill>
            <a:miter lim="800000"/>
            <a:headEnd/>
            <a:tailEnd/>
          </a:ln>
          <a:scene3d>
            <a:camera prst="orthographicFront"/>
            <a:lightRig rig="threePt" dir="t"/>
          </a:scene3d>
          <a:sp3d>
            <a:bevelT w="139700" h="139700" prst="divot"/>
          </a:sp3d>
        </p:spPr>
        <p:txBody>
          <a:bodyPr/>
          <a:lstStyle/>
          <a:p>
            <a:pPr fontAlgn="auto">
              <a:spcBef>
                <a:spcPts val="0"/>
              </a:spcBef>
              <a:spcAft>
                <a:spcPts val="0"/>
              </a:spcAft>
              <a:defRPr/>
            </a:pPr>
            <a:endParaRPr lang="lv-LV" dirty="0">
              <a:latin typeface="+mn-lt"/>
              <a:cs typeface="+mn-cs"/>
            </a:endParaRPr>
          </a:p>
        </p:txBody>
      </p:sp>
      <p:sp>
        <p:nvSpPr>
          <p:cNvPr id="23" name="AutoShape 12"/>
          <p:cNvSpPr>
            <a:spLocks noChangeArrowheads="1"/>
          </p:cNvSpPr>
          <p:nvPr/>
        </p:nvSpPr>
        <p:spPr bwMode="auto">
          <a:xfrm>
            <a:off x="2843808" y="5658197"/>
            <a:ext cx="285750" cy="219075"/>
          </a:xfrm>
          <a:prstGeom prst="hexagon">
            <a:avLst>
              <a:gd name="adj" fmla="val 32609"/>
              <a:gd name="vf" fmla="val 115470"/>
            </a:avLst>
          </a:prstGeom>
          <a:solidFill>
            <a:srgbClr val="FFFF00"/>
          </a:solidFill>
          <a:ln w="9525">
            <a:solidFill>
              <a:srgbClr val="000000"/>
            </a:solidFill>
            <a:miter lim="800000"/>
            <a:headEnd/>
            <a:tailEnd/>
          </a:ln>
          <a:effectLst/>
          <a:scene3d>
            <a:camera prst="orthographicFront"/>
            <a:lightRig rig="threePt" dir="t"/>
          </a:scene3d>
          <a:sp3d>
            <a:bevelT prst="slope"/>
          </a:sp3d>
        </p:spPr>
        <p:txBody>
          <a:bodyPr/>
          <a:lstStyle/>
          <a:p>
            <a:pPr fontAlgn="auto">
              <a:spcBef>
                <a:spcPts val="0"/>
              </a:spcBef>
              <a:spcAft>
                <a:spcPts val="0"/>
              </a:spcAft>
              <a:defRPr/>
            </a:pPr>
            <a:endParaRPr lang="lv-LV" dirty="0">
              <a:latin typeface="+mn-lt"/>
              <a:cs typeface="+mn-cs"/>
            </a:endParaRPr>
          </a:p>
        </p:txBody>
      </p:sp>
      <p:sp>
        <p:nvSpPr>
          <p:cNvPr id="24" name="AutoShape 12"/>
          <p:cNvSpPr>
            <a:spLocks noChangeArrowheads="1"/>
          </p:cNvSpPr>
          <p:nvPr/>
        </p:nvSpPr>
        <p:spPr bwMode="auto">
          <a:xfrm>
            <a:off x="1250903" y="4281068"/>
            <a:ext cx="285750" cy="219075"/>
          </a:xfrm>
          <a:prstGeom prst="hexagon">
            <a:avLst>
              <a:gd name="adj" fmla="val 32609"/>
              <a:gd name="vf" fmla="val 115470"/>
            </a:avLst>
          </a:prstGeom>
          <a:solidFill>
            <a:srgbClr val="FFFF00"/>
          </a:solidFill>
          <a:ln w="9525">
            <a:solidFill>
              <a:srgbClr val="000000"/>
            </a:solidFill>
            <a:miter lim="800000"/>
            <a:headEnd/>
            <a:tailEnd/>
          </a:ln>
          <a:effectLst/>
          <a:scene3d>
            <a:camera prst="orthographicFront"/>
            <a:lightRig rig="threePt" dir="t"/>
          </a:scene3d>
          <a:sp3d>
            <a:bevelT prst="slope"/>
          </a:sp3d>
        </p:spPr>
        <p:txBody>
          <a:bodyPr/>
          <a:lstStyle/>
          <a:p>
            <a:pPr fontAlgn="auto">
              <a:spcBef>
                <a:spcPts val="0"/>
              </a:spcBef>
              <a:spcAft>
                <a:spcPts val="0"/>
              </a:spcAft>
              <a:defRPr/>
            </a:pPr>
            <a:endParaRPr lang="lv-LV" dirty="0">
              <a:latin typeface="+mn-lt"/>
              <a:cs typeface="+mn-cs"/>
            </a:endParaRPr>
          </a:p>
        </p:txBody>
      </p:sp>
      <p:sp>
        <p:nvSpPr>
          <p:cNvPr id="25" name="AutoShape 12"/>
          <p:cNvSpPr>
            <a:spLocks noChangeArrowheads="1"/>
          </p:cNvSpPr>
          <p:nvPr/>
        </p:nvSpPr>
        <p:spPr bwMode="auto">
          <a:xfrm>
            <a:off x="3347864" y="3857997"/>
            <a:ext cx="285750" cy="219075"/>
          </a:xfrm>
          <a:prstGeom prst="hexagon">
            <a:avLst>
              <a:gd name="adj" fmla="val 32609"/>
              <a:gd name="vf" fmla="val 115470"/>
            </a:avLst>
          </a:prstGeom>
          <a:solidFill>
            <a:srgbClr val="FFFF00"/>
          </a:solidFill>
          <a:ln w="9525">
            <a:solidFill>
              <a:srgbClr val="000000"/>
            </a:solidFill>
            <a:miter lim="800000"/>
            <a:headEnd/>
            <a:tailEnd/>
          </a:ln>
          <a:effectLst/>
          <a:scene3d>
            <a:camera prst="orthographicFront"/>
            <a:lightRig rig="threePt" dir="t"/>
          </a:scene3d>
          <a:sp3d>
            <a:bevelT prst="slope"/>
          </a:sp3d>
        </p:spPr>
        <p:txBody>
          <a:bodyPr/>
          <a:lstStyle/>
          <a:p>
            <a:pPr fontAlgn="auto">
              <a:spcBef>
                <a:spcPts val="0"/>
              </a:spcBef>
              <a:spcAft>
                <a:spcPts val="0"/>
              </a:spcAft>
              <a:defRPr/>
            </a:pPr>
            <a:endParaRPr lang="lv-LV" dirty="0">
              <a:latin typeface="+mn-lt"/>
              <a:cs typeface="+mn-cs"/>
            </a:endParaRPr>
          </a:p>
        </p:txBody>
      </p:sp>
      <p:sp>
        <p:nvSpPr>
          <p:cNvPr id="26" name="AutoShape 12"/>
          <p:cNvSpPr>
            <a:spLocks noChangeArrowheads="1"/>
          </p:cNvSpPr>
          <p:nvPr/>
        </p:nvSpPr>
        <p:spPr bwMode="auto">
          <a:xfrm>
            <a:off x="1403648" y="3137917"/>
            <a:ext cx="285750" cy="219075"/>
          </a:xfrm>
          <a:prstGeom prst="hexagon">
            <a:avLst>
              <a:gd name="adj" fmla="val 32609"/>
              <a:gd name="vf" fmla="val 115470"/>
            </a:avLst>
          </a:prstGeom>
          <a:solidFill>
            <a:srgbClr val="FFFF00"/>
          </a:solidFill>
          <a:ln w="9525">
            <a:solidFill>
              <a:srgbClr val="000000"/>
            </a:solidFill>
            <a:miter lim="800000"/>
            <a:headEnd/>
            <a:tailEnd/>
          </a:ln>
          <a:effectLst/>
          <a:scene3d>
            <a:camera prst="orthographicFront"/>
            <a:lightRig rig="threePt" dir="t"/>
          </a:scene3d>
          <a:sp3d>
            <a:bevelT prst="slope"/>
          </a:sp3d>
        </p:spPr>
        <p:txBody>
          <a:bodyPr/>
          <a:lstStyle/>
          <a:p>
            <a:pPr fontAlgn="auto">
              <a:spcBef>
                <a:spcPts val="0"/>
              </a:spcBef>
              <a:spcAft>
                <a:spcPts val="0"/>
              </a:spcAft>
              <a:defRPr/>
            </a:pPr>
            <a:endParaRPr lang="lv-LV" dirty="0">
              <a:latin typeface="+mn-lt"/>
              <a:cs typeface="+mn-cs"/>
            </a:endParaRPr>
          </a:p>
        </p:txBody>
      </p:sp>
      <p:sp>
        <p:nvSpPr>
          <p:cNvPr id="27" name="AutoShape 12"/>
          <p:cNvSpPr>
            <a:spLocks noChangeArrowheads="1"/>
          </p:cNvSpPr>
          <p:nvPr/>
        </p:nvSpPr>
        <p:spPr bwMode="auto">
          <a:xfrm>
            <a:off x="4214242" y="908720"/>
            <a:ext cx="285750" cy="219075"/>
          </a:xfrm>
          <a:prstGeom prst="hexagon">
            <a:avLst>
              <a:gd name="adj" fmla="val 32609"/>
              <a:gd name="vf" fmla="val 115470"/>
            </a:avLst>
          </a:prstGeom>
          <a:solidFill>
            <a:srgbClr val="FFFF00"/>
          </a:solidFill>
          <a:ln w="9525">
            <a:solidFill>
              <a:srgbClr val="000000"/>
            </a:solidFill>
            <a:miter lim="800000"/>
            <a:headEnd/>
            <a:tailEnd/>
          </a:ln>
          <a:effectLst/>
          <a:scene3d>
            <a:camera prst="orthographicFront"/>
            <a:lightRig rig="threePt" dir="t"/>
          </a:scene3d>
          <a:sp3d>
            <a:bevelT prst="slope"/>
          </a:sp3d>
        </p:spPr>
        <p:txBody>
          <a:bodyPr/>
          <a:lstStyle/>
          <a:p>
            <a:pPr fontAlgn="auto">
              <a:spcBef>
                <a:spcPts val="0"/>
              </a:spcBef>
              <a:spcAft>
                <a:spcPts val="0"/>
              </a:spcAft>
              <a:defRPr/>
            </a:pPr>
            <a:endParaRPr lang="lv-LV" dirty="0">
              <a:latin typeface="+mn-lt"/>
              <a:cs typeface="+mn-cs"/>
            </a:endParaRPr>
          </a:p>
        </p:txBody>
      </p:sp>
      <p:graphicFrame>
        <p:nvGraphicFramePr>
          <p:cNvPr id="49" name="Tabula 48"/>
          <p:cNvGraphicFramePr>
            <a:graphicFrameLocks noGrp="1"/>
          </p:cNvGraphicFramePr>
          <p:nvPr>
            <p:extLst>
              <p:ext uri="{D42A27DB-BD31-4B8C-83A1-F6EECF244321}">
                <p14:modId xmlns:p14="http://schemas.microsoft.com/office/powerpoint/2010/main" val="4231157954"/>
              </p:ext>
            </p:extLst>
          </p:nvPr>
        </p:nvGraphicFramePr>
        <p:xfrm>
          <a:off x="5826002" y="2019336"/>
          <a:ext cx="3060154" cy="2511125"/>
        </p:xfrm>
        <a:graphic>
          <a:graphicData uri="http://schemas.openxmlformats.org/drawingml/2006/table">
            <a:tbl>
              <a:tblPr>
                <a:solidFill>
                  <a:schemeClr val="accent6">
                    <a:lumMod val="40000"/>
                    <a:lumOff val="60000"/>
                  </a:schemeClr>
                </a:solidFill>
                <a:effectLst>
                  <a:outerShdw blurRad="50800" dist="38100" dir="13500000" algn="br" rotWithShape="0">
                    <a:prstClr val="black">
                      <a:alpha val="40000"/>
                    </a:prstClr>
                  </a:outerShdw>
                </a:effectLst>
              </a:tblPr>
              <a:tblGrid>
                <a:gridCol w="462765">
                  <a:extLst>
                    <a:ext uri="{9D8B030D-6E8A-4147-A177-3AD203B41FA5}">
                      <a16:colId xmlns:a16="http://schemas.microsoft.com/office/drawing/2014/main" val="20000"/>
                    </a:ext>
                  </a:extLst>
                </a:gridCol>
                <a:gridCol w="2597389">
                  <a:extLst>
                    <a:ext uri="{9D8B030D-6E8A-4147-A177-3AD203B41FA5}">
                      <a16:colId xmlns:a16="http://schemas.microsoft.com/office/drawing/2014/main" val="20001"/>
                    </a:ext>
                  </a:extLst>
                </a:gridCol>
              </a:tblGrid>
              <a:tr h="817191">
                <a:tc>
                  <a:txBody>
                    <a:bodyPr/>
                    <a:lstStyle/>
                    <a:p>
                      <a:pPr indent="269875" algn="ctr"/>
                      <a:endParaRPr lang="lv-LV" sz="1100" dirty="0">
                        <a:latin typeface="Yatra One" panose="02000000000000000000" pitchFamily="2" charset="-70"/>
                        <a:ea typeface="Times New Roman"/>
                        <a:cs typeface="Yatra One" panose="02000000000000000000" pitchFamily="2" charset="-7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E80"/>
                    </a:solidFill>
                  </a:tcPr>
                </a:tc>
                <a:tc>
                  <a:txBody>
                    <a:bodyPr/>
                    <a:lstStyle/>
                    <a:p>
                      <a:pPr marL="0" indent="0" algn="l">
                        <a:spcAft>
                          <a:spcPts val="0"/>
                        </a:spcAft>
                      </a:pPr>
                      <a:r>
                        <a:rPr lang="lv-LV" sz="1800" b="1" kern="1200" dirty="0">
                          <a:solidFill>
                            <a:srgbClr val="003300"/>
                          </a:solidFill>
                          <a:latin typeface="Garamond" panose="02020404030301010803" pitchFamily="18" charset="0"/>
                          <a:ea typeface="Times New Roman"/>
                          <a:cs typeface="Yatra One" panose="02000000000000000000" pitchFamily="2" charset="-70"/>
                        </a:rPr>
                        <a:t>Pirmsskolas izglītības iestāde, pirmsskolas grupas</a:t>
                      </a:r>
                      <a:endParaRPr lang="lv-LV" sz="1600" b="1" dirty="0">
                        <a:solidFill>
                          <a:srgbClr val="003300"/>
                        </a:solidFill>
                        <a:latin typeface="Garamond" panose="02020404030301010803" pitchFamily="18" charset="0"/>
                        <a:ea typeface="Calibri"/>
                        <a:cs typeface="Yatra One" panose="02000000000000000000" pitchFamily="2" charset="-7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E80"/>
                    </a:solidFill>
                  </a:tcPr>
                </a:tc>
                <a:extLst>
                  <a:ext uri="{0D108BD9-81ED-4DB2-BD59-A6C34878D82A}">
                    <a16:rowId xmlns:a16="http://schemas.microsoft.com/office/drawing/2014/main" val="10000"/>
                  </a:ext>
                </a:extLst>
              </a:tr>
              <a:tr h="351216">
                <a:tc>
                  <a:txBody>
                    <a:bodyPr/>
                    <a:lstStyle/>
                    <a:p>
                      <a:pPr indent="269875" algn="ctr"/>
                      <a:endParaRPr lang="lv-LV" sz="1100" dirty="0">
                        <a:latin typeface="Yatra One" panose="02000000000000000000" pitchFamily="2" charset="-70"/>
                        <a:ea typeface="Times New Roman"/>
                        <a:cs typeface="Yatra One" panose="02000000000000000000" pitchFamily="2" charset="-7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E80"/>
                    </a:solidFill>
                  </a:tcPr>
                </a:tc>
                <a:tc>
                  <a:txBody>
                    <a:bodyPr/>
                    <a:lstStyle/>
                    <a:p>
                      <a:pPr marL="0" indent="0" algn="l">
                        <a:spcAft>
                          <a:spcPts val="0"/>
                        </a:spcAft>
                      </a:pPr>
                      <a:r>
                        <a:rPr lang="lv-LV" sz="1800" b="1" kern="1200" dirty="0">
                          <a:solidFill>
                            <a:srgbClr val="003300"/>
                          </a:solidFill>
                          <a:latin typeface="Garamond" panose="02020404030301010803" pitchFamily="18" charset="0"/>
                          <a:ea typeface="Times New Roman"/>
                          <a:cs typeface="Yatra One" panose="02000000000000000000" pitchFamily="2" charset="-70"/>
                        </a:rPr>
                        <a:t>Pamatskolas </a:t>
                      </a:r>
                      <a:endParaRPr lang="lv-LV" sz="1600" b="1" dirty="0">
                        <a:solidFill>
                          <a:srgbClr val="003300"/>
                        </a:solidFill>
                        <a:latin typeface="Garamond" panose="02020404030301010803" pitchFamily="18" charset="0"/>
                        <a:ea typeface="Calibri"/>
                        <a:cs typeface="Yatra One" panose="02000000000000000000" pitchFamily="2" charset="-70"/>
                      </a:endParaRPr>
                    </a:p>
                  </a:txBody>
                  <a:tcPr marL="68580" marR="6858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E80"/>
                    </a:solidFill>
                  </a:tcPr>
                </a:tc>
                <a:extLst>
                  <a:ext uri="{0D108BD9-81ED-4DB2-BD59-A6C34878D82A}">
                    <a16:rowId xmlns:a16="http://schemas.microsoft.com/office/drawing/2014/main" val="10001"/>
                  </a:ext>
                </a:extLst>
              </a:tr>
              <a:tr h="337993">
                <a:tc>
                  <a:txBody>
                    <a:bodyPr/>
                    <a:lstStyle/>
                    <a:p>
                      <a:pPr indent="269875" algn="ctr"/>
                      <a:endParaRPr lang="lv-LV" sz="1100" dirty="0">
                        <a:latin typeface="Yatra One" panose="02000000000000000000" pitchFamily="2" charset="-70"/>
                        <a:ea typeface="Times New Roman"/>
                        <a:cs typeface="Yatra One" panose="02000000000000000000" pitchFamily="2" charset="-7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E80"/>
                    </a:solidFill>
                  </a:tcPr>
                </a:tc>
                <a:tc>
                  <a:txBody>
                    <a:bodyPr/>
                    <a:lstStyle/>
                    <a:p>
                      <a:pPr marL="0" indent="0" algn="l">
                        <a:spcAft>
                          <a:spcPts val="0"/>
                        </a:spcAft>
                      </a:pPr>
                      <a:r>
                        <a:rPr lang="lv-LV" sz="1800" b="1" kern="1200" dirty="0">
                          <a:solidFill>
                            <a:srgbClr val="003300"/>
                          </a:solidFill>
                          <a:latin typeface="Garamond" panose="02020404030301010803" pitchFamily="18" charset="0"/>
                          <a:ea typeface="Times New Roman"/>
                          <a:cs typeface="Yatra One" panose="02000000000000000000" pitchFamily="2" charset="-70"/>
                        </a:rPr>
                        <a:t>Vidusskolas </a:t>
                      </a:r>
                      <a:endParaRPr lang="lv-LV" sz="1600" b="1" dirty="0">
                        <a:solidFill>
                          <a:srgbClr val="003300"/>
                        </a:solidFill>
                        <a:latin typeface="Garamond" panose="02020404030301010803" pitchFamily="18" charset="0"/>
                        <a:ea typeface="Calibri"/>
                        <a:cs typeface="Yatra One" panose="02000000000000000000" pitchFamily="2" charset="-70"/>
                      </a:endParaRPr>
                    </a:p>
                  </a:txBody>
                  <a:tcPr marL="68580" marR="6858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E80"/>
                    </a:solidFill>
                  </a:tcPr>
                </a:tc>
                <a:extLst>
                  <a:ext uri="{0D108BD9-81ED-4DB2-BD59-A6C34878D82A}">
                    <a16:rowId xmlns:a16="http://schemas.microsoft.com/office/drawing/2014/main" val="10002"/>
                  </a:ext>
                </a:extLst>
              </a:tr>
              <a:tr h="345541">
                <a:tc>
                  <a:txBody>
                    <a:bodyPr/>
                    <a:lstStyle/>
                    <a:p>
                      <a:pPr indent="269875" algn="ctr"/>
                      <a:endParaRPr lang="lv-LV" sz="1100" dirty="0">
                        <a:latin typeface="Yatra One" panose="02000000000000000000" pitchFamily="2" charset="-70"/>
                        <a:ea typeface="Times New Roman"/>
                        <a:cs typeface="Yatra One" panose="02000000000000000000" pitchFamily="2" charset="-7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E80"/>
                    </a:solidFill>
                  </a:tcPr>
                </a:tc>
                <a:tc>
                  <a:txBody>
                    <a:bodyPr/>
                    <a:lstStyle/>
                    <a:p>
                      <a:pPr marL="0" indent="0" algn="l">
                        <a:spcAft>
                          <a:spcPts val="0"/>
                        </a:spcAft>
                      </a:pPr>
                      <a:r>
                        <a:rPr lang="lv-LV" sz="1800" b="1" kern="1200" dirty="0">
                          <a:solidFill>
                            <a:srgbClr val="003300"/>
                          </a:solidFill>
                          <a:latin typeface="Garamond" panose="02020404030301010803" pitchFamily="18" charset="0"/>
                          <a:ea typeface="Times New Roman"/>
                          <a:cs typeface="Yatra One" panose="02000000000000000000" pitchFamily="2" charset="-70"/>
                        </a:rPr>
                        <a:t>Tehnikums </a:t>
                      </a:r>
                      <a:endParaRPr lang="lv-LV" sz="1600" b="1" dirty="0">
                        <a:solidFill>
                          <a:srgbClr val="003300"/>
                        </a:solidFill>
                        <a:latin typeface="Garamond" panose="02020404030301010803" pitchFamily="18" charset="0"/>
                        <a:ea typeface="Calibri"/>
                        <a:cs typeface="Yatra One" panose="02000000000000000000" pitchFamily="2" charset="-70"/>
                      </a:endParaRPr>
                    </a:p>
                  </a:txBody>
                  <a:tcPr marL="68580" marR="6858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E80"/>
                    </a:solidFill>
                  </a:tcPr>
                </a:tc>
                <a:extLst>
                  <a:ext uri="{0D108BD9-81ED-4DB2-BD59-A6C34878D82A}">
                    <a16:rowId xmlns:a16="http://schemas.microsoft.com/office/drawing/2014/main" val="10003"/>
                  </a:ext>
                </a:extLst>
              </a:tr>
              <a:tr h="497503">
                <a:tc>
                  <a:txBody>
                    <a:bodyPr/>
                    <a:lstStyle/>
                    <a:p>
                      <a:pPr indent="269875" algn="ctr"/>
                      <a:endParaRPr lang="lv-LV" sz="1100" dirty="0">
                        <a:latin typeface="Yatra One" panose="02000000000000000000" pitchFamily="2" charset="-70"/>
                        <a:ea typeface="Times New Roman"/>
                        <a:cs typeface="Yatra One" panose="02000000000000000000" pitchFamily="2" charset="-7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E80"/>
                    </a:solidFill>
                  </a:tcPr>
                </a:tc>
                <a:tc>
                  <a:txBody>
                    <a:bodyPr/>
                    <a:lstStyle/>
                    <a:p>
                      <a:pPr marL="0" indent="0" algn="l">
                        <a:spcAft>
                          <a:spcPts val="0"/>
                        </a:spcAft>
                      </a:pPr>
                      <a:r>
                        <a:rPr lang="lv-LV" sz="1800" b="1" kern="1200" dirty="0">
                          <a:solidFill>
                            <a:srgbClr val="003300"/>
                          </a:solidFill>
                          <a:latin typeface="Garamond" panose="02020404030301010803" pitchFamily="18" charset="0"/>
                          <a:ea typeface="Times New Roman"/>
                          <a:cs typeface="Yatra One" panose="02000000000000000000" pitchFamily="2" charset="-70"/>
                        </a:rPr>
                        <a:t>Profesionālās ievirzes skolas </a:t>
                      </a:r>
                      <a:endParaRPr lang="lv-LV" sz="1600" b="1" dirty="0">
                        <a:solidFill>
                          <a:srgbClr val="003300"/>
                        </a:solidFill>
                        <a:latin typeface="Garamond" panose="02020404030301010803" pitchFamily="18" charset="0"/>
                        <a:ea typeface="Calibri"/>
                        <a:cs typeface="Yatra One" panose="02000000000000000000" pitchFamily="2" charset="-70"/>
                      </a:endParaRPr>
                    </a:p>
                  </a:txBody>
                  <a:tcPr marL="68580" marR="68580" marT="13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DE80"/>
                    </a:solidFill>
                  </a:tcPr>
                </a:tc>
                <a:extLst>
                  <a:ext uri="{0D108BD9-81ED-4DB2-BD59-A6C34878D82A}">
                    <a16:rowId xmlns:a16="http://schemas.microsoft.com/office/drawing/2014/main" val="10004"/>
                  </a:ext>
                </a:extLst>
              </a:tr>
            </a:tbl>
          </a:graphicData>
        </a:graphic>
      </p:graphicFrame>
      <p:sp>
        <p:nvSpPr>
          <p:cNvPr id="53" name="AutoShape 12"/>
          <p:cNvSpPr>
            <a:spLocks noChangeArrowheads="1"/>
          </p:cNvSpPr>
          <p:nvPr/>
        </p:nvSpPr>
        <p:spPr bwMode="auto">
          <a:xfrm>
            <a:off x="5974035" y="2377086"/>
            <a:ext cx="285750" cy="219075"/>
          </a:xfrm>
          <a:prstGeom prst="hexagon">
            <a:avLst>
              <a:gd name="adj" fmla="val 32609"/>
              <a:gd name="vf" fmla="val 115470"/>
            </a:avLst>
          </a:prstGeom>
          <a:solidFill>
            <a:srgbClr val="FFFF00"/>
          </a:solidFill>
          <a:ln w="9525">
            <a:solidFill>
              <a:srgbClr val="000000"/>
            </a:solidFill>
            <a:miter lim="800000"/>
            <a:headEnd/>
            <a:tailEnd/>
          </a:ln>
          <a:effectLst/>
          <a:scene3d>
            <a:camera prst="orthographicFront"/>
            <a:lightRig rig="threePt" dir="t"/>
          </a:scene3d>
          <a:sp3d>
            <a:bevelT prst="slope"/>
          </a:sp3d>
        </p:spPr>
        <p:txBody>
          <a:bodyPr/>
          <a:lstStyle/>
          <a:p>
            <a:pPr algn="ctr" fontAlgn="auto">
              <a:spcBef>
                <a:spcPts val="0"/>
              </a:spcBef>
              <a:spcAft>
                <a:spcPts val="0"/>
              </a:spcAft>
              <a:defRPr/>
            </a:pPr>
            <a:endParaRPr lang="lv-LV" dirty="0">
              <a:latin typeface="+mn-lt"/>
              <a:cs typeface="+mn-cs"/>
            </a:endParaRPr>
          </a:p>
        </p:txBody>
      </p:sp>
      <p:sp>
        <p:nvSpPr>
          <p:cNvPr id="55" name="AutoShape 10"/>
          <p:cNvSpPr>
            <a:spLocks noChangeArrowheads="1"/>
          </p:cNvSpPr>
          <p:nvPr/>
        </p:nvSpPr>
        <p:spPr bwMode="auto">
          <a:xfrm>
            <a:off x="5945460" y="2989149"/>
            <a:ext cx="314325" cy="285750"/>
          </a:xfrm>
          <a:prstGeom prst="diamond">
            <a:avLst/>
          </a:prstGeom>
          <a:solidFill>
            <a:srgbClr val="00B050"/>
          </a:solidFill>
          <a:ln w="12700">
            <a:solidFill>
              <a:schemeClr val="tx1"/>
            </a:solidFill>
            <a:miter lim="800000"/>
            <a:headEnd/>
            <a:tailEnd/>
          </a:ln>
          <a:scene3d>
            <a:camera prst="orthographicFront"/>
            <a:lightRig rig="threePt" dir="t"/>
          </a:scene3d>
          <a:sp3d>
            <a:bevelT prst="relaxedInset"/>
          </a:sp3d>
        </p:spPr>
        <p:txBody>
          <a:bodyPr/>
          <a:lstStyle/>
          <a:p>
            <a:pPr algn="ctr" fontAlgn="auto">
              <a:spcBef>
                <a:spcPts val="0"/>
              </a:spcBef>
              <a:spcAft>
                <a:spcPts val="0"/>
              </a:spcAft>
              <a:defRPr/>
            </a:pPr>
            <a:endParaRPr lang="lv-LV" dirty="0">
              <a:latin typeface="+mn-lt"/>
              <a:cs typeface="+mn-cs"/>
            </a:endParaRPr>
          </a:p>
        </p:txBody>
      </p:sp>
      <p:sp>
        <p:nvSpPr>
          <p:cNvPr id="56" name="AutoShape 9"/>
          <p:cNvSpPr>
            <a:spLocks noChangeArrowheads="1"/>
          </p:cNvSpPr>
          <p:nvPr/>
        </p:nvSpPr>
        <p:spPr bwMode="auto">
          <a:xfrm>
            <a:off x="5959747" y="3350905"/>
            <a:ext cx="2857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a:scene3d>
            <a:camera prst="orthographicFront"/>
            <a:lightRig rig="threePt" dir="t"/>
          </a:scene3d>
          <a:sp3d>
            <a:bevelT prst="angle"/>
          </a:sp3d>
        </p:spPr>
        <p:txBody>
          <a:bodyPr/>
          <a:lstStyle/>
          <a:p>
            <a:pPr fontAlgn="auto">
              <a:spcBef>
                <a:spcPts val="0"/>
              </a:spcBef>
              <a:spcAft>
                <a:spcPts val="0"/>
              </a:spcAft>
              <a:defRPr/>
            </a:pPr>
            <a:endParaRPr lang="lv-LV" dirty="0">
              <a:latin typeface="+mn-lt"/>
              <a:cs typeface="+mn-cs"/>
            </a:endParaRPr>
          </a:p>
        </p:txBody>
      </p:sp>
      <p:sp>
        <p:nvSpPr>
          <p:cNvPr id="57" name="AutoShape 8"/>
          <p:cNvSpPr>
            <a:spLocks noChangeArrowheads="1"/>
          </p:cNvSpPr>
          <p:nvPr/>
        </p:nvSpPr>
        <p:spPr bwMode="auto">
          <a:xfrm>
            <a:off x="5945460" y="3703139"/>
            <a:ext cx="314325" cy="212973"/>
          </a:xfrm>
          <a:prstGeom prst="leftRightArrow">
            <a:avLst>
              <a:gd name="adj1" fmla="val 50000"/>
              <a:gd name="adj2" fmla="val 27200"/>
            </a:avLst>
          </a:prstGeom>
          <a:solidFill>
            <a:srgbClr val="00FFFF"/>
          </a:solidFill>
          <a:ln w="9525">
            <a:solidFill>
              <a:srgbClr val="000000"/>
            </a:solidFill>
            <a:miter lim="800000"/>
            <a:headEnd/>
            <a:tailEnd/>
          </a:ln>
          <a:scene3d>
            <a:camera prst="orthographicFront"/>
            <a:lightRig rig="threePt" dir="t"/>
          </a:scene3d>
          <a:sp3d>
            <a:bevelT w="139700" h="139700" prst="divot"/>
          </a:sp3d>
        </p:spPr>
        <p:txBody>
          <a:bodyPr/>
          <a:lstStyle/>
          <a:p>
            <a:pPr fontAlgn="auto">
              <a:spcBef>
                <a:spcPts val="0"/>
              </a:spcBef>
              <a:spcAft>
                <a:spcPts val="0"/>
              </a:spcAft>
              <a:defRPr/>
            </a:pPr>
            <a:endParaRPr lang="lv-LV" dirty="0">
              <a:latin typeface="+mn-lt"/>
              <a:cs typeface="+mn-cs"/>
            </a:endParaRPr>
          </a:p>
        </p:txBody>
      </p:sp>
      <p:sp>
        <p:nvSpPr>
          <p:cNvPr id="28" name="AutoShape 7"/>
          <p:cNvSpPr>
            <a:spLocks noChangeArrowheads="1"/>
          </p:cNvSpPr>
          <p:nvPr/>
        </p:nvSpPr>
        <p:spPr bwMode="auto">
          <a:xfrm>
            <a:off x="3563888" y="2420888"/>
            <a:ext cx="152400" cy="285750"/>
          </a:xfrm>
          <a:prstGeom prst="can">
            <a:avLst>
              <a:gd name="adj" fmla="val 93750"/>
            </a:avLst>
          </a:prstGeom>
          <a:solidFill>
            <a:srgbClr val="00B0F0"/>
          </a:solidFill>
          <a:ln w="9525">
            <a:solidFill>
              <a:srgbClr val="000000"/>
            </a:solidFill>
            <a:round/>
            <a:headEnd/>
            <a:tailEnd/>
          </a:ln>
          <a:effectLst>
            <a:innerShdw blurRad="114300">
              <a:prstClr val="black"/>
            </a:innerShdw>
          </a:effectLst>
        </p:spPr>
        <p:txBody>
          <a:bodyPr/>
          <a:lstStyle/>
          <a:p>
            <a:pPr fontAlgn="auto">
              <a:spcBef>
                <a:spcPts val="0"/>
              </a:spcBef>
              <a:spcAft>
                <a:spcPts val="0"/>
              </a:spcAft>
              <a:defRPr/>
            </a:pPr>
            <a:endParaRPr lang="lv-LV" dirty="0">
              <a:latin typeface="+mn-lt"/>
              <a:cs typeface="+mn-cs"/>
            </a:endParaRPr>
          </a:p>
        </p:txBody>
      </p:sp>
      <p:sp>
        <p:nvSpPr>
          <p:cNvPr id="34" name="AutoShape 7"/>
          <p:cNvSpPr>
            <a:spLocks noChangeArrowheads="1"/>
          </p:cNvSpPr>
          <p:nvPr/>
        </p:nvSpPr>
        <p:spPr bwMode="auto">
          <a:xfrm>
            <a:off x="6026422" y="4094016"/>
            <a:ext cx="152400" cy="285750"/>
          </a:xfrm>
          <a:prstGeom prst="can">
            <a:avLst>
              <a:gd name="adj" fmla="val 93750"/>
            </a:avLst>
          </a:prstGeom>
          <a:solidFill>
            <a:srgbClr val="00B0F0"/>
          </a:solidFill>
          <a:ln w="9525">
            <a:solidFill>
              <a:srgbClr val="000000"/>
            </a:solidFill>
            <a:round/>
            <a:headEnd/>
            <a:tailEnd/>
          </a:ln>
          <a:effectLst>
            <a:innerShdw blurRad="114300">
              <a:prstClr val="black"/>
            </a:innerShdw>
          </a:effectLst>
        </p:spPr>
        <p:txBody>
          <a:bodyPr/>
          <a:lstStyle/>
          <a:p>
            <a:pPr fontAlgn="auto">
              <a:spcBef>
                <a:spcPts val="0"/>
              </a:spcBef>
              <a:spcAft>
                <a:spcPts val="0"/>
              </a:spcAft>
              <a:defRPr/>
            </a:pPr>
            <a:endParaRPr lang="lv-LV" dirty="0">
              <a:latin typeface="+mn-lt"/>
              <a:cs typeface="+mn-cs"/>
            </a:endParaRPr>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17463"/>
            <a:ext cx="184150" cy="492126"/>
          </a:xfrm>
          <a:prstGeom prst="rect">
            <a:avLst/>
          </a:prstGeom>
          <a:noFill/>
          <a:ln w="9525">
            <a:noFill/>
            <a:miter lim="800000"/>
            <a:headEnd/>
            <a:tailEnd/>
          </a:ln>
        </p:spPr>
        <p:txBody>
          <a:bodyPr wrap="none" anchor="ctr">
            <a:spAutoFit/>
          </a:bodyPr>
          <a:lstStyle/>
          <a:p>
            <a:endParaRPr lang="lv-LV" sz="800">
              <a:latin typeface="Arial" charset="0"/>
            </a:endParaRPr>
          </a:p>
          <a:p>
            <a:pPr eaLnBrk="0" hangingPunct="0"/>
            <a:endParaRPr lang="lv-LV">
              <a:latin typeface="Arial" charset="0"/>
            </a:endParaRPr>
          </a:p>
        </p:txBody>
      </p:sp>
      <p:sp>
        <p:nvSpPr>
          <p:cNvPr id="27651" name="Virsraksts 3"/>
          <p:cNvSpPr>
            <a:spLocks noGrp="1"/>
          </p:cNvSpPr>
          <p:nvPr>
            <p:ph type="title"/>
          </p:nvPr>
        </p:nvSpPr>
        <p:spPr>
          <a:xfrm>
            <a:off x="971600" y="260648"/>
            <a:ext cx="7715200" cy="1223665"/>
          </a:xfrm>
        </p:spPr>
        <p:txBody>
          <a:bodyPr>
            <a:normAutofit/>
          </a:bodyPr>
          <a:lstStyle/>
          <a:p>
            <a:pPr algn="ctr" eaLnBrk="1" fontAlgn="auto" hangingPunct="1">
              <a:lnSpc>
                <a:spcPct val="100000"/>
              </a:lnSpc>
              <a:spcAft>
                <a:spcPts val="0"/>
              </a:spcAft>
              <a:defRPr/>
            </a:pPr>
            <a:r>
              <a:rPr lang="lv-LV" sz="30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imes New Roman" pitchFamily="18" charset="0"/>
                <a:cs typeface="Yatra One" panose="02000000000000000000" pitchFamily="2" charset="-70"/>
              </a:rPr>
              <a:t>Kandavas novada izglītības iestādes 2019./2020.m.g</a:t>
            </a:r>
            <a:r>
              <a:rPr lang="lv-LV" sz="3000" b="1" dirty="0" smtClean="0">
                <a:solidFill>
                  <a:schemeClr val="accent6">
                    <a:lumMod val="50000"/>
                  </a:schemeClr>
                </a:solidFill>
                <a:latin typeface="Garamond" panose="02020404030301010803" pitchFamily="18" charset="0"/>
                <a:ea typeface="Times New Roman" pitchFamily="18" charset="0"/>
                <a:cs typeface="Yatra One" panose="02000000000000000000" pitchFamily="2" charset="-70"/>
              </a:rPr>
              <a:t>.</a:t>
            </a:r>
            <a:endParaRPr lang="lv-LV" sz="3000" dirty="0" smtClean="0">
              <a:solidFill>
                <a:schemeClr val="accent6">
                  <a:lumMod val="50000"/>
                </a:schemeClr>
              </a:solidFill>
              <a:latin typeface="Garamond" panose="02020404030301010803" pitchFamily="18" charset="0"/>
              <a:ea typeface="Times New Roman" pitchFamily="18" charset="0"/>
              <a:cs typeface="Yatra One" panose="02000000000000000000" pitchFamily="2" charset="-70"/>
            </a:endParaRPr>
          </a:p>
        </p:txBody>
      </p:sp>
      <p:graphicFrame>
        <p:nvGraphicFramePr>
          <p:cNvPr id="5" name="Tabula 4"/>
          <p:cNvGraphicFramePr>
            <a:graphicFrameLocks noGrp="1"/>
          </p:cNvGraphicFramePr>
          <p:nvPr>
            <p:extLst>
              <p:ext uri="{D42A27DB-BD31-4B8C-83A1-F6EECF244321}">
                <p14:modId xmlns:p14="http://schemas.microsoft.com/office/powerpoint/2010/main" val="2173814395"/>
              </p:ext>
            </p:extLst>
          </p:nvPr>
        </p:nvGraphicFramePr>
        <p:xfrm>
          <a:off x="539552" y="1844823"/>
          <a:ext cx="8280920" cy="4680522"/>
        </p:xfrm>
        <a:graphic>
          <a:graphicData uri="http://schemas.openxmlformats.org/drawingml/2006/table">
            <a:tbl>
              <a:tblPr/>
              <a:tblGrid>
                <a:gridCol w="3151147">
                  <a:extLst>
                    <a:ext uri="{9D8B030D-6E8A-4147-A177-3AD203B41FA5}">
                      <a16:colId xmlns:a16="http://schemas.microsoft.com/office/drawing/2014/main" val="20000"/>
                    </a:ext>
                  </a:extLst>
                </a:gridCol>
                <a:gridCol w="952672">
                  <a:extLst>
                    <a:ext uri="{9D8B030D-6E8A-4147-A177-3AD203B41FA5}">
                      <a16:colId xmlns:a16="http://schemas.microsoft.com/office/drawing/2014/main" val="20001"/>
                    </a:ext>
                  </a:extLst>
                </a:gridCol>
                <a:gridCol w="4177101">
                  <a:extLst>
                    <a:ext uri="{9D8B030D-6E8A-4147-A177-3AD203B41FA5}">
                      <a16:colId xmlns:a16="http://schemas.microsoft.com/office/drawing/2014/main" val="20002"/>
                    </a:ext>
                  </a:extLst>
                </a:gridCol>
              </a:tblGrid>
              <a:tr h="330174">
                <a:tc>
                  <a:txBody>
                    <a:bodyPr/>
                    <a:lstStyle/>
                    <a:p>
                      <a:pPr indent="269875" algn="ctr">
                        <a:spcAft>
                          <a:spcPts val="0"/>
                        </a:spcAft>
                      </a:pPr>
                      <a:r>
                        <a:rPr lang="lv-LV" sz="1800" b="1" i="1" kern="1200" dirty="0">
                          <a:solidFill>
                            <a:srgbClr val="FFFF00"/>
                          </a:solidFill>
                          <a:latin typeface="Garamond" panose="02020404030301010803" pitchFamily="18" charset="0"/>
                          <a:ea typeface="Times New Roman"/>
                          <a:cs typeface="Yatra One" panose="02000000000000000000" pitchFamily="2" charset="-70"/>
                        </a:rPr>
                        <a:t>Skolas </a:t>
                      </a:r>
                      <a:endParaRPr lang="lv-LV" sz="1100" dirty="0">
                        <a:solidFill>
                          <a:srgbClr val="FFFF00"/>
                        </a:solidFill>
                        <a:latin typeface="Garamond" panose="02020404030301010803" pitchFamily="18" charset="0"/>
                        <a:ea typeface="Calibri"/>
                        <a:cs typeface="Yatra One" panose="02000000000000000000" pitchFamily="2" charset="-70"/>
                      </a:endParaRPr>
                    </a:p>
                  </a:txBody>
                  <a:tcPr marL="40800" marR="40800" marT="6240" marB="0">
                    <a:lnL>
                      <a:noFill/>
                    </a:lnL>
                    <a:lnR>
                      <a:noFill/>
                    </a:lnR>
                    <a:lnT>
                      <a:noFill/>
                    </a:lnT>
                    <a:lnB w="19050" cap="flat" cmpd="sng" algn="ctr">
                      <a:solidFill>
                        <a:srgbClr val="000000"/>
                      </a:solidFill>
                      <a:prstDash val="solid"/>
                      <a:round/>
                      <a:headEnd type="none" w="med" len="med"/>
                      <a:tailEnd type="none" w="med" len="med"/>
                    </a:lnB>
                    <a:cell3D prstMaterial="dkEdge">
                      <a:bevel/>
                      <a:lightRig rig="flood" dir="t"/>
                    </a:cell3D>
                    <a:solidFill>
                      <a:srgbClr val="339933"/>
                    </a:solidFill>
                  </a:tcPr>
                </a:tc>
                <a:tc>
                  <a:txBody>
                    <a:bodyPr/>
                    <a:lstStyle/>
                    <a:p>
                      <a:pPr marL="0" indent="0" algn="ctr">
                        <a:spcAft>
                          <a:spcPts val="0"/>
                        </a:spcAft>
                      </a:pPr>
                      <a:r>
                        <a:rPr lang="lv-LV" sz="1800" b="1" i="1" kern="1200" dirty="0">
                          <a:solidFill>
                            <a:srgbClr val="FFFF00"/>
                          </a:solidFill>
                          <a:latin typeface="Garamond" panose="02020404030301010803" pitchFamily="18" charset="0"/>
                          <a:ea typeface="Times New Roman"/>
                          <a:cs typeface="Yatra One" panose="02000000000000000000" pitchFamily="2" charset="-70"/>
                        </a:rPr>
                        <a:t>Skaits</a:t>
                      </a:r>
                      <a:r>
                        <a:rPr lang="lv-LV" sz="1800" kern="1200" dirty="0">
                          <a:solidFill>
                            <a:srgbClr val="FFFF00"/>
                          </a:solidFill>
                          <a:latin typeface="Garamond" panose="02020404030301010803" pitchFamily="18" charset="0"/>
                          <a:ea typeface="Times New Roman"/>
                          <a:cs typeface="Yatra One" panose="02000000000000000000" pitchFamily="2" charset="-70"/>
                        </a:rPr>
                        <a:t> </a:t>
                      </a:r>
                      <a:endParaRPr lang="lv-LV" sz="1100" dirty="0">
                        <a:solidFill>
                          <a:srgbClr val="FFFF00"/>
                        </a:solidFill>
                        <a:latin typeface="Garamond" panose="02020404030301010803" pitchFamily="18" charset="0"/>
                        <a:ea typeface="Calibri"/>
                        <a:cs typeface="Yatra One" panose="02000000000000000000" pitchFamily="2" charset="-70"/>
                      </a:endParaRPr>
                    </a:p>
                  </a:txBody>
                  <a:tcPr marL="40800" marR="40800" marT="6240" marB="0">
                    <a:lnL>
                      <a:noFill/>
                    </a:lnL>
                    <a:lnR>
                      <a:noFill/>
                    </a:lnR>
                    <a:lnT>
                      <a:noFill/>
                    </a:lnT>
                    <a:lnB w="19050" cap="flat" cmpd="sng" algn="ctr">
                      <a:solidFill>
                        <a:srgbClr val="000000"/>
                      </a:solidFill>
                      <a:prstDash val="solid"/>
                      <a:round/>
                      <a:headEnd type="none" w="med" len="med"/>
                      <a:tailEnd type="none" w="med" len="med"/>
                    </a:lnB>
                    <a:cell3D prstMaterial="dkEdge">
                      <a:bevel/>
                      <a:lightRig rig="flood" dir="t"/>
                    </a:cell3D>
                    <a:solidFill>
                      <a:srgbClr val="339933"/>
                    </a:solidFill>
                  </a:tcPr>
                </a:tc>
                <a:tc>
                  <a:txBody>
                    <a:bodyPr/>
                    <a:lstStyle/>
                    <a:p>
                      <a:pPr indent="269875" algn="ctr">
                        <a:spcAft>
                          <a:spcPts val="0"/>
                        </a:spcAft>
                      </a:pPr>
                      <a:r>
                        <a:rPr lang="lv-LV" sz="1800" b="1" i="1" kern="1200" dirty="0">
                          <a:solidFill>
                            <a:srgbClr val="FFFF00"/>
                          </a:solidFill>
                          <a:latin typeface="Garamond" panose="02020404030301010803" pitchFamily="18" charset="0"/>
                          <a:ea typeface="Times New Roman"/>
                          <a:cs typeface="Yatra One" panose="02000000000000000000" pitchFamily="2" charset="-70"/>
                        </a:rPr>
                        <a:t>Skolas nosaukums</a:t>
                      </a:r>
                      <a:r>
                        <a:rPr lang="lv-LV" sz="1800" kern="1200" dirty="0">
                          <a:solidFill>
                            <a:srgbClr val="FFFF00"/>
                          </a:solidFill>
                          <a:latin typeface="Garamond" panose="02020404030301010803" pitchFamily="18" charset="0"/>
                          <a:ea typeface="Times New Roman"/>
                          <a:cs typeface="Yatra One" panose="02000000000000000000" pitchFamily="2" charset="-70"/>
                        </a:rPr>
                        <a:t> </a:t>
                      </a:r>
                      <a:endParaRPr lang="lv-LV" sz="1100" dirty="0">
                        <a:solidFill>
                          <a:srgbClr val="FFFF00"/>
                        </a:solidFill>
                        <a:latin typeface="Garamond" panose="02020404030301010803" pitchFamily="18" charset="0"/>
                        <a:ea typeface="Calibri"/>
                        <a:cs typeface="Yatra One" panose="02000000000000000000" pitchFamily="2" charset="-70"/>
                      </a:endParaRPr>
                    </a:p>
                  </a:txBody>
                  <a:tcPr marL="40800" marR="40800" marT="6240" marB="0">
                    <a:lnL>
                      <a:noFill/>
                    </a:lnL>
                    <a:lnR>
                      <a:noFill/>
                    </a:lnR>
                    <a:lnT>
                      <a:noFill/>
                    </a:lnT>
                    <a:lnB w="19050" cap="flat" cmpd="sng" algn="ctr">
                      <a:solidFill>
                        <a:srgbClr val="000000"/>
                      </a:solidFill>
                      <a:prstDash val="solid"/>
                      <a:round/>
                      <a:headEnd type="none" w="med" len="med"/>
                      <a:tailEnd type="none" w="med" len="med"/>
                    </a:lnB>
                    <a:cell3D prstMaterial="dkEdge">
                      <a:bevel/>
                      <a:lightRig rig="flood" dir="t"/>
                    </a:cell3D>
                    <a:solidFill>
                      <a:srgbClr val="339933"/>
                    </a:solidFill>
                  </a:tcPr>
                </a:tc>
                <a:extLst>
                  <a:ext uri="{0D108BD9-81ED-4DB2-BD59-A6C34878D82A}">
                    <a16:rowId xmlns:a16="http://schemas.microsoft.com/office/drawing/2014/main" val="10000"/>
                  </a:ext>
                </a:extLst>
              </a:tr>
              <a:tr h="195662">
                <a:tc>
                  <a:txBody>
                    <a:bodyPr/>
                    <a:lstStyle/>
                    <a:p>
                      <a:pPr indent="269875"/>
                      <a:endParaRPr lang="lv-LV" sz="1050" dirty="0">
                        <a:latin typeface="Garamond" panose="02020404030301010803" pitchFamily="18" charset="0"/>
                        <a:ea typeface="Times New Roman"/>
                        <a:cs typeface="Yatra One" panose="02000000000000000000" pitchFamily="2" charset="-70"/>
                      </a:endParaRPr>
                    </a:p>
                  </a:txBody>
                  <a:tcPr marL="40800" marR="40800" marT="6240" marB="0">
                    <a:lnL>
                      <a:noFill/>
                    </a:lnL>
                    <a:lnR>
                      <a:noFill/>
                    </a:lnR>
                    <a:lnT w="1905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indent="269875"/>
                      <a:endParaRPr lang="lv-LV" sz="1050" dirty="0">
                        <a:latin typeface="Garamond" panose="02020404030301010803" pitchFamily="18" charset="0"/>
                        <a:ea typeface="Times New Roman"/>
                        <a:cs typeface="Yatra One" panose="02000000000000000000" pitchFamily="2" charset="-70"/>
                      </a:endParaRPr>
                    </a:p>
                  </a:txBody>
                  <a:tcPr marL="40800" marR="40800" marT="6240" marB="0">
                    <a:lnL>
                      <a:noFill/>
                    </a:lnL>
                    <a:lnR>
                      <a:noFill/>
                    </a:lnR>
                    <a:lnT w="1905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indent="269875"/>
                      <a:endParaRPr lang="lv-LV" sz="1050" dirty="0">
                        <a:latin typeface="Garamond" panose="02020404030301010803" pitchFamily="18" charset="0"/>
                        <a:ea typeface="Times New Roman"/>
                        <a:cs typeface="Yatra One" panose="02000000000000000000" pitchFamily="2" charset="-70"/>
                      </a:endParaRPr>
                    </a:p>
                  </a:txBody>
                  <a:tcPr marL="40800" marR="40800" marT="6240" marB="0">
                    <a:lnL>
                      <a:noFill/>
                    </a:lnL>
                    <a:lnR>
                      <a:noFill/>
                    </a:lnR>
                    <a:lnT w="1905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extLst>
                  <a:ext uri="{0D108BD9-81ED-4DB2-BD59-A6C34878D82A}">
                    <a16:rowId xmlns:a16="http://schemas.microsoft.com/office/drawing/2014/main" val="10001"/>
                  </a:ext>
                </a:extLst>
              </a:tr>
              <a:tr h="253801">
                <a:tc rowSpan="2">
                  <a:txBody>
                    <a:bodyPr/>
                    <a:lstStyle/>
                    <a:p>
                      <a:pPr indent="269875" algn="l">
                        <a:lnSpc>
                          <a:spcPts val="1595"/>
                        </a:lnSpc>
                        <a:spcAft>
                          <a:spcPts val="0"/>
                        </a:spcAft>
                      </a:pPr>
                      <a:r>
                        <a:rPr lang="lv-LV" sz="1600" b="1" i="1" kern="1200" dirty="0">
                          <a:solidFill>
                            <a:srgbClr val="000000"/>
                          </a:solidFill>
                          <a:latin typeface="Garamond" panose="02020404030301010803" pitchFamily="18" charset="0"/>
                          <a:ea typeface="Times New Roman"/>
                          <a:cs typeface="Yatra One" panose="02000000000000000000" pitchFamily="2" charset="-70"/>
                        </a:rPr>
                        <a:t>Vidusskolas</a:t>
                      </a:r>
                      <a:r>
                        <a:rPr lang="lv-LV" sz="1600" b="1" kern="1200" dirty="0">
                          <a:solidFill>
                            <a:srgbClr val="000000"/>
                          </a:solidFill>
                          <a:latin typeface="Garamond" panose="02020404030301010803" pitchFamily="18" charset="0"/>
                          <a:ea typeface="Times New Roman"/>
                          <a:cs typeface="Yatra One" panose="02000000000000000000" pitchFamily="2" charset="-70"/>
                        </a:rPr>
                        <a:t>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rowSpan="2">
                  <a:txBody>
                    <a:bodyPr/>
                    <a:lstStyle/>
                    <a:p>
                      <a:pPr marL="0" indent="0" algn="ctr">
                        <a:lnSpc>
                          <a:spcPts val="1595"/>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2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indent="269875" algn="l">
                        <a:lnSpc>
                          <a:spcPts val="1595"/>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Kandavas K.Mīlenbaha vidusskola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val="10002"/>
                  </a:ext>
                </a:extLst>
              </a:tr>
              <a:tr h="220173">
                <a:tc vMerge="1">
                  <a:txBody>
                    <a:bodyPr/>
                    <a:lstStyle/>
                    <a:p>
                      <a:endParaRPr lang="lv-LV"/>
                    </a:p>
                  </a:txBody>
                  <a:tcPr/>
                </a:tc>
                <a:tc vMerge="1">
                  <a:txBody>
                    <a:bodyPr/>
                    <a:lstStyle/>
                    <a:p>
                      <a:endParaRPr lang="lv-LV"/>
                    </a:p>
                  </a:txBody>
                  <a:tcPr/>
                </a:tc>
                <a:tc>
                  <a:txBody>
                    <a:bodyPr/>
                    <a:lstStyle/>
                    <a:p>
                      <a:pPr indent="269875" algn="l">
                        <a:lnSpc>
                          <a:spcPts val="1340"/>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Kandavas </a:t>
                      </a:r>
                      <a:r>
                        <a:rPr lang="lv-LV" sz="1600" b="1" kern="1200" dirty="0" smtClean="0">
                          <a:solidFill>
                            <a:srgbClr val="000000"/>
                          </a:solidFill>
                          <a:latin typeface="Garamond" panose="02020404030301010803" pitchFamily="18" charset="0"/>
                          <a:ea typeface="Times New Roman"/>
                          <a:cs typeface="Yatra One" panose="02000000000000000000" pitchFamily="2" charset="-70"/>
                        </a:rPr>
                        <a:t>Reģionālā vidusskola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3"/>
                  </a:ext>
                </a:extLst>
              </a:tr>
              <a:tr h="256491">
                <a:tc>
                  <a:txBody>
                    <a:bodyPr/>
                    <a:lstStyle/>
                    <a:p>
                      <a:pPr indent="269875" algn="l"/>
                      <a:endParaRPr lang="lv-LV" sz="800" b="1" dirty="0">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indent="269875" algn="ctr"/>
                      <a:endParaRPr lang="lv-LV" sz="800" b="1" dirty="0">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indent="269875" algn="l"/>
                      <a:endParaRPr lang="lv-LV" sz="800" b="1" dirty="0">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extLst>
                  <a:ext uri="{0D108BD9-81ED-4DB2-BD59-A6C34878D82A}">
                    <a16:rowId xmlns:a16="http://schemas.microsoft.com/office/drawing/2014/main" val="10004"/>
                  </a:ext>
                </a:extLst>
              </a:tr>
              <a:tr h="220173">
                <a:tc rowSpan="4">
                  <a:txBody>
                    <a:bodyPr/>
                    <a:lstStyle/>
                    <a:p>
                      <a:pPr indent="269875" algn="l">
                        <a:spcAft>
                          <a:spcPts val="0"/>
                        </a:spcAft>
                      </a:pPr>
                      <a:r>
                        <a:rPr lang="lv-LV" sz="1600" b="1" i="1" kern="1200" dirty="0">
                          <a:solidFill>
                            <a:srgbClr val="000000"/>
                          </a:solidFill>
                          <a:latin typeface="Garamond" panose="02020404030301010803" pitchFamily="18" charset="0"/>
                          <a:ea typeface="Times New Roman"/>
                          <a:cs typeface="Yatra One" panose="02000000000000000000" pitchFamily="2" charset="-70"/>
                        </a:rPr>
                        <a:t>Pamatskolas</a:t>
                      </a:r>
                      <a:r>
                        <a:rPr lang="lv-LV" sz="1600" b="1" kern="1200" dirty="0">
                          <a:solidFill>
                            <a:srgbClr val="000000"/>
                          </a:solidFill>
                          <a:latin typeface="Garamond" panose="02020404030301010803" pitchFamily="18" charset="0"/>
                          <a:ea typeface="Times New Roman"/>
                          <a:cs typeface="Yatra One" panose="02000000000000000000" pitchFamily="2" charset="-70"/>
                        </a:rPr>
                        <a:t>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rowSpan="4">
                  <a:txBody>
                    <a:bodyPr/>
                    <a:lstStyle/>
                    <a:p>
                      <a:pPr marL="0" indent="0" algn="ctr">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4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indent="269875" algn="l">
                        <a:lnSpc>
                          <a:spcPts val="1340"/>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Cēres pamatskola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val="10005"/>
                  </a:ext>
                </a:extLst>
              </a:tr>
              <a:tr h="220173">
                <a:tc vMerge="1">
                  <a:txBody>
                    <a:bodyPr/>
                    <a:lstStyle/>
                    <a:p>
                      <a:endParaRPr lang="lv-LV"/>
                    </a:p>
                  </a:txBody>
                  <a:tcPr/>
                </a:tc>
                <a:tc vMerge="1">
                  <a:txBody>
                    <a:bodyPr/>
                    <a:lstStyle/>
                    <a:p>
                      <a:endParaRPr lang="lv-LV"/>
                    </a:p>
                  </a:txBody>
                  <a:tcPr/>
                </a:tc>
                <a:tc>
                  <a:txBody>
                    <a:bodyPr/>
                    <a:lstStyle/>
                    <a:p>
                      <a:pPr indent="269875" algn="l">
                        <a:lnSpc>
                          <a:spcPts val="1340"/>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Zemītes pamatskola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val="10006"/>
                  </a:ext>
                </a:extLst>
              </a:tr>
              <a:tr h="220173">
                <a:tc vMerge="1">
                  <a:txBody>
                    <a:bodyPr/>
                    <a:lstStyle/>
                    <a:p>
                      <a:endParaRPr lang="lv-LV"/>
                    </a:p>
                  </a:txBody>
                  <a:tcPr/>
                </a:tc>
                <a:tc vMerge="1">
                  <a:txBody>
                    <a:bodyPr/>
                    <a:lstStyle/>
                    <a:p>
                      <a:endParaRPr lang="lv-LV"/>
                    </a:p>
                  </a:txBody>
                  <a:tcPr/>
                </a:tc>
                <a:tc>
                  <a:txBody>
                    <a:bodyPr/>
                    <a:lstStyle/>
                    <a:p>
                      <a:pPr indent="269875" algn="l">
                        <a:lnSpc>
                          <a:spcPts val="1340"/>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Vānes pamatskola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val="10007"/>
                  </a:ext>
                </a:extLst>
              </a:tr>
              <a:tr h="315326">
                <a:tc vMerge="1">
                  <a:txBody>
                    <a:bodyPr/>
                    <a:lstStyle/>
                    <a:p>
                      <a:endParaRPr lang="lv-LV"/>
                    </a:p>
                  </a:txBody>
                  <a:tcPr/>
                </a:tc>
                <a:tc vMerge="1">
                  <a:txBody>
                    <a:bodyPr/>
                    <a:lstStyle/>
                    <a:p>
                      <a:endParaRPr lang="lv-LV"/>
                    </a:p>
                  </a:txBody>
                  <a:tcPr/>
                </a:tc>
                <a:tc>
                  <a:txBody>
                    <a:bodyPr/>
                    <a:lstStyle/>
                    <a:p>
                      <a:pPr indent="269875" algn="l">
                        <a:lnSpc>
                          <a:spcPts val="1340"/>
                        </a:lnSpc>
                        <a:spcAft>
                          <a:spcPts val="0"/>
                        </a:spcAft>
                      </a:pPr>
                      <a:r>
                        <a:rPr lang="lv-LV" sz="1600" b="1" kern="1200" dirty="0" smtClean="0">
                          <a:solidFill>
                            <a:srgbClr val="000000"/>
                          </a:solidFill>
                          <a:latin typeface="Garamond" panose="02020404030301010803" pitchFamily="18" charset="0"/>
                          <a:ea typeface="Times New Roman"/>
                          <a:cs typeface="Yatra One" panose="02000000000000000000" pitchFamily="2" charset="-70"/>
                        </a:rPr>
                        <a:t>Kandavas</a:t>
                      </a:r>
                      <a:r>
                        <a:rPr lang="lv-LV" sz="1600" b="1" kern="1200" baseline="0" dirty="0" smtClean="0">
                          <a:solidFill>
                            <a:srgbClr val="000000"/>
                          </a:solidFill>
                          <a:latin typeface="Garamond" panose="02020404030301010803" pitchFamily="18" charset="0"/>
                          <a:ea typeface="Times New Roman"/>
                          <a:cs typeface="Yatra One" panose="02000000000000000000" pitchFamily="2" charset="-70"/>
                        </a:rPr>
                        <a:t> novada </a:t>
                      </a:r>
                      <a:r>
                        <a:rPr lang="lv-LV" sz="1600" b="1" kern="1200" dirty="0" smtClean="0">
                          <a:solidFill>
                            <a:srgbClr val="000000"/>
                          </a:solidFill>
                          <a:latin typeface="Garamond" panose="02020404030301010803" pitchFamily="18" charset="0"/>
                          <a:ea typeface="Times New Roman"/>
                          <a:cs typeface="Yatra One" panose="02000000000000000000" pitchFamily="2" charset="-70"/>
                        </a:rPr>
                        <a:t>Zantes </a:t>
                      </a:r>
                      <a:r>
                        <a:rPr lang="lv-LV" sz="1600" b="1" kern="1200" dirty="0">
                          <a:solidFill>
                            <a:srgbClr val="000000"/>
                          </a:solidFill>
                          <a:latin typeface="Garamond" panose="02020404030301010803" pitchFamily="18" charset="0"/>
                          <a:ea typeface="Times New Roman"/>
                          <a:cs typeface="Yatra One" panose="02000000000000000000" pitchFamily="2" charset="-70"/>
                        </a:rPr>
                        <a:t>pamatskola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8"/>
                  </a:ext>
                </a:extLst>
              </a:tr>
              <a:tr h="423218">
                <a:tc>
                  <a:txBody>
                    <a:bodyPr/>
                    <a:lstStyle/>
                    <a:p>
                      <a:pPr indent="269875" algn="l">
                        <a:lnSpc>
                          <a:spcPts val="1595"/>
                        </a:lnSpc>
                        <a:spcAft>
                          <a:spcPts val="0"/>
                        </a:spcAft>
                      </a:pPr>
                      <a:r>
                        <a:rPr lang="lv-LV" sz="1600" b="1" i="1" kern="1200" dirty="0" smtClean="0">
                          <a:solidFill>
                            <a:srgbClr val="000000"/>
                          </a:solidFill>
                          <a:latin typeface="Garamond" panose="02020404030301010803" pitchFamily="18" charset="0"/>
                          <a:ea typeface="Times New Roman"/>
                          <a:cs typeface="Yatra One" panose="02000000000000000000" pitchFamily="2" charset="-70"/>
                        </a:rPr>
                        <a:t>Pirmsskolas</a:t>
                      </a:r>
                      <a:r>
                        <a:rPr lang="lv-LV" sz="1600" b="1" kern="1200" dirty="0" smtClean="0">
                          <a:solidFill>
                            <a:srgbClr val="000000"/>
                          </a:solidFill>
                          <a:latin typeface="Garamond" panose="02020404030301010803" pitchFamily="18" charset="0"/>
                          <a:ea typeface="Times New Roman"/>
                          <a:cs typeface="Yatra One" panose="02000000000000000000" pitchFamily="2" charset="-70"/>
                        </a:rPr>
                        <a:t>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marL="0" indent="0" algn="ctr">
                        <a:lnSpc>
                          <a:spcPts val="1595"/>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1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indent="269875" algn="l">
                        <a:lnSpc>
                          <a:spcPts val="1595"/>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Pirmsskolas izglītības iestāde </a:t>
                      </a:r>
                      <a:r>
                        <a:rPr lang="lv-LV" sz="1600" b="1" kern="1200" dirty="0" smtClean="0">
                          <a:solidFill>
                            <a:srgbClr val="000000"/>
                          </a:solidFill>
                          <a:latin typeface="Garamond" panose="02020404030301010803" pitchFamily="18" charset="0"/>
                          <a:ea typeface="Times New Roman"/>
                          <a:cs typeface="Yatra One" panose="02000000000000000000" pitchFamily="2" charset="-70"/>
                        </a:rPr>
                        <a:t>  „</a:t>
                      </a:r>
                      <a:r>
                        <a:rPr lang="lv-LV" sz="1600" b="1" kern="1200" dirty="0">
                          <a:solidFill>
                            <a:srgbClr val="000000"/>
                          </a:solidFill>
                          <a:latin typeface="Garamond" panose="02020404030301010803" pitchFamily="18" charset="0"/>
                          <a:ea typeface="Times New Roman"/>
                          <a:cs typeface="Yatra One" panose="02000000000000000000" pitchFamily="2" charset="-70"/>
                        </a:rPr>
                        <a:t>Zīļuks”</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extLst>
                  <a:ext uri="{0D108BD9-81ED-4DB2-BD59-A6C34878D82A}">
                    <a16:rowId xmlns:a16="http://schemas.microsoft.com/office/drawing/2014/main" val="10009"/>
                  </a:ext>
                </a:extLst>
              </a:tr>
              <a:tr h="414409">
                <a:tc>
                  <a:txBody>
                    <a:bodyPr/>
                    <a:lstStyle/>
                    <a:p>
                      <a:pPr marL="0" indent="269875" algn="l" defTabSz="914400" rtl="0" eaLnBrk="1" latinLnBrk="0" hangingPunct="1"/>
                      <a:endParaRPr lang="lv-LV" sz="800" b="1" kern="1200" dirty="0">
                        <a:solidFill>
                          <a:schemeClr val="tx1"/>
                        </a:solidFill>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marL="0" indent="269875" algn="l" defTabSz="914400" rtl="0" eaLnBrk="1" latinLnBrk="0" hangingPunct="1"/>
                      <a:endParaRPr lang="lv-LV" sz="800" b="1" kern="1200" dirty="0">
                        <a:solidFill>
                          <a:schemeClr val="tx1"/>
                        </a:solidFill>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marL="0" indent="269875" algn="l" defTabSz="914400" rtl="0" eaLnBrk="1" latinLnBrk="0" hangingPunct="1"/>
                      <a:endParaRPr lang="lv-LV" sz="800" b="1" kern="1200" dirty="0">
                        <a:solidFill>
                          <a:schemeClr val="tx1"/>
                        </a:solidFill>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10"/>
                  </a:ext>
                </a:extLst>
              </a:tr>
              <a:tr h="423218">
                <a:tc>
                  <a:txBody>
                    <a:bodyPr/>
                    <a:lstStyle/>
                    <a:p>
                      <a:pPr indent="269875" algn="l">
                        <a:lnSpc>
                          <a:spcPts val="1595"/>
                        </a:lnSpc>
                        <a:spcAft>
                          <a:spcPts val="0"/>
                        </a:spcAft>
                      </a:pPr>
                      <a:r>
                        <a:rPr lang="lv-LV" sz="1600" b="1" i="1" kern="1200" dirty="0" smtClean="0">
                          <a:solidFill>
                            <a:srgbClr val="000000"/>
                          </a:solidFill>
                          <a:latin typeface="Garamond" panose="02020404030301010803" pitchFamily="18" charset="0"/>
                          <a:ea typeface="Calibri"/>
                          <a:cs typeface="Yatra One" panose="02000000000000000000" pitchFamily="2" charset="-70"/>
                        </a:rPr>
                        <a:t>Profesionālā</a:t>
                      </a:r>
                      <a:r>
                        <a:rPr lang="lv-LV" sz="1600" b="1" i="1" kern="1200" baseline="0" dirty="0" smtClean="0">
                          <a:solidFill>
                            <a:srgbClr val="000000"/>
                          </a:solidFill>
                          <a:latin typeface="Garamond" panose="02020404030301010803" pitchFamily="18" charset="0"/>
                          <a:ea typeface="Calibri"/>
                          <a:cs typeface="Yatra One" panose="02000000000000000000" pitchFamily="2" charset="-70"/>
                        </a:rPr>
                        <a:t> izglītība</a:t>
                      </a:r>
                      <a:endParaRPr lang="lv-LV" sz="1600" b="1" dirty="0" smtClean="0">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marL="0" indent="0" algn="ctr">
                        <a:lnSpc>
                          <a:spcPts val="1595"/>
                        </a:lnSpc>
                        <a:spcAft>
                          <a:spcPts val="0"/>
                        </a:spcAft>
                      </a:pPr>
                      <a:r>
                        <a:rPr lang="lv-LV" sz="1600" b="1" kern="1200" dirty="0" smtClean="0">
                          <a:solidFill>
                            <a:srgbClr val="000000"/>
                          </a:solidFill>
                          <a:latin typeface="Garamond" panose="02020404030301010803" pitchFamily="18" charset="0"/>
                          <a:ea typeface="Times New Roman"/>
                          <a:cs typeface="Yatra One" panose="02000000000000000000" pitchFamily="2" charset="-70"/>
                        </a:rPr>
                        <a:t>1</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marL="266700" indent="0" algn="l">
                        <a:lnSpc>
                          <a:spcPts val="1595"/>
                        </a:lnSpc>
                        <a:spcAft>
                          <a:spcPts val="0"/>
                        </a:spcAft>
                      </a:pPr>
                      <a:r>
                        <a:rPr lang="lv-LV" sz="1600" b="1" kern="1200" dirty="0" smtClean="0">
                          <a:solidFill>
                            <a:srgbClr val="000000"/>
                          </a:solidFill>
                          <a:latin typeface="Garamond" panose="02020404030301010803" pitchFamily="18" charset="0"/>
                          <a:ea typeface="Times New Roman"/>
                          <a:cs typeface="Yatra One" panose="02000000000000000000" pitchFamily="2" charset="-70"/>
                        </a:rPr>
                        <a:t>Kandavas Lauksaimniecības   tehnikums</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extLst>
                  <a:ext uri="{0D108BD9-81ED-4DB2-BD59-A6C34878D82A}">
                    <a16:rowId xmlns:a16="http://schemas.microsoft.com/office/drawing/2014/main" val="10011"/>
                  </a:ext>
                </a:extLst>
              </a:tr>
              <a:tr h="256491">
                <a:tc>
                  <a:txBody>
                    <a:bodyPr/>
                    <a:lstStyle/>
                    <a:p>
                      <a:pPr marL="0" indent="269875" algn="l" defTabSz="914400" rtl="0" eaLnBrk="1" latinLnBrk="0" hangingPunct="1"/>
                      <a:endParaRPr lang="lv-LV" sz="800" b="1" kern="1200" dirty="0">
                        <a:solidFill>
                          <a:schemeClr val="tx1"/>
                        </a:solidFill>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marL="0" indent="269875" algn="l" defTabSz="914400" rtl="0" eaLnBrk="1" latinLnBrk="0" hangingPunct="1"/>
                      <a:endParaRPr lang="lv-LV" sz="800" b="1" kern="1200" dirty="0">
                        <a:solidFill>
                          <a:schemeClr val="tx1"/>
                        </a:solidFill>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marL="0" indent="269875" algn="l" defTabSz="914400" rtl="0" eaLnBrk="1" latinLnBrk="0" hangingPunct="1"/>
                      <a:endParaRPr lang="lv-LV" sz="800" b="1" kern="1200" dirty="0">
                        <a:solidFill>
                          <a:schemeClr val="tx1"/>
                        </a:solidFill>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w="12700" cap="flat" cmpd="sng" algn="ctr">
                      <a:noFill/>
                      <a:prstDash val="solid"/>
                      <a:round/>
                      <a:headEnd type="none" w="med" len="med"/>
                      <a:tailEnd type="none" w="med" len="med"/>
                    </a:lnT>
                    <a:lnB>
                      <a:noFill/>
                    </a:lnB>
                    <a:cell3D prstMaterial="dkEdge">
                      <a:bevel/>
                      <a:lightRig rig="flood" dir="t"/>
                    </a:cell3D>
                    <a:solidFill>
                      <a:srgbClr val="E0DE80"/>
                    </a:solidFill>
                  </a:tcPr>
                </a:tc>
                <a:extLst>
                  <a:ext uri="{0D108BD9-81ED-4DB2-BD59-A6C34878D82A}">
                    <a16:rowId xmlns:a16="http://schemas.microsoft.com/office/drawing/2014/main" val="10012"/>
                  </a:ext>
                </a:extLst>
              </a:tr>
              <a:tr h="220173">
                <a:tc rowSpan="3">
                  <a:txBody>
                    <a:bodyPr/>
                    <a:lstStyle/>
                    <a:p>
                      <a:pPr marL="263525" indent="0" algn="l">
                        <a:spcAft>
                          <a:spcPts val="0"/>
                        </a:spcAft>
                      </a:pPr>
                      <a:r>
                        <a:rPr lang="lv-LV" sz="1600" b="1" i="1" kern="1200" dirty="0">
                          <a:solidFill>
                            <a:srgbClr val="000000"/>
                          </a:solidFill>
                          <a:latin typeface="Garamond" panose="02020404030301010803" pitchFamily="18" charset="0"/>
                          <a:ea typeface="Times New Roman"/>
                          <a:cs typeface="Yatra One" panose="02000000000000000000" pitchFamily="2" charset="-70"/>
                        </a:rPr>
                        <a:t>Profesionālās ievirzes izglītības iestādes</a:t>
                      </a:r>
                      <a:r>
                        <a:rPr lang="lv-LV" sz="1600" b="1" kern="1200" dirty="0">
                          <a:solidFill>
                            <a:srgbClr val="000000"/>
                          </a:solidFill>
                          <a:latin typeface="Garamond" panose="02020404030301010803" pitchFamily="18" charset="0"/>
                          <a:ea typeface="Times New Roman"/>
                          <a:cs typeface="Yatra One" panose="02000000000000000000" pitchFamily="2" charset="-70"/>
                        </a:rPr>
                        <a:t>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a:noFill/>
                    </a:lnB>
                    <a:cell3D prstMaterial="dkEdge">
                      <a:bevel/>
                      <a:lightRig rig="flood" dir="t"/>
                    </a:cell3D>
                    <a:solidFill>
                      <a:srgbClr val="E0DE80"/>
                    </a:solidFill>
                  </a:tcPr>
                </a:tc>
                <a:tc rowSpan="3">
                  <a:txBody>
                    <a:bodyPr/>
                    <a:lstStyle/>
                    <a:p>
                      <a:pPr marL="0" indent="0" algn="ctr">
                        <a:spcAft>
                          <a:spcPts val="0"/>
                        </a:spcAft>
                      </a:pPr>
                      <a:r>
                        <a:rPr lang="lv-LV" sz="1600" b="1" kern="1200" dirty="0" smtClean="0">
                          <a:solidFill>
                            <a:srgbClr val="000000"/>
                          </a:solidFill>
                          <a:latin typeface="Garamond" panose="02020404030301010803" pitchFamily="18" charset="0"/>
                          <a:ea typeface="Times New Roman"/>
                          <a:cs typeface="Yatra One" panose="02000000000000000000" pitchFamily="2" charset="-70"/>
                        </a:rPr>
                        <a:t>3</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a:noFill/>
                    </a:lnB>
                    <a:cell3D prstMaterial="dkEdge">
                      <a:bevel/>
                      <a:lightRig rig="flood" dir="t"/>
                    </a:cell3D>
                    <a:solidFill>
                      <a:srgbClr val="E0DE80"/>
                    </a:solidFill>
                  </a:tcPr>
                </a:tc>
                <a:tc>
                  <a:txBody>
                    <a:bodyPr/>
                    <a:lstStyle/>
                    <a:p>
                      <a:pPr indent="269875" algn="l">
                        <a:lnSpc>
                          <a:spcPts val="1340"/>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Kandavas Mākslas </a:t>
                      </a:r>
                      <a:r>
                        <a:rPr lang="lv-LV" sz="1600" b="1" kern="1200" dirty="0" smtClean="0">
                          <a:solidFill>
                            <a:srgbClr val="000000"/>
                          </a:solidFill>
                          <a:latin typeface="Garamond" panose="02020404030301010803" pitchFamily="18" charset="0"/>
                          <a:ea typeface="Times New Roman"/>
                          <a:cs typeface="Yatra One" panose="02000000000000000000" pitchFamily="2" charset="-70"/>
                        </a:rPr>
                        <a:t>un mūzikas 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val="10013"/>
                  </a:ext>
                </a:extLst>
              </a:tr>
              <a:tr h="414469">
                <a:tc vMerge="1">
                  <a:txBody>
                    <a:bodyPr/>
                    <a:lstStyle/>
                    <a:p>
                      <a:pPr indent="269875" algn="l">
                        <a:spcAft>
                          <a:spcPts val="0"/>
                        </a:spcAft>
                      </a:pPr>
                      <a:endParaRPr lang="lv-LV" sz="1400" dirty="0">
                        <a:latin typeface="Times New Roman"/>
                        <a:ea typeface="Calibri"/>
                        <a:cs typeface="Times New Roman"/>
                      </a:endParaRPr>
                    </a:p>
                  </a:txBody>
                  <a:tcPr marL="40800" marR="40800" marT="6240" marB="0" anchor="ctr">
                    <a:lnL>
                      <a:noFill/>
                    </a:lnL>
                    <a:lnR>
                      <a:noFill/>
                    </a:lnR>
                    <a:lnT>
                      <a:noFill/>
                    </a:lnT>
                    <a:lnB>
                      <a:noFill/>
                    </a:lnB>
                    <a:cell3D prstMaterial="dkEdge">
                      <a:bevel/>
                      <a:lightRig rig="flood" dir="t"/>
                    </a:cell3D>
                    <a:pattFill prst="pct20">
                      <a:fgClr>
                        <a:srgbClr val="FFFFFF"/>
                      </a:fgClr>
                      <a:bgClr>
                        <a:srgbClr val="EFEF00"/>
                      </a:bgClr>
                    </a:pattFill>
                  </a:tcPr>
                </a:tc>
                <a:tc vMerge="1">
                  <a:txBody>
                    <a:bodyPr/>
                    <a:lstStyle/>
                    <a:p>
                      <a:pPr indent="269875" algn="ctr">
                        <a:spcAft>
                          <a:spcPts val="0"/>
                        </a:spcAft>
                      </a:pPr>
                      <a:endParaRPr lang="lv-LV" sz="1400" dirty="0">
                        <a:latin typeface="Times New Roman"/>
                        <a:ea typeface="Calibri"/>
                        <a:cs typeface="Times New Roman"/>
                      </a:endParaRPr>
                    </a:p>
                  </a:txBody>
                  <a:tcPr marL="40800" marR="40800" marT="6240" marB="0" anchor="ctr">
                    <a:lnL>
                      <a:noFill/>
                    </a:lnL>
                    <a:lnR>
                      <a:noFill/>
                    </a:lnR>
                    <a:lnT>
                      <a:noFill/>
                    </a:lnT>
                    <a:lnB>
                      <a:noFill/>
                    </a:lnB>
                    <a:cell3D prstMaterial="dkEdge">
                      <a:bevel/>
                      <a:lightRig rig="flood" dir="t"/>
                    </a:cell3D>
                    <a:solidFill>
                      <a:srgbClr val="FCD5B5"/>
                    </a:solidFill>
                  </a:tcPr>
                </a:tc>
                <a:tc>
                  <a:txBody>
                    <a:bodyPr/>
                    <a:lstStyle/>
                    <a:p>
                      <a:pPr marL="263525" marR="0" indent="0" algn="l" defTabSz="914400" rtl="0" eaLnBrk="1" fontAlgn="auto" latinLnBrk="0" hangingPunct="1">
                        <a:lnSpc>
                          <a:spcPts val="1340"/>
                        </a:lnSpc>
                        <a:spcBef>
                          <a:spcPts val="0"/>
                        </a:spcBef>
                        <a:spcAft>
                          <a:spcPts val="0"/>
                        </a:spcAft>
                        <a:buClrTx/>
                        <a:buSzTx/>
                        <a:buFontTx/>
                        <a:buNone/>
                        <a:tabLst/>
                        <a:defRPr/>
                      </a:pPr>
                      <a:r>
                        <a:rPr lang="lv-LV" sz="1600" b="1" kern="1200" dirty="0" smtClean="0">
                          <a:solidFill>
                            <a:srgbClr val="000000"/>
                          </a:solidFill>
                          <a:latin typeface="Garamond" panose="02020404030301010803" pitchFamily="18" charset="0"/>
                          <a:ea typeface="Times New Roman"/>
                          <a:cs typeface="Yatra One" panose="02000000000000000000" pitchFamily="2" charset="-70"/>
                        </a:rPr>
                        <a:t>Kandavas novada Bērnu un jaunatnes Sporta skola</a:t>
                      </a: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val="10014"/>
                  </a:ext>
                </a:extLst>
              </a:tr>
              <a:tr h="296398">
                <a:tc vMerge="1">
                  <a:txBody>
                    <a:bodyPr/>
                    <a:lstStyle/>
                    <a:p>
                      <a:pPr marL="263525" indent="0" algn="l">
                        <a:spcAft>
                          <a:spcPts val="0"/>
                        </a:spcAft>
                      </a:pPr>
                      <a:endParaRPr lang="lv-LV" sz="1600" b="1" dirty="0">
                        <a:latin typeface="Times New Roman"/>
                        <a:ea typeface="Calibri"/>
                        <a:cs typeface="Times New Roman"/>
                      </a:endParaRPr>
                    </a:p>
                  </a:txBody>
                  <a:tcPr marL="40800" marR="40800" marT="6240" marB="0" anchor="ctr">
                    <a:lnL>
                      <a:noFill/>
                    </a:lnL>
                    <a:lnR>
                      <a:noFill/>
                    </a:lnR>
                    <a:lnT>
                      <a:noFill/>
                    </a:lnT>
                    <a:lnB>
                      <a:noFill/>
                    </a:lnB>
                    <a:cell3D prstMaterial="dkEdge">
                      <a:bevel/>
                      <a:lightRig rig="flood" dir="t"/>
                    </a:cell3D>
                    <a:solidFill>
                      <a:schemeClr val="bg1">
                        <a:lumMod val="95000"/>
                      </a:schemeClr>
                    </a:solidFill>
                  </a:tcPr>
                </a:tc>
                <a:tc vMerge="1">
                  <a:txBody>
                    <a:bodyPr/>
                    <a:lstStyle/>
                    <a:p>
                      <a:pPr marL="0" indent="0" algn="ctr">
                        <a:spcAft>
                          <a:spcPts val="0"/>
                        </a:spcAft>
                      </a:pPr>
                      <a:endParaRPr lang="lv-LV" sz="1600" b="1" dirty="0">
                        <a:latin typeface="Times New Roman"/>
                        <a:ea typeface="Calibri"/>
                        <a:cs typeface="Times New Roman"/>
                      </a:endParaRPr>
                    </a:p>
                  </a:txBody>
                  <a:tcPr marL="40800" marR="40800" marT="6240" marB="0" anchor="ctr">
                    <a:lnL>
                      <a:noFill/>
                    </a:lnL>
                    <a:lnR>
                      <a:noFill/>
                    </a:lnR>
                    <a:lnT>
                      <a:noFill/>
                    </a:lnT>
                    <a:lnB>
                      <a:noFill/>
                    </a:lnB>
                    <a:cell3D prstMaterial="dkEdge">
                      <a:bevel/>
                      <a:lightRig rig="flood" dir="t"/>
                    </a:cell3D>
                    <a:solidFill>
                      <a:schemeClr val="bg1">
                        <a:lumMod val="95000"/>
                      </a:schemeClr>
                    </a:solidFill>
                  </a:tcPr>
                </a:tc>
                <a:tc>
                  <a:txBody>
                    <a:bodyPr/>
                    <a:lstStyle/>
                    <a:p>
                      <a:pPr marL="0" marR="0" indent="269875" algn="l" defTabSz="914400" rtl="0" eaLnBrk="1" fontAlgn="auto" latinLnBrk="0" hangingPunct="1">
                        <a:lnSpc>
                          <a:spcPts val="1340"/>
                        </a:lnSpc>
                        <a:spcBef>
                          <a:spcPts val="0"/>
                        </a:spcBef>
                        <a:spcAft>
                          <a:spcPts val="0"/>
                        </a:spcAft>
                        <a:buClrTx/>
                        <a:buSzTx/>
                        <a:buFontTx/>
                        <a:buNone/>
                        <a:tabLst/>
                        <a:defRPr/>
                      </a:pPr>
                      <a:r>
                        <a:rPr lang="lv-LV" sz="1600" b="1" kern="1200" dirty="0" smtClean="0">
                          <a:solidFill>
                            <a:srgbClr val="000000"/>
                          </a:solidFill>
                          <a:latin typeface="Garamond" panose="02020404030301010803" pitchFamily="18" charset="0"/>
                          <a:ea typeface="Calibri"/>
                          <a:cs typeface="Yatra One" panose="02000000000000000000" pitchFamily="2" charset="-70"/>
                        </a:rPr>
                        <a:t>Kandavas Deju skola</a:t>
                      </a: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val="10015"/>
                  </a:ext>
                </a:extLst>
              </a:tr>
            </a:tbl>
          </a:graphicData>
        </a:graphic>
      </p:graphicFrame>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idx="4294967295"/>
          </p:nvPr>
        </p:nvSpPr>
        <p:spPr>
          <a:xfrm>
            <a:off x="-756592" y="116632"/>
            <a:ext cx="11305256" cy="954087"/>
          </a:xfrm>
        </p:spPr>
        <p:txBody>
          <a:bodyPr wrap="square" numCol="1" anchor="ctr" anchorCtr="0" compatLnSpc="1">
            <a:prstTxWarp prst="textNoShape">
              <a:avLst/>
            </a:prstTxWarp>
            <a:normAutofit/>
          </a:bodyPr>
          <a:lstStyle/>
          <a:p>
            <a:pPr algn="ctr" eaLnBrk="1" hangingPunct="1">
              <a:lnSpc>
                <a:spcPts val="2200"/>
              </a:lnSpc>
            </a:pPr>
            <a:r>
              <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Kandavas novada skolu skolēnu skaits </a:t>
            </a:r>
            <a:br>
              <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br>
            <a:r>
              <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kopā ar pirmsskolu  </a:t>
            </a:r>
            <a:br>
              <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br>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2015./2016.-2019./2020.m.g</a:t>
            </a:r>
            <a:r>
              <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a:t>
            </a:r>
          </a:p>
        </p:txBody>
      </p:sp>
      <p:graphicFrame>
        <p:nvGraphicFramePr>
          <p:cNvPr id="4" name="Tabula 3"/>
          <p:cNvGraphicFramePr>
            <a:graphicFrameLocks noGrp="1"/>
          </p:cNvGraphicFramePr>
          <p:nvPr>
            <p:extLst>
              <p:ext uri="{D42A27DB-BD31-4B8C-83A1-F6EECF244321}">
                <p14:modId xmlns:p14="http://schemas.microsoft.com/office/powerpoint/2010/main" val="1757292079"/>
              </p:ext>
            </p:extLst>
          </p:nvPr>
        </p:nvGraphicFramePr>
        <p:xfrm>
          <a:off x="323528" y="1196753"/>
          <a:ext cx="8280919" cy="5544616"/>
        </p:xfrm>
        <a:graphic>
          <a:graphicData uri="http://schemas.openxmlformats.org/drawingml/2006/table">
            <a:tbl>
              <a:tblPr/>
              <a:tblGrid>
                <a:gridCol w="3053387">
                  <a:extLst>
                    <a:ext uri="{9D8B030D-6E8A-4147-A177-3AD203B41FA5}">
                      <a16:colId xmlns:a16="http://schemas.microsoft.com/office/drawing/2014/main" val="20000"/>
                    </a:ext>
                  </a:extLst>
                </a:gridCol>
                <a:gridCol w="1095389">
                  <a:extLst>
                    <a:ext uri="{9D8B030D-6E8A-4147-A177-3AD203B41FA5}">
                      <a16:colId xmlns:a16="http://schemas.microsoft.com/office/drawing/2014/main" val="20004"/>
                    </a:ext>
                  </a:extLst>
                </a:gridCol>
                <a:gridCol w="1051818">
                  <a:extLst>
                    <a:ext uri="{9D8B030D-6E8A-4147-A177-3AD203B41FA5}">
                      <a16:colId xmlns:a16="http://schemas.microsoft.com/office/drawing/2014/main" val="20005"/>
                    </a:ext>
                  </a:extLst>
                </a:gridCol>
                <a:gridCol w="976689">
                  <a:extLst>
                    <a:ext uri="{9D8B030D-6E8A-4147-A177-3AD203B41FA5}">
                      <a16:colId xmlns:a16="http://schemas.microsoft.com/office/drawing/2014/main" val="3965177075"/>
                    </a:ext>
                  </a:extLst>
                </a:gridCol>
                <a:gridCol w="1051818">
                  <a:extLst>
                    <a:ext uri="{9D8B030D-6E8A-4147-A177-3AD203B41FA5}">
                      <a16:colId xmlns:a16="http://schemas.microsoft.com/office/drawing/2014/main" val="4139285755"/>
                    </a:ext>
                  </a:extLst>
                </a:gridCol>
                <a:gridCol w="1051818">
                  <a:extLst>
                    <a:ext uri="{9D8B030D-6E8A-4147-A177-3AD203B41FA5}">
                      <a16:colId xmlns:a16="http://schemas.microsoft.com/office/drawing/2014/main" val="3850522538"/>
                    </a:ext>
                  </a:extLst>
                </a:gridCol>
              </a:tblGrid>
              <a:tr h="338203">
                <a:tc>
                  <a:txBody>
                    <a:bodyPr/>
                    <a:lstStyle/>
                    <a:p>
                      <a:pPr algn="ctr">
                        <a:spcAft>
                          <a:spcPts val="0"/>
                        </a:spcAft>
                      </a:pPr>
                      <a:r>
                        <a:rPr lang="lv-LV" sz="1800" b="1" i="1" dirty="0">
                          <a:solidFill>
                            <a:srgbClr val="FFFF00"/>
                          </a:solidFill>
                          <a:latin typeface="Garamond" panose="02020404030301010803" pitchFamily="18" charset="0"/>
                          <a:ea typeface="Times New Roman"/>
                          <a:cs typeface="Yatra One" panose="02000000000000000000" pitchFamily="2" charset="-70"/>
                        </a:rPr>
                        <a:t>Skolas</a:t>
                      </a: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tc>
                  <a:txBody>
                    <a:bodyPr/>
                    <a:lstStyle/>
                    <a:p>
                      <a:pPr algn="ctr">
                        <a:spcAft>
                          <a:spcPts val="0"/>
                        </a:spcAft>
                      </a:pPr>
                      <a:r>
                        <a:rPr lang="lv-LV" sz="1200" b="1" i="1" dirty="0" smtClean="0">
                          <a:solidFill>
                            <a:srgbClr val="FFFF00"/>
                          </a:solidFill>
                          <a:latin typeface="Garamond" panose="02020404030301010803" pitchFamily="18" charset="0"/>
                          <a:ea typeface="Times New Roman"/>
                          <a:cs typeface="Yatra One" panose="02000000000000000000" pitchFamily="2" charset="-70"/>
                        </a:rPr>
                        <a:t>2015./2016.</a:t>
                      </a:r>
                      <a:endParaRPr lang="lv-LV" sz="1200" b="1" i="1" dirty="0">
                        <a:solidFill>
                          <a:srgbClr val="FFFF00"/>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tc>
                  <a:txBody>
                    <a:bodyPr/>
                    <a:lstStyle/>
                    <a:p>
                      <a:pPr algn="ctr">
                        <a:spcAft>
                          <a:spcPts val="0"/>
                        </a:spcAft>
                      </a:pPr>
                      <a:r>
                        <a:rPr lang="lv-LV" sz="1200" b="1" i="1" dirty="0" smtClean="0">
                          <a:solidFill>
                            <a:srgbClr val="FFFF00"/>
                          </a:solidFill>
                          <a:latin typeface="Garamond" panose="02020404030301010803" pitchFamily="18" charset="0"/>
                          <a:ea typeface="Times New Roman"/>
                          <a:cs typeface="Yatra One" panose="02000000000000000000" pitchFamily="2" charset="-70"/>
                        </a:rPr>
                        <a:t>2016./2017.</a:t>
                      </a:r>
                      <a:endParaRPr lang="lv-LV" sz="1200" b="1" i="1" dirty="0">
                        <a:solidFill>
                          <a:srgbClr val="FFFF00"/>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tc>
                  <a:txBody>
                    <a:bodyPr/>
                    <a:lstStyle/>
                    <a:p>
                      <a:pPr algn="ctr">
                        <a:spcAft>
                          <a:spcPts val="0"/>
                        </a:spcAft>
                      </a:pPr>
                      <a:r>
                        <a:rPr lang="lv-LV" sz="1200" b="1" i="1" dirty="0" smtClean="0">
                          <a:solidFill>
                            <a:srgbClr val="FFFF00"/>
                          </a:solidFill>
                          <a:latin typeface="Garamond" panose="02020404030301010803" pitchFamily="18" charset="0"/>
                          <a:ea typeface="Times New Roman"/>
                          <a:cs typeface="Yatra One" panose="02000000000000000000" pitchFamily="2" charset="-70"/>
                        </a:rPr>
                        <a:t>2017./2018.</a:t>
                      </a:r>
                      <a:endParaRPr lang="lv-LV" sz="1200" b="1" i="1" dirty="0">
                        <a:solidFill>
                          <a:srgbClr val="FFFF00"/>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tc>
                  <a:txBody>
                    <a:bodyPr/>
                    <a:lstStyle/>
                    <a:p>
                      <a:pPr algn="ctr">
                        <a:spcAft>
                          <a:spcPts val="0"/>
                        </a:spcAft>
                      </a:pPr>
                      <a:r>
                        <a:rPr lang="lv-LV" sz="1200" b="1" i="1" dirty="0" smtClean="0">
                          <a:solidFill>
                            <a:srgbClr val="FFFF00"/>
                          </a:solidFill>
                          <a:latin typeface="Garamond" panose="02020404030301010803" pitchFamily="18" charset="0"/>
                          <a:ea typeface="Times New Roman"/>
                          <a:cs typeface="Yatra One" panose="02000000000000000000" pitchFamily="2" charset="-70"/>
                        </a:rPr>
                        <a:t>2018./2019.</a:t>
                      </a:r>
                      <a:endParaRPr lang="lv-LV" sz="1200" b="1" i="1" dirty="0">
                        <a:solidFill>
                          <a:srgbClr val="FFFF00"/>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tc>
                  <a:txBody>
                    <a:bodyPr/>
                    <a:lstStyle/>
                    <a:p>
                      <a:pPr algn="ctr">
                        <a:spcAft>
                          <a:spcPts val="0"/>
                        </a:spcAft>
                      </a:pPr>
                      <a:r>
                        <a:rPr lang="lv-LV" sz="1200" b="1" i="1" dirty="0" smtClean="0">
                          <a:solidFill>
                            <a:srgbClr val="FFFF00"/>
                          </a:solidFill>
                          <a:latin typeface="Garamond" panose="02020404030301010803" pitchFamily="18" charset="0"/>
                          <a:ea typeface="Times New Roman"/>
                          <a:cs typeface="Yatra One" panose="02000000000000000000" pitchFamily="2" charset="-70"/>
                        </a:rPr>
                        <a:t>2019./2020.</a:t>
                      </a:r>
                      <a:endParaRPr lang="lv-LV" sz="1200" b="1" i="1" dirty="0">
                        <a:solidFill>
                          <a:srgbClr val="FFFF00"/>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extLst>
                  <a:ext uri="{0D108BD9-81ED-4DB2-BD59-A6C34878D82A}">
                    <a16:rowId xmlns:a16="http://schemas.microsoft.com/office/drawing/2014/main" val="10000"/>
                  </a:ext>
                </a:extLst>
              </a:tr>
              <a:tr h="500920">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Kandavas K.Mīlenbaha vidusskola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425</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403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389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373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372</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1"/>
                  </a:ext>
                </a:extLst>
              </a:tr>
              <a:tr h="349944">
                <a:tc>
                  <a:txBody>
                    <a:bodyPr/>
                    <a:lstStyle/>
                    <a:p>
                      <a:pPr algn="l">
                        <a:spcAft>
                          <a:spcPts val="0"/>
                        </a:spcAft>
                      </a:pPr>
                      <a:r>
                        <a:rPr lang="lv-LV" sz="1400" b="1" dirty="0" smtClean="0">
                          <a:latin typeface="Garamond" panose="02020404030301010803" pitchFamily="18" charset="0"/>
                          <a:ea typeface="Times New Roman"/>
                          <a:cs typeface="Yatra One" panose="02000000000000000000" pitchFamily="2" charset="-70"/>
                        </a:rPr>
                        <a:t>Kandavas</a:t>
                      </a:r>
                      <a:r>
                        <a:rPr lang="lv-LV" sz="1400" b="1" baseline="0" dirty="0" smtClean="0">
                          <a:latin typeface="Garamond" panose="02020404030301010803" pitchFamily="18" charset="0"/>
                          <a:ea typeface="Times New Roman"/>
                          <a:cs typeface="Yatra One" panose="02000000000000000000" pitchFamily="2" charset="-70"/>
                        </a:rPr>
                        <a:t> Reģionālā vidusskola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339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355</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335</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323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277</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2"/>
                  </a:ext>
                </a:extLst>
              </a:tr>
              <a:tr h="272587">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Cēres pamatskola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92</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92</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84</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78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83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3"/>
                  </a:ext>
                </a:extLst>
              </a:tr>
              <a:tr h="343071">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Zemītes pamatskola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90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80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96</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101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102</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4"/>
                  </a:ext>
                </a:extLst>
              </a:tr>
              <a:tr h="272587">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Vānes pamatskola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110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121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118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101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103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5"/>
                  </a:ext>
                </a:extLst>
              </a:tr>
              <a:tr h="526092">
                <a:tc>
                  <a:txBody>
                    <a:bodyPr/>
                    <a:lstStyle/>
                    <a:p>
                      <a:pPr algn="l">
                        <a:spcAft>
                          <a:spcPts val="0"/>
                        </a:spcAft>
                      </a:pPr>
                      <a:r>
                        <a:rPr lang="lv-LV" sz="1400" b="1" dirty="0" smtClean="0">
                          <a:latin typeface="Garamond" panose="02020404030301010803" pitchFamily="18" charset="0"/>
                          <a:ea typeface="Times New Roman"/>
                          <a:cs typeface="Yatra One" panose="02000000000000000000" pitchFamily="2" charset="-70"/>
                        </a:rPr>
                        <a:t>Kandavas novada Zantes </a:t>
                      </a:r>
                      <a:r>
                        <a:rPr lang="lv-LV" sz="1400" b="1" dirty="0">
                          <a:latin typeface="Garamond" panose="02020404030301010803" pitchFamily="18" charset="0"/>
                          <a:ea typeface="Times New Roman"/>
                          <a:cs typeface="Yatra One" panose="02000000000000000000" pitchFamily="2" charset="-70"/>
                        </a:rPr>
                        <a:t>pamatskola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122</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121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119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110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106</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6"/>
                  </a:ext>
                </a:extLst>
              </a:tr>
              <a:tr h="526092">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Pirmsskolas izglītības iestāde”Zīļuks”</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208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216</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218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205</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209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8"/>
                  </a:ext>
                </a:extLst>
              </a:tr>
              <a:tr h="545175">
                <a:tc>
                  <a:txBody>
                    <a:bodyPr/>
                    <a:lstStyle/>
                    <a:p>
                      <a:pPr algn="l">
                        <a:spcAft>
                          <a:spcPts val="0"/>
                        </a:spcAft>
                      </a:pPr>
                      <a:r>
                        <a:rPr lang="lv-LV" sz="1400" b="1" dirty="0" smtClean="0">
                          <a:latin typeface="Garamond" panose="02020404030301010803" pitchFamily="18" charset="0"/>
                          <a:ea typeface="Times New Roman"/>
                          <a:cs typeface="Yatra One" panose="02000000000000000000" pitchFamily="2" charset="-70"/>
                        </a:rPr>
                        <a:t>Kandavas Lauksaimniecības </a:t>
                      </a:r>
                      <a:r>
                        <a:rPr lang="lv-LV" sz="1400" b="1" dirty="0">
                          <a:latin typeface="Garamond" panose="02020404030301010803" pitchFamily="18" charset="0"/>
                          <a:ea typeface="Times New Roman"/>
                          <a:cs typeface="Yatra One" panose="02000000000000000000" pitchFamily="2" charset="-70"/>
                        </a:rPr>
                        <a:t>tehnikums</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439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403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359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389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374</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9"/>
                  </a:ext>
                </a:extLst>
              </a:tr>
              <a:tr h="272587">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Kopā</a:t>
                      </a: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1825</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1791</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1718</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1680</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1626</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11"/>
                  </a:ext>
                </a:extLst>
              </a:tr>
              <a:tr h="526092">
                <a:tc>
                  <a:txBody>
                    <a:bodyPr/>
                    <a:lstStyle/>
                    <a:p>
                      <a:pPr algn="l">
                        <a:spcAft>
                          <a:spcPts val="0"/>
                        </a:spcAft>
                      </a:pPr>
                      <a:r>
                        <a:rPr lang="lv-LV" sz="1400" b="1" dirty="0" smtClean="0">
                          <a:latin typeface="Garamond" panose="02020404030301010803" pitchFamily="18" charset="0"/>
                          <a:ea typeface="Times New Roman"/>
                          <a:cs typeface="Yatra One" panose="02000000000000000000" pitchFamily="2" charset="-70"/>
                        </a:rPr>
                        <a:t>Kandavas</a:t>
                      </a:r>
                      <a:r>
                        <a:rPr lang="lv-LV" sz="1400" b="1" baseline="0" dirty="0" smtClean="0">
                          <a:latin typeface="Garamond" panose="02020404030301010803" pitchFamily="18" charset="0"/>
                          <a:ea typeface="Times New Roman"/>
                          <a:cs typeface="Yatra One" panose="02000000000000000000" pitchFamily="2" charset="-70"/>
                        </a:rPr>
                        <a:t> Mākslas un mūzikas skola</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292</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288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318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324</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291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14"/>
                  </a:ext>
                </a:extLst>
              </a:tr>
              <a:tr h="526092">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Kandavas </a:t>
                      </a:r>
                      <a:r>
                        <a:rPr lang="lv-LV" sz="1400" b="1" dirty="0" smtClean="0">
                          <a:latin typeface="Garamond" panose="02020404030301010803" pitchFamily="18" charset="0"/>
                          <a:ea typeface="Times New Roman"/>
                          <a:cs typeface="Yatra One" panose="02000000000000000000" pitchFamily="2" charset="-70"/>
                        </a:rPr>
                        <a:t>novada Bērnu un jaunatnes Sporta </a:t>
                      </a:r>
                      <a:r>
                        <a:rPr lang="lv-LV" sz="1400" b="1" dirty="0">
                          <a:latin typeface="Garamond" panose="02020404030301010803" pitchFamily="18" charset="0"/>
                          <a:ea typeface="Times New Roman"/>
                          <a:cs typeface="Yatra One" panose="02000000000000000000" pitchFamily="2" charset="-70"/>
                        </a:rPr>
                        <a:t>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238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256</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230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240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257</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15"/>
                  </a:ext>
                </a:extLst>
              </a:tr>
              <a:tr h="272587">
                <a:tc>
                  <a:txBody>
                    <a:bodyPr/>
                    <a:lstStyle/>
                    <a:p>
                      <a:pPr algn="l">
                        <a:spcAft>
                          <a:spcPts val="0"/>
                        </a:spcAft>
                      </a:pPr>
                      <a:r>
                        <a:rPr lang="lv-LV" sz="1400" b="1" dirty="0" smtClean="0">
                          <a:latin typeface="Garamond" panose="02020404030301010803" pitchFamily="18" charset="0"/>
                          <a:ea typeface="Times New Roman"/>
                          <a:cs typeface="Yatra One" panose="02000000000000000000" pitchFamily="2" charset="-70"/>
                        </a:rPr>
                        <a:t>Kandavas Deju skola</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144</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150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143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135</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148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16"/>
                  </a:ext>
                </a:extLst>
              </a:tr>
              <a:tr h="272587">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Kopā</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674</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694</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691</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699</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696</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17"/>
                  </a:ext>
                </a:extLst>
              </a:tr>
            </a:tbl>
          </a:graphicData>
        </a:graphic>
      </p:graphicFrame>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9698" name="Virsraksts 1"/>
          <p:cNvSpPr>
            <a:spLocks noGrp="1"/>
          </p:cNvSpPr>
          <p:nvPr>
            <p:ph type="title"/>
          </p:nvPr>
        </p:nvSpPr>
        <p:spPr>
          <a:xfrm>
            <a:off x="590871" y="548680"/>
            <a:ext cx="8229600" cy="1050925"/>
          </a:xfrm>
        </p:spPr>
        <p:txBody>
          <a:bodyPr wrap="square" numCol="1" anchorCtr="0" compatLnSpc="1">
            <a:prstTxWarp prst="textNoShape">
              <a:avLst/>
            </a:prstTxWarp>
            <a:normAutofit fontScale="90000"/>
          </a:bodyPr>
          <a:lstStyle/>
          <a:p>
            <a:pPr algn="ctr" eaLnBrk="1" hangingPunct="1">
              <a:lnSpc>
                <a:spcPct val="100000"/>
              </a:lnSpc>
            </a:pPr>
            <a:r>
              <a:rPr lang="en-US"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Skolēnu</a:t>
            </a: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 </a:t>
            </a:r>
            <a:r>
              <a:rPr lang="en-US"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skait</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a izmaiņas</a:t>
            </a: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 </a:t>
            </a:r>
            <a:r>
              <a:rPr lang="en-US"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pamatskol</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ā</a:t>
            </a: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s </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
            </a:r>
            <a:b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b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a:t>
            </a:r>
            <a:r>
              <a:rPr lang="en-US"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kopā</a:t>
            </a: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 </a:t>
            </a:r>
            <a:r>
              <a:rPr lang="en-US"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ar</a:t>
            </a: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 </a:t>
            </a:r>
            <a:r>
              <a:rPr lang="en-US"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pirmsskolu</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 </a:t>
            </a:r>
            <a:b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b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2015./2016. – 2019./2020. </a:t>
            </a:r>
            <a:r>
              <a:rPr lang="lv-LV"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m.g</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 </a:t>
            </a:r>
            <a:endParaRPr lang="lv-LV"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endParaRPr>
          </a:p>
        </p:txBody>
      </p:sp>
      <p:graphicFrame>
        <p:nvGraphicFramePr>
          <p:cNvPr id="4" name="Satura vietturis 3"/>
          <p:cNvGraphicFramePr>
            <a:graphicFrameLocks noGrp="1"/>
          </p:cNvGraphicFramePr>
          <p:nvPr>
            <p:ph idx="1"/>
            <p:extLst>
              <p:ext uri="{D42A27DB-BD31-4B8C-83A1-F6EECF244321}">
                <p14:modId xmlns:p14="http://schemas.microsoft.com/office/powerpoint/2010/main" val="2450497886"/>
              </p:ext>
            </p:extLst>
          </p:nvPr>
        </p:nvGraphicFramePr>
        <p:xfrm>
          <a:off x="1258014" y="1916832"/>
          <a:ext cx="6895313" cy="407430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52172">
                  <a:extLst>
                    <a:ext uri="{9D8B030D-6E8A-4147-A177-3AD203B41FA5}">
                      <a16:colId xmlns:a16="http://schemas.microsoft.com/office/drawing/2014/main" val="20000"/>
                    </a:ext>
                  </a:extLst>
                </a:gridCol>
                <a:gridCol w="1098269">
                  <a:extLst>
                    <a:ext uri="{9D8B030D-6E8A-4147-A177-3AD203B41FA5}">
                      <a16:colId xmlns:a16="http://schemas.microsoft.com/office/drawing/2014/main" val="20004"/>
                    </a:ext>
                  </a:extLst>
                </a:gridCol>
                <a:gridCol w="1083754">
                  <a:extLst>
                    <a:ext uri="{9D8B030D-6E8A-4147-A177-3AD203B41FA5}">
                      <a16:colId xmlns:a16="http://schemas.microsoft.com/office/drawing/2014/main" val="20005"/>
                    </a:ext>
                  </a:extLst>
                </a:gridCol>
                <a:gridCol w="1053706">
                  <a:extLst>
                    <a:ext uri="{9D8B030D-6E8A-4147-A177-3AD203B41FA5}">
                      <a16:colId xmlns:a16="http://schemas.microsoft.com/office/drawing/2014/main" val="3292196338"/>
                    </a:ext>
                  </a:extLst>
                </a:gridCol>
                <a:gridCol w="1053706">
                  <a:extLst>
                    <a:ext uri="{9D8B030D-6E8A-4147-A177-3AD203B41FA5}">
                      <a16:colId xmlns:a16="http://schemas.microsoft.com/office/drawing/2014/main" val="2268649626"/>
                    </a:ext>
                  </a:extLst>
                </a:gridCol>
                <a:gridCol w="1053706">
                  <a:extLst>
                    <a:ext uri="{9D8B030D-6E8A-4147-A177-3AD203B41FA5}">
                      <a16:colId xmlns:a16="http://schemas.microsoft.com/office/drawing/2014/main" val="826142832"/>
                    </a:ext>
                  </a:extLst>
                </a:gridCol>
              </a:tblGrid>
              <a:tr h="758252">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Skola</a:t>
                      </a:r>
                      <a:endParaRPr lang="lv-LV" sz="16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400" i="1" dirty="0" smtClean="0">
                          <a:solidFill>
                            <a:srgbClr val="FFFF00"/>
                          </a:solidFill>
                          <a:latin typeface="Garamond" panose="02020404030301010803" pitchFamily="18" charset="0"/>
                          <a:cs typeface="Yatra One" panose="02000000000000000000" pitchFamily="2" charset="-70"/>
                        </a:rPr>
                        <a:t>2015./2016.</a:t>
                      </a:r>
                      <a:endParaRPr lang="lv-LV" sz="1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400" i="1" dirty="0" smtClean="0">
                          <a:solidFill>
                            <a:srgbClr val="FFFF00"/>
                          </a:solidFill>
                          <a:latin typeface="Garamond" panose="02020404030301010803" pitchFamily="18" charset="0"/>
                          <a:cs typeface="Yatra One" panose="02000000000000000000" pitchFamily="2" charset="-70"/>
                        </a:rPr>
                        <a:t>2016./2017.</a:t>
                      </a:r>
                      <a:endParaRPr lang="lv-LV" sz="1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400" i="1" dirty="0" smtClean="0">
                          <a:solidFill>
                            <a:srgbClr val="FFFF00"/>
                          </a:solidFill>
                          <a:latin typeface="Garamond" panose="02020404030301010803" pitchFamily="18" charset="0"/>
                          <a:cs typeface="Yatra One" panose="02000000000000000000" pitchFamily="2" charset="-70"/>
                        </a:rPr>
                        <a:t>2017./2018.</a:t>
                      </a:r>
                      <a:endParaRPr lang="lv-LV" sz="1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400" i="1" dirty="0" smtClean="0">
                          <a:solidFill>
                            <a:srgbClr val="FFFF00"/>
                          </a:solidFill>
                          <a:latin typeface="Garamond" panose="02020404030301010803" pitchFamily="18" charset="0"/>
                          <a:cs typeface="Yatra One" panose="02000000000000000000" pitchFamily="2" charset="-70"/>
                        </a:rPr>
                        <a:t>2018./2019.</a:t>
                      </a:r>
                      <a:endParaRPr lang="lv-LV" sz="1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400" i="1" dirty="0" smtClean="0">
                          <a:solidFill>
                            <a:srgbClr val="FFFF00"/>
                          </a:solidFill>
                          <a:latin typeface="Garamond" panose="02020404030301010803" pitchFamily="18" charset="0"/>
                          <a:cs typeface="Yatra One" panose="02000000000000000000" pitchFamily="2" charset="-70"/>
                        </a:rPr>
                        <a:t>2019./2020.</a:t>
                      </a:r>
                      <a:endParaRPr lang="lv-LV" sz="1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extLst>
                  <a:ext uri="{0D108BD9-81ED-4DB2-BD59-A6C34878D82A}">
                    <a16:rowId xmlns:a16="http://schemas.microsoft.com/office/drawing/2014/main" val="10000"/>
                  </a:ext>
                </a:extLst>
              </a:tr>
              <a:tr h="666598">
                <a:tc>
                  <a:txBody>
                    <a:bodyPr/>
                    <a:lstStyle/>
                    <a:p>
                      <a:pPr algn="ctr"/>
                      <a:r>
                        <a:rPr lang="lv-LV" sz="1600" b="1" dirty="0" smtClean="0">
                          <a:latin typeface="Garamond" panose="02020404030301010803" pitchFamily="18" charset="0"/>
                          <a:cs typeface="Yatra One" panose="02000000000000000000" pitchFamily="2" charset="-70"/>
                        </a:rPr>
                        <a:t>Cēres pamatskola</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92</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92</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84</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78</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83</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val="10001"/>
                  </a:ext>
                </a:extLst>
              </a:tr>
              <a:tr h="611322">
                <a:tc>
                  <a:txBody>
                    <a:bodyPr/>
                    <a:lstStyle/>
                    <a:p>
                      <a:pPr algn="ctr"/>
                      <a:r>
                        <a:rPr lang="lv-LV" sz="1600" b="1" dirty="0" smtClean="0">
                          <a:latin typeface="Garamond" panose="02020404030301010803" pitchFamily="18" charset="0"/>
                          <a:cs typeface="Yatra One" panose="02000000000000000000" pitchFamily="2" charset="-70"/>
                        </a:rPr>
                        <a:t>Zemītes pamatskola</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76</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90</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96</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101</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102</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val="10002"/>
                  </a:ext>
                </a:extLst>
              </a:tr>
              <a:tr h="611322">
                <a:tc>
                  <a:txBody>
                    <a:bodyPr/>
                    <a:lstStyle/>
                    <a:p>
                      <a:pPr algn="ctr"/>
                      <a:r>
                        <a:rPr lang="lv-LV" sz="1600" b="1" dirty="0" smtClean="0">
                          <a:latin typeface="Garamond" panose="02020404030301010803" pitchFamily="18" charset="0"/>
                          <a:cs typeface="Yatra One" panose="02000000000000000000" pitchFamily="2" charset="-70"/>
                        </a:rPr>
                        <a:t>Vānes pamatskola</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110</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121</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118</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101</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103</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val="10003"/>
                  </a:ext>
                </a:extLst>
              </a:tr>
              <a:tr h="868720">
                <a:tc>
                  <a:txBody>
                    <a:bodyPr/>
                    <a:lstStyle/>
                    <a:p>
                      <a:pPr algn="ctr"/>
                      <a:r>
                        <a:rPr lang="lv-LV" sz="1600" b="1" dirty="0" smtClean="0">
                          <a:latin typeface="Garamond" panose="02020404030301010803" pitchFamily="18" charset="0"/>
                          <a:cs typeface="Yatra One" panose="02000000000000000000" pitchFamily="2" charset="-70"/>
                        </a:rPr>
                        <a:t>Kandavas nov. Zantes pamatskola</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116</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121</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119</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110</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106</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val="10004"/>
                  </a:ext>
                </a:extLst>
              </a:tr>
              <a:tr h="558087">
                <a:tc>
                  <a:txBody>
                    <a:bodyPr/>
                    <a:lstStyle/>
                    <a:p>
                      <a:pPr algn="ctr"/>
                      <a:r>
                        <a:rPr lang="lv-LV" sz="1600" b="1" dirty="0" smtClean="0">
                          <a:latin typeface="Garamond" panose="02020404030301010803" pitchFamily="18" charset="0"/>
                          <a:cs typeface="Yatra One" panose="02000000000000000000" pitchFamily="2" charset="-70"/>
                        </a:rPr>
                        <a:t>PII “Zīļuks”</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216</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208</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218</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205</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209</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val="10006"/>
                  </a:ext>
                </a:extLst>
              </a:tr>
            </a:tbl>
          </a:graphicData>
        </a:graphic>
      </p:graphicFrame>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31746" name="Virsraksts 1"/>
          <p:cNvSpPr>
            <a:spLocks noGrp="1"/>
          </p:cNvSpPr>
          <p:nvPr>
            <p:ph type="title"/>
          </p:nvPr>
        </p:nvSpPr>
        <p:spPr>
          <a:xfrm>
            <a:off x="831617" y="404664"/>
            <a:ext cx="8229600" cy="1266825"/>
          </a:xfrm>
        </p:spPr>
        <p:txBody>
          <a:bodyPr wrap="square" numCol="1" anchorCtr="0" compatLnSpc="1">
            <a:prstTxWarp prst="textNoShape">
              <a:avLst/>
            </a:prstTxWarp>
            <a:noAutofit/>
          </a:bodyPr>
          <a:lstStyle/>
          <a:p>
            <a:pPr algn="ctr" eaLnBrk="1" hangingPunct="1">
              <a:lnSpc>
                <a:spcPct val="100000"/>
              </a:lnSpc>
            </a:pP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Skolēnu skaita izmaiņas pamatskolās </a:t>
            </a:r>
            <a:b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b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(bez pirmsskolas) </a:t>
            </a:r>
            <a:b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b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2015./2016. – 2019./2020. </a:t>
            </a:r>
            <a:r>
              <a:rPr lang="lv-LV"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m.g</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a:t>
            </a:r>
            <a:endParaRPr lang="lv-LV"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endParaRPr>
          </a:p>
        </p:txBody>
      </p:sp>
      <p:graphicFrame>
        <p:nvGraphicFramePr>
          <p:cNvPr id="4" name="Satura vietturis 3"/>
          <p:cNvGraphicFramePr>
            <a:graphicFrameLocks noGrp="1"/>
          </p:cNvGraphicFramePr>
          <p:nvPr>
            <p:ph idx="1"/>
            <p:extLst>
              <p:ext uri="{D42A27DB-BD31-4B8C-83A1-F6EECF244321}">
                <p14:modId xmlns:p14="http://schemas.microsoft.com/office/powerpoint/2010/main" val="2462012424"/>
              </p:ext>
            </p:extLst>
          </p:nvPr>
        </p:nvGraphicFramePr>
        <p:xfrm>
          <a:off x="831617" y="2204864"/>
          <a:ext cx="7704856" cy="3324121"/>
        </p:xfrm>
        <a:graphic>
          <a:graphicData uri="http://schemas.openxmlformats.org/drawingml/2006/table">
            <a:tbl>
              <a:tblPr firstRow="1" bandRow="1">
                <a:tableStyleId>{5C22544A-7EE6-4342-B048-85BDC9FD1C3A}</a:tableStyleId>
              </a:tblPr>
              <a:tblGrid>
                <a:gridCol w="1774596">
                  <a:extLst>
                    <a:ext uri="{9D8B030D-6E8A-4147-A177-3AD203B41FA5}">
                      <a16:colId xmlns:a16="http://schemas.microsoft.com/office/drawing/2014/main" val="20000"/>
                    </a:ext>
                  </a:extLst>
                </a:gridCol>
                <a:gridCol w="1219762">
                  <a:extLst>
                    <a:ext uri="{9D8B030D-6E8A-4147-A177-3AD203B41FA5}">
                      <a16:colId xmlns:a16="http://schemas.microsoft.com/office/drawing/2014/main" val="20004"/>
                    </a:ext>
                  </a:extLst>
                </a:gridCol>
                <a:gridCol w="1254114">
                  <a:extLst>
                    <a:ext uri="{9D8B030D-6E8A-4147-A177-3AD203B41FA5}">
                      <a16:colId xmlns:a16="http://schemas.microsoft.com/office/drawing/2014/main" val="20005"/>
                    </a:ext>
                  </a:extLst>
                </a:gridCol>
                <a:gridCol w="1152128">
                  <a:extLst>
                    <a:ext uri="{9D8B030D-6E8A-4147-A177-3AD203B41FA5}">
                      <a16:colId xmlns:a16="http://schemas.microsoft.com/office/drawing/2014/main" val="1437557266"/>
                    </a:ext>
                  </a:extLst>
                </a:gridCol>
                <a:gridCol w="1152128">
                  <a:extLst>
                    <a:ext uri="{9D8B030D-6E8A-4147-A177-3AD203B41FA5}">
                      <a16:colId xmlns:a16="http://schemas.microsoft.com/office/drawing/2014/main" val="377766521"/>
                    </a:ext>
                  </a:extLst>
                </a:gridCol>
                <a:gridCol w="1152128">
                  <a:extLst>
                    <a:ext uri="{9D8B030D-6E8A-4147-A177-3AD203B41FA5}">
                      <a16:colId xmlns:a16="http://schemas.microsoft.com/office/drawing/2014/main" val="467892166"/>
                    </a:ext>
                  </a:extLst>
                </a:gridCol>
              </a:tblGrid>
              <a:tr h="728231">
                <a:tc>
                  <a:txBody>
                    <a:bodyPr/>
                    <a:lstStyle/>
                    <a:p>
                      <a:pPr algn="ctr"/>
                      <a:r>
                        <a:rPr lang="lv-LV" sz="2400" i="1" dirty="0" smtClean="0">
                          <a:solidFill>
                            <a:srgbClr val="FFFF00"/>
                          </a:solidFill>
                          <a:latin typeface="Garamond" panose="02020404030301010803" pitchFamily="18" charset="0"/>
                          <a:cs typeface="Yatra One" panose="02000000000000000000" pitchFamily="2" charset="-70"/>
                        </a:rPr>
                        <a:t>Skola</a:t>
                      </a:r>
                      <a:endParaRPr lang="lv-LV" sz="2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2015./2016.</a:t>
                      </a:r>
                    </a:p>
                  </a:txBody>
                  <a:tcPr marL="79163" marR="79163" anchor="ctr">
                    <a:cell3D prstMaterial="dkEdge">
                      <a:bevel/>
                      <a:lightRig rig="flood" dir="t"/>
                    </a:cell3D>
                    <a:solidFill>
                      <a:srgbClr val="339933"/>
                    </a:solidFill>
                  </a:tcPr>
                </a:tc>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2016./2017.</a:t>
                      </a:r>
                    </a:p>
                  </a:txBody>
                  <a:tcPr marL="79163" marR="79163" anchor="ctr">
                    <a:cell3D prstMaterial="dkEdge">
                      <a:bevel/>
                      <a:lightRig rig="flood" dir="t"/>
                    </a:cell3D>
                    <a:solidFill>
                      <a:srgbClr val="339933"/>
                    </a:solidFill>
                  </a:tcPr>
                </a:tc>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2017./2018.</a:t>
                      </a:r>
                    </a:p>
                  </a:txBody>
                  <a:tcPr marL="79163" marR="79163" anchor="ctr">
                    <a:cell3D prstMaterial="dkEdge">
                      <a:bevel/>
                      <a:lightRig rig="flood" dir="t"/>
                    </a:cell3D>
                    <a:solidFill>
                      <a:srgbClr val="339933"/>
                    </a:solidFill>
                  </a:tcPr>
                </a:tc>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2018./2019.</a:t>
                      </a:r>
                    </a:p>
                  </a:txBody>
                  <a:tcPr marL="79163" marR="79163" anchor="ctr">
                    <a:cell3D prstMaterial="dkEdge">
                      <a:bevel/>
                      <a:lightRig rig="flood" dir="t"/>
                    </a:cell3D>
                    <a:solidFill>
                      <a:srgbClr val="339933"/>
                    </a:solidFill>
                  </a:tcPr>
                </a:tc>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2019./2020.</a:t>
                      </a:r>
                    </a:p>
                  </a:txBody>
                  <a:tcPr marL="79163" marR="79163" anchor="ctr">
                    <a:cell3D prstMaterial="dkEdge">
                      <a:bevel/>
                      <a:lightRig rig="flood" dir="t"/>
                    </a:cell3D>
                    <a:solidFill>
                      <a:srgbClr val="339933"/>
                    </a:solidFill>
                  </a:tcPr>
                </a:tc>
                <a:extLst>
                  <a:ext uri="{0D108BD9-81ED-4DB2-BD59-A6C34878D82A}">
                    <a16:rowId xmlns:a16="http://schemas.microsoft.com/office/drawing/2014/main" val="10000"/>
                  </a:ext>
                </a:extLst>
              </a:tr>
              <a:tr h="651719">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Cēres pamatskola</a:t>
                      </a:r>
                      <a:endParaRPr lang="lv-LV" sz="1600" b="1" dirty="0">
                        <a:solidFill>
                          <a:schemeClr val="tx1"/>
                        </a:solidFill>
                        <a:effectLst/>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74</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63</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val="10001"/>
                  </a:ext>
                </a:extLst>
              </a:tr>
              <a:tr h="603729">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Zemītes pamatskola</a:t>
                      </a:r>
                      <a:endParaRPr lang="lv-LV" sz="1600" b="1" dirty="0">
                        <a:solidFill>
                          <a:schemeClr val="tx1"/>
                        </a:solidFill>
                        <a:effectLst/>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57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62</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59</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76</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69</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val="10002"/>
                  </a:ext>
                </a:extLst>
              </a:tr>
              <a:tr h="517482">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Vānes</a:t>
                      </a:r>
                      <a:r>
                        <a:rPr lang="lv-LV" sz="1600" b="1" baseline="0" dirty="0" smtClean="0">
                          <a:solidFill>
                            <a:schemeClr val="tx1"/>
                          </a:solidFill>
                          <a:effectLst/>
                          <a:latin typeface="Garamond" panose="02020404030301010803" pitchFamily="18" charset="0"/>
                          <a:cs typeface="Yatra One" panose="02000000000000000000" pitchFamily="2" charset="-70"/>
                        </a:rPr>
                        <a:t> pamatskola</a:t>
                      </a:r>
                      <a:endParaRPr lang="lv-LV" sz="1600" b="1" dirty="0">
                        <a:solidFill>
                          <a:schemeClr val="tx1"/>
                        </a:solidFill>
                        <a:effectLst/>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72</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71</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73</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62</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val="10003"/>
                  </a:ext>
                </a:extLst>
              </a:tr>
              <a:tr h="693636">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Kandavas nov. Zantes pamatskola</a:t>
                      </a:r>
                      <a:endParaRPr lang="lv-LV" sz="1600" b="1" dirty="0">
                        <a:solidFill>
                          <a:schemeClr val="tx1"/>
                        </a:solidFill>
                        <a:effectLst/>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87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92</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87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96</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86</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val="10004"/>
                  </a:ext>
                </a:extLst>
              </a:tr>
            </a:tbl>
          </a:graphicData>
        </a:graphic>
      </p:graphicFrame>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33794" name="Virsraksts 1"/>
          <p:cNvSpPr>
            <a:spLocks noGrp="1"/>
          </p:cNvSpPr>
          <p:nvPr>
            <p:ph type="title"/>
          </p:nvPr>
        </p:nvSpPr>
        <p:spPr>
          <a:xfrm>
            <a:off x="395536" y="332656"/>
            <a:ext cx="8748464" cy="1368152"/>
          </a:xfrm>
        </p:spPr>
        <p:txBody>
          <a:bodyPr wrap="square" numCol="1" anchorCtr="0" compatLnSpc="1">
            <a:prstTxWarp prst="textNoShape">
              <a:avLst/>
            </a:prstTxWarp>
            <a:noAutofit/>
          </a:bodyPr>
          <a:lstStyle/>
          <a:p>
            <a:pPr algn="ctr" eaLnBrk="1" hangingPunct="1">
              <a:lnSpc>
                <a:spcPct val="100000"/>
              </a:lnSpc>
            </a:pP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Skolēnu skaits vidusskolās un profesionālās izglītības iestādēs </a:t>
            </a:r>
            <a:b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b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2015./2016. </a:t>
            </a:r>
            <a:r>
              <a:rPr lang="lv-LV"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m.g</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 – 2019./2020. </a:t>
            </a:r>
            <a:r>
              <a:rPr lang="lv-LV"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m.g</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a:t>
            </a:r>
            <a:endParaRPr lang="lv-LV"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endParaRPr>
          </a:p>
        </p:txBody>
      </p:sp>
      <p:graphicFrame>
        <p:nvGraphicFramePr>
          <p:cNvPr id="4" name="Satura vietturis 3"/>
          <p:cNvGraphicFramePr>
            <a:graphicFrameLocks noGrp="1"/>
          </p:cNvGraphicFramePr>
          <p:nvPr>
            <p:ph idx="1"/>
            <p:extLst>
              <p:ext uri="{D42A27DB-BD31-4B8C-83A1-F6EECF244321}">
                <p14:modId xmlns:p14="http://schemas.microsoft.com/office/powerpoint/2010/main" val="1847327269"/>
              </p:ext>
            </p:extLst>
          </p:nvPr>
        </p:nvGraphicFramePr>
        <p:xfrm>
          <a:off x="611560" y="2204864"/>
          <a:ext cx="7972466" cy="3201317"/>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2082884">
                  <a:extLst>
                    <a:ext uri="{9D8B030D-6E8A-4147-A177-3AD203B41FA5}">
                      <a16:colId xmlns:a16="http://schemas.microsoft.com/office/drawing/2014/main" val="20000"/>
                    </a:ext>
                  </a:extLst>
                </a:gridCol>
                <a:gridCol w="1137054">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080120">
                  <a:extLst>
                    <a:ext uri="{9D8B030D-6E8A-4147-A177-3AD203B41FA5}">
                      <a16:colId xmlns:a16="http://schemas.microsoft.com/office/drawing/2014/main" val="3571834550"/>
                    </a:ext>
                  </a:extLst>
                </a:gridCol>
                <a:gridCol w="1224136">
                  <a:extLst>
                    <a:ext uri="{9D8B030D-6E8A-4147-A177-3AD203B41FA5}">
                      <a16:colId xmlns:a16="http://schemas.microsoft.com/office/drawing/2014/main" val="2887220007"/>
                    </a:ext>
                  </a:extLst>
                </a:gridCol>
                <a:gridCol w="1152128">
                  <a:extLst>
                    <a:ext uri="{9D8B030D-6E8A-4147-A177-3AD203B41FA5}">
                      <a16:colId xmlns:a16="http://schemas.microsoft.com/office/drawing/2014/main" val="3474522486"/>
                    </a:ext>
                  </a:extLst>
                </a:gridCol>
              </a:tblGrid>
              <a:tr h="976277">
                <a:tc>
                  <a:txBody>
                    <a:bodyPr/>
                    <a:lstStyle/>
                    <a:p>
                      <a:pPr algn="ctr"/>
                      <a:r>
                        <a:rPr lang="lv-LV" sz="24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Skola</a:t>
                      </a:r>
                      <a:endParaRPr lang="lv-LV" sz="24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tc>
                  <a:txBody>
                    <a:bodyPr/>
                    <a:lstStyle/>
                    <a:p>
                      <a:pPr algn="ctr"/>
                      <a:r>
                        <a:rPr lang="lv-LV" sz="16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2015./2016.</a:t>
                      </a:r>
                      <a:endParaRPr lang="lv-LV" sz="16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tc>
                  <a:txBody>
                    <a:bodyPr/>
                    <a:lstStyle/>
                    <a:p>
                      <a:pPr algn="ctr"/>
                      <a:r>
                        <a:rPr lang="lv-LV" sz="16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2016./2017.</a:t>
                      </a:r>
                      <a:endParaRPr lang="lv-LV" sz="16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tc>
                  <a:txBody>
                    <a:bodyPr/>
                    <a:lstStyle/>
                    <a:p>
                      <a:pPr algn="ctr"/>
                      <a:r>
                        <a:rPr lang="lv-LV" sz="16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2017.2018.</a:t>
                      </a:r>
                      <a:endParaRPr lang="lv-LV" sz="16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tc>
                  <a:txBody>
                    <a:bodyPr/>
                    <a:lstStyle/>
                    <a:p>
                      <a:pPr algn="ctr"/>
                      <a:r>
                        <a:rPr lang="lv-LV" sz="16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2018./2019.</a:t>
                      </a:r>
                      <a:endParaRPr lang="lv-LV" sz="16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tc>
                  <a:txBody>
                    <a:bodyPr/>
                    <a:lstStyle/>
                    <a:p>
                      <a:pPr algn="ctr"/>
                      <a:r>
                        <a:rPr lang="lv-LV" sz="16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2019./2020.</a:t>
                      </a:r>
                      <a:endParaRPr lang="lv-LV" sz="16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extLst>
                  <a:ext uri="{0D108BD9-81ED-4DB2-BD59-A6C34878D82A}">
                    <a16:rowId xmlns:a16="http://schemas.microsoft.com/office/drawing/2014/main" val="10000"/>
                  </a:ext>
                </a:extLst>
              </a:tr>
              <a:tr h="607899">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Kandavas K.Mīlenbaha</a:t>
                      </a:r>
                      <a:r>
                        <a:rPr lang="lv-LV" sz="1600" b="1" baseline="0" dirty="0" smtClean="0">
                          <a:solidFill>
                            <a:schemeClr val="tx1"/>
                          </a:solidFill>
                          <a:effectLst/>
                          <a:latin typeface="Garamond" panose="02020404030301010803" pitchFamily="18" charset="0"/>
                          <a:cs typeface="Yatra One" panose="02000000000000000000" pitchFamily="2" charset="-70"/>
                        </a:rPr>
                        <a:t> vidusskola</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68</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69</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57</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57</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53</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val="10001"/>
                  </a:ext>
                </a:extLst>
              </a:tr>
              <a:tr h="504056">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Kandavas Reģionālā</a:t>
                      </a:r>
                      <a:r>
                        <a:rPr lang="lv-LV" sz="1600" b="1" baseline="0" dirty="0" smtClean="0">
                          <a:solidFill>
                            <a:schemeClr val="tx1"/>
                          </a:solidFill>
                          <a:effectLst/>
                          <a:latin typeface="Garamond" panose="02020404030301010803" pitchFamily="18" charset="0"/>
                          <a:cs typeface="Yatra One" panose="02000000000000000000" pitchFamily="2" charset="-70"/>
                        </a:rPr>
                        <a:t> vidusskola</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26</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28</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25</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30</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24</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val="10002"/>
                  </a:ext>
                </a:extLst>
              </a:tr>
              <a:tr h="576064">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Kandavas L</a:t>
                      </a:r>
                      <a:r>
                        <a:rPr lang="lv-LV" sz="1600" b="1" baseline="0" dirty="0" smtClean="0">
                          <a:solidFill>
                            <a:schemeClr val="tx1"/>
                          </a:solidFill>
                          <a:effectLst/>
                          <a:latin typeface="Garamond" panose="02020404030301010803" pitchFamily="18" charset="0"/>
                          <a:cs typeface="Yatra One" panose="02000000000000000000" pitchFamily="2" charset="-70"/>
                        </a:rPr>
                        <a:t>auksaimniecības tehnikums</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439</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403</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359</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389</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374</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val="10003"/>
                  </a:ext>
                </a:extLst>
              </a:tr>
            </a:tbl>
          </a:graphicData>
        </a:graphic>
      </p:graphicFrame>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Taisnstūris 1"/>
          <p:cNvSpPr/>
          <p:nvPr/>
        </p:nvSpPr>
        <p:spPr>
          <a:xfrm>
            <a:off x="755576" y="620688"/>
            <a:ext cx="7776863" cy="1384995"/>
          </a:xfrm>
          <a:prstGeom prst="rect">
            <a:avLst/>
          </a:prstGeom>
        </p:spPr>
        <p:txBody>
          <a:bodyPr wrap="square">
            <a:spAutoFit/>
          </a:bodyPr>
          <a:lstStyle/>
          <a:p>
            <a:pPr algn="ctr">
              <a:defRPr sz="2000" b="1" i="0" u="none" strike="noStrike" kern="1200" baseline="0">
                <a:solidFill>
                  <a:prstClr val="black"/>
                </a:solidFill>
                <a:latin typeface="Bookman Old Style" pitchFamily="18" charset="0"/>
                <a:ea typeface="+mn-ea"/>
                <a:cs typeface="+mn-cs"/>
              </a:defRPr>
            </a:pP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SKOLĒNU SKAITS PROFESIONĀLĀS </a:t>
            </a:r>
            <a:endPar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p>
            <a:pPr algn="ctr">
              <a:defRPr sz="2000" b="1" i="0" u="none" strike="noStrike" kern="1200" baseline="0">
                <a:solidFill>
                  <a:prstClr val="black"/>
                </a:solidFill>
                <a:latin typeface="Bookman Old Style" pitchFamily="18" charset="0"/>
                <a:ea typeface="+mn-ea"/>
                <a:cs typeface="+mn-cs"/>
              </a:defRPr>
            </a:pP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IEVIRZES SKOLĀS </a:t>
            </a:r>
            <a:endPar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p>
            <a:pPr algn="ctr">
              <a:defRPr sz="2000" b="1" i="0" u="none" strike="noStrike" kern="1200" baseline="0">
                <a:solidFill>
                  <a:prstClr val="black"/>
                </a:solidFill>
                <a:latin typeface="Bookman Old Style" pitchFamily="18" charset="0"/>
                <a:ea typeface="+mn-ea"/>
                <a:cs typeface="+mn-cs"/>
              </a:defRPr>
            </a:pP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15</a:t>
            </a: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a:t>
            </a:r>
            <a:r>
              <a:rPr lang="lv-LV"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6</a:t>
            </a: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- 201</a:t>
            </a:r>
            <a:r>
              <a:rPr lang="lv-LV"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9</a:t>
            </a: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a:t>
            </a: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m.g</a:t>
            </a:r>
            <a:r>
              <a:rPr lang="en-US"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endParaRPr lang="en-US"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p:txBody>
      </p:sp>
      <p:graphicFrame>
        <p:nvGraphicFramePr>
          <p:cNvPr id="3" name="Tabula 2"/>
          <p:cNvGraphicFramePr>
            <a:graphicFrameLocks noGrp="1"/>
          </p:cNvGraphicFramePr>
          <p:nvPr>
            <p:extLst>
              <p:ext uri="{D42A27DB-BD31-4B8C-83A1-F6EECF244321}">
                <p14:modId xmlns:p14="http://schemas.microsoft.com/office/powerpoint/2010/main" val="1877700673"/>
              </p:ext>
            </p:extLst>
          </p:nvPr>
        </p:nvGraphicFramePr>
        <p:xfrm>
          <a:off x="755576" y="2348880"/>
          <a:ext cx="7344816" cy="3345366"/>
        </p:xfrm>
        <a:graphic>
          <a:graphicData uri="http://schemas.openxmlformats.org/drawingml/2006/table">
            <a:tbl>
              <a:tblPr firstRow="1" bandRow="1">
                <a:tableStyleId>{5C22544A-7EE6-4342-B048-85BDC9FD1C3A}</a:tableStyleId>
              </a:tblPr>
              <a:tblGrid>
                <a:gridCol w="1608036">
                  <a:extLst>
                    <a:ext uri="{9D8B030D-6E8A-4147-A177-3AD203B41FA5}">
                      <a16:colId xmlns:a16="http://schemas.microsoft.com/office/drawing/2014/main" val="20000"/>
                    </a:ext>
                  </a:extLst>
                </a:gridCol>
                <a:gridCol w="1200276">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152128">
                  <a:extLst>
                    <a:ext uri="{9D8B030D-6E8A-4147-A177-3AD203B41FA5}">
                      <a16:colId xmlns:a16="http://schemas.microsoft.com/office/drawing/2014/main" val="633368326"/>
                    </a:ext>
                  </a:extLst>
                </a:gridCol>
                <a:gridCol w="1080120">
                  <a:extLst>
                    <a:ext uri="{9D8B030D-6E8A-4147-A177-3AD203B41FA5}">
                      <a16:colId xmlns:a16="http://schemas.microsoft.com/office/drawing/2014/main" val="2093521156"/>
                    </a:ext>
                  </a:extLst>
                </a:gridCol>
                <a:gridCol w="1152128">
                  <a:extLst>
                    <a:ext uri="{9D8B030D-6E8A-4147-A177-3AD203B41FA5}">
                      <a16:colId xmlns:a16="http://schemas.microsoft.com/office/drawing/2014/main" val="3311754877"/>
                    </a:ext>
                  </a:extLst>
                </a:gridCol>
              </a:tblGrid>
              <a:tr h="928554">
                <a:tc>
                  <a:txBody>
                    <a:bodyPr/>
                    <a:lstStyle/>
                    <a:p>
                      <a:pPr marL="0" algn="ctr" defTabSz="914400" rtl="0" eaLnBrk="1" latinLnBrk="0" hangingPunct="1"/>
                      <a:r>
                        <a:rPr lang="lv-LV" sz="2000" b="1" i="1" kern="1200" dirty="0" smtClean="0">
                          <a:solidFill>
                            <a:srgbClr val="FFFF00"/>
                          </a:solidFill>
                          <a:effectLst/>
                          <a:latin typeface="Garamond" panose="02020404030301010803" pitchFamily="18" charset="0"/>
                          <a:ea typeface="+mn-ea"/>
                          <a:cs typeface="Yatra One" panose="02000000000000000000" pitchFamily="2" charset="-70"/>
                        </a:rPr>
                        <a:t>Skolas</a:t>
                      </a:r>
                      <a:endParaRPr lang="lv-LV" sz="20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tc>
                  <a:txBody>
                    <a:bodyPr/>
                    <a:lstStyle/>
                    <a:p>
                      <a:pPr marL="0" algn="ctr" defTabSz="914400" rtl="0" eaLnBrk="1" latinLnBrk="0" hangingPunct="1"/>
                      <a:r>
                        <a:rPr lang="lv-LV" sz="1400" b="1" i="1" kern="1200" dirty="0" smtClean="0">
                          <a:solidFill>
                            <a:srgbClr val="FFFF00"/>
                          </a:solidFill>
                          <a:effectLst/>
                          <a:latin typeface="Garamond" panose="02020404030301010803" pitchFamily="18" charset="0"/>
                          <a:ea typeface="+mn-ea"/>
                          <a:cs typeface="Yatra One" panose="02000000000000000000" pitchFamily="2" charset="-70"/>
                        </a:rPr>
                        <a:t>2015./2016.</a:t>
                      </a:r>
                      <a:endParaRPr lang="lv-LV" sz="14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tc>
                  <a:txBody>
                    <a:bodyPr/>
                    <a:lstStyle/>
                    <a:p>
                      <a:pPr marL="0" algn="ctr" defTabSz="914400" rtl="0" eaLnBrk="1" latinLnBrk="0" hangingPunct="1"/>
                      <a:r>
                        <a:rPr lang="lv-LV" sz="1400" b="1" i="1" kern="1200" dirty="0" smtClean="0">
                          <a:solidFill>
                            <a:srgbClr val="FFFF00"/>
                          </a:solidFill>
                          <a:effectLst/>
                          <a:latin typeface="Garamond" panose="02020404030301010803" pitchFamily="18" charset="0"/>
                          <a:ea typeface="+mn-ea"/>
                          <a:cs typeface="Yatra One" panose="02000000000000000000" pitchFamily="2" charset="-70"/>
                        </a:rPr>
                        <a:t>2016./2017.</a:t>
                      </a:r>
                      <a:endParaRPr lang="lv-LV" sz="14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tc>
                  <a:txBody>
                    <a:bodyPr/>
                    <a:lstStyle/>
                    <a:p>
                      <a:pPr marL="0" algn="ctr" defTabSz="914400" rtl="0" eaLnBrk="1" latinLnBrk="0" hangingPunct="1"/>
                      <a:r>
                        <a:rPr lang="lv-LV" sz="1400" b="1" i="1" kern="1200" dirty="0" smtClean="0">
                          <a:solidFill>
                            <a:srgbClr val="FFFF00"/>
                          </a:solidFill>
                          <a:effectLst/>
                          <a:latin typeface="Garamond" panose="02020404030301010803" pitchFamily="18" charset="0"/>
                          <a:ea typeface="+mn-ea"/>
                          <a:cs typeface="Yatra One" panose="02000000000000000000" pitchFamily="2" charset="-70"/>
                        </a:rPr>
                        <a:t>2017./2018.</a:t>
                      </a:r>
                      <a:endParaRPr lang="lv-LV" sz="14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tc>
                  <a:txBody>
                    <a:bodyPr/>
                    <a:lstStyle/>
                    <a:p>
                      <a:pPr marL="0" algn="ctr" defTabSz="914400" rtl="0" eaLnBrk="1" latinLnBrk="0" hangingPunct="1"/>
                      <a:r>
                        <a:rPr lang="lv-LV" sz="1400" b="1" i="1" kern="1200" dirty="0" smtClean="0">
                          <a:solidFill>
                            <a:srgbClr val="FFFF00"/>
                          </a:solidFill>
                          <a:effectLst/>
                          <a:latin typeface="Garamond" panose="02020404030301010803" pitchFamily="18" charset="0"/>
                          <a:ea typeface="+mn-ea"/>
                          <a:cs typeface="Yatra One" panose="02000000000000000000" pitchFamily="2" charset="-70"/>
                        </a:rPr>
                        <a:t>2018./2019.</a:t>
                      </a:r>
                      <a:endParaRPr lang="lv-LV" sz="14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tc>
                  <a:txBody>
                    <a:bodyPr/>
                    <a:lstStyle/>
                    <a:p>
                      <a:pPr marL="0" algn="ctr" defTabSz="914400" rtl="0" eaLnBrk="1" latinLnBrk="0" hangingPunct="1"/>
                      <a:r>
                        <a:rPr lang="lv-LV" sz="1400" b="1" i="1" kern="1200" dirty="0" smtClean="0">
                          <a:solidFill>
                            <a:srgbClr val="FFFF00"/>
                          </a:solidFill>
                          <a:effectLst/>
                          <a:latin typeface="Garamond" panose="02020404030301010803" pitchFamily="18" charset="0"/>
                          <a:ea typeface="+mn-ea"/>
                          <a:cs typeface="Yatra One" panose="02000000000000000000" pitchFamily="2" charset="-70"/>
                        </a:rPr>
                        <a:t>2019./2020.</a:t>
                      </a:r>
                      <a:endParaRPr lang="lv-LV" sz="14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extLst>
                  <a:ext uri="{0D108BD9-81ED-4DB2-BD59-A6C34878D82A}">
                    <a16:rowId xmlns:a16="http://schemas.microsoft.com/office/drawing/2014/main" val="10000"/>
                  </a:ext>
                </a:extLst>
              </a:tr>
              <a:tr h="648072">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Mākslas un mūzikas skola</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292</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288</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318</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324</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291</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val="10001"/>
                  </a:ext>
                </a:extLst>
              </a:tr>
              <a:tr h="701940">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Kandavas</a:t>
                      </a:r>
                      <a:r>
                        <a:rPr lang="lv-LV" sz="1600" b="1" kern="1200" baseline="0" dirty="0" smtClean="0">
                          <a:solidFill>
                            <a:schemeClr val="tx1"/>
                          </a:solidFill>
                          <a:effectLst/>
                          <a:latin typeface="Garamond" panose="02020404030301010803" pitchFamily="18" charset="0"/>
                          <a:ea typeface="+mn-ea"/>
                          <a:cs typeface="Yatra One" panose="02000000000000000000" pitchFamily="2" charset="-70"/>
                        </a:rPr>
                        <a:t> novada Bērnu un jaunatnes s</a:t>
                      </a:r>
                      <a:r>
                        <a:rPr lang="lv-LV" sz="1600" b="1" kern="1200" dirty="0" smtClean="0">
                          <a:solidFill>
                            <a:schemeClr val="tx1"/>
                          </a:solidFill>
                          <a:effectLst/>
                          <a:latin typeface="Garamond" panose="02020404030301010803" pitchFamily="18" charset="0"/>
                          <a:ea typeface="+mn-ea"/>
                          <a:cs typeface="Yatra One" panose="02000000000000000000" pitchFamily="2" charset="-70"/>
                        </a:rPr>
                        <a:t>porta skola</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238</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256</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230</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240</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257</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val="10002"/>
                  </a:ext>
                </a:extLst>
              </a:tr>
              <a:tr h="701940">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Kandavas Deju skola</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144</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150</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143</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135</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148</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val="10003"/>
                  </a:ext>
                </a:extLst>
              </a:tr>
            </a:tbl>
          </a:graphicData>
        </a:graphic>
      </p:graphicFrame>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3038565569"/>
              </p:ext>
            </p:extLst>
          </p:nvPr>
        </p:nvGraphicFramePr>
        <p:xfrm>
          <a:off x="0" y="404664"/>
          <a:ext cx="8856984" cy="61206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3" name="Satura vietturis 2"/>
          <p:cNvSpPr>
            <a:spLocks noGrp="1"/>
          </p:cNvSpPr>
          <p:nvPr>
            <p:ph idx="1"/>
          </p:nvPr>
        </p:nvSpPr>
        <p:spPr>
          <a:xfrm>
            <a:off x="683568" y="1484784"/>
            <a:ext cx="7704856" cy="5040560"/>
          </a:xfrm>
        </p:spPr>
        <p:txBody>
          <a:bodyPr rtlCol="0">
            <a:noAutofit/>
          </a:bodyPr>
          <a:lstStyle/>
          <a:p>
            <a:pPr marL="0" lvl="0" indent="15875" algn="ctr" hangingPunct="1">
              <a:lnSpc>
                <a:spcPct val="100000"/>
              </a:lnSpc>
              <a:spcBef>
                <a:spcPts val="0"/>
              </a:spcBef>
              <a:buNone/>
            </a:pPr>
            <a:r>
              <a:rPr lang="lv-LV" sz="3600" dirty="0" smtClean="0">
                <a:solidFill>
                  <a:schemeClr val="accent1">
                    <a:lumMod val="50000"/>
                  </a:schemeClr>
                </a:solidFill>
                <a:effectLst>
                  <a:outerShdw dist="38096" dir="2700000">
                    <a:srgbClr val="000000"/>
                  </a:outerShdw>
                </a:effectLst>
                <a:latin typeface="Times New Roman" panose="02020603050405020304" pitchFamily="18" charset="0"/>
                <a:cs typeface="Times New Roman" panose="02020603050405020304" pitchFamily="18" charset="0"/>
              </a:rPr>
              <a:t>	</a:t>
            </a:r>
            <a:r>
              <a:rPr lang="lv-LV" sz="3200" dirty="0" smtClean="0">
                <a:solidFill>
                  <a:schemeClr val="accent6">
                    <a:lumMod val="50000"/>
                  </a:schemeClr>
                </a:solidFill>
                <a:effectLst>
                  <a:outerShdw dist="38096" dir="2700000">
                    <a:srgbClr val="000000"/>
                  </a:outerShdw>
                </a:effectLst>
                <a:latin typeface="Garamond" panose="02020404030301010803" pitchFamily="18" charset="0"/>
                <a:cs typeface="Yatra One" panose="02000000000000000000" pitchFamily="2" charset="-70"/>
              </a:rPr>
              <a:t>Mūsu dzīves pērles ir mērķi, ko vēlamies sasniegt un ir jau sasniegti. Zināms, ka pērles ir grūti iegūt, šis process aizņem diezgan daudz laika, prasa pacietību un izturību. Tieši tas pats ir ar mērķiem un to realizēšanu-nekas nenāk viegli, un katrā procesā ir jāiegulda darbs, lai kaut ko iegūtu.</a:t>
            </a:r>
            <a:endParaRPr lang="lv-LV" sz="3200" dirty="0">
              <a:solidFill>
                <a:schemeClr val="accent6">
                  <a:lumMod val="50000"/>
                </a:schemeClr>
              </a:solidFill>
              <a:effectLst>
                <a:outerShdw dist="38096" dir="2700000">
                  <a:srgbClr val="000000"/>
                </a:outerShdw>
              </a:effectLst>
              <a:latin typeface="Garamond" panose="02020404030301010803" pitchFamily="18" charset="0"/>
              <a:cs typeface="Yatra One" panose="02000000000000000000" pitchFamily="2" charset="-70"/>
            </a:endParaRPr>
          </a:p>
        </p:txBody>
      </p:sp>
    </p:spTree>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40962" name="Virsraksts 1"/>
          <p:cNvSpPr>
            <a:spLocks noGrp="1"/>
          </p:cNvSpPr>
          <p:nvPr>
            <p:ph type="title"/>
          </p:nvPr>
        </p:nvSpPr>
        <p:spPr>
          <a:xfrm>
            <a:off x="205172" y="404664"/>
            <a:ext cx="8733656" cy="1296144"/>
          </a:xfrm>
          <a:noFill/>
        </p:spPr>
        <p:txBody>
          <a:bodyPr wrap="square" numCol="1" anchorCtr="0" compatLnSpc="1">
            <a:prstTxWarp prst="textNoShape">
              <a:avLst/>
            </a:prstTxWarp>
            <a:noAutofit/>
          </a:bodyPr>
          <a:lstStyle/>
          <a:p>
            <a:pPr algn="ctr" eaLnBrk="1" hangingPunct="1">
              <a:lnSpc>
                <a:spcPct val="100000"/>
              </a:lnSpc>
            </a:pP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Kandavas</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novada</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skolu</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r>
            <a:b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b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absolventu</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tālākizglītība</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r>
            <a:b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b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9.klašu</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absolventi</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2019./2020.m.g</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a:t>
            </a:r>
            <a:r>
              <a:rPr lang="lv-LV" sz="2400" dirty="0" smtClean="0">
                <a:solidFill>
                  <a:srgbClr val="000099"/>
                </a:solidFill>
                <a:effectLst>
                  <a:outerShdw blurRad="38100" dist="38100" dir="2700000" algn="tl">
                    <a:srgbClr val="000000"/>
                  </a:outerShdw>
                </a:effectLst>
                <a:latin typeface="Bookman Old Style" pitchFamily="18" charset="0"/>
                <a:ea typeface="Trebuchet MS" pitchFamily="34" charset="0"/>
                <a:cs typeface="Trebuchet MS" pitchFamily="34" charset="0"/>
              </a:rPr>
              <a:t/>
            </a:r>
            <a:br>
              <a:rPr lang="lv-LV" sz="2400" dirty="0" smtClean="0">
                <a:solidFill>
                  <a:srgbClr val="000099"/>
                </a:solidFill>
                <a:effectLst>
                  <a:outerShdw blurRad="38100" dist="38100" dir="2700000" algn="tl">
                    <a:srgbClr val="000000"/>
                  </a:outerShdw>
                </a:effectLst>
                <a:latin typeface="Bookman Old Style" pitchFamily="18" charset="0"/>
                <a:ea typeface="Trebuchet MS" pitchFamily="34" charset="0"/>
                <a:cs typeface="Trebuchet MS" pitchFamily="34" charset="0"/>
              </a:rPr>
            </a:br>
            <a:endParaRPr lang="lv-LV" sz="2400" dirty="0" smtClean="0">
              <a:solidFill>
                <a:srgbClr val="000099"/>
              </a:solidFill>
              <a:effectLst>
                <a:outerShdw blurRad="38100" dist="38100" dir="2700000" algn="tl">
                  <a:srgbClr val="000000"/>
                </a:outerShdw>
              </a:effectLst>
              <a:latin typeface="Bookman Old Style" pitchFamily="18" charset="0"/>
              <a:ea typeface="Trebuchet MS" pitchFamily="34" charset="0"/>
              <a:cs typeface="Trebuchet MS" pitchFamily="34" charset="0"/>
            </a:endParaRPr>
          </a:p>
        </p:txBody>
      </p:sp>
      <p:graphicFrame>
        <p:nvGraphicFramePr>
          <p:cNvPr id="4" name="Diagramma 3"/>
          <p:cNvGraphicFramePr>
            <a:graphicFrameLocks/>
          </p:cNvGraphicFramePr>
          <p:nvPr>
            <p:extLst>
              <p:ext uri="{D42A27DB-BD31-4B8C-83A1-F6EECF244321}">
                <p14:modId xmlns:p14="http://schemas.microsoft.com/office/powerpoint/2010/main" val="1223749753"/>
              </p:ext>
            </p:extLst>
          </p:nvPr>
        </p:nvGraphicFramePr>
        <p:xfrm>
          <a:off x="971600" y="1772816"/>
          <a:ext cx="7848872"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41986" name="Virsraksts 1"/>
          <p:cNvSpPr>
            <a:spLocks noGrp="1"/>
          </p:cNvSpPr>
          <p:nvPr>
            <p:ph type="title"/>
          </p:nvPr>
        </p:nvSpPr>
        <p:spPr>
          <a:xfrm>
            <a:off x="565212" y="836712"/>
            <a:ext cx="8229600" cy="908050"/>
          </a:xfrm>
          <a:noFill/>
        </p:spPr>
        <p:txBody>
          <a:bodyPr wrap="square" numCol="1" anchorCtr="0" compatLnSpc="1">
            <a:prstTxWarp prst="textNoShape">
              <a:avLst/>
            </a:prstTxWarp>
            <a:noAutofit/>
          </a:bodyPr>
          <a:lstStyle/>
          <a:p>
            <a:pPr algn="ctr" eaLnBrk="1" hangingPunct="1">
              <a:lnSpc>
                <a:spcPct val="100000"/>
              </a:lnSpc>
            </a:pPr>
            <a:r>
              <a:rPr lang="lv-LV" sz="28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Kandavas novada skolu </a:t>
            </a:r>
            <a:br>
              <a:rPr lang="lv-LV" sz="28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28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absolventu tālākizglītība -</a:t>
            </a:r>
            <a:br>
              <a:rPr lang="lv-LV" sz="28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28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12. klašu absolventi  2019./2020. </a:t>
            </a:r>
            <a:r>
              <a:rPr lang="lv-LV" sz="2800" b="1" dirty="0" err="1"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m.g</a:t>
            </a:r>
            <a:r>
              <a:rPr lang="lv-LV" sz="28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t>
            </a:r>
            <a:r>
              <a:rPr lang="lv-LV" sz="2800" dirty="0" smtClean="0">
                <a:solidFill>
                  <a:schemeClr val="accent1">
                    <a:lumMod val="50000"/>
                  </a:schemeClr>
                </a:solidFill>
                <a:effectLst>
                  <a:outerShdw blurRad="38100" dist="38100" dir="2700000" algn="tl">
                    <a:srgbClr val="000000"/>
                  </a:outerShdw>
                </a:effectLst>
                <a:latin typeface="Bookman Old Style" pitchFamily="18" charset="0"/>
                <a:ea typeface="Trebuchet MS" pitchFamily="34" charset="0"/>
                <a:cs typeface="Trebuchet MS" pitchFamily="34" charset="0"/>
              </a:rPr>
              <a:t/>
            </a:r>
            <a:br>
              <a:rPr lang="lv-LV" sz="2800" dirty="0" smtClean="0">
                <a:solidFill>
                  <a:schemeClr val="accent1">
                    <a:lumMod val="50000"/>
                  </a:schemeClr>
                </a:solidFill>
                <a:effectLst>
                  <a:outerShdw blurRad="38100" dist="38100" dir="2700000" algn="tl">
                    <a:srgbClr val="000000"/>
                  </a:outerShdw>
                </a:effectLst>
                <a:latin typeface="Bookman Old Style" pitchFamily="18" charset="0"/>
                <a:ea typeface="Trebuchet MS" pitchFamily="34" charset="0"/>
                <a:cs typeface="Trebuchet MS" pitchFamily="34" charset="0"/>
              </a:rPr>
            </a:br>
            <a:endParaRPr lang="lv-LV" sz="2800" dirty="0" smtClean="0">
              <a:solidFill>
                <a:schemeClr val="accent1">
                  <a:lumMod val="50000"/>
                </a:schemeClr>
              </a:solidFill>
              <a:effectLst>
                <a:outerShdw blurRad="38100" dist="38100" dir="2700000" algn="tl">
                  <a:srgbClr val="000000"/>
                </a:outerShdw>
              </a:effectLst>
              <a:latin typeface="Bookman Old Style" pitchFamily="18" charset="0"/>
              <a:ea typeface="Trebuchet MS" pitchFamily="34" charset="0"/>
              <a:cs typeface="Trebuchet MS" pitchFamily="34" charset="0"/>
            </a:endParaRPr>
          </a:p>
        </p:txBody>
      </p:sp>
      <p:graphicFrame>
        <p:nvGraphicFramePr>
          <p:cNvPr id="5" name="Diagramma 4"/>
          <p:cNvGraphicFramePr>
            <a:graphicFrameLocks/>
          </p:cNvGraphicFramePr>
          <p:nvPr>
            <p:extLst>
              <p:ext uri="{D42A27DB-BD31-4B8C-83A1-F6EECF244321}">
                <p14:modId xmlns:p14="http://schemas.microsoft.com/office/powerpoint/2010/main" val="2175170686"/>
              </p:ext>
            </p:extLst>
          </p:nvPr>
        </p:nvGraphicFramePr>
        <p:xfrm>
          <a:off x="565212" y="1988840"/>
          <a:ext cx="7535180"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a 3"/>
          <p:cNvGraphicFramePr>
            <a:graphicFrameLocks/>
          </p:cNvGraphicFramePr>
          <p:nvPr>
            <p:extLst>
              <p:ext uri="{D42A27DB-BD31-4B8C-83A1-F6EECF244321}">
                <p14:modId xmlns:p14="http://schemas.microsoft.com/office/powerpoint/2010/main" val="75452814"/>
              </p:ext>
            </p:extLst>
          </p:nvPr>
        </p:nvGraphicFramePr>
        <p:xfrm>
          <a:off x="323528" y="1412776"/>
          <a:ext cx="8568952" cy="52565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43010" name="Virsraksts 1"/>
          <p:cNvSpPr>
            <a:spLocks noGrp="1"/>
          </p:cNvSpPr>
          <p:nvPr>
            <p:ph type="title"/>
          </p:nvPr>
        </p:nvSpPr>
        <p:spPr>
          <a:xfrm>
            <a:off x="730356" y="260648"/>
            <a:ext cx="8229600" cy="836613"/>
          </a:xfrm>
        </p:spPr>
        <p:txBody>
          <a:bodyPr>
            <a:noAutofit/>
          </a:bodyPr>
          <a:lstStyle/>
          <a:p>
            <a:pPr algn="ctr" eaLnBrk="1" fontAlgn="auto" hangingPunct="1">
              <a:lnSpc>
                <a:spcPct val="100000"/>
              </a:lnSpc>
              <a:spcAft>
                <a:spcPts val="0"/>
              </a:spcAft>
              <a:defRPr/>
            </a:pPr>
            <a:r>
              <a:rPr lang="lv-LV" sz="28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Kandavas novada metodiskais darbs </a:t>
            </a:r>
            <a:br>
              <a:rPr lang="lv-LV" sz="28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r>
              <a:rPr lang="lv-LV" sz="28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2019./2020 m. g.</a:t>
            </a:r>
            <a:endParaRPr lang="lv-LV" sz="2800"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p:txBody>
      </p:sp>
      <p:sp>
        <p:nvSpPr>
          <p:cNvPr id="3" name="Satura vietturis 2"/>
          <p:cNvSpPr>
            <a:spLocks noGrp="1"/>
          </p:cNvSpPr>
          <p:nvPr>
            <p:ph idx="1"/>
          </p:nvPr>
        </p:nvSpPr>
        <p:spPr>
          <a:xfrm>
            <a:off x="1115616" y="1097261"/>
            <a:ext cx="7654421" cy="3508977"/>
          </a:xfrm>
        </p:spPr>
        <p:txBody>
          <a:bodyPr rtlCol="0">
            <a:noAutofit/>
          </a:bodyPr>
          <a:lstStyle/>
          <a:p>
            <a:pPr eaLnBrk="1" fontAlgn="auto" hangingPunct="1">
              <a:lnSpc>
                <a:spcPct val="150000"/>
              </a:lnSpc>
              <a:spcAft>
                <a:spcPts val="0"/>
              </a:spcAft>
              <a:buClr>
                <a:schemeClr val="tx1">
                  <a:lumMod val="75000"/>
                  <a:lumOff val="25000"/>
                </a:schemeClr>
              </a:buClr>
              <a:buFont typeface="Wingdings" pitchFamily="2" charset="2"/>
              <a:buChar char="ü"/>
              <a:defRPr/>
            </a:pPr>
            <a:r>
              <a:rPr lang="lv-LV" sz="2000" dirty="0" smtClean="0">
                <a:latin typeface="Garamond" panose="02020404030301010803" pitchFamily="18" charset="0"/>
                <a:cs typeface="Yatra One" panose="02000000000000000000" pitchFamily="2" charset="-70"/>
              </a:rPr>
              <a:t>Notiek regulāra informācijas apmaiņa e-pastā; </a:t>
            </a:r>
          </a:p>
          <a:p>
            <a:pPr eaLnBrk="1" fontAlgn="auto" hangingPunct="1">
              <a:lnSpc>
                <a:spcPct val="150000"/>
              </a:lnSpc>
              <a:spcAft>
                <a:spcPts val="0"/>
              </a:spcAft>
              <a:buClr>
                <a:schemeClr val="tx1">
                  <a:lumMod val="75000"/>
                  <a:lumOff val="25000"/>
                </a:schemeClr>
              </a:buClr>
              <a:buFont typeface="Wingdings" pitchFamily="2" charset="2"/>
              <a:buChar char="ü"/>
              <a:defRPr/>
            </a:pPr>
            <a:r>
              <a:rPr lang="lv-LV" sz="2000" dirty="0" smtClean="0">
                <a:latin typeface="Garamond" panose="02020404030301010803" pitchFamily="18" charset="0"/>
                <a:cs typeface="Yatra One" panose="02000000000000000000" pitchFamily="2" charset="-70"/>
              </a:rPr>
              <a:t>informatīvas sanāksmes, semināri, kursi, pieredzes apmaiņas pasākumi, mācību stundu vērošanas, konferences, diskusijas;</a:t>
            </a:r>
          </a:p>
          <a:p>
            <a:pPr eaLnBrk="1" fontAlgn="auto" hangingPunct="1">
              <a:lnSpc>
                <a:spcPct val="150000"/>
              </a:lnSpc>
              <a:spcAft>
                <a:spcPts val="0"/>
              </a:spcAft>
              <a:buClr>
                <a:schemeClr val="tx1">
                  <a:lumMod val="75000"/>
                  <a:lumOff val="25000"/>
                </a:schemeClr>
              </a:buClr>
              <a:buFont typeface="Wingdings" pitchFamily="2" charset="2"/>
              <a:buChar char="ü"/>
              <a:defRPr/>
            </a:pPr>
            <a:r>
              <a:rPr lang="lv-LV" sz="2000" dirty="0" smtClean="0">
                <a:latin typeface="Garamond" panose="02020404030301010803" pitchFamily="18" charset="0"/>
                <a:cs typeface="Yatra One" panose="02000000000000000000" pitchFamily="2" charset="-70"/>
              </a:rPr>
              <a:t>sagatavoti un organizēti konkursi, olimpiādes, skolēnu zinātniski pētniecisko darbu un pētniecisko darbu lasījumi; </a:t>
            </a:r>
          </a:p>
          <a:p>
            <a:pPr>
              <a:lnSpc>
                <a:spcPct val="150000"/>
              </a:lnSpc>
              <a:buClr>
                <a:schemeClr val="tx1">
                  <a:lumMod val="75000"/>
                  <a:lumOff val="25000"/>
                </a:schemeClr>
              </a:buClr>
              <a:buFont typeface="Wingdings" pitchFamily="2" charset="2"/>
              <a:buChar char="ü"/>
              <a:defRPr/>
            </a:pPr>
            <a:r>
              <a:rPr lang="lv-LV" sz="2000" dirty="0" smtClean="0">
                <a:latin typeface="Garamond" panose="02020404030301010803" pitchFamily="18" charset="0"/>
                <a:cs typeface="Yatra One" panose="02000000000000000000" pitchFamily="2" charset="-70"/>
              </a:rPr>
              <a:t>Aktuāla Kandavas novada izglītības darba informācija ievietota Kandavas novada un Kandavas novada Izglītības pārvaldes mājas lapā</a:t>
            </a:r>
          </a:p>
          <a:p>
            <a:pPr>
              <a:lnSpc>
                <a:spcPct val="150000"/>
              </a:lnSpc>
              <a:buClr>
                <a:schemeClr val="tx1">
                  <a:lumMod val="75000"/>
                  <a:lumOff val="25000"/>
                </a:schemeClr>
              </a:buClr>
              <a:buFont typeface="Wingdings" pitchFamily="2" charset="2"/>
              <a:buChar char="ü"/>
              <a:defRPr/>
            </a:pPr>
            <a:r>
              <a:rPr lang="lv-LV" sz="2000" dirty="0" smtClean="0">
                <a:latin typeface="Garamond" panose="02020404030301010803" pitchFamily="18" charset="0"/>
                <a:cs typeface="Yatra One" panose="02000000000000000000" pitchFamily="2" charset="-70"/>
              </a:rPr>
              <a:t>Mācību jomu koordinatoru darbības uzraudzība, sadarbība</a:t>
            </a:r>
          </a:p>
          <a:p>
            <a:pPr>
              <a:lnSpc>
                <a:spcPct val="150000"/>
              </a:lnSpc>
              <a:buClr>
                <a:schemeClr val="tx1">
                  <a:lumMod val="75000"/>
                  <a:lumOff val="25000"/>
                </a:schemeClr>
              </a:buClr>
              <a:buFont typeface="Wingdings" pitchFamily="2" charset="2"/>
              <a:buChar char="ü"/>
              <a:defRPr/>
            </a:pPr>
            <a:r>
              <a:rPr lang="lv-LV" sz="2000" dirty="0" smtClean="0">
                <a:latin typeface="Garamond" panose="02020404030301010803" pitchFamily="18" charset="0"/>
                <a:cs typeface="Yatra One" panose="02000000000000000000" pitchFamily="2" charset="-70"/>
              </a:rPr>
              <a:t>Konference «Kandavas K. </a:t>
            </a:r>
            <a:r>
              <a:rPr lang="lv-LV" sz="2000" dirty="0" err="1" smtClean="0">
                <a:latin typeface="Garamond" panose="02020404030301010803" pitchFamily="18" charset="0"/>
                <a:cs typeface="Yatra One" panose="02000000000000000000" pitchFamily="2" charset="-70"/>
              </a:rPr>
              <a:t>Mīlenbaha</a:t>
            </a:r>
            <a:r>
              <a:rPr lang="lv-LV" sz="2000" dirty="0" smtClean="0">
                <a:latin typeface="Garamond" panose="02020404030301010803" pitchFamily="18" charset="0"/>
                <a:cs typeface="Yatra One" panose="02000000000000000000" pitchFamily="2" charset="-70"/>
              </a:rPr>
              <a:t> vidusskolas </a:t>
            </a:r>
            <a:r>
              <a:rPr lang="lv-LV" sz="2000" dirty="0" err="1" smtClean="0">
                <a:latin typeface="Garamond" panose="02020404030301010803" pitchFamily="18" charset="0"/>
                <a:cs typeface="Yatra One" panose="02000000000000000000" pitchFamily="2" charset="-70"/>
              </a:rPr>
              <a:t>pilotskolas</a:t>
            </a:r>
            <a:r>
              <a:rPr lang="lv-LV" sz="2000" dirty="0" smtClean="0">
                <a:latin typeface="Garamond" panose="02020404030301010803" pitchFamily="18" charset="0"/>
                <a:cs typeface="Yatra One" panose="02000000000000000000" pitchFamily="2" charset="-70"/>
              </a:rPr>
              <a:t> pieredze projekta «Kompetenču pieeja mācību saturā» aprobācijas procesā» 23.10.2019.</a:t>
            </a:r>
            <a:endParaRPr lang="lv-LV" sz="2000" dirty="0">
              <a:latin typeface="Garamond" panose="02020404030301010803" pitchFamily="18" charset="0"/>
              <a:cs typeface="Yatra One" panose="02000000000000000000" pitchFamily="2" charset="-70"/>
            </a:endParaRPr>
          </a:p>
        </p:txBody>
      </p:sp>
    </p:spTree>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2" name="Tabula 1"/>
          <p:cNvGraphicFramePr>
            <a:graphicFrameLocks noGrp="1"/>
          </p:cNvGraphicFramePr>
          <p:nvPr>
            <p:extLst>
              <p:ext uri="{D42A27DB-BD31-4B8C-83A1-F6EECF244321}">
                <p14:modId xmlns:p14="http://schemas.microsoft.com/office/powerpoint/2010/main" val="1596903544"/>
              </p:ext>
            </p:extLst>
          </p:nvPr>
        </p:nvGraphicFramePr>
        <p:xfrm>
          <a:off x="179511" y="1052737"/>
          <a:ext cx="8712969" cy="5751277"/>
        </p:xfrm>
        <a:graphic>
          <a:graphicData uri="http://schemas.openxmlformats.org/drawingml/2006/table">
            <a:tbl>
              <a:tblPr firstRow="1" firstCol="1" bandRow="1">
                <a:tableStyleId>{93296810-A885-4BE3-A3E7-6D5BEEA58F35}</a:tableStyleId>
              </a:tblPr>
              <a:tblGrid>
                <a:gridCol w="1886923">
                  <a:extLst>
                    <a:ext uri="{9D8B030D-6E8A-4147-A177-3AD203B41FA5}">
                      <a16:colId xmlns:a16="http://schemas.microsoft.com/office/drawing/2014/main" val="1372837619"/>
                    </a:ext>
                  </a:extLst>
                </a:gridCol>
                <a:gridCol w="1538024">
                  <a:extLst>
                    <a:ext uri="{9D8B030D-6E8A-4147-A177-3AD203B41FA5}">
                      <a16:colId xmlns:a16="http://schemas.microsoft.com/office/drawing/2014/main" val="370589735"/>
                    </a:ext>
                  </a:extLst>
                </a:gridCol>
                <a:gridCol w="1822187">
                  <a:extLst>
                    <a:ext uri="{9D8B030D-6E8A-4147-A177-3AD203B41FA5}">
                      <a16:colId xmlns:a16="http://schemas.microsoft.com/office/drawing/2014/main" val="3512053691"/>
                    </a:ext>
                  </a:extLst>
                </a:gridCol>
                <a:gridCol w="1785390">
                  <a:extLst>
                    <a:ext uri="{9D8B030D-6E8A-4147-A177-3AD203B41FA5}">
                      <a16:colId xmlns:a16="http://schemas.microsoft.com/office/drawing/2014/main" val="1089714113"/>
                    </a:ext>
                  </a:extLst>
                </a:gridCol>
                <a:gridCol w="1680445">
                  <a:extLst>
                    <a:ext uri="{9D8B030D-6E8A-4147-A177-3AD203B41FA5}">
                      <a16:colId xmlns:a16="http://schemas.microsoft.com/office/drawing/2014/main" val="286566313"/>
                    </a:ext>
                  </a:extLst>
                </a:gridCol>
              </a:tblGrid>
              <a:tr h="216023">
                <a:tc>
                  <a:txBody>
                    <a:bodyPr/>
                    <a:lstStyle/>
                    <a:p>
                      <a:pPr algn="ctr">
                        <a:lnSpc>
                          <a:spcPct val="107000"/>
                        </a:lnSpc>
                        <a:spcAft>
                          <a:spcPts val="0"/>
                        </a:spcAft>
                      </a:pPr>
                      <a:r>
                        <a:rPr lang="lv-LV" sz="1200" dirty="0">
                          <a:effectLst/>
                          <a:latin typeface="Garamond" panose="02020404030301010803" pitchFamily="18" charset="0"/>
                        </a:rPr>
                        <a:t>Mācību joma</a:t>
                      </a:r>
                      <a:endParaRPr lang="lv-LV" sz="110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200" dirty="0">
                          <a:effectLst/>
                          <a:latin typeface="Garamond" panose="02020404030301010803" pitchFamily="18" charset="0"/>
                        </a:rPr>
                        <a:t>Priekšmeti</a:t>
                      </a:r>
                      <a:endParaRPr lang="lv-LV" sz="110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200" dirty="0">
                          <a:effectLst/>
                          <a:latin typeface="Garamond" panose="02020404030301010803" pitchFamily="18" charset="0"/>
                        </a:rPr>
                        <a:t>Vadītājs</a:t>
                      </a:r>
                      <a:endParaRPr lang="lv-LV" sz="110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200" dirty="0">
                          <a:effectLst/>
                          <a:latin typeface="Garamond" panose="02020404030301010803" pitchFamily="18" charset="0"/>
                        </a:rPr>
                        <a:t>E-pasts</a:t>
                      </a:r>
                      <a:endParaRPr lang="lv-LV" sz="110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200" dirty="0">
                          <a:effectLst/>
                          <a:latin typeface="Garamond" panose="02020404030301010803" pitchFamily="18" charset="0"/>
                        </a:rPr>
                        <a:t>Telefona nr.</a:t>
                      </a:r>
                      <a:endParaRPr lang="lv-LV" sz="110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val="2985058591"/>
                  </a:ext>
                </a:extLst>
              </a:tr>
              <a:tr h="722922">
                <a:tc>
                  <a:txBody>
                    <a:bodyPr/>
                    <a:lstStyle/>
                    <a:p>
                      <a:pPr algn="ctr">
                        <a:lnSpc>
                          <a:spcPct val="107000"/>
                        </a:lnSpc>
                        <a:spcAft>
                          <a:spcPts val="0"/>
                        </a:spcAft>
                      </a:pPr>
                      <a:r>
                        <a:rPr lang="lv-LV" sz="1400" dirty="0">
                          <a:effectLst/>
                          <a:latin typeface="Garamond" panose="02020404030301010803" pitchFamily="18" charset="0"/>
                        </a:rPr>
                        <a:t>Kultūras izpratnes un pašizpausmes mākslā</a:t>
                      </a:r>
                      <a:endParaRPr lang="lv-LV" sz="1200" b="1"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Garamond" panose="02020404030301010803" pitchFamily="18" charset="0"/>
                        </a:rPr>
                        <a:t>Vizuālā māksla</a:t>
                      </a:r>
                      <a:endParaRPr lang="lv-LV" sz="1050" dirty="0">
                        <a:effectLst/>
                        <a:latin typeface="Garamond" panose="02020404030301010803" pitchFamily="18" charset="0"/>
                      </a:endParaRPr>
                    </a:p>
                    <a:p>
                      <a:pPr algn="ctr">
                        <a:lnSpc>
                          <a:spcPct val="107000"/>
                        </a:lnSpc>
                        <a:spcAft>
                          <a:spcPts val="0"/>
                        </a:spcAft>
                      </a:pPr>
                      <a:r>
                        <a:rPr lang="lv-LV" sz="1100" dirty="0">
                          <a:effectLst/>
                          <a:latin typeface="Garamond" panose="02020404030301010803" pitchFamily="18" charset="0"/>
                        </a:rPr>
                        <a:t>Mūzika</a:t>
                      </a:r>
                      <a:endParaRPr lang="lv-LV" sz="1050" dirty="0">
                        <a:effectLst/>
                        <a:latin typeface="Garamond" panose="02020404030301010803" pitchFamily="18" charset="0"/>
                      </a:endParaRPr>
                    </a:p>
                    <a:p>
                      <a:pPr algn="ctr">
                        <a:lnSpc>
                          <a:spcPct val="107000"/>
                        </a:lnSpc>
                        <a:spcAft>
                          <a:spcPts val="0"/>
                        </a:spcAft>
                      </a:pPr>
                      <a:r>
                        <a:rPr lang="lv-LV" sz="1100" dirty="0">
                          <a:effectLst/>
                          <a:latin typeface="Garamond" panose="02020404030301010803" pitchFamily="18" charset="0"/>
                        </a:rPr>
                        <a:t>Literatūra</a:t>
                      </a:r>
                      <a:endParaRPr lang="lv-LV" sz="1050" dirty="0">
                        <a:effectLst/>
                        <a:latin typeface="Garamond" panose="02020404030301010803" pitchFamily="18" charset="0"/>
                      </a:endParaRPr>
                    </a:p>
                    <a:p>
                      <a:pPr algn="ctr">
                        <a:lnSpc>
                          <a:spcPct val="107000"/>
                        </a:lnSpc>
                        <a:spcAft>
                          <a:spcPts val="0"/>
                        </a:spcAft>
                      </a:pPr>
                      <a:r>
                        <a:rPr lang="lv-LV" sz="1100" dirty="0" err="1">
                          <a:effectLst/>
                          <a:latin typeface="Garamond" panose="02020404030301010803" pitchFamily="18" charset="0"/>
                        </a:rPr>
                        <a:t>Kulturoloģija</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Garamond" panose="02020404030301010803" pitchFamily="18" charset="0"/>
                        </a:rPr>
                        <a:t>Dace </a:t>
                      </a:r>
                      <a:r>
                        <a:rPr lang="lv-LV" sz="1100" dirty="0" err="1">
                          <a:effectLst/>
                          <a:latin typeface="Garamond" panose="02020404030301010803" pitchFamily="18" charset="0"/>
                        </a:rPr>
                        <a:t>Kalmane</a:t>
                      </a:r>
                      <a:endParaRPr lang="lv-LV" sz="1050" dirty="0">
                        <a:effectLst/>
                        <a:latin typeface="Garamond" panose="02020404030301010803" pitchFamily="18" charset="0"/>
                      </a:endParaRPr>
                    </a:p>
                    <a:p>
                      <a:pPr algn="ctr">
                        <a:lnSpc>
                          <a:spcPct val="107000"/>
                        </a:lnSpc>
                        <a:spcAft>
                          <a:spcPts val="0"/>
                        </a:spcAft>
                      </a:pPr>
                      <a:r>
                        <a:rPr lang="lv-LV" sz="1100" dirty="0">
                          <a:effectLst/>
                          <a:latin typeface="Garamond" panose="02020404030301010803" pitchFamily="18" charset="0"/>
                        </a:rPr>
                        <a:t>Ivita Leja</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Garamond" panose="02020404030301010803" pitchFamily="18" charset="0"/>
                          <a:hlinkClick r:id="rId3"/>
                        </a:rPr>
                        <a:t>dace.kalmane@gmail.com</a:t>
                      </a:r>
                      <a:r>
                        <a:rPr lang="lv-LV" sz="1100" dirty="0">
                          <a:effectLst/>
                          <a:latin typeface="Garamond" panose="02020404030301010803" pitchFamily="18" charset="0"/>
                        </a:rPr>
                        <a:t> </a:t>
                      </a:r>
                      <a:endParaRPr lang="lv-LV" sz="1050" dirty="0">
                        <a:effectLst/>
                        <a:latin typeface="Garamond" panose="02020404030301010803" pitchFamily="18" charset="0"/>
                      </a:endParaRPr>
                    </a:p>
                    <a:p>
                      <a:pPr algn="ctr">
                        <a:lnSpc>
                          <a:spcPct val="107000"/>
                        </a:lnSpc>
                        <a:spcAft>
                          <a:spcPts val="0"/>
                        </a:spcAft>
                      </a:pPr>
                      <a:r>
                        <a:rPr lang="lv-LV" sz="1100" u="none" strike="noStrike" dirty="0">
                          <a:effectLst/>
                          <a:latin typeface="Garamond" panose="02020404030301010803" pitchFamily="18" charset="0"/>
                          <a:hlinkClick r:id="rId4"/>
                        </a:rPr>
                        <a:t>ivitaleja@inbox.lv</a:t>
                      </a:r>
                      <a:r>
                        <a:rPr lang="lv-LV" sz="1100" dirty="0">
                          <a:effectLst/>
                          <a:latin typeface="Garamond" panose="02020404030301010803" pitchFamily="18" charset="0"/>
                        </a:rPr>
                        <a:t> </a:t>
                      </a:r>
                      <a:endParaRPr lang="lv-LV" sz="1050" b="0" dirty="0">
                        <a:solidFill>
                          <a:schemeClr val="tx1">
                            <a:lumMod val="85000"/>
                            <a:lumOff val="15000"/>
                          </a:schemeClr>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Garamond" panose="02020404030301010803" pitchFamily="18" charset="0"/>
                        </a:rPr>
                        <a:t>29146069</a:t>
                      </a:r>
                      <a:endParaRPr lang="lv-LV" sz="1050" dirty="0">
                        <a:effectLst/>
                        <a:latin typeface="Garamond" panose="02020404030301010803" pitchFamily="18" charset="0"/>
                      </a:endParaRPr>
                    </a:p>
                    <a:p>
                      <a:pPr algn="ctr">
                        <a:lnSpc>
                          <a:spcPct val="107000"/>
                        </a:lnSpc>
                        <a:spcAft>
                          <a:spcPts val="0"/>
                        </a:spcAft>
                      </a:pPr>
                      <a:r>
                        <a:rPr lang="lv-LV" sz="1100" dirty="0">
                          <a:effectLst/>
                          <a:latin typeface="Garamond" panose="02020404030301010803" pitchFamily="18" charset="0"/>
                        </a:rPr>
                        <a:t>26313603</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val="4101476614"/>
                  </a:ext>
                </a:extLst>
              </a:tr>
              <a:tr h="545312">
                <a:tc>
                  <a:txBody>
                    <a:bodyPr/>
                    <a:lstStyle/>
                    <a:p>
                      <a:pPr algn="ctr">
                        <a:lnSpc>
                          <a:spcPct val="107000"/>
                        </a:lnSpc>
                        <a:spcAft>
                          <a:spcPts val="0"/>
                        </a:spcAft>
                      </a:pPr>
                      <a:r>
                        <a:rPr lang="lv-LV" sz="1400" dirty="0">
                          <a:effectLst/>
                          <a:latin typeface="Garamond" panose="02020404030301010803" pitchFamily="18" charset="0"/>
                        </a:rPr>
                        <a:t>Veselības un fiziskās aktivitātes</a:t>
                      </a:r>
                      <a:endParaRPr lang="lv-LV" sz="1200" b="1"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tc>
                <a:tc>
                  <a:txBody>
                    <a:bodyPr/>
                    <a:lstStyle/>
                    <a:p>
                      <a:pPr algn="ctr">
                        <a:lnSpc>
                          <a:spcPct val="107000"/>
                        </a:lnSpc>
                        <a:spcAft>
                          <a:spcPts val="0"/>
                        </a:spcAft>
                      </a:pPr>
                      <a:r>
                        <a:rPr lang="lv-LV" sz="1100" dirty="0">
                          <a:effectLst/>
                          <a:latin typeface="Garamond" panose="02020404030301010803" pitchFamily="18" charset="0"/>
                        </a:rPr>
                        <a:t>Sports</a:t>
                      </a:r>
                      <a:endParaRPr lang="lv-LV" sz="1050" dirty="0">
                        <a:effectLst/>
                        <a:latin typeface="Garamond" panose="02020404030301010803" pitchFamily="18" charset="0"/>
                      </a:endParaRPr>
                    </a:p>
                    <a:p>
                      <a:pPr algn="ctr">
                        <a:lnSpc>
                          <a:spcPct val="107000"/>
                        </a:lnSpc>
                        <a:spcAft>
                          <a:spcPts val="0"/>
                        </a:spcAft>
                      </a:pPr>
                      <a:r>
                        <a:rPr lang="lv-LV" sz="1100" dirty="0">
                          <a:effectLst/>
                          <a:latin typeface="Garamond" panose="02020404030301010803" pitchFamily="18" charset="0"/>
                        </a:rPr>
                        <a:t>Veselība. Drošība</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Aiva Ķēniņa</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Garamond" panose="02020404030301010803" pitchFamily="18" charset="0"/>
                          <a:hlinkClick r:id="rId5"/>
                        </a:rPr>
                        <a:t>aivake@inbox.lv</a:t>
                      </a:r>
                      <a:r>
                        <a:rPr lang="lv-LV" sz="1100" dirty="0">
                          <a:effectLst/>
                          <a:latin typeface="Garamond" panose="02020404030301010803" pitchFamily="18" charset="0"/>
                        </a:rPr>
                        <a:t> </a:t>
                      </a:r>
                      <a:endParaRPr lang="lv-LV" sz="1050" b="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Garamond" panose="02020404030301010803" pitchFamily="18" charset="0"/>
                        </a:rPr>
                        <a:t>29294921</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val="64114833"/>
                  </a:ext>
                </a:extLst>
              </a:tr>
              <a:tr h="177042">
                <a:tc>
                  <a:txBody>
                    <a:bodyPr/>
                    <a:lstStyle/>
                    <a:p>
                      <a:pPr algn="ctr">
                        <a:lnSpc>
                          <a:spcPct val="107000"/>
                        </a:lnSpc>
                        <a:spcAft>
                          <a:spcPts val="0"/>
                        </a:spcAft>
                      </a:pPr>
                      <a:r>
                        <a:rPr lang="lv-LV" sz="1400" dirty="0">
                          <a:effectLst/>
                          <a:latin typeface="Garamond" panose="02020404030301010803" pitchFamily="18" charset="0"/>
                        </a:rPr>
                        <a:t>Matemātikas</a:t>
                      </a:r>
                      <a:endParaRPr lang="lv-LV" sz="1200" b="1"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tc>
                <a:tc>
                  <a:txBody>
                    <a:bodyPr/>
                    <a:lstStyle/>
                    <a:p>
                      <a:pPr algn="ctr">
                        <a:lnSpc>
                          <a:spcPct val="107000"/>
                        </a:lnSpc>
                        <a:spcAft>
                          <a:spcPts val="0"/>
                        </a:spcAft>
                      </a:pPr>
                      <a:r>
                        <a:rPr lang="lv-LV" sz="1100" dirty="0">
                          <a:effectLst/>
                          <a:latin typeface="Garamond" panose="02020404030301010803" pitchFamily="18" charset="0"/>
                        </a:rPr>
                        <a:t>Matemātika</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tc>
                <a:tc>
                  <a:txBody>
                    <a:bodyPr/>
                    <a:lstStyle/>
                    <a:p>
                      <a:pPr algn="ctr">
                        <a:lnSpc>
                          <a:spcPct val="107000"/>
                        </a:lnSpc>
                        <a:spcAft>
                          <a:spcPts val="0"/>
                        </a:spcAft>
                      </a:pPr>
                      <a:r>
                        <a:rPr lang="lv-LV" sz="1100" dirty="0">
                          <a:effectLst/>
                          <a:latin typeface="Garamond" panose="02020404030301010803" pitchFamily="18" charset="0"/>
                        </a:rPr>
                        <a:t>Lāsma Mūrniece</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Garamond" panose="02020404030301010803" pitchFamily="18" charset="0"/>
                          <a:hlinkClick r:id="rId6"/>
                        </a:rPr>
                        <a:t>llasma91@inbox.lv</a:t>
                      </a:r>
                      <a:r>
                        <a:rPr lang="lv-LV" sz="1100" dirty="0">
                          <a:effectLst/>
                          <a:latin typeface="Garamond" panose="02020404030301010803" pitchFamily="18" charset="0"/>
                        </a:rPr>
                        <a:t> </a:t>
                      </a:r>
                      <a:endParaRPr lang="lv-LV" sz="1050" b="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28306373</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val="1186860572"/>
                  </a:ext>
                </a:extLst>
              </a:tr>
              <a:tr h="729732">
                <a:tc>
                  <a:txBody>
                    <a:bodyPr/>
                    <a:lstStyle/>
                    <a:p>
                      <a:pPr algn="ctr">
                        <a:lnSpc>
                          <a:spcPct val="107000"/>
                        </a:lnSpc>
                        <a:spcAft>
                          <a:spcPts val="0"/>
                        </a:spcAft>
                      </a:pPr>
                      <a:r>
                        <a:rPr lang="lv-LV" sz="1400" dirty="0">
                          <a:effectLst/>
                          <a:latin typeface="Garamond" panose="02020404030301010803" pitchFamily="18" charset="0"/>
                        </a:rPr>
                        <a:t>Tehnoloģiju</a:t>
                      </a:r>
                      <a:endParaRPr lang="lv-LV" sz="1200" b="1"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Mājturība un tehnoloģijas</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Informātika</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Datorika</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Garamond" panose="02020404030301010803" pitchFamily="18" charset="0"/>
                        </a:rPr>
                        <a:t>Ginta </a:t>
                      </a:r>
                      <a:r>
                        <a:rPr lang="lv-LV" sz="1100" dirty="0" err="1">
                          <a:effectLst/>
                          <a:latin typeface="Garamond" panose="02020404030301010803" pitchFamily="18" charset="0"/>
                        </a:rPr>
                        <a:t>Bogdanova</a:t>
                      </a:r>
                      <a:endParaRPr lang="lv-LV" sz="1050" dirty="0">
                        <a:effectLst/>
                        <a:latin typeface="Garamond" panose="02020404030301010803" pitchFamily="18" charset="0"/>
                      </a:endParaRPr>
                    </a:p>
                    <a:p>
                      <a:pPr algn="ctr">
                        <a:lnSpc>
                          <a:spcPct val="107000"/>
                        </a:lnSpc>
                        <a:spcAft>
                          <a:spcPts val="0"/>
                        </a:spcAft>
                      </a:pPr>
                      <a:r>
                        <a:rPr lang="lv-LV" sz="1100" dirty="0">
                          <a:effectLst/>
                          <a:latin typeface="Garamond" panose="02020404030301010803" pitchFamily="18" charset="0"/>
                        </a:rPr>
                        <a:t>Antra </a:t>
                      </a:r>
                      <a:r>
                        <a:rPr lang="lv-LV" sz="1100" dirty="0" err="1">
                          <a:effectLst/>
                          <a:latin typeface="Garamond" panose="02020404030301010803" pitchFamily="18" charset="0"/>
                        </a:rPr>
                        <a:t>Petkeviča</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Garamond" panose="02020404030301010803" pitchFamily="18" charset="0"/>
                          <a:hlinkClick r:id="rId7"/>
                        </a:rPr>
                        <a:t>ginta_b2@inbox.lv</a:t>
                      </a:r>
                      <a:r>
                        <a:rPr lang="lv-LV" sz="1100" dirty="0">
                          <a:effectLst/>
                          <a:latin typeface="Garamond" panose="02020404030301010803" pitchFamily="18" charset="0"/>
                        </a:rPr>
                        <a:t> </a:t>
                      </a:r>
                      <a:endParaRPr lang="lv-LV" sz="1050" dirty="0">
                        <a:effectLst/>
                        <a:latin typeface="Garamond" panose="02020404030301010803" pitchFamily="18" charset="0"/>
                      </a:endParaRPr>
                    </a:p>
                    <a:p>
                      <a:pPr algn="ctr">
                        <a:lnSpc>
                          <a:spcPct val="107000"/>
                        </a:lnSpc>
                        <a:spcAft>
                          <a:spcPts val="0"/>
                        </a:spcAft>
                      </a:pPr>
                      <a:r>
                        <a:rPr lang="lv-LV" sz="1100" u="none" strike="noStrike" dirty="0">
                          <a:effectLst/>
                          <a:latin typeface="Garamond" panose="02020404030301010803" pitchFamily="18" charset="0"/>
                          <a:hlinkClick r:id="rId8"/>
                        </a:rPr>
                        <a:t>vantra@inbox.lv</a:t>
                      </a:r>
                      <a:r>
                        <a:rPr lang="lv-LV" sz="1100" dirty="0">
                          <a:effectLst/>
                          <a:latin typeface="Garamond" panose="02020404030301010803" pitchFamily="18" charset="0"/>
                        </a:rPr>
                        <a:t> </a:t>
                      </a:r>
                      <a:endParaRPr lang="lv-LV" sz="1050" b="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29453862</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26424218</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val="3749470178"/>
                  </a:ext>
                </a:extLst>
              </a:tr>
              <a:tr h="722922">
                <a:tc>
                  <a:txBody>
                    <a:bodyPr/>
                    <a:lstStyle/>
                    <a:p>
                      <a:pPr algn="ctr">
                        <a:lnSpc>
                          <a:spcPct val="107000"/>
                        </a:lnSpc>
                        <a:spcAft>
                          <a:spcPts val="0"/>
                        </a:spcAft>
                      </a:pPr>
                      <a:r>
                        <a:rPr lang="lv-LV" sz="1400" dirty="0">
                          <a:effectLst/>
                          <a:latin typeface="Garamond" panose="02020404030301010803" pitchFamily="18" charset="0"/>
                        </a:rPr>
                        <a:t>Sociālā un pilsoniskā</a:t>
                      </a:r>
                      <a:endParaRPr lang="lv-LV" sz="1200" b="1"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Sociālās zinības</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Latvijas un pasaules vēsture</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Ekonomika</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Garamond" panose="02020404030301010803" pitchFamily="18" charset="0"/>
                        </a:rPr>
                        <a:t>Dace </a:t>
                      </a:r>
                      <a:r>
                        <a:rPr lang="lv-LV" sz="1100" dirty="0" err="1">
                          <a:effectLst/>
                          <a:latin typeface="Garamond" panose="02020404030301010803" pitchFamily="18" charset="0"/>
                        </a:rPr>
                        <a:t>Vilkauša</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Garamond" panose="02020404030301010803" pitchFamily="18" charset="0"/>
                          <a:hlinkClick r:id="rId9"/>
                        </a:rPr>
                        <a:t>dace_vilkausa@inbox.lv</a:t>
                      </a:r>
                      <a:r>
                        <a:rPr lang="lv-LV" sz="1100" dirty="0">
                          <a:effectLst/>
                          <a:latin typeface="Garamond" panose="02020404030301010803" pitchFamily="18" charset="0"/>
                        </a:rPr>
                        <a:t> </a:t>
                      </a:r>
                      <a:endParaRPr lang="lv-LV" sz="1050" b="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26140906</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val="2141499705"/>
                  </a:ext>
                </a:extLst>
              </a:tr>
              <a:tr h="729732">
                <a:tc>
                  <a:txBody>
                    <a:bodyPr/>
                    <a:lstStyle/>
                    <a:p>
                      <a:pPr algn="ctr">
                        <a:lnSpc>
                          <a:spcPct val="107000"/>
                        </a:lnSpc>
                        <a:spcAft>
                          <a:spcPts val="0"/>
                        </a:spcAft>
                      </a:pPr>
                      <a:r>
                        <a:rPr lang="lv-LV" sz="1400" dirty="0">
                          <a:effectLst/>
                          <a:latin typeface="Garamond" panose="02020404030301010803" pitchFamily="18" charset="0"/>
                        </a:rPr>
                        <a:t>Valodu</a:t>
                      </a:r>
                      <a:endParaRPr lang="lv-LV" sz="1200" b="1"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Latviešu valoda</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Krievu valoda</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Angļu valoda</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Vācu valoda</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Ilze Plezere</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Maija Kesenfelde</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sng" dirty="0">
                          <a:effectLst/>
                          <a:latin typeface="Garamond" panose="02020404030301010803" pitchFamily="18" charset="0"/>
                          <a:hlinkClick r:id="rId10"/>
                        </a:rPr>
                        <a:t>ilze0602@inbox.lv</a:t>
                      </a:r>
                      <a:r>
                        <a:rPr lang="lv-LV" sz="1100" dirty="0">
                          <a:effectLst/>
                          <a:latin typeface="Garamond" panose="02020404030301010803" pitchFamily="18" charset="0"/>
                        </a:rPr>
                        <a:t> </a:t>
                      </a:r>
                      <a:endParaRPr lang="lv-LV" sz="1050" dirty="0">
                        <a:effectLst/>
                        <a:latin typeface="Garamond" panose="02020404030301010803" pitchFamily="18" charset="0"/>
                      </a:endParaRPr>
                    </a:p>
                    <a:p>
                      <a:pPr algn="ctr">
                        <a:lnSpc>
                          <a:spcPct val="107000"/>
                        </a:lnSpc>
                        <a:spcAft>
                          <a:spcPts val="0"/>
                        </a:spcAft>
                      </a:pPr>
                      <a:r>
                        <a:rPr lang="lv-LV" sz="1100" u="none" strike="noStrike" dirty="0">
                          <a:effectLst/>
                          <a:latin typeface="Garamond" panose="02020404030301010803" pitchFamily="18" charset="0"/>
                          <a:hlinkClick r:id="rId11"/>
                        </a:rPr>
                        <a:t>maijakesenfelde@gmail.com</a:t>
                      </a:r>
                      <a:r>
                        <a:rPr lang="lv-LV" sz="1100" dirty="0">
                          <a:effectLst/>
                          <a:latin typeface="Garamond" panose="02020404030301010803" pitchFamily="18" charset="0"/>
                        </a:rPr>
                        <a:t> </a:t>
                      </a:r>
                      <a:endParaRPr lang="lv-LV" sz="1050" b="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29115194</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25418384</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val="2550032718"/>
                  </a:ext>
                </a:extLst>
              </a:tr>
              <a:tr h="1266607">
                <a:tc>
                  <a:txBody>
                    <a:bodyPr/>
                    <a:lstStyle/>
                    <a:p>
                      <a:pPr algn="ctr">
                        <a:lnSpc>
                          <a:spcPct val="107000"/>
                        </a:lnSpc>
                        <a:spcAft>
                          <a:spcPts val="0"/>
                        </a:spcAft>
                      </a:pPr>
                      <a:r>
                        <a:rPr lang="lv-LV" sz="1400" dirty="0">
                          <a:effectLst/>
                          <a:latin typeface="Garamond" panose="02020404030301010803" pitchFamily="18" charset="0"/>
                        </a:rPr>
                        <a:t>Dabaszinātņu</a:t>
                      </a:r>
                      <a:endParaRPr lang="lv-LV" sz="1200" b="1"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Dabaszinības</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Fizika</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Ķīmija</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Bioloģija</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Ģeogrāfija</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Ineta Krūmiņa</a:t>
                      </a:r>
                      <a:endParaRPr lang="lv-LV" sz="1050">
                        <a:effectLst/>
                        <a:latin typeface="Garamond" panose="02020404030301010803" pitchFamily="18" charset="0"/>
                      </a:endParaRPr>
                    </a:p>
                    <a:p>
                      <a:pPr algn="ctr">
                        <a:lnSpc>
                          <a:spcPct val="107000"/>
                        </a:lnSpc>
                        <a:spcAft>
                          <a:spcPts val="0"/>
                        </a:spcAft>
                      </a:pPr>
                      <a:r>
                        <a:rPr lang="lv-LV" sz="1100">
                          <a:effectLst/>
                          <a:latin typeface="Garamond" panose="02020404030301010803" pitchFamily="18" charset="0"/>
                        </a:rPr>
                        <a:t>Ināra Batņa</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Garamond" panose="02020404030301010803" pitchFamily="18" charset="0"/>
                        </a:rPr>
                        <a:t> </a:t>
                      </a:r>
                      <a:endParaRPr lang="lv-LV" sz="1050" dirty="0">
                        <a:effectLst/>
                        <a:latin typeface="Garamond" panose="02020404030301010803" pitchFamily="18" charset="0"/>
                      </a:endParaRPr>
                    </a:p>
                    <a:p>
                      <a:pPr algn="ctr">
                        <a:lnSpc>
                          <a:spcPct val="107000"/>
                        </a:lnSpc>
                        <a:spcAft>
                          <a:spcPts val="0"/>
                        </a:spcAft>
                      </a:pPr>
                      <a:r>
                        <a:rPr lang="lv-LV" sz="1100" dirty="0">
                          <a:effectLst/>
                          <a:latin typeface="Garamond" panose="02020404030301010803" pitchFamily="18" charset="0"/>
                        </a:rPr>
                        <a:t> </a:t>
                      </a:r>
                      <a:endParaRPr lang="lv-LV" sz="1050" dirty="0">
                        <a:effectLst/>
                        <a:latin typeface="Garamond" panose="02020404030301010803" pitchFamily="18" charset="0"/>
                      </a:endParaRPr>
                    </a:p>
                    <a:p>
                      <a:pPr algn="ctr">
                        <a:lnSpc>
                          <a:spcPct val="107000"/>
                        </a:lnSpc>
                        <a:spcAft>
                          <a:spcPts val="0"/>
                        </a:spcAft>
                      </a:pPr>
                      <a:r>
                        <a:rPr lang="lv-LV" sz="1100" u="none" strike="noStrike" dirty="0">
                          <a:effectLst/>
                          <a:latin typeface="Garamond" panose="02020404030301010803" pitchFamily="18" charset="0"/>
                          <a:hlinkClick r:id="rId12"/>
                        </a:rPr>
                        <a:t>inetakruminja@inbox.lv</a:t>
                      </a:r>
                      <a:endParaRPr lang="lv-LV" sz="1050" dirty="0">
                        <a:effectLst/>
                        <a:latin typeface="Garamond" panose="02020404030301010803" pitchFamily="18" charset="0"/>
                      </a:endParaRPr>
                    </a:p>
                    <a:p>
                      <a:pPr algn="ctr">
                        <a:lnSpc>
                          <a:spcPct val="107000"/>
                        </a:lnSpc>
                        <a:spcAft>
                          <a:spcPts val="0"/>
                        </a:spcAft>
                      </a:pPr>
                      <a:r>
                        <a:rPr lang="lv-LV" sz="1100" u="none" strike="noStrike" dirty="0">
                          <a:effectLst/>
                          <a:latin typeface="Garamond" panose="02020404030301010803" pitchFamily="18" charset="0"/>
                          <a:hlinkClick r:id="rId13"/>
                        </a:rPr>
                        <a:t>inara.batna@inbox.lv</a:t>
                      </a:r>
                      <a:r>
                        <a:rPr lang="lv-LV" sz="1100" dirty="0">
                          <a:effectLst/>
                          <a:latin typeface="Garamond" panose="02020404030301010803" pitchFamily="18" charset="0"/>
                        </a:rPr>
                        <a:t> </a:t>
                      </a:r>
                      <a:endParaRPr lang="lv-LV" sz="1050" dirty="0">
                        <a:effectLst/>
                        <a:latin typeface="Garamond" panose="02020404030301010803" pitchFamily="18" charset="0"/>
                      </a:endParaRPr>
                    </a:p>
                    <a:p>
                      <a:pPr algn="ctr">
                        <a:lnSpc>
                          <a:spcPct val="107000"/>
                        </a:lnSpc>
                        <a:spcAft>
                          <a:spcPts val="0"/>
                        </a:spcAft>
                      </a:pPr>
                      <a:r>
                        <a:rPr lang="lv-LV" sz="1100" dirty="0">
                          <a:effectLst/>
                          <a:latin typeface="Garamond" panose="02020404030301010803" pitchFamily="18" charset="0"/>
                        </a:rPr>
                        <a:t> </a:t>
                      </a:r>
                      <a:endParaRPr lang="lv-LV" sz="1050" dirty="0">
                        <a:effectLst/>
                        <a:latin typeface="Garamond" panose="02020404030301010803" pitchFamily="18" charset="0"/>
                      </a:endParaRPr>
                    </a:p>
                    <a:p>
                      <a:pPr algn="ctr">
                        <a:lnSpc>
                          <a:spcPct val="107000"/>
                        </a:lnSpc>
                        <a:spcAft>
                          <a:spcPts val="0"/>
                        </a:spcAft>
                      </a:pPr>
                      <a:r>
                        <a:rPr lang="lv-LV" sz="1100" dirty="0">
                          <a:effectLst/>
                          <a:latin typeface="Garamond" panose="02020404030301010803" pitchFamily="18" charset="0"/>
                        </a:rPr>
                        <a:t> </a:t>
                      </a:r>
                      <a:endParaRPr lang="lv-LV" sz="1050" b="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Garamond" panose="02020404030301010803" pitchFamily="18" charset="0"/>
                        </a:rPr>
                        <a:t>29128270</a:t>
                      </a:r>
                      <a:endParaRPr lang="lv-LV" sz="1050" dirty="0">
                        <a:effectLst/>
                        <a:latin typeface="Garamond" panose="02020404030301010803" pitchFamily="18" charset="0"/>
                      </a:endParaRPr>
                    </a:p>
                    <a:p>
                      <a:pPr algn="ctr">
                        <a:lnSpc>
                          <a:spcPct val="107000"/>
                        </a:lnSpc>
                        <a:spcAft>
                          <a:spcPts val="0"/>
                        </a:spcAft>
                      </a:pPr>
                      <a:r>
                        <a:rPr lang="lv-LV" sz="1100" dirty="0">
                          <a:effectLst/>
                          <a:latin typeface="Garamond" panose="02020404030301010803" pitchFamily="18" charset="0"/>
                        </a:rPr>
                        <a:t>28675096</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val="1316395126"/>
                  </a:ext>
                </a:extLst>
              </a:tr>
              <a:tr h="177042">
                <a:tc>
                  <a:txBody>
                    <a:bodyPr/>
                    <a:lstStyle/>
                    <a:p>
                      <a:pPr algn="ctr">
                        <a:lnSpc>
                          <a:spcPct val="107000"/>
                        </a:lnSpc>
                        <a:spcAft>
                          <a:spcPts val="0"/>
                        </a:spcAft>
                      </a:pPr>
                      <a:r>
                        <a:rPr lang="lv-LV" sz="1400" dirty="0">
                          <a:effectLst/>
                          <a:latin typeface="Garamond" panose="02020404030301010803" pitchFamily="18" charset="0"/>
                        </a:rPr>
                        <a:t>Sākumskolas</a:t>
                      </a:r>
                      <a:endParaRPr lang="lv-LV" sz="1200" b="1"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 </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tc>
                <a:tc>
                  <a:txBody>
                    <a:bodyPr/>
                    <a:lstStyle/>
                    <a:p>
                      <a:pPr algn="ctr">
                        <a:lnSpc>
                          <a:spcPct val="107000"/>
                        </a:lnSpc>
                        <a:spcAft>
                          <a:spcPts val="0"/>
                        </a:spcAft>
                      </a:pPr>
                      <a:r>
                        <a:rPr lang="lv-LV" sz="1100">
                          <a:effectLst/>
                          <a:latin typeface="Garamond" panose="02020404030301010803" pitchFamily="18" charset="0"/>
                        </a:rPr>
                        <a:t>Ligita Zāģere</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Garamond" panose="02020404030301010803" pitchFamily="18" charset="0"/>
                          <a:hlinkClick r:id="rId14"/>
                        </a:rPr>
                        <a:t>ligitazagere@inbox.lv</a:t>
                      </a:r>
                      <a:r>
                        <a:rPr lang="lv-LV" sz="1100" dirty="0">
                          <a:effectLst/>
                          <a:latin typeface="Garamond" panose="02020404030301010803" pitchFamily="18" charset="0"/>
                        </a:rPr>
                        <a:t> </a:t>
                      </a:r>
                      <a:endParaRPr lang="lv-LV" sz="1050" b="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Garamond" panose="02020404030301010803" pitchFamily="18" charset="0"/>
                        </a:rPr>
                        <a:t>26321556</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val="3427813744"/>
                  </a:ext>
                </a:extLst>
              </a:tr>
              <a:tr h="361461">
                <a:tc>
                  <a:txBody>
                    <a:bodyPr/>
                    <a:lstStyle/>
                    <a:p>
                      <a:pPr algn="ctr">
                        <a:lnSpc>
                          <a:spcPct val="107000"/>
                        </a:lnSpc>
                        <a:spcAft>
                          <a:spcPts val="0"/>
                        </a:spcAft>
                      </a:pPr>
                      <a:r>
                        <a:rPr lang="lv-LV" sz="1400" dirty="0">
                          <a:effectLst/>
                          <a:latin typeface="Garamond" panose="02020404030301010803" pitchFamily="18" charset="0"/>
                        </a:rPr>
                        <a:t>Pirmsskolas</a:t>
                      </a:r>
                      <a:endParaRPr lang="lv-LV" sz="1200" b="1"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Garamond" panose="02020404030301010803" pitchFamily="18" charset="0"/>
                        </a:rPr>
                        <a:t> </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tc>
                <a:tc>
                  <a:txBody>
                    <a:bodyPr/>
                    <a:lstStyle/>
                    <a:p>
                      <a:pPr algn="ctr">
                        <a:lnSpc>
                          <a:spcPct val="107000"/>
                        </a:lnSpc>
                        <a:spcAft>
                          <a:spcPts val="0"/>
                        </a:spcAft>
                      </a:pPr>
                      <a:r>
                        <a:rPr lang="lv-LV" sz="1100">
                          <a:effectLst/>
                          <a:latin typeface="Garamond" panose="02020404030301010803" pitchFamily="18" charset="0"/>
                        </a:rPr>
                        <a:t>Solvita Vinberga-Bambe</a:t>
                      </a:r>
                      <a:endParaRPr lang="lv-LV" sz="105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Garamond" panose="02020404030301010803" pitchFamily="18" charset="0"/>
                          <a:hlinkClick r:id="rId15"/>
                        </a:rPr>
                        <a:t>solvitaaa@inbox.lv</a:t>
                      </a:r>
                      <a:r>
                        <a:rPr lang="lv-LV" sz="1100" dirty="0">
                          <a:effectLst/>
                          <a:latin typeface="Garamond" panose="02020404030301010803" pitchFamily="18" charset="0"/>
                        </a:rPr>
                        <a:t> </a:t>
                      </a:r>
                      <a:endParaRPr lang="lv-LV" sz="1050" b="0" dirty="0">
                        <a:solidFill>
                          <a:schemeClr val="tx1"/>
                        </a:solidFill>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Garamond" panose="02020404030301010803" pitchFamily="18" charset="0"/>
                        </a:rPr>
                        <a:t>29431160</a:t>
                      </a:r>
                      <a:endParaRPr lang="lv-LV" sz="1050" dirty="0">
                        <a:effectLst/>
                        <a:latin typeface="Garamond" panose="02020404030301010803" pitchFamily="18" charset="0"/>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val="2597082995"/>
                  </a:ext>
                </a:extLst>
              </a:tr>
            </a:tbl>
          </a:graphicData>
        </a:graphic>
      </p:graphicFrame>
      <p:sp>
        <p:nvSpPr>
          <p:cNvPr id="3" name="Taisnstūris 2"/>
          <p:cNvSpPr/>
          <p:nvPr/>
        </p:nvSpPr>
        <p:spPr>
          <a:xfrm>
            <a:off x="1547664" y="0"/>
            <a:ext cx="6336704" cy="1014380"/>
          </a:xfrm>
          <a:prstGeom prst="rect">
            <a:avLst/>
          </a:prstGeom>
        </p:spPr>
        <p:txBody>
          <a:bodyPr wrap="square">
            <a:spAutoFit/>
          </a:bodyPr>
          <a:lstStyle/>
          <a:p>
            <a:pPr algn="ctr">
              <a:lnSpc>
                <a:spcPct val="107000"/>
              </a:lnSpc>
              <a:spcAft>
                <a:spcPts val="800"/>
              </a:spcAft>
            </a:pPr>
            <a:r>
              <a:rPr lang="lv-LV" sz="2800" b="1" dirty="0">
                <a:solidFill>
                  <a:srgbClr val="003300"/>
                </a:solidFill>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Yatra One" panose="02000000000000000000" pitchFamily="2" charset="-70"/>
              </a:rPr>
              <a:t>Kandavas novada skolu mācību priekšmetu jomu </a:t>
            </a:r>
            <a:r>
              <a:rPr lang="lv-LV" sz="2800" b="1" dirty="0" smtClean="0">
                <a:solidFill>
                  <a:srgbClr val="003300"/>
                </a:solidFill>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Yatra One" panose="02000000000000000000" pitchFamily="2" charset="-70"/>
              </a:rPr>
              <a:t>koordinatori (MJK)</a:t>
            </a:r>
            <a:endParaRPr lang="lv-LV" sz="2000" dirty="0">
              <a:solidFill>
                <a:srgbClr val="003300"/>
              </a:solidFill>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Yatra One" panose="02000000000000000000" pitchFamily="2" charset="-70"/>
            </a:endParaRPr>
          </a:p>
        </p:txBody>
      </p:sp>
    </p:spTree>
    <p:extLst>
      <p:ext uri="{BB962C8B-B14F-4D97-AF65-F5344CB8AC3E}">
        <p14:creationId xmlns:p14="http://schemas.microsoft.com/office/powerpoint/2010/main" val="3174990646"/>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Taisnstūris 1"/>
          <p:cNvSpPr/>
          <p:nvPr/>
        </p:nvSpPr>
        <p:spPr>
          <a:xfrm>
            <a:off x="539552" y="0"/>
            <a:ext cx="8208912" cy="6924973"/>
          </a:xfrm>
          <a:prstGeom prst="rect">
            <a:avLst/>
          </a:prstGeom>
        </p:spPr>
        <p:txBody>
          <a:bodyPr wrap="square">
            <a:spAutoFit/>
          </a:bodyPr>
          <a:lstStyle/>
          <a:p>
            <a:pPr algn="ctr"/>
            <a:r>
              <a:rPr lang="lv-LV" sz="3200" b="1" dirty="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MJK uzdevumi</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p>
          <a:p>
            <a:pPr algn="ctr"/>
            <a:endParaRPr lang="lv-LV" sz="2800" b="1" dirty="0">
              <a:solidFill>
                <a:srgbClr val="00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Novadā vada, virza, koordinē un atbalsta sadarbību attiecīgajā MJ iesaistītajiem </a:t>
            </a:r>
            <a:r>
              <a:rPr lang="lv-LV" sz="2400" dirty="0" smtClean="0">
                <a:solidFill>
                  <a:srgbClr val="000000"/>
                </a:solidFill>
                <a:latin typeface="Garamond" panose="02020404030301010803" pitchFamily="18" charset="0"/>
                <a:cs typeface="Yatra One" panose="02000000000000000000" pitchFamily="2" charset="-70"/>
              </a:rPr>
              <a:t>pedagogiem</a:t>
            </a:r>
          </a:p>
          <a:p>
            <a:endParaRPr lang="lv-LV" sz="2400" dirty="0">
              <a:solidFill>
                <a:srgbClr val="000000"/>
              </a:solidFill>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Konsultē un atbalsta pedagogus pedagoģiskās prakses </a:t>
            </a:r>
            <a:r>
              <a:rPr lang="lv-LV" sz="2400" dirty="0" smtClean="0">
                <a:solidFill>
                  <a:srgbClr val="000000"/>
                </a:solidFill>
                <a:latin typeface="Garamond" panose="02020404030301010803" pitchFamily="18" charset="0"/>
                <a:cs typeface="Yatra One" panose="02000000000000000000" pitchFamily="2" charset="-70"/>
              </a:rPr>
              <a:t>pilnveidei</a:t>
            </a:r>
          </a:p>
          <a:p>
            <a:endParaRPr lang="lv-LV" sz="2400" dirty="0">
              <a:solidFill>
                <a:srgbClr val="000000"/>
              </a:solidFill>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Apzina un popularizē labās prakses piemērus un pieredzes apmaiņu (</a:t>
            </a:r>
            <a:r>
              <a:rPr lang="lv-LV" sz="2400" dirty="0" err="1">
                <a:solidFill>
                  <a:srgbClr val="000000"/>
                </a:solidFill>
                <a:latin typeface="Garamond" panose="02020404030301010803" pitchFamily="18" charset="0"/>
                <a:cs typeface="Yatra One" panose="02000000000000000000" pitchFamily="2" charset="-70"/>
              </a:rPr>
              <a:t>pilotskolas</a:t>
            </a:r>
            <a:r>
              <a:rPr lang="lv-LV" sz="2400" dirty="0">
                <a:solidFill>
                  <a:srgbClr val="000000"/>
                </a:solidFill>
                <a:latin typeface="Garamond" panose="02020404030301010803" pitchFamily="18" charset="0"/>
                <a:cs typeface="Yatra One" panose="02000000000000000000" pitchFamily="2" charset="-70"/>
              </a:rPr>
              <a:t> pieredze, meistarklases, atklātās stundas, semināri, metodiskās </a:t>
            </a:r>
            <a:r>
              <a:rPr lang="lv-LV" sz="2400" dirty="0" smtClean="0">
                <a:solidFill>
                  <a:srgbClr val="000000"/>
                </a:solidFill>
                <a:latin typeface="Garamond" panose="02020404030301010803" pitchFamily="18" charset="0"/>
                <a:cs typeface="Yatra One" panose="02000000000000000000" pitchFamily="2" charset="-70"/>
              </a:rPr>
              <a:t>izstrādnes)</a:t>
            </a:r>
          </a:p>
          <a:p>
            <a:endParaRPr lang="lv-LV" sz="2400" dirty="0">
              <a:solidFill>
                <a:srgbClr val="000000"/>
              </a:solidFill>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Stundu vērošana savā un citās novada skolās (analīze, ieteikumi</a:t>
            </a:r>
            <a:r>
              <a:rPr lang="lv-LV" sz="2400" dirty="0" smtClean="0">
                <a:solidFill>
                  <a:srgbClr val="000000"/>
                </a:solidFill>
                <a:latin typeface="Garamond" panose="02020404030301010803" pitchFamily="18" charset="0"/>
                <a:cs typeface="Yatra One" panose="02000000000000000000" pitchFamily="2" charset="-70"/>
              </a:rPr>
              <a:t>)</a:t>
            </a:r>
          </a:p>
          <a:p>
            <a:endParaRPr lang="lv-LV" sz="2400" dirty="0">
              <a:solidFill>
                <a:srgbClr val="000000"/>
              </a:solidFill>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Saikne ar VISC – regulāri iepazīstas ar aktuālo mācību saturā, informē MJ skolotājus par aktualitātēm, nodod mācību materiālus, ja nepieciešams – konsultē </a:t>
            </a:r>
            <a:r>
              <a:rPr lang="lv-LV" sz="2400" dirty="0" smtClean="0">
                <a:solidFill>
                  <a:srgbClr val="000000"/>
                </a:solidFill>
                <a:latin typeface="Garamond" panose="02020404030301010803" pitchFamily="18" charset="0"/>
                <a:cs typeface="Yatra One" panose="02000000000000000000" pitchFamily="2" charset="-70"/>
              </a:rPr>
              <a:t>pedagogus</a:t>
            </a:r>
          </a:p>
          <a:p>
            <a:endParaRPr lang="lv-LV" sz="2400" dirty="0">
              <a:solidFill>
                <a:srgbClr val="000000"/>
              </a:solidFill>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Pedagogu profesionālās pilnveides koordinēšana</a:t>
            </a:r>
          </a:p>
        </p:txBody>
      </p:sp>
    </p:spTree>
    <p:extLst>
      <p:ext uri="{BB962C8B-B14F-4D97-AF65-F5344CB8AC3E}">
        <p14:creationId xmlns:p14="http://schemas.microsoft.com/office/powerpoint/2010/main" val="402472262"/>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TextBox 1"/>
          <p:cNvSpPr txBox="1"/>
          <p:nvPr/>
        </p:nvSpPr>
        <p:spPr>
          <a:xfrm>
            <a:off x="611560" y="332656"/>
            <a:ext cx="7992888" cy="954107"/>
          </a:xfrm>
          <a:prstGeom prst="rect">
            <a:avLst/>
          </a:prstGeom>
          <a:noFill/>
        </p:spPr>
        <p:txBody>
          <a:bodyPr wrap="square" rtlCol="0">
            <a:spAutoFit/>
          </a:bodyPr>
          <a:lstStyle/>
          <a:p>
            <a:pPr algn="ctr"/>
            <a:r>
              <a:rPr lang="lv-LV" sz="2800" b="1" dirty="0" smtClean="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PEDAGOĢISKI MEDICĪNISKĀ KOMISIJA 2019./2020. M.G.</a:t>
            </a:r>
            <a:endParaRPr lang="lv-LV" sz="2800" b="1" dirty="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p:txBody>
      </p:sp>
      <p:sp>
        <p:nvSpPr>
          <p:cNvPr id="3" name="TextBox 2"/>
          <p:cNvSpPr txBox="1"/>
          <p:nvPr/>
        </p:nvSpPr>
        <p:spPr>
          <a:xfrm>
            <a:off x="323528" y="1484784"/>
            <a:ext cx="8496944" cy="1107996"/>
          </a:xfrm>
          <a:prstGeom prst="rect">
            <a:avLst/>
          </a:prstGeom>
          <a:noFill/>
        </p:spPr>
        <p:txBody>
          <a:bodyPr wrap="square" rtlCol="0">
            <a:spAutoFit/>
          </a:bodyPr>
          <a:lstStyle/>
          <a:p>
            <a:pPr algn="just"/>
            <a:r>
              <a:rPr lang="lv-LV" sz="2200" dirty="0" smtClean="0">
                <a:solidFill>
                  <a:srgbClr val="003300"/>
                </a:solidFill>
                <a:latin typeface="Garamond" panose="02020404030301010803" pitchFamily="18" charset="0"/>
                <a:cs typeface="Yatra One" panose="02000000000000000000" pitchFamily="2" charset="-70"/>
              </a:rPr>
              <a:t>	Notika </a:t>
            </a:r>
            <a:r>
              <a:rPr lang="lv-LV" sz="2200" b="1" dirty="0" smtClean="0">
                <a:solidFill>
                  <a:srgbClr val="003300"/>
                </a:solidFill>
                <a:latin typeface="Garamond" panose="02020404030301010803" pitchFamily="18" charset="0"/>
                <a:cs typeface="Yatra One" panose="02000000000000000000" pitchFamily="2" charset="-70"/>
              </a:rPr>
              <a:t>11</a:t>
            </a:r>
            <a:r>
              <a:rPr lang="lv-LV" sz="2200" dirty="0" smtClean="0">
                <a:solidFill>
                  <a:srgbClr val="003300"/>
                </a:solidFill>
                <a:latin typeface="Garamond" panose="02020404030301010803" pitchFamily="18" charset="0"/>
                <a:cs typeface="Yatra One" panose="02000000000000000000" pitchFamily="2" charset="-70"/>
              </a:rPr>
              <a:t> Kandavas novada pedagoģiski medicīniskās komisijas sēdes, kurās izpētīja un pārbaudīja</a:t>
            </a:r>
            <a:r>
              <a:rPr lang="lv-LV" sz="2200" b="1" dirty="0" smtClean="0">
                <a:solidFill>
                  <a:srgbClr val="003300"/>
                </a:solidFill>
                <a:latin typeface="Garamond" panose="02020404030301010803" pitchFamily="18" charset="0"/>
                <a:cs typeface="Yatra One" panose="02000000000000000000" pitchFamily="2" charset="-70"/>
              </a:rPr>
              <a:t> 28 </a:t>
            </a:r>
            <a:r>
              <a:rPr lang="lv-LV" sz="2200" dirty="0" smtClean="0">
                <a:solidFill>
                  <a:srgbClr val="003300"/>
                </a:solidFill>
                <a:latin typeface="Garamond" panose="02020404030301010803" pitchFamily="18" charset="0"/>
                <a:cs typeface="Yatra One" panose="02000000000000000000" pitchFamily="2" charset="-70"/>
              </a:rPr>
              <a:t>bērnus un noteica viņu veselības stāvoklim, spējām un attīstības līmenim piemērotākās izglītības programmas: </a:t>
            </a:r>
          </a:p>
        </p:txBody>
      </p:sp>
      <p:graphicFrame>
        <p:nvGraphicFramePr>
          <p:cNvPr id="4" name="Tabula 3"/>
          <p:cNvGraphicFramePr>
            <a:graphicFrameLocks noGrp="1"/>
          </p:cNvGraphicFramePr>
          <p:nvPr>
            <p:extLst>
              <p:ext uri="{D42A27DB-BD31-4B8C-83A1-F6EECF244321}">
                <p14:modId xmlns:p14="http://schemas.microsoft.com/office/powerpoint/2010/main" val="667382695"/>
              </p:ext>
            </p:extLst>
          </p:nvPr>
        </p:nvGraphicFramePr>
        <p:xfrm>
          <a:off x="971600" y="2924940"/>
          <a:ext cx="7488832" cy="3672410"/>
        </p:xfrm>
        <a:graphic>
          <a:graphicData uri="http://schemas.openxmlformats.org/drawingml/2006/table">
            <a:tbl>
              <a:tblPr firstRow="1" bandRow="1">
                <a:tableStyleId>{46F890A9-2807-4EBB-B81D-B2AA78EC7F39}</a:tableStyleId>
              </a:tblPr>
              <a:tblGrid>
                <a:gridCol w="3744416">
                  <a:extLst>
                    <a:ext uri="{9D8B030D-6E8A-4147-A177-3AD203B41FA5}">
                      <a16:colId xmlns:a16="http://schemas.microsoft.com/office/drawing/2014/main" val="943187505"/>
                    </a:ext>
                  </a:extLst>
                </a:gridCol>
                <a:gridCol w="3744416">
                  <a:extLst>
                    <a:ext uri="{9D8B030D-6E8A-4147-A177-3AD203B41FA5}">
                      <a16:colId xmlns:a16="http://schemas.microsoft.com/office/drawing/2014/main" val="3219501574"/>
                    </a:ext>
                  </a:extLst>
                </a:gridCol>
              </a:tblGrid>
              <a:tr h="524630">
                <a:tc>
                  <a:txBody>
                    <a:bodyPr/>
                    <a:lstStyle/>
                    <a:p>
                      <a:pPr algn="ctr"/>
                      <a:r>
                        <a:rPr lang="lv-LV" sz="2400" b="1" dirty="0" smtClean="0">
                          <a:effectLst>
                            <a:outerShdw blurRad="38100" dist="38100" dir="2700000" algn="tl">
                              <a:srgbClr val="000000">
                                <a:alpha val="43137"/>
                              </a:srgbClr>
                            </a:outerShdw>
                          </a:effectLst>
                          <a:latin typeface="Garamond" panose="02020404030301010803" pitchFamily="18" charset="0"/>
                        </a:rPr>
                        <a:t>Programma</a:t>
                      </a:r>
                      <a:endParaRPr lang="lv-LV" sz="2400" b="1" dirty="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tc>
                <a:tc>
                  <a:txBody>
                    <a:bodyPr/>
                    <a:lstStyle/>
                    <a:p>
                      <a:pPr algn="ctr"/>
                      <a:r>
                        <a:rPr lang="lv-LV" sz="2400" b="1" dirty="0" smtClean="0">
                          <a:effectLst>
                            <a:outerShdw blurRad="38100" dist="38100" dir="2700000" algn="tl">
                              <a:srgbClr val="000000">
                                <a:alpha val="43137"/>
                              </a:srgbClr>
                            </a:outerShdw>
                          </a:effectLst>
                          <a:latin typeface="Garamond" panose="02020404030301010803" pitchFamily="18" charset="0"/>
                        </a:rPr>
                        <a:t>Skaits</a:t>
                      </a:r>
                      <a:endParaRPr lang="lv-LV" sz="2400" b="1" dirty="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val="2032482147"/>
                  </a:ext>
                </a:extLst>
              </a:tr>
              <a:tr h="524630">
                <a:tc>
                  <a:txBody>
                    <a:bodyPr/>
                    <a:lstStyle/>
                    <a:p>
                      <a:pPr algn="ctr"/>
                      <a:r>
                        <a:rPr lang="lv-LV" sz="2000" b="1" dirty="0" smtClean="0">
                          <a:latin typeface="Garamond" panose="02020404030301010803" pitchFamily="18" charset="0"/>
                        </a:rPr>
                        <a:t>01015511</a:t>
                      </a:r>
                      <a:endParaRPr lang="lv-LV" sz="2000" b="1" dirty="0">
                        <a:solidFill>
                          <a:srgbClr val="003300"/>
                        </a:solidFill>
                        <a:latin typeface="Garamond" panose="02020404030301010803" pitchFamily="18" charset="0"/>
                        <a:cs typeface="Yatra One" panose="02000000000000000000" pitchFamily="2" charset="-70"/>
                      </a:endParaRPr>
                    </a:p>
                  </a:txBody>
                  <a:tcPr anchor="ctr"/>
                </a:tc>
                <a:tc>
                  <a:txBody>
                    <a:bodyPr/>
                    <a:lstStyle/>
                    <a:p>
                      <a:pPr algn="ctr"/>
                      <a:r>
                        <a:rPr lang="lv-LV" sz="2000" b="1" dirty="0" smtClean="0">
                          <a:solidFill>
                            <a:schemeClr val="dk1"/>
                          </a:solidFill>
                          <a:latin typeface="Garamond" panose="02020404030301010803" pitchFamily="18" charset="0"/>
                          <a:cs typeface="+mn-cs"/>
                        </a:rPr>
                        <a:t>5</a:t>
                      </a:r>
                      <a:endParaRPr lang="lv-LV" sz="2000" b="1" dirty="0">
                        <a:solidFill>
                          <a:srgbClr val="0033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val="1587446604"/>
                  </a:ext>
                </a:extLst>
              </a:tr>
              <a:tr h="524630">
                <a:tc>
                  <a:txBody>
                    <a:bodyPr/>
                    <a:lstStyle/>
                    <a:p>
                      <a:pPr algn="ctr"/>
                      <a:r>
                        <a:rPr lang="lv-LV" sz="2000" b="1" dirty="0" smtClean="0">
                          <a:latin typeface="Garamond" panose="02020404030301010803" pitchFamily="18" charset="0"/>
                        </a:rPr>
                        <a:t>01015611</a:t>
                      </a:r>
                      <a:endParaRPr lang="lv-LV" sz="2000" b="1" dirty="0">
                        <a:solidFill>
                          <a:srgbClr val="003300"/>
                        </a:solidFill>
                        <a:latin typeface="Garamond" panose="02020404030301010803" pitchFamily="18" charset="0"/>
                        <a:cs typeface="Yatra One" panose="02000000000000000000" pitchFamily="2" charset="-70"/>
                      </a:endParaRPr>
                    </a:p>
                  </a:txBody>
                  <a:tcPr anchor="ctr"/>
                </a:tc>
                <a:tc>
                  <a:txBody>
                    <a:bodyPr/>
                    <a:lstStyle/>
                    <a:p>
                      <a:pPr algn="ctr"/>
                      <a:r>
                        <a:rPr lang="lv-LV" sz="2000" b="1" dirty="0" smtClean="0">
                          <a:solidFill>
                            <a:schemeClr val="dk1"/>
                          </a:solidFill>
                          <a:latin typeface="Garamond" panose="02020404030301010803" pitchFamily="18" charset="0"/>
                          <a:cs typeface="+mn-cs"/>
                        </a:rPr>
                        <a:t>7</a:t>
                      </a:r>
                      <a:endParaRPr lang="lv-LV" sz="2000" b="1" dirty="0">
                        <a:solidFill>
                          <a:srgbClr val="0033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val="1193074723"/>
                  </a:ext>
                </a:extLst>
              </a:tr>
              <a:tr h="524630">
                <a:tc>
                  <a:txBody>
                    <a:bodyPr/>
                    <a:lstStyle/>
                    <a:p>
                      <a:pPr algn="ctr"/>
                      <a:r>
                        <a:rPr lang="lv-LV" sz="2000" b="1" dirty="0" smtClean="0">
                          <a:latin typeface="Garamond" panose="02020404030301010803" pitchFamily="18" charset="0"/>
                        </a:rPr>
                        <a:t>21011111</a:t>
                      </a:r>
                      <a:endParaRPr lang="lv-LV" sz="2000" b="1" dirty="0">
                        <a:solidFill>
                          <a:srgbClr val="003300"/>
                        </a:solidFill>
                        <a:latin typeface="Garamond" panose="02020404030301010803" pitchFamily="18" charset="0"/>
                        <a:cs typeface="Yatra One" panose="02000000000000000000" pitchFamily="2" charset="-70"/>
                      </a:endParaRPr>
                    </a:p>
                  </a:txBody>
                  <a:tcPr anchor="ctr"/>
                </a:tc>
                <a:tc>
                  <a:txBody>
                    <a:bodyPr/>
                    <a:lstStyle/>
                    <a:p>
                      <a:pPr algn="ctr"/>
                      <a:r>
                        <a:rPr lang="lv-LV" sz="2000" b="1" dirty="0" smtClean="0">
                          <a:solidFill>
                            <a:schemeClr val="dk1"/>
                          </a:solidFill>
                          <a:latin typeface="Garamond" panose="02020404030301010803" pitchFamily="18" charset="0"/>
                          <a:cs typeface="+mn-cs"/>
                        </a:rPr>
                        <a:t>3</a:t>
                      </a:r>
                      <a:endParaRPr lang="lv-LV" sz="2000" b="1" dirty="0">
                        <a:solidFill>
                          <a:srgbClr val="0033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val="107917032"/>
                  </a:ext>
                </a:extLst>
              </a:tr>
              <a:tr h="524630">
                <a:tc>
                  <a:txBody>
                    <a:bodyPr/>
                    <a:lstStyle/>
                    <a:p>
                      <a:pPr algn="ctr"/>
                      <a:r>
                        <a:rPr lang="lv-LV" sz="2000" b="1" dirty="0" smtClean="0">
                          <a:latin typeface="Garamond" panose="02020404030301010803" pitchFamily="18" charset="0"/>
                        </a:rPr>
                        <a:t>21015611</a:t>
                      </a:r>
                      <a:endParaRPr lang="lv-LV" sz="2000" b="1" dirty="0">
                        <a:solidFill>
                          <a:srgbClr val="003300"/>
                        </a:solidFill>
                        <a:latin typeface="Garamond" panose="02020404030301010803" pitchFamily="18" charset="0"/>
                        <a:cs typeface="Yatra One" panose="02000000000000000000" pitchFamily="2" charset="-70"/>
                      </a:endParaRPr>
                    </a:p>
                  </a:txBody>
                  <a:tcPr anchor="ctr"/>
                </a:tc>
                <a:tc>
                  <a:txBody>
                    <a:bodyPr/>
                    <a:lstStyle/>
                    <a:p>
                      <a:pPr algn="ctr"/>
                      <a:r>
                        <a:rPr lang="lv-LV" sz="2000" b="1" dirty="0" smtClean="0">
                          <a:solidFill>
                            <a:schemeClr val="dk1"/>
                          </a:solidFill>
                          <a:latin typeface="Garamond" panose="02020404030301010803" pitchFamily="18" charset="0"/>
                          <a:cs typeface="+mn-cs"/>
                        </a:rPr>
                        <a:t>5</a:t>
                      </a:r>
                      <a:endParaRPr lang="lv-LV" sz="2000" b="1" dirty="0">
                        <a:solidFill>
                          <a:srgbClr val="0033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val="1207098795"/>
                  </a:ext>
                </a:extLst>
              </a:tr>
              <a:tr h="524630">
                <a:tc>
                  <a:txBody>
                    <a:bodyPr/>
                    <a:lstStyle/>
                    <a:p>
                      <a:pPr algn="ctr"/>
                      <a:r>
                        <a:rPr lang="lv-LV" sz="2000" b="1" dirty="0" smtClean="0">
                          <a:latin typeface="Garamond" panose="02020404030301010803" pitchFamily="18" charset="0"/>
                        </a:rPr>
                        <a:t>21015811</a:t>
                      </a:r>
                      <a:endParaRPr lang="lv-LV" sz="2000" b="1" dirty="0">
                        <a:solidFill>
                          <a:srgbClr val="003300"/>
                        </a:solidFill>
                        <a:latin typeface="Garamond" panose="02020404030301010803" pitchFamily="18" charset="0"/>
                        <a:cs typeface="Yatra One" panose="02000000000000000000" pitchFamily="2" charset="-70"/>
                      </a:endParaRPr>
                    </a:p>
                  </a:txBody>
                  <a:tcPr anchor="ctr"/>
                </a:tc>
                <a:tc>
                  <a:txBody>
                    <a:bodyPr/>
                    <a:lstStyle/>
                    <a:p>
                      <a:pPr algn="ctr"/>
                      <a:r>
                        <a:rPr lang="lv-LV" sz="2000" b="1" dirty="0" smtClean="0">
                          <a:solidFill>
                            <a:schemeClr val="dk1"/>
                          </a:solidFill>
                          <a:latin typeface="Garamond" panose="02020404030301010803" pitchFamily="18" charset="0"/>
                          <a:cs typeface="+mn-cs"/>
                        </a:rPr>
                        <a:t>6</a:t>
                      </a:r>
                      <a:endParaRPr lang="lv-LV" sz="2000" b="1" dirty="0">
                        <a:solidFill>
                          <a:srgbClr val="0033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val="1550802001"/>
                  </a:ext>
                </a:extLst>
              </a:tr>
              <a:tr h="524630">
                <a:tc>
                  <a:txBody>
                    <a:bodyPr/>
                    <a:lstStyle/>
                    <a:p>
                      <a:pPr algn="ctr"/>
                      <a:r>
                        <a:rPr lang="lv-LV" sz="2000" b="1" dirty="0" smtClean="0">
                          <a:latin typeface="Garamond" panose="02020404030301010803" pitchFamily="18" charset="0"/>
                        </a:rPr>
                        <a:t>21015911</a:t>
                      </a:r>
                      <a:endParaRPr lang="lv-LV" sz="2000" b="1" dirty="0">
                        <a:solidFill>
                          <a:srgbClr val="003300"/>
                        </a:solidFill>
                        <a:latin typeface="Garamond" panose="02020404030301010803" pitchFamily="18" charset="0"/>
                        <a:cs typeface="Yatra One" panose="02000000000000000000" pitchFamily="2" charset="-70"/>
                      </a:endParaRPr>
                    </a:p>
                  </a:txBody>
                  <a:tcPr anchor="ctr"/>
                </a:tc>
                <a:tc>
                  <a:txBody>
                    <a:bodyPr/>
                    <a:lstStyle/>
                    <a:p>
                      <a:pPr algn="ctr"/>
                      <a:r>
                        <a:rPr lang="lv-LV" sz="2000" b="1" dirty="0" smtClean="0">
                          <a:solidFill>
                            <a:schemeClr val="dk1"/>
                          </a:solidFill>
                          <a:latin typeface="Garamond" panose="02020404030301010803" pitchFamily="18" charset="0"/>
                          <a:cs typeface="+mn-cs"/>
                        </a:rPr>
                        <a:t>2</a:t>
                      </a:r>
                      <a:endParaRPr lang="lv-LV" sz="2000" b="1" dirty="0">
                        <a:solidFill>
                          <a:srgbClr val="0033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val="3962162793"/>
                  </a:ext>
                </a:extLst>
              </a:tr>
            </a:tbl>
          </a:graphicData>
        </a:graphic>
      </p:graphicFrame>
    </p:spTree>
    <p:extLst>
      <p:ext uri="{BB962C8B-B14F-4D97-AF65-F5344CB8AC3E}">
        <p14:creationId xmlns:p14="http://schemas.microsoft.com/office/powerpoint/2010/main" val="1960200452"/>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49154" name="Virsraksts 3"/>
          <p:cNvSpPr>
            <a:spLocks noGrp="1"/>
          </p:cNvSpPr>
          <p:nvPr>
            <p:ph type="title" idx="4294967295"/>
          </p:nvPr>
        </p:nvSpPr>
        <p:spPr>
          <a:xfrm>
            <a:off x="1691680" y="2492896"/>
            <a:ext cx="6048375" cy="1871662"/>
          </a:xfrm>
        </p:spPr>
        <p:txBody>
          <a:bodyPr wrap="square" numCol="1" anchorCtr="0" compatLnSpc="1">
            <a:prstTxWarp prst="textNoShape">
              <a:avLst/>
            </a:prstTxWarp>
            <a:normAutofit/>
          </a:bodyPr>
          <a:lstStyle/>
          <a:p>
            <a:pPr algn="ctr" eaLnBrk="1" hangingPunct="1"/>
            <a:r>
              <a:rPr lang="lv-LV" sz="4400" b="1" dirty="0" smtClean="0">
                <a:ln>
                  <a:solidFill>
                    <a:schemeClr val="tx1"/>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VALSTS PĀRBAUDES    DARBI</a:t>
            </a:r>
          </a:p>
        </p:txBody>
      </p:sp>
    </p:spTree>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3" name="Satura vietturis 2"/>
          <p:cNvSpPr>
            <a:spLocks noGrp="1"/>
          </p:cNvSpPr>
          <p:nvPr>
            <p:ph idx="1"/>
          </p:nvPr>
        </p:nvSpPr>
        <p:spPr>
          <a:xfrm>
            <a:off x="179512" y="188640"/>
            <a:ext cx="8784976" cy="6480720"/>
          </a:xfrm>
        </p:spPr>
        <p:txBody>
          <a:bodyPr rtlCol="0">
            <a:normAutofit fontScale="47500" lnSpcReduction="20000"/>
          </a:bodyPr>
          <a:lstStyle/>
          <a:p>
            <a:pPr marL="0" indent="19050" algn="ctr" eaLnBrk="1" fontAlgn="auto" hangingPunct="1">
              <a:spcAft>
                <a:spcPts val="0"/>
              </a:spcAft>
              <a:buClr>
                <a:schemeClr val="tx1">
                  <a:lumMod val="75000"/>
                  <a:lumOff val="25000"/>
                </a:schemeClr>
              </a:buClr>
              <a:buFont typeface="Wingdings 2" charset="2"/>
              <a:buNone/>
              <a:defRPr/>
            </a:pPr>
            <a:r>
              <a:rPr lang="lv-LV" sz="5100" b="1" dirty="0" smtClean="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Kandavas novadā 2019./2020.mācību gadā</a:t>
            </a:r>
          </a:p>
          <a:p>
            <a:pPr marL="0" indent="19050" algn="ctr" eaLnBrk="1" fontAlgn="auto" hangingPunct="1">
              <a:spcAft>
                <a:spcPts val="0"/>
              </a:spcAft>
              <a:buClr>
                <a:schemeClr val="tx1">
                  <a:lumMod val="75000"/>
                  <a:lumOff val="25000"/>
                </a:schemeClr>
              </a:buClr>
              <a:buFont typeface="Wingdings 2" charset="2"/>
              <a:buNone/>
              <a:defRPr/>
            </a:pPr>
            <a:r>
              <a:rPr lang="lv-LV" sz="5100" b="1" dirty="0" smtClean="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valsts pārbaudes darbus kārtoja: </a:t>
            </a:r>
          </a:p>
          <a:p>
            <a:pPr marL="0" indent="19050" algn="ctr" eaLnBrk="1" fontAlgn="auto" hangingPunct="1">
              <a:spcAft>
                <a:spcPts val="0"/>
              </a:spcAft>
              <a:buClr>
                <a:schemeClr val="tx1">
                  <a:lumMod val="75000"/>
                  <a:lumOff val="25000"/>
                </a:schemeClr>
              </a:buClr>
              <a:buFont typeface="Wingdings 2" charset="2"/>
              <a:buNone/>
              <a:defRPr/>
            </a:pPr>
            <a:r>
              <a:rPr lang="lv-LV" sz="4000" b="1" dirty="0" smtClean="0">
                <a:solidFill>
                  <a:schemeClr val="tx1"/>
                </a:solidFill>
                <a:latin typeface="Garamond" panose="02020404030301010803" pitchFamily="18" charset="0"/>
                <a:cs typeface="Yatra One" panose="02000000000000000000" pitchFamily="2" charset="-70"/>
              </a:rPr>
              <a:t>		 </a:t>
            </a:r>
          </a:p>
          <a:p>
            <a:pPr marL="0" indent="19050" eaLnBrk="1" fontAlgn="auto" hangingPunct="1">
              <a:spcAft>
                <a:spcPts val="0"/>
              </a:spcAft>
              <a:buClr>
                <a:schemeClr val="tx1">
                  <a:lumMod val="75000"/>
                  <a:lumOff val="25000"/>
                </a:schemeClr>
              </a:buClr>
              <a:buFont typeface="Wingdings 2" charset="2"/>
              <a:buNone/>
              <a:defRPr/>
            </a:pPr>
            <a:r>
              <a:rPr lang="lv-LV" sz="4000" b="1" dirty="0" smtClean="0">
                <a:latin typeface="Garamond" panose="02020404030301010803" pitchFamily="18" charset="0"/>
                <a:cs typeface="Yatra One" panose="02000000000000000000" pitchFamily="2" charset="-70"/>
              </a:rPr>
              <a:t>		</a:t>
            </a:r>
            <a:r>
              <a:rPr lang="lv-LV" sz="4000" b="1" dirty="0" smtClean="0">
                <a:solidFill>
                  <a:schemeClr val="tx1"/>
                </a:solidFill>
                <a:latin typeface="Garamond" panose="02020404030301010803" pitchFamily="18" charset="0"/>
                <a:cs typeface="Yatra One" panose="02000000000000000000" pitchFamily="2" charset="-70"/>
              </a:rPr>
              <a:t>  </a:t>
            </a:r>
            <a:r>
              <a:rPr lang="lv-LV" sz="4000" u="sng" dirty="0" smtClean="0">
                <a:solidFill>
                  <a:schemeClr val="tx1"/>
                </a:solidFill>
                <a:latin typeface="Garamond" panose="02020404030301010803" pitchFamily="18" charset="0"/>
                <a:cs typeface="Yatra One" panose="02000000000000000000" pitchFamily="2" charset="-70"/>
              </a:rPr>
              <a:t>3.klasē		</a:t>
            </a:r>
            <a:r>
              <a:rPr lang="lv-LV" sz="4000" u="sng" dirty="0" smtClean="0">
                <a:latin typeface="Garamond" panose="02020404030301010803" pitchFamily="18" charset="0"/>
                <a:cs typeface="Yatra One" panose="02000000000000000000" pitchFamily="2" charset="-70"/>
              </a:rPr>
              <a:t>66</a:t>
            </a:r>
            <a:r>
              <a:rPr lang="lv-LV" sz="4000" u="sng" dirty="0" smtClean="0">
                <a:solidFill>
                  <a:schemeClr val="tx1"/>
                </a:solidFill>
                <a:latin typeface="Garamond" panose="02020404030301010803" pitchFamily="18" charset="0"/>
                <a:cs typeface="Yatra One" panose="02000000000000000000" pitchFamily="2" charset="-70"/>
              </a:rPr>
              <a:t> skolēni;</a:t>
            </a:r>
          </a:p>
          <a:p>
            <a:pPr eaLnBrk="1" fontAlgn="auto" hangingPunct="1">
              <a:spcAft>
                <a:spcPts val="0"/>
              </a:spcAft>
              <a:buClr>
                <a:schemeClr val="tx1">
                  <a:lumMod val="75000"/>
                  <a:lumOff val="25000"/>
                </a:schemeClr>
              </a:buClr>
              <a:buFont typeface="Wingdings 2" charset="2"/>
              <a:buNone/>
              <a:defRPr/>
            </a:pPr>
            <a:r>
              <a:rPr lang="lv-LV" sz="4000" dirty="0" smtClean="0">
                <a:solidFill>
                  <a:schemeClr val="tx1"/>
                </a:solidFill>
                <a:latin typeface="Garamond" panose="02020404030301010803" pitchFamily="18" charset="0"/>
                <a:cs typeface="Yatra One" panose="02000000000000000000" pitchFamily="2" charset="-70"/>
              </a:rPr>
              <a:t>			  </a:t>
            </a:r>
            <a:r>
              <a:rPr lang="lv-LV" sz="4000" u="sng" dirty="0" smtClean="0">
                <a:solidFill>
                  <a:schemeClr val="tx1"/>
                </a:solidFill>
                <a:latin typeface="Garamond" panose="02020404030301010803" pitchFamily="18" charset="0"/>
                <a:cs typeface="Yatra One" panose="02000000000000000000" pitchFamily="2" charset="-70"/>
              </a:rPr>
              <a:t>6.klasē 		99 skolēni;</a:t>
            </a:r>
          </a:p>
          <a:p>
            <a:pPr eaLnBrk="1" fontAlgn="auto" hangingPunct="1">
              <a:spcAft>
                <a:spcPts val="0"/>
              </a:spcAft>
              <a:buClr>
                <a:schemeClr val="tx1">
                  <a:lumMod val="75000"/>
                  <a:lumOff val="25000"/>
                </a:schemeClr>
              </a:buClr>
              <a:buFont typeface="Wingdings 2" charset="2"/>
              <a:buNone/>
              <a:defRPr/>
            </a:pPr>
            <a:r>
              <a:rPr lang="lv-LV" sz="4000" dirty="0" smtClean="0">
                <a:solidFill>
                  <a:schemeClr val="tx1"/>
                </a:solidFill>
                <a:latin typeface="Garamond" panose="02020404030301010803" pitchFamily="18" charset="0"/>
                <a:cs typeface="Yatra One" panose="02000000000000000000" pitchFamily="2" charset="-70"/>
              </a:rPr>
              <a:t>			  </a:t>
            </a:r>
            <a:r>
              <a:rPr lang="lv-LV" sz="4000" u="sng" dirty="0" smtClean="0">
                <a:solidFill>
                  <a:schemeClr val="tx1"/>
                </a:solidFill>
                <a:latin typeface="Garamond" panose="02020404030301010803" pitchFamily="18" charset="0"/>
                <a:cs typeface="Yatra One" panose="02000000000000000000" pitchFamily="2" charset="-70"/>
              </a:rPr>
              <a:t>9.klasē 		</a:t>
            </a:r>
            <a:r>
              <a:rPr lang="lv-LV" sz="4000" u="sng" dirty="0" smtClean="0">
                <a:latin typeface="Garamond" panose="02020404030301010803" pitchFamily="18" charset="0"/>
                <a:cs typeface="Yatra One" panose="02000000000000000000" pitchFamily="2" charset="-70"/>
              </a:rPr>
              <a:t>eksāmeni tika atcelti</a:t>
            </a:r>
            <a:r>
              <a:rPr lang="lv-LV" sz="4000" u="sng" dirty="0" smtClean="0">
                <a:solidFill>
                  <a:schemeClr val="tx1"/>
                </a:solidFill>
                <a:latin typeface="Garamond" panose="02020404030301010803" pitchFamily="18" charset="0"/>
                <a:cs typeface="Yatra One" panose="02000000000000000000" pitchFamily="2" charset="-70"/>
              </a:rPr>
              <a:t>;</a:t>
            </a:r>
          </a:p>
          <a:p>
            <a:pPr eaLnBrk="1" fontAlgn="auto" hangingPunct="1">
              <a:spcAft>
                <a:spcPts val="0"/>
              </a:spcAft>
              <a:buClr>
                <a:schemeClr val="tx1">
                  <a:lumMod val="75000"/>
                  <a:lumOff val="25000"/>
                </a:schemeClr>
              </a:buClr>
              <a:buFont typeface="Wingdings 2" charset="2"/>
              <a:buNone/>
              <a:defRPr/>
            </a:pPr>
            <a:r>
              <a:rPr lang="lv-LV" sz="4000" dirty="0" smtClean="0">
                <a:solidFill>
                  <a:schemeClr val="tx1"/>
                </a:solidFill>
                <a:latin typeface="Garamond" panose="02020404030301010803" pitchFamily="18" charset="0"/>
                <a:cs typeface="Yatra One" panose="02000000000000000000" pitchFamily="2" charset="-70"/>
              </a:rPr>
              <a:t>			  </a:t>
            </a:r>
            <a:r>
              <a:rPr lang="lv-LV" sz="4000" u="sng" dirty="0" smtClean="0">
                <a:solidFill>
                  <a:schemeClr val="tx1"/>
                </a:solidFill>
                <a:latin typeface="Garamond" panose="02020404030301010803" pitchFamily="18" charset="0"/>
                <a:cs typeface="Yatra One" panose="02000000000000000000" pitchFamily="2" charset="-70"/>
              </a:rPr>
              <a:t>12.klasē	           </a:t>
            </a:r>
            <a:r>
              <a:rPr lang="lv-LV" sz="4000" u="sng" dirty="0" smtClean="0">
                <a:latin typeface="Garamond" panose="02020404030301010803" pitchFamily="18" charset="0"/>
                <a:cs typeface="Yatra One" panose="02000000000000000000" pitchFamily="2" charset="-70"/>
              </a:rPr>
              <a:t>21</a:t>
            </a:r>
            <a:r>
              <a:rPr lang="lv-LV" sz="4000" u="sng" dirty="0" smtClean="0">
                <a:solidFill>
                  <a:schemeClr val="tx1"/>
                </a:solidFill>
                <a:latin typeface="Garamond" panose="02020404030301010803" pitchFamily="18" charset="0"/>
                <a:cs typeface="Yatra One" panose="02000000000000000000" pitchFamily="2" charset="-70"/>
              </a:rPr>
              <a:t>  skolēns;</a:t>
            </a:r>
          </a:p>
          <a:p>
            <a:pPr eaLnBrk="1" fontAlgn="auto" hangingPunct="1">
              <a:spcAft>
                <a:spcPts val="0"/>
              </a:spcAft>
              <a:buClr>
                <a:schemeClr val="tx1">
                  <a:lumMod val="75000"/>
                  <a:lumOff val="25000"/>
                </a:schemeClr>
              </a:buClr>
              <a:buFont typeface="Wingdings 2" charset="2"/>
              <a:buNone/>
              <a:defRPr/>
            </a:pPr>
            <a:r>
              <a:rPr lang="lv-LV" sz="4000" dirty="0" smtClean="0">
                <a:solidFill>
                  <a:schemeClr val="tx1"/>
                </a:solidFill>
                <a:latin typeface="Garamond" panose="02020404030301010803" pitchFamily="18" charset="0"/>
                <a:cs typeface="Yatra One" panose="02000000000000000000" pitchFamily="2" charset="-70"/>
              </a:rPr>
              <a:t>			  </a:t>
            </a:r>
            <a:r>
              <a:rPr lang="lv-LV" sz="4000" u="sng" dirty="0" smtClean="0">
                <a:solidFill>
                  <a:schemeClr val="tx1"/>
                </a:solidFill>
                <a:latin typeface="Garamond" panose="02020404030301010803" pitchFamily="18" charset="0"/>
                <a:cs typeface="Yatra One" panose="02000000000000000000" pitchFamily="2" charset="-70"/>
              </a:rPr>
              <a:t>KLT		           </a:t>
            </a:r>
            <a:r>
              <a:rPr lang="lv-LV" sz="4000" u="sng" dirty="0" smtClean="0">
                <a:latin typeface="Garamond" panose="02020404030301010803" pitchFamily="18" charset="0"/>
                <a:cs typeface="Yatra One" panose="02000000000000000000" pitchFamily="2" charset="-70"/>
              </a:rPr>
              <a:t>71</a:t>
            </a:r>
            <a:r>
              <a:rPr lang="lv-LV" sz="4000" u="sng" dirty="0" smtClean="0">
                <a:solidFill>
                  <a:schemeClr val="tx1"/>
                </a:solidFill>
                <a:latin typeface="Garamond" panose="02020404030301010803" pitchFamily="18" charset="0"/>
                <a:cs typeface="Yatra One" panose="02000000000000000000" pitchFamily="2" charset="-70"/>
              </a:rPr>
              <a:t> skolēns.</a:t>
            </a:r>
          </a:p>
          <a:p>
            <a:pPr eaLnBrk="1" fontAlgn="auto" hangingPunct="1">
              <a:spcAft>
                <a:spcPts val="0"/>
              </a:spcAft>
              <a:buClr>
                <a:schemeClr val="tx1">
                  <a:lumMod val="75000"/>
                  <a:lumOff val="25000"/>
                </a:schemeClr>
              </a:buClr>
              <a:buFont typeface="Wingdings 2" charset="2"/>
              <a:buNone/>
              <a:defRPr/>
            </a:pPr>
            <a:endParaRPr lang="lv-LV" sz="4200" u="sng" dirty="0" smtClean="0">
              <a:solidFill>
                <a:schemeClr val="tx1"/>
              </a:solidFill>
              <a:latin typeface="Garamond" panose="02020404030301010803" pitchFamily="18" charset="0"/>
              <a:cs typeface="Yatra One" panose="02000000000000000000" pitchFamily="2" charset="-70"/>
            </a:endParaRPr>
          </a:p>
          <a:p>
            <a:pPr eaLnBrk="1" fontAlgn="auto" hangingPunct="1">
              <a:spcAft>
                <a:spcPts val="0"/>
              </a:spcAft>
              <a:buClr>
                <a:schemeClr val="tx1">
                  <a:lumMod val="75000"/>
                  <a:lumOff val="25000"/>
                </a:schemeClr>
              </a:buClr>
              <a:buFont typeface="Wingdings 2" charset="2"/>
              <a:buNone/>
              <a:defRPr/>
            </a:pPr>
            <a:r>
              <a:rPr lang="lv-LV" sz="4000" b="1" dirty="0" smtClean="0">
                <a:solidFill>
                  <a:schemeClr val="accent6">
                    <a:lumMod val="50000"/>
                  </a:schemeClr>
                </a:solidFill>
                <a:latin typeface="Garamond" panose="02020404030301010803" pitchFamily="18" charset="0"/>
                <a:cs typeface="Yatra One" panose="02000000000000000000" pitchFamily="2" charset="-70"/>
              </a:rPr>
              <a:t>   2019./2020. mācību gada centralizētie eksāmeni Kandavas novadā:</a:t>
            </a: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marL="273050" indent="-9525" eaLnBrk="1" fontAlgn="auto" hangingPunct="1">
              <a:spcAft>
                <a:spcPts val="0"/>
              </a:spcAft>
              <a:buClr>
                <a:schemeClr val="tx1">
                  <a:lumMod val="75000"/>
                  <a:lumOff val="25000"/>
                </a:schemeClr>
              </a:buClr>
              <a:buFont typeface="Wingdings 2" charset="2"/>
              <a:buNone/>
              <a:defRPr/>
            </a:pPr>
            <a:r>
              <a:rPr lang="lv-LV" sz="4000" dirty="0" smtClean="0">
                <a:solidFill>
                  <a:schemeClr val="accent6">
                    <a:lumMod val="50000"/>
                  </a:schemeClr>
                </a:solidFill>
                <a:latin typeface="Garamond" panose="02020404030301010803" pitchFamily="18" charset="0"/>
                <a:cs typeface="Yatra One" panose="02000000000000000000" pitchFamily="2" charset="-70"/>
              </a:rPr>
              <a:t>	latviešu valoda un literatūra, fizika, vēsture, angļu valoda, krievu valoda, matemātika, bioloģija</a:t>
            </a:r>
            <a:endParaRPr lang="lv-LV" sz="2500" dirty="0" smtClean="0">
              <a:solidFill>
                <a:schemeClr val="accent6">
                  <a:lumMod val="50000"/>
                </a:schemeClr>
              </a:solidFill>
              <a:latin typeface="Garamond" panose="02020404030301010803" pitchFamily="18" charset="0"/>
              <a:cs typeface="Yatra One" panose="02000000000000000000" pitchFamily="2" charset="-70"/>
            </a:endParaRPr>
          </a:p>
          <a:p>
            <a:pPr indent="15875" eaLnBrk="1" fontAlgn="auto" hangingPunct="1">
              <a:spcAft>
                <a:spcPts val="0"/>
              </a:spcAft>
              <a:buClr>
                <a:schemeClr val="tx1">
                  <a:lumMod val="75000"/>
                  <a:lumOff val="25000"/>
                </a:schemeClr>
              </a:buClr>
              <a:buFont typeface="Wingdings 2" charset="2"/>
              <a:buNone/>
              <a:defRPr/>
            </a:pPr>
            <a:r>
              <a:rPr lang="lv-LV" sz="4000" b="1" dirty="0" smtClean="0">
                <a:solidFill>
                  <a:schemeClr val="accent6">
                    <a:lumMod val="50000"/>
                  </a:schemeClr>
                </a:solidFill>
                <a:latin typeface="Garamond" panose="02020404030301010803" pitchFamily="18" charset="0"/>
                <a:cs typeface="Yatra One" panose="02000000000000000000" pitchFamily="2" charset="-70"/>
              </a:rPr>
              <a:t>2019./2020. mācību gada apvienotie centralizētie eksāmeni Kandavas novadā</a:t>
            </a: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eaLnBrk="1" fontAlgn="auto" hangingPunct="1">
              <a:spcAft>
                <a:spcPts val="0"/>
              </a:spcAft>
              <a:buClr>
                <a:schemeClr val="tx1">
                  <a:lumMod val="75000"/>
                  <a:lumOff val="25000"/>
                </a:schemeClr>
              </a:buClr>
              <a:buFont typeface="Wingdings 2" charset="2"/>
              <a:buNone/>
              <a:defRPr/>
            </a:pPr>
            <a:r>
              <a:rPr lang="lv-LV" sz="4000" dirty="0" smtClean="0">
                <a:solidFill>
                  <a:schemeClr val="accent6">
                    <a:lumMod val="50000"/>
                  </a:schemeClr>
                </a:solidFill>
                <a:latin typeface="Garamond" panose="02020404030301010803" pitchFamily="18" charset="0"/>
                <a:cs typeface="Yatra One" panose="02000000000000000000" pitchFamily="2" charset="-70"/>
              </a:rPr>
              <a:t>	2 mācību priekšmetos: fizika un krievu valoda</a:t>
            </a:r>
          </a:p>
          <a:p>
            <a:pPr eaLnBrk="1" fontAlgn="auto" hangingPunct="1">
              <a:spcAft>
                <a:spcPts val="0"/>
              </a:spcAft>
              <a:buClr>
                <a:schemeClr val="tx1">
                  <a:lumMod val="75000"/>
                  <a:lumOff val="25000"/>
                </a:schemeClr>
              </a:buClr>
              <a:buFont typeface="Wingdings 2" charset="2"/>
              <a:buNone/>
              <a:defRPr/>
            </a:pP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indent="15875" eaLnBrk="1" fontAlgn="auto" hangingPunct="1">
              <a:spcAft>
                <a:spcPts val="0"/>
              </a:spcAft>
              <a:buClr>
                <a:schemeClr val="tx1">
                  <a:lumMod val="75000"/>
                  <a:lumOff val="25000"/>
                </a:schemeClr>
              </a:buClr>
              <a:buFont typeface="Wingdings 2" charset="2"/>
              <a:buNone/>
              <a:defRPr/>
            </a:pPr>
            <a:r>
              <a:rPr lang="lv-LV" sz="4000" b="1" dirty="0" smtClean="0">
                <a:solidFill>
                  <a:schemeClr val="accent6">
                    <a:lumMod val="50000"/>
                  </a:schemeClr>
                </a:solidFill>
                <a:latin typeface="Garamond" panose="02020404030301010803" pitchFamily="18" charset="0"/>
                <a:cs typeface="Yatra One" panose="02000000000000000000" pitchFamily="2" charset="-70"/>
              </a:rPr>
              <a:t>2019./2020. mācību gada necentralizētie eksāmeni Kandavas novadā</a:t>
            </a: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eaLnBrk="1" fontAlgn="auto" hangingPunct="1">
              <a:spcAft>
                <a:spcPts val="0"/>
              </a:spcAft>
              <a:buClr>
                <a:schemeClr val="tx1">
                  <a:lumMod val="75000"/>
                  <a:lumOff val="25000"/>
                </a:schemeClr>
              </a:buClr>
              <a:buFont typeface="Wingdings 2" charset="2"/>
              <a:buNone/>
              <a:defRPr/>
            </a:pPr>
            <a:r>
              <a:rPr lang="lv-LV" sz="4000" b="1" dirty="0" smtClean="0">
                <a:solidFill>
                  <a:schemeClr val="accent6">
                    <a:lumMod val="50000"/>
                  </a:schemeClr>
                </a:solidFill>
                <a:latin typeface="Garamond" panose="02020404030301010803" pitchFamily="18" charset="0"/>
                <a:cs typeface="Yatra One" panose="02000000000000000000" pitchFamily="2" charset="-70"/>
              </a:rPr>
              <a:t>	</a:t>
            </a:r>
            <a:r>
              <a:rPr lang="lv-LV" sz="4000" dirty="0">
                <a:solidFill>
                  <a:schemeClr val="accent6">
                    <a:lumMod val="50000"/>
                  </a:schemeClr>
                </a:solidFill>
                <a:latin typeface="Garamond" panose="02020404030301010803" pitchFamily="18" charset="0"/>
                <a:cs typeface="Yatra One" panose="02000000000000000000" pitchFamily="2" charset="-70"/>
              </a:rPr>
              <a:t>2</a:t>
            </a:r>
            <a:r>
              <a:rPr lang="lv-LV" sz="4000" dirty="0" smtClean="0">
                <a:solidFill>
                  <a:schemeClr val="accent6">
                    <a:lumMod val="50000"/>
                  </a:schemeClr>
                </a:solidFill>
                <a:latin typeface="Garamond" panose="02020404030301010803" pitchFamily="18" charset="0"/>
                <a:cs typeface="Yatra One" panose="02000000000000000000" pitchFamily="2" charset="-70"/>
              </a:rPr>
              <a:t> mācību priekšmetos: ģeogrāfija, informātika</a:t>
            </a:r>
          </a:p>
          <a:p>
            <a:pPr eaLnBrk="1" fontAlgn="auto" hangingPunct="1">
              <a:spcAft>
                <a:spcPts val="0"/>
              </a:spcAft>
              <a:buClr>
                <a:schemeClr val="tx1">
                  <a:lumMod val="75000"/>
                  <a:lumOff val="25000"/>
                </a:schemeClr>
              </a:buClr>
              <a:buFont typeface="Wingdings 2" charset="2"/>
              <a:buNone/>
              <a:defRPr/>
            </a:pP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indent="15875" eaLnBrk="1" fontAlgn="auto" hangingPunct="1">
              <a:spcAft>
                <a:spcPts val="0"/>
              </a:spcAft>
              <a:buClr>
                <a:schemeClr val="tx1">
                  <a:lumMod val="75000"/>
                  <a:lumOff val="25000"/>
                </a:schemeClr>
              </a:buClr>
              <a:buFont typeface="Wingdings 2" charset="2"/>
              <a:buNone/>
              <a:defRPr/>
            </a:pPr>
            <a:r>
              <a:rPr lang="lv-LV" sz="4000" b="1" dirty="0" smtClean="0">
                <a:solidFill>
                  <a:schemeClr val="accent6">
                    <a:lumMod val="50000"/>
                  </a:schemeClr>
                </a:solidFill>
                <a:latin typeface="Garamond" panose="02020404030301010803" pitchFamily="18" charset="0"/>
                <a:cs typeface="Yatra One" panose="02000000000000000000" pitchFamily="2" charset="-70"/>
              </a:rPr>
              <a:t>2019./2020. mācību gada valsts pārbaudes darbos tika iesaistīti ap 30 Kandavas novada skolotāji</a:t>
            </a: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eaLnBrk="1" fontAlgn="auto" hangingPunct="1">
              <a:spcAft>
                <a:spcPts val="0"/>
              </a:spcAft>
              <a:buClr>
                <a:schemeClr val="tx1">
                  <a:lumMod val="75000"/>
                  <a:lumOff val="25000"/>
                </a:schemeClr>
              </a:buClr>
              <a:buFont typeface="Wingdings 2" charset="2"/>
              <a:buChar char=""/>
              <a:defRPr/>
            </a:pPr>
            <a:endParaRPr lang="lv-LV" dirty="0">
              <a:solidFill>
                <a:srgbClr val="000099"/>
              </a:solidFill>
            </a:endParaRPr>
          </a:p>
        </p:txBody>
      </p:sp>
    </p:spTree>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51202" name="Virsraksts 6"/>
          <p:cNvSpPr>
            <a:spLocks noGrp="1"/>
          </p:cNvSpPr>
          <p:nvPr>
            <p:ph type="title" idx="4294967295"/>
          </p:nvPr>
        </p:nvSpPr>
        <p:spPr>
          <a:xfrm>
            <a:off x="971600" y="2996952"/>
            <a:ext cx="7389812" cy="1184275"/>
          </a:xfrm>
        </p:spPr>
        <p:txBody>
          <a:bodyPr wrap="square" numCol="1" anchorCtr="0" compatLnSpc="1">
            <a:prstTxWarp prst="textNoShape">
              <a:avLst/>
            </a:prstTxWarp>
            <a:noAutofit/>
          </a:bodyPr>
          <a:lstStyle/>
          <a:p>
            <a:pPr algn="ctr" eaLnBrk="1" hangingPunct="1"/>
            <a:r>
              <a:rPr lang="lv-LV" sz="4000" b="1" dirty="0" smtClean="0">
                <a:ln>
                  <a:solidFill>
                    <a:schemeClr val="tx1"/>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KANDAVAS NOVADA SKOLU     MĀCĪBU SASNIEGUMI </a:t>
            </a:r>
            <a:br>
              <a:rPr lang="lv-LV" sz="4000" b="1" dirty="0" smtClean="0">
                <a:ln>
                  <a:solidFill>
                    <a:schemeClr val="tx1"/>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000" dirty="0" smtClean="0">
                <a:ln>
                  <a:solidFill>
                    <a:schemeClr val="tx1"/>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
            </a:r>
            <a:br>
              <a:rPr lang="lv-LV" sz="4000" dirty="0" smtClean="0">
                <a:ln>
                  <a:solidFill>
                    <a:schemeClr val="tx1"/>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000" b="1" dirty="0" smtClean="0">
                <a:ln>
                  <a:solidFill>
                    <a:schemeClr val="tx1"/>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2019./2020. m. g.</a:t>
            </a:r>
            <a:endParaRPr lang="lv-LV" sz="4000" dirty="0" smtClean="0">
              <a:ln>
                <a:solidFill>
                  <a:schemeClr val="tx1"/>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endParaRPr>
          </a:p>
        </p:txBody>
      </p:sp>
    </p:spTree>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52226" name="Virsraksts 1"/>
          <p:cNvSpPr>
            <a:spLocks noGrp="1"/>
          </p:cNvSpPr>
          <p:nvPr>
            <p:ph type="title" idx="4294967295"/>
          </p:nvPr>
        </p:nvSpPr>
        <p:spPr>
          <a:xfrm>
            <a:off x="3275856" y="2780928"/>
            <a:ext cx="2516187" cy="808037"/>
          </a:xfrm>
        </p:spPr>
        <p:txBody>
          <a:bodyPr>
            <a:normAutofit/>
          </a:bodyPr>
          <a:lstStyle/>
          <a:p>
            <a:pPr algn="ctr" fontAlgn="auto">
              <a:spcAft>
                <a:spcPts val="0"/>
              </a:spcAft>
              <a:defRPr/>
            </a:pPr>
            <a:r>
              <a:rPr lang="lv-LV" sz="4800"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3.klase</a:t>
            </a:r>
          </a:p>
        </p:txBody>
      </p:sp>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16386" name="Virsraksts 1"/>
          <p:cNvSpPr>
            <a:spLocks noGrp="1"/>
          </p:cNvSpPr>
          <p:nvPr>
            <p:ph type="ctrTitle"/>
          </p:nvPr>
        </p:nvSpPr>
        <p:spPr>
          <a:xfrm>
            <a:off x="467544" y="2514601"/>
            <a:ext cx="8075323" cy="2282551"/>
          </a:xfrm>
        </p:spPr>
        <p:txBody>
          <a:bodyPr/>
          <a:lstStyle/>
          <a:p>
            <a:pPr eaLnBrk="1" fontAlgn="auto" hangingPunct="1">
              <a:spcAft>
                <a:spcPts val="0"/>
              </a:spcAft>
              <a:defRPr/>
            </a:pPr>
            <a:r>
              <a:rPr lang="lv-LV" smtClean="0">
                <a:solidFill>
                  <a:schemeClr val="accent5">
                    <a:lumMod val="75000"/>
                  </a:schemeClr>
                </a:solidFill>
                <a:cs typeface="Trebuchet MS" pitchFamily="34" charset="0"/>
              </a:rPr>
              <a:t/>
            </a:r>
            <a:br>
              <a:rPr lang="lv-LV" smtClean="0">
                <a:solidFill>
                  <a:schemeClr val="accent5">
                    <a:lumMod val="75000"/>
                  </a:schemeClr>
                </a:solidFill>
                <a:cs typeface="Trebuchet MS" pitchFamily="34" charset="0"/>
              </a:rPr>
            </a:br>
            <a:endParaRPr lang="lv-LV" dirty="0" smtClean="0">
              <a:solidFill>
                <a:schemeClr val="accent5">
                  <a:lumMod val="75000"/>
                </a:schemeClr>
              </a:solidFill>
              <a:cs typeface="Trebuchet MS" pitchFamily="34" charset="0"/>
            </a:endParaRPr>
          </a:p>
        </p:txBody>
      </p:sp>
      <p:sp>
        <p:nvSpPr>
          <p:cNvPr id="4" name="Apakšvirsraksts 3"/>
          <p:cNvSpPr>
            <a:spLocks noGrp="1"/>
          </p:cNvSpPr>
          <p:nvPr>
            <p:ph type="subTitle" idx="1"/>
          </p:nvPr>
        </p:nvSpPr>
        <p:spPr>
          <a:xfrm>
            <a:off x="519764" y="1280282"/>
            <a:ext cx="8641655" cy="2375594"/>
          </a:xfrm>
        </p:spPr>
        <p:txBody>
          <a:bodyPr rtlCol="0">
            <a:noAutofit/>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spcAft>
                <a:spcPts val="0"/>
              </a:spcAft>
              <a:buClr>
                <a:schemeClr val="tx1">
                  <a:lumMod val="75000"/>
                  <a:lumOff val="25000"/>
                </a:schemeClr>
              </a:buClr>
              <a:buFont typeface="Wingdings 2" charset="2"/>
              <a:buNone/>
              <a:defRPr/>
            </a:pPr>
            <a:endParaRPr lang="lv-LV" sz="4400" b="1" dirty="0" smtClean="0">
              <a:ln/>
              <a:solidFill>
                <a:schemeClr val="accent3"/>
              </a:solidFill>
              <a:latin typeface="Bookman Old Style" pitchFamily="18" charset="0"/>
            </a:endParaRPr>
          </a:p>
          <a:p>
            <a:pPr algn="ctr" eaLnBrk="1" fontAlgn="auto" hangingPunct="1">
              <a:spcAft>
                <a:spcPts val="0"/>
              </a:spcAft>
              <a:buClr>
                <a:schemeClr val="tx1">
                  <a:lumMod val="75000"/>
                  <a:lumOff val="25000"/>
                </a:schemeClr>
              </a:buClr>
              <a:buFont typeface="Wingdings 2" charset="2"/>
              <a:buNone/>
              <a:defRPr/>
            </a:pPr>
            <a:r>
              <a:rPr lang="lv-LV" sz="4800" b="1" kern="200" dirty="0" smtClean="0">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KANDAVAS NOVADA </a:t>
            </a:r>
          </a:p>
          <a:p>
            <a:pPr algn="ctr" eaLnBrk="1" fontAlgn="auto" hangingPunct="1">
              <a:spcAft>
                <a:spcPts val="0"/>
              </a:spcAft>
              <a:buClr>
                <a:schemeClr val="tx1">
                  <a:lumMod val="75000"/>
                  <a:lumOff val="25000"/>
                </a:schemeClr>
              </a:buClr>
              <a:buFont typeface="Wingdings 2" charset="2"/>
              <a:buNone/>
              <a:defRPr/>
            </a:pPr>
            <a:r>
              <a:rPr lang="lv-LV" sz="4800" b="1" kern="200" dirty="0" smtClean="0">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IZGLĪTĪBAS PĀRVALDES</a:t>
            </a:r>
          </a:p>
          <a:p>
            <a:pPr algn="ctr" eaLnBrk="1" fontAlgn="auto" hangingPunct="1">
              <a:spcAft>
                <a:spcPts val="0"/>
              </a:spcAft>
              <a:buClr>
                <a:schemeClr val="tx1">
                  <a:lumMod val="75000"/>
                  <a:lumOff val="25000"/>
                </a:schemeClr>
              </a:buClr>
              <a:buFont typeface="Wingdings 2" charset="2"/>
              <a:buNone/>
              <a:defRPr/>
            </a:pPr>
            <a:endParaRPr lang="lv-LV" sz="4000" b="1" kern="200" dirty="0" smtClean="0">
              <a:ln/>
              <a:solidFill>
                <a:schemeClr val="accent6">
                  <a:lumMod val="50000"/>
                </a:schemeClr>
              </a:solidFill>
              <a:latin typeface="Garamond" panose="02020404030301010803" pitchFamily="18" charset="0"/>
            </a:endParaRPr>
          </a:p>
          <a:p>
            <a:pPr eaLnBrk="1" fontAlgn="auto" hangingPunct="1">
              <a:spcAft>
                <a:spcPts val="0"/>
              </a:spcAft>
              <a:buClr>
                <a:schemeClr val="tx1">
                  <a:lumMod val="75000"/>
                  <a:lumOff val="25000"/>
                </a:schemeClr>
              </a:buClr>
              <a:buFont typeface="Wingdings 2" charset="2"/>
              <a:buNone/>
              <a:defRPr/>
            </a:pPr>
            <a:r>
              <a:rPr lang="lv-LV" sz="4000" b="1" kern="200" dirty="0" smtClean="0">
                <a:ln/>
                <a:solidFill>
                  <a:schemeClr val="accent6">
                    <a:lumMod val="50000"/>
                  </a:schemeClr>
                </a:solidFill>
                <a:latin typeface="Garamond" panose="02020404030301010803" pitchFamily="18" charset="0"/>
              </a:rPr>
              <a:t>     </a:t>
            </a:r>
            <a:r>
              <a:rPr lang="lv-LV" sz="4800" b="1" kern="200" dirty="0" smtClean="0">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Pamatmērķis un virzība</a:t>
            </a:r>
            <a:endParaRPr lang="lv-LV" sz="3600" b="1" kern="200" dirty="0">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p:txBody>
      </p:sp>
    </p:spTree>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2930735843"/>
              </p:ext>
            </p:extLst>
          </p:nvPr>
        </p:nvGraphicFramePr>
        <p:xfrm>
          <a:off x="539552" y="692696"/>
          <a:ext cx="8208911" cy="561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2320928"/>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2885375299"/>
              </p:ext>
            </p:extLst>
          </p:nvPr>
        </p:nvGraphicFramePr>
        <p:xfrm>
          <a:off x="395536" y="332656"/>
          <a:ext cx="8352928" cy="6120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909997"/>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56322" name="Virsraksts 1"/>
          <p:cNvSpPr>
            <a:spLocks noGrp="1"/>
          </p:cNvSpPr>
          <p:nvPr>
            <p:ph type="title" idx="4294967295"/>
          </p:nvPr>
        </p:nvSpPr>
        <p:spPr>
          <a:xfrm>
            <a:off x="2915816" y="2852936"/>
            <a:ext cx="2770187" cy="879475"/>
          </a:xfrm>
        </p:spPr>
        <p:txBody>
          <a:bodyPr>
            <a:normAutofit/>
          </a:bodyPr>
          <a:lstStyle/>
          <a:p>
            <a:pPr algn="r" fontAlgn="auto">
              <a:spcAft>
                <a:spcPts val="0"/>
              </a:spcAft>
              <a:defRPr/>
            </a:pPr>
            <a:r>
              <a:rPr lang="lv-LV" sz="4800"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6.klase</a:t>
            </a:r>
          </a:p>
        </p:txBody>
      </p:sp>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1621775630"/>
              </p:ext>
            </p:extLst>
          </p:nvPr>
        </p:nvGraphicFramePr>
        <p:xfrm>
          <a:off x="323528" y="332656"/>
          <a:ext cx="8352928" cy="6192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5232719"/>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5" name="Diagramma 4"/>
          <p:cNvGraphicFramePr>
            <a:graphicFrameLocks/>
          </p:cNvGraphicFramePr>
          <p:nvPr>
            <p:extLst>
              <p:ext uri="{D42A27DB-BD31-4B8C-83A1-F6EECF244321}">
                <p14:modId xmlns:p14="http://schemas.microsoft.com/office/powerpoint/2010/main" val="3161618234"/>
              </p:ext>
            </p:extLst>
          </p:nvPr>
        </p:nvGraphicFramePr>
        <p:xfrm>
          <a:off x="467544" y="476672"/>
          <a:ext cx="8496944" cy="6120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6167930"/>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3088584486"/>
              </p:ext>
            </p:extLst>
          </p:nvPr>
        </p:nvGraphicFramePr>
        <p:xfrm>
          <a:off x="107504" y="332656"/>
          <a:ext cx="8784976" cy="6408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6093293"/>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60418" name="Virsraksts 1"/>
          <p:cNvSpPr>
            <a:spLocks noGrp="1"/>
          </p:cNvSpPr>
          <p:nvPr>
            <p:ph type="title" idx="4294967295"/>
          </p:nvPr>
        </p:nvSpPr>
        <p:spPr>
          <a:xfrm>
            <a:off x="2771800" y="2996952"/>
            <a:ext cx="3130550" cy="879475"/>
          </a:xfrm>
          <a:ln>
            <a:noFill/>
          </a:ln>
        </p:spPr>
        <p:txBody>
          <a:bodyPr>
            <a:normAutofit/>
          </a:bodyPr>
          <a:lstStyle/>
          <a:p>
            <a:pPr algn="ctr" fontAlgn="auto">
              <a:spcAft>
                <a:spcPts val="0"/>
              </a:spcAft>
              <a:defRPr/>
            </a:pPr>
            <a:r>
              <a:rPr lang="lv-LV" sz="4800"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9.klase</a:t>
            </a:r>
          </a:p>
        </p:txBody>
      </p:sp>
    </p:spTree>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3775053058"/>
              </p:ext>
            </p:extLst>
          </p:nvPr>
        </p:nvGraphicFramePr>
        <p:xfrm>
          <a:off x="251520" y="1052736"/>
          <a:ext cx="8496944" cy="54006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411760" y="196680"/>
            <a:ext cx="4968552" cy="830997"/>
          </a:xfrm>
          <a:prstGeom prst="rect">
            <a:avLst/>
          </a:prstGeom>
          <a:noFill/>
        </p:spPr>
        <p:txBody>
          <a:bodyPr wrap="square" rtlCol="0">
            <a:spAutoFit/>
          </a:bodyPr>
          <a:lstStyle/>
          <a:p>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Eksāmens Latvijas vēsturē 9. klasei </a:t>
            </a:r>
          </a:p>
          <a:p>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(2019./2020.m.g. – gada atzīme)</a:t>
            </a:r>
            <a:endPar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3992475752"/>
              </p:ext>
            </p:extLst>
          </p:nvPr>
        </p:nvGraphicFramePr>
        <p:xfrm>
          <a:off x="467544" y="1412776"/>
          <a:ext cx="8352927" cy="525658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483768" y="476672"/>
            <a:ext cx="4680520" cy="830997"/>
          </a:xfrm>
          <a:prstGeom prst="rect">
            <a:avLst/>
          </a:prstGeom>
          <a:noFill/>
        </p:spPr>
        <p:txBody>
          <a:bodyPr wrap="square" rtlCol="0">
            <a:spAutoFit/>
          </a:bodyPr>
          <a:lstStyle/>
          <a:p>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Eksāmens angļu valodā 9. klasei </a:t>
            </a:r>
          </a:p>
          <a:p>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(2019./2020.m.g. – gada atzīme)</a:t>
            </a:r>
            <a:endPar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3691649605"/>
              </p:ext>
            </p:extLst>
          </p:nvPr>
        </p:nvGraphicFramePr>
        <p:xfrm>
          <a:off x="395536" y="1412776"/>
          <a:ext cx="8280920"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07704" y="599231"/>
            <a:ext cx="5832648" cy="830997"/>
          </a:xfrm>
          <a:prstGeom prst="rect">
            <a:avLst/>
          </a:prstGeom>
          <a:noFill/>
        </p:spPr>
        <p:txBody>
          <a:bodyPr wrap="square" rtlCol="0">
            <a:spAutoFit/>
          </a:bodyPr>
          <a:lstStyle/>
          <a:p>
            <a:pPr algn="ctr"/>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Eksāmens latviešu valodā valodā 9. klasei </a:t>
            </a:r>
          </a:p>
          <a:p>
            <a:pPr algn="ctr"/>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(2019./2020.m.g. – gada atzīme)</a:t>
            </a:r>
            <a:endPar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804167233"/>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1979712" y="332656"/>
            <a:ext cx="8517632" cy="1296144"/>
          </a:xfrm>
        </p:spPr>
        <p:txBody>
          <a:bodyPr wrap="square" numCol="1" anchorCtr="0" compatLnSpc="1">
            <a:prstTxWarp prst="textNoShape">
              <a:avLst/>
            </a:prstTxWarp>
          </a:bodyPr>
          <a:lstStyle/>
          <a:p>
            <a:pPr eaLnBrk="1" hangingPunct="1"/>
            <a:r>
              <a:rPr lang="lv-LV" sz="40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PAMATMĒRĶIS</a:t>
            </a:r>
            <a:endParaRPr lang="lv-LV" sz="4000"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endParaRPr>
          </a:p>
        </p:txBody>
      </p:sp>
      <p:sp>
        <p:nvSpPr>
          <p:cNvPr id="3" name="Satura vietturis 2"/>
          <p:cNvSpPr>
            <a:spLocks noGrp="1"/>
          </p:cNvSpPr>
          <p:nvPr>
            <p:ph idx="1"/>
          </p:nvPr>
        </p:nvSpPr>
        <p:spPr>
          <a:xfrm>
            <a:off x="1115616" y="3212976"/>
            <a:ext cx="7488832" cy="3294559"/>
          </a:xfrm>
        </p:spPr>
        <p:txBody>
          <a:bodyPr rtlCol="0">
            <a:normAutofit/>
          </a:bodyPr>
          <a:lstStyle/>
          <a:p>
            <a:pPr marL="0" indent="19050" algn="ctr" eaLnBrk="1" fontAlgn="auto" hangingPunct="1">
              <a:spcAft>
                <a:spcPts val="0"/>
              </a:spcAft>
              <a:buClr>
                <a:schemeClr val="tx1">
                  <a:lumMod val="75000"/>
                  <a:lumOff val="25000"/>
                </a:schemeClr>
              </a:buClr>
              <a:buFont typeface="Wingdings 2" charset="2"/>
              <a:buNone/>
              <a:defRPr/>
            </a:pPr>
            <a:r>
              <a:rPr lang="lv-LV" sz="4000" dirty="0" smtClean="0">
                <a:ln>
                  <a:solidFill>
                    <a:schemeClr val="tx1"/>
                  </a:solidFill>
                </a:ln>
                <a:solidFill>
                  <a:schemeClr val="accent6">
                    <a:lumMod val="50000"/>
                  </a:schemeClr>
                </a:solidFill>
                <a:effectLst>
                  <a:outerShdw blurRad="50800" dist="38100" dir="5400000" algn="t" rotWithShape="0">
                    <a:prstClr val="black">
                      <a:alpha val="40000"/>
                    </a:prstClr>
                  </a:outerShdw>
                </a:effectLst>
                <a:latin typeface="Garamond" panose="02020404030301010803" pitchFamily="18" charset="0"/>
                <a:cs typeface="Yatra One" panose="02000000000000000000" pitchFamily="2" charset="-70"/>
              </a:rPr>
              <a:t>Nodrošināt iespēju katrai ģimenei izvēlēties viņu bērniem atbilstošāko izglītības iestādi, kā arī radīt inovatīvas izglītības iestādes</a:t>
            </a:r>
            <a:endParaRPr lang="lv-LV" sz="4000" dirty="0">
              <a:ln>
                <a:solidFill>
                  <a:schemeClr val="tx1"/>
                </a:solidFill>
              </a:ln>
              <a:solidFill>
                <a:schemeClr val="accent6">
                  <a:lumMod val="50000"/>
                </a:schemeClr>
              </a:solidFill>
              <a:effectLst>
                <a:outerShdw blurRad="50800" dist="38100" dir="5400000" algn="t" rotWithShape="0">
                  <a:prstClr val="black">
                    <a:alpha val="40000"/>
                  </a:prstClr>
                </a:outerShdw>
              </a:effectLst>
              <a:latin typeface="Garamond" panose="02020404030301010803" pitchFamily="18" charset="0"/>
              <a:cs typeface="Yatra One" panose="02000000000000000000" pitchFamily="2" charset="-70"/>
            </a:endParaRPr>
          </a:p>
        </p:txBody>
      </p:sp>
    </p:spTree>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3903618212"/>
              </p:ext>
            </p:extLst>
          </p:nvPr>
        </p:nvGraphicFramePr>
        <p:xfrm>
          <a:off x="467544" y="1484784"/>
          <a:ext cx="8352928"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483768" y="476672"/>
            <a:ext cx="4680520" cy="830997"/>
          </a:xfrm>
          <a:prstGeom prst="rect">
            <a:avLst/>
          </a:prstGeom>
          <a:noFill/>
        </p:spPr>
        <p:txBody>
          <a:bodyPr wrap="square" rtlCol="0">
            <a:spAutoFit/>
          </a:bodyPr>
          <a:lstStyle/>
          <a:p>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Eksāmens matemātikā 9. klasei </a:t>
            </a:r>
          </a:p>
          <a:p>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(2019./2020.m.g. – gada atzīme)</a:t>
            </a:r>
            <a:endPar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140847781"/>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66562" name="Virsraksts 1"/>
          <p:cNvSpPr>
            <a:spLocks noGrp="1"/>
          </p:cNvSpPr>
          <p:nvPr>
            <p:ph type="title" idx="4294967295"/>
          </p:nvPr>
        </p:nvSpPr>
        <p:spPr>
          <a:xfrm>
            <a:off x="3059832" y="3068960"/>
            <a:ext cx="2803525" cy="879475"/>
          </a:xfrm>
          <a:ln>
            <a:noFill/>
          </a:ln>
        </p:spPr>
        <p:txBody>
          <a:bodyPr>
            <a:normAutofit/>
          </a:bodyPr>
          <a:lstStyle/>
          <a:p>
            <a:pPr algn="r" fontAlgn="auto">
              <a:spcAft>
                <a:spcPts val="0"/>
              </a:spcAft>
              <a:defRPr/>
            </a:pPr>
            <a:r>
              <a:rPr lang="lv-LV" sz="4800"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12.klase</a:t>
            </a:r>
          </a:p>
        </p:txBody>
      </p:sp>
    </p:spTree>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151430427"/>
              </p:ext>
            </p:extLst>
          </p:nvPr>
        </p:nvGraphicFramePr>
        <p:xfrm>
          <a:off x="395536" y="260648"/>
          <a:ext cx="8280920" cy="61926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idx="4294967295"/>
          </p:nvPr>
        </p:nvSpPr>
        <p:spPr>
          <a:xfrm>
            <a:off x="827584" y="2780928"/>
            <a:ext cx="6943725" cy="808038"/>
          </a:xfrm>
        </p:spPr>
        <p:txBody>
          <a:bodyPr wrap="square" numCol="1" anchorCtr="0" compatLnSpc="1">
            <a:prstTxWarp prst="textNoShape">
              <a:avLst/>
            </a:prstTxWarp>
            <a:normAutofit/>
          </a:bodyPr>
          <a:lstStyle/>
          <a:p>
            <a:pPr algn="r"/>
            <a:r>
              <a:rPr lang="lv-LV" sz="4000" b="1" dirty="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Centralizētie </a:t>
            </a:r>
            <a:r>
              <a:rPr lang="lv-LV" sz="4800" b="1" dirty="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eksāmeni</a:t>
            </a:r>
            <a:endParaRPr lang="lv-LV" sz="4000" b="1" dirty="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endParaRPr>
          </a:p>
        </p:txBody>
      </p:sp>
    </p:spTree>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10" name="Diagramma 9"/>
          <p:cNvGraphicFramePr>
            <a:graphicFrameLocks/>
          </p:cNvGraphicFramePr>
          <p:nvPr>
            <p:extLst>
              <p:ext uri="{D42A27DB-BD31-4B8C-83A1-F6EECF244321}">
                <p14:modId xmlns:p14="http://schemas.microsoft.com/office/powerpoint/2010/main" val="772727547"/>
              </p:ext>
            </p:extLst>
          </p:nvPr>
        </p:nvGraphicFramePr>
        <p:xfrm>
          <a:off x="107504" y="520082"/>
          <a:ext cx="4451697" cy="25923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ma 10"/>
          <p:cNvGraphicFramePr>
            <a:graphicFrameLocks/>
          </p:cNvGraphicFramePr>
          <p:nvPr>
            <p:extLst>
              <p:ext uri="{D42A27DB-BD31-4B8C-83A1-F6EECF244321}">
                <p14:modId xmlns:p14="http://schemas.microsoft.com/office/powerpoint/2010/main" val="861911578"/>
              </p:ext>
            </p:extLst>
          </p:nvPr>
        </p:nvGraphicFramePr>
        <p:xfrm>
          <a:off x="4559201" y="404663"/>
          <a:ext cx="4487699" cy="27822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Diagramma 11"/>
          <p:cNvGraphicFramePr>
            <a:graphicFrameLocks/>
          </p:cNvGraphicFramePr>
          <p:nvPr>
            <p:extLst>
              <p:ext uri="{D42A27DB-BD31-4B8C-83A1-F6EECF244321}">
                <p14:modId xmlns:p14="http://schemas.microsoft.com/office/powerpoint/2010/main" val="3222217733"/>
              </p:ext>
            </p:extLst>
          </p:nvPr>
        </p:nvGraphicFramePr>
        <p:xfrm>
          <a:off x="250795" y="3684394"/>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Diagramma 12"/>
          <p:cNvGraphicFramePr>
            <a:graphicFrameLocks/>
          </p:cNvGraphicFramePr>
          <p:nvPr>
            <p:extLst>
              <p:ext uri="{D42A27DB-BD31-4B8C-83A1-F6EECF244321}">
                <p14:modId xmlns:p14="http://schemas.microsoft.com/office/powerpoint/2010/main" val="1494171609"/>
              </p:ext>
            </p:extLst>
          </p:nvPr>
        </p:nvGraphicFramePr>
        <p:xfrm>
          <a:off x="4654412" y="3758818"/>
          <a:ext cx="4464496" cy="2594352"/>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6" name="Diagramma 5"/>
          <p:cNvGraphicFramePr>
            <a:graphicFrameLocks/>
          </p:cNvGraphicFramePr>
          <p:nvPr>
            <p:extLst>
              <p:ext uri="{D42A27DB-BD31-4B8C-83A1-F6EECF244321}">
                <p14:modId xmlns:p14="http://schemas.microsoft.com/office/powerpoint/2010/main" val="2502815533"/>
              </p:ext>
            </p:extLst>
          </p:nvPr>
        </p:nvGraphicFramePr>
        <p:xfrm>
          <a:off x="0" y="404664"/>
          <a:ext cx="4788024"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a 6"/>
          <p:cNvGraphicFramePr>
            <a:graphicFrameLocks/>
          </p:cNvGraphicFramePr>
          <p:nvPr>
            <p:extLst>
              <p:ext uri="{D42A27DB-BD31-4B8C-83A1-F6EECF244321}">
                <p14:modId xmlns:p14="http://schemas.microsoft.com/office/powerpoint/2010/main" val="869708315"/>
              </p:ext>
            </p:extLst>
          </p:nvPr>
        </p:nvGraphicFramePr>
        <p:xfrm>
          <a:off x="4644008" y="404664"/>
          <a:ext cx="4346549"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ma 7"/>
          <p:cNvGraphicFramePr>
            <a:graphicFrameLocks/>
          </p:cNvGraphicFramePr>
          <p:nvPr>
            <p:extLst>
              <p:ext uri="{D42A27DB-BD31-4B8C-83A1-F6EECF244321}">
                <p14:modId xmlns:p14="http://schemas.microsoft.com/office/powerpoint/2010/main" val="1354086559"/>
              </p:ext>
            </p:extLst>
          </p:nvPr>
        </p:nvGraphicFramePr>
        <p:xfrm>
          <a:off x="2358008" y="3501008"/>
          <a:ext cx="5022304" cy="29592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0378677"/>
      </p:ext>
    </p:extLst>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3" name="Tabula 2"/>
          <p:cNvGraphicFramePr>
            <a:graphicFrameLocks noGrp="1"/>
          </p:cNvGraphicFramePr>
          <p:nvPr>
            <p:extLst>
              <p:ext uri="{D42A27DB-BD31-4B8C-83A1-F6EECF244321}">
                <p14:modId xmlns:p14="http://schemas.microsoft.com/office/powerpoint/2010/main" val="3041638905"/>
              </p:ext>
            </p:extLst>
          </p:nvPr>
        </p:nvGraphicFramePr>
        <p:xfrm>
          <a:off x="107504" y="116632"/>
          <a:ext cx="8856984" cy="6552726"/>
        </p:xfrm>
        <a:graphic>
          <a:graphicData uri="http://schemas.openxmlformats.org/drawingml/2006/table">
            <a:tbl>
              <a:tblPr firstRow="1" firstCol="1" bandRow="1"/>
              <a:tblGrid>
                <a:gridCol w="4005264">
                  <a:extLst>
                    <a:ext uri="{9D8B030D-6E8A-4147-A177-3AD203B41FA5}">
                      <a16:colId xmlns:a16="http://schemas.microsoft.com/office/drawing/2014/main" val="20000"/>
                    </a:ext>
                  </a:extLst>
                </a:gridCol>
                <a:gridCol w="1178874">
                  <a:extLst>
                    <a:ext uri="{9D8B030D-6E8A-4147-A177-3AD203B41FA5}">
                      <a16:colId xmlns:a16="http://schemas.microsoft.com/office/drawing/2014/main" val="20001"/>
                    </a:ext>
                  </a:extLst>
                </a:gridCol>
                <a:gridCol w="1374276">
                  <a:extLst>
                    <a:ext uri="{9D8B030D-6E8A-4147-A177-3AD203B41FA5}">
                      <a16:colId xmlns:a16="http://schemas.microsoft.com/office/drawing/2014/main" val="20002"/>
                    </a:ext>
                  </a:extLst>
                </a:gridCol>
                <a:gridCol w="1149691">
                  <a:extLst>
                    <a:ext uri="{9D8B030D-6E8A-4147-A177-3AD203B41FA5}">
                      <a16:colId xmlns:a16="http://schemas.microsoft.com/office/drawing/2014/main" val="20003"/>
                    </a:ext>
                  </a:extLst>
                </a:gridCol>
                <a:gridCol w="1148879">
                  <a:extLst>
                    <a:ext uri="{9D8B030D-6E8A-4147-A177-3AD203B41FA5}">
                      <a16:colId xmlns:a16="http://schemas.microsoft.com/office/drawing/2014/main" val="20004"/>
                    </a:ext>
                  </a:extLst>
                </a:gridCol>
              </a:tblGrid>
              <a:tr h="224814">
                <a:tc>
                  <a:txBody>
                    <a:bodyPr/>
                    <a:lstStyle/>
                    <a:p>
                      <a:pPr algn="ctr"/>
                      <a:endParaRPr lang="lv-LV" sz="1200" dirty="0">
                        <a:effectLst/>
                        <a:latin typeface="Garamond" panose="02020404030301010803" pitchFamily="18" charset="0"/>
                        <a:cs typeface="Times New Roman"/>
                      </a:endParaRPr>
                    </a:p>
                  </a:txBody>
                  <a:tcPr marL="45260" marR="45260" marT="0"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a:spcAft>
                          <a:spcPts val="0"/>
                        </a:spcAft>
                      </a:pPr>
                      <a:r>
                        <a:rPr lang="lv-LV" sz="1200" b="1" dirty="0" err="1" smtClean="0">
                          <a:solidFill>
                            <a:srgbClr val="000000"/>
                          </a:solidFill>
                          <a:effectLst/>
                          <a:latin typeface="Garamond" panose="02020404030301010803" pitchFamily="18" charset="0"/>
                          <a:ea typeface="Times New Roman"/>
                          <a:cs typeface="Times New Roman"/>
                        </a:rPr>
                        <a:t>Kopprocents</a:t>
                      </a:r>
                      <a:endParaRPr lang="lv-LV" sz="1200" b="1"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a:txBody>
                    <a:bodyPr/>
                    <a:lstStyle/>
                    <a:p>
                      <a:pPr algn="ctr"/>
                      <a:endParaRPr lang="lv-LV" sz="120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4814">
                <a:tc>
                  <a:txBody>
                    <a:bodyPr/>
                    <a:lstStyle/>
                    <a:p>
                      <a:pPr algn="ctr"/>
                      <a:endParaRPr lang="lv-LV" sz="1200">
                        <a:effectLst/>
                        <a:latin typeface="Garamond" panose="02020404030301010803" pitchFamily="18" charset="0"/>
                        <a:cs typeface="Times New Roman"/>
                      </a:endParaRPr>
                    </a:p>
                  </a:txBody>
                  <a:tcPr marL="45260" marR="4526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vidēji skolā</a:t>
                      </a:r>
                      <a:endParaRPr lang="lv-LV" sz="1200" b="1"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vidēji novadā</a:t>
                      </a:r>
                      <a:endParaRPr lang="lv-LV" sz="1200" b="1"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vidēji valstī</a:t>
                      </a:r>
                      <a:endParaRPr lang="lv-LV" sz="1200" b="1"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vieta valstī</a:t>
                      </a:r>
                      <a:endParaRPr lang="lv-LV" sz="1200" b="1"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3685">
                <a:tc gridSpan="5">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Angļu valoda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2"/>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Kārļa Mīlenbaha vidusskola</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78,50%</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lv-LV" sz="1200" dirty="0" smtClean="0">
                          <a:effectLst/>
                          <a:latin typeface="Garamond" panose="02020404030301010803" pitchFamily="18" charset="0"/>
                          <a:ea typeface="Calibri"/>
                          <a:cs typeface="Times New Roman"/>
                        </a:rPr>
                        <a:t>53,76%</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lv-LV" sz="1200" dirty="0" smtClean="0">
                          <a:effectLst/>
                          <a:latin typeface="Garamond" panose="02020404030301010803" pitchFamily="18" charset="0"/>
                          <a:ea typeface="Calibri"/>
                          <a:cs typeface="Times New Roman"/>
                        </a:rPr>
                        <a:t>69,99%</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105</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a:t>
                      </a:r>
                      <a:r>
                        <a:rPr lang="lv-LV" sz="1200" dirty="0" smtClean="0">
                          <a:solidFill>
                            <a:srgbClr val="000000"/>
                          </a:solidFill>
                          <a:effectLst/>
                          <a:latin typeface="Garamond" panose="02020404030301010803" pitchFamily="18" charset="0"/>
                          <a:ea typeface="Times New Roman"/>
                          <a:cs typeface="Times New Roman"/>
                        </a:rPr>
                        <a:t>Reģionālā</a:t>
                      </a:r>
                      <a:r>
                        <a:rPr lang="lv-LV" sz="1200" baseline="0" dirty="0" smtClean="0">
                          <a:solidFill>
                            <a:srgbClr val="000000"/>
                          </a:solidFill>
                          <a:effectLst/>
                          <a:latin typeface="Garamond" panose="02020404030301010803" pitchFamily="18" charset="0"/>
                          <a:ea typeface="Times New Roman"/>
                          <a:cs typeface="Times New Roman"/>
                        </a:rPr>
                        <a:t> vidusskola</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57,59%</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312</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49,29%</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353</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4814">
                <a:tc gridSpan="5">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6"/>
                  </a:ext>
                </a:extLst>
              </a:tr>
              <a:tr h="193685">
                <a:tc gridSpan="5">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Latviešu valoda </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7"/>
                  </a:ext>
                </a:extLst>
              </a:tr>
              <a:tr h="224814">
                <a:tc>
                  <a:txBody>
                    <a:bodyPr/>
                    <a:lstStyle/>
                    <a:p>
                      <a:pPr algn="ctr">
                        <a:spcAft>
                          <a:spcPts val="0"/>
                        </a:spcAft>
                      </a:pPr>
                      <a:r>
                        <a:rPr lang="lv-LV" sz="1200">
                          <a:solidFill>
                            <a:srgbClr val="000000"/>
                          </a:solidFill>
                          <a:effectLst/>
                          <a:latin typeface="Garamond" panose="02020404030301010803" pitchFamily="18" charset="0"/>
                          <a:ea typeface="Times New Roman"/>
                          <a:cs typeface="Times New Roman"/>
                        </a:rPr>
                        <a:t>Kandavas Kārļa Mīlenbaha vidusskola</a:t>
                      </a:r>
                      <a:endParaRPr lang="lv-LV" sz="120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56,63%</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lv-LV" sz="1200" dirty="0" smtClean="0">
                          <a:effectLst/>
                          <a:latin typeface="Garamond" panose="02020404030301010803" pitchFamily="18" charset="0"/>
                          <a:ea typeface="Calibri"/>
                          <a:cs typeface="Times New Roman"/>
                        </a:rPr>
                        <a:t>44,85%</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lv-LV" sz="1200" dirty="0" smtClean="0">
                          <a:effectLst/>
                          <a:latin typeface="Garamond" panose="02020404030301010803" pitchFamily="18" charset="0"/>
                          <a:ea typeface="Calibri"/>
                          <a:cs typeface="Times New Roman"/>
                        </a:rPr>
                        <a:t>52,79%</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167</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a:t>
                      </a:r>
                      <a:r>
                        <a:rPr lang="lv-LV" sz="1200" dirty="0" smtClean="0">
                          <a:solidFill>
                            <a:srgbClr val="000000"/>
                          </a:solidFill>
                          <a:effectLst/>
                          <a:latin typeface="Garamond" panose="02020404030301010803" pitchFamily="18" charset="0"/>
                          <a:ea typeface="Times New Roman"/>
                          <a:cs typeface="Times New Roman"/>
                        </a:rPr>
                        <a:t>Reģionālā vidusskola</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50,72%</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217</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41,88%</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286</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4814">
                <a:tc gridSpan="5">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11"/>
                  </a:ext>
                </a:extLst>
              </a:tr>
              <a:tr h="193685">
                <a:tc gridSpan="5">
                  <a:txBody>
                    <a:bodyPr/>
                    <a:lstStyle/>
                    <a:p>
                      <a:pPr algn="ctr">
                        <a:spcAft>
                          <a:spcPts val="0"/>
                        </a:spcAft>
                      </a:pPr>
                      <a:r>
                        <a:rPr lang="lv-LV" sz="1200" b="1">
                          <a:solidFill>
                            <a:srgbClr val="000000"/>
                          </a:solidFill>
                          <a:effectLst/>
                          <a:latin typeface="Garamond" panose="02020404030301010803" pitchFamily="18" charset="0"/>
                          <a:ea typeface="Times New Roman"/>
                          <a:cs typeface="Times New Roman"/>
                        </a:rPr>
                        <a:t>Krievu valoda</a:t>
                      </a:r>
                      <a:endParaRPr lang="lv-LV" sz="120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12"/>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a:t>
                      </a:r>
                      <a:r>
                        <a:rPr lang="lv-LV" sz="1200" dirty="0" smtClean="0">
                          <a:solidFill>
                            <a:srgbClr val="000000"/>
                          </a:solidFill>
                          <a:effectLst/>
                          <a:latin typeface="Garamond" panose="02020404030301010803" pitchFamily="18" charset="0"/>
                          <a:ea typeface="Times New Roman"/>
                          <a:cs typeface="Times New Roman"/>
                        </a:rPr>
                        <a:t>Reģionālā vidusskola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62,64%</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lv-LV" sz="1200" dirty="0" smtClean="0">
                          <a:effectLst/>
                          <a:latin typeface="Garamond" panose="02020404030301010803" pitchFamily="18" charset="0"/>
                          <a:ea typeface="Calibri"/>
                          <a:cs typeface="Times New Roman"/>
                        </a:rPr>
                        <a:t>60,24%</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lv-LV" sz="1200" dirty="0" smtClean="0">
                          <a:effectLst/>
                          <a:latin typeface="Garamond" panose="02020404030301010803" pitchFamily="18" charset="0"/>
                          <a:ea typeface="Calibri"/>
                          <a:cs typeface="Times New Roman"/>
                        </a:rPr>
                        <a:t>73,11%</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215</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45,83%</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180</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4814">
                <a:tc gridSpan="5">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15"/>
                  </a:ext>
                </a:extLst>
              </a:tr>
              <a:tr h="193685">
                <a:tc gridSpan="5">
                  <a:txBody>
                    <a:bodyPr/>
                    <a:lstStyle/>
                    <a:p>
                      <a:pPr algn="ctr">
                        <a:spcAft>
                          <a:spcPts val="0"/>
                        </a:spcAft>
                      </a:pPr>
                      <a:r>
                        <a:rPr lang="lv-LV" sz="1200" b="1">
                          <a:solidFill>
                            <a:srgbClr val="000000"/>
                          </a:solidFill>
                          <a:effectLst/>
                          <a:latin typeface="Garamond" panose="02020404030301010803" pitchFamily="18" charset="0"/>
                          <a:ea typeface="Times New Roman"/>
                          <a:cs typeface="Times New Roman"/>
                        </a:rPr>
                        <a:t>Matemātika</a:t>
                      </a:r>
                      <a:endParaRPr lang="lv-LV" sz="120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16"/>
                  </a:ext>
                </a:extLst>
              </a:tr>
              <a:tr h="224814">
                <a:tc>
                  <a:txBody>
                    <a:bodyPr/>
                    <a:lstStyle/>
                    <a:p>
                      <a:pPr algn="ctr">
                        <a:spcAft>
                          <a:spcPts val="0"/>
                        </a:spcAft>
                      </a:pPr>
                      <a:r>
                        <a:rPr lang="lv-LV" sz="1200">
                          <a:solidFill>
                            <a:srgbClr val="000000"/>
                          </a:solidFill>
                          <a:effectLst/>
                          <a:latin typeface="Garamond" panose="02020404030301010803" pitchFamily="18" charset="0"/>
                          <a:ea typeface="Times New Roman"/>
                          <a:cs typeface="Times New Roman"/>
                        </a:rPr>
                        <a:t>Kandavas Kārļa Mīlenbaha vidusskola</a:t>
                      </a:r>
                      <a:endParaRPr lang="lv-LV" sz="120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32,87%</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lv-LV" sz="1200" dirty="0" smtClean="0">
                          <a:effectLst/>
                          <a:latin typeface="Garamond" panose="02020404030301010803" pitchFamily="18" charset="0"/>
                          <a:ea typeface="Calibri"/>
                          <a:cs typeface="Times New Roman"/>
                        </a:rPr>
                        <a:t>20,22%</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lv-LV" sz="1200" dirty="0" smtClean="0">
                          <a:effectLst/>
                          <a:latin typeface="Garamond" panose="02020404030301010803" pitchFamily="18" charset="0"/>
                          <a:ea typeface="Calibri"/>
                          <a:cs typeface="Times New Roman"/>
                        </a:rPr>
                        <a:t>35,30%</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235</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a:t>
                      </a:r>
                      <a:r>
                        <a:rPr lang="lv-LV" sz="1200" dirty="0" smtClean="0">
                          <a:solidFill>
                            <a:srgbClr val="000000"/>
                          </a:solidFill>
                          <a:effectLst/>
                          <a:latin typeface="Garamond" panose="02020404030301010803" pitchFamily="18" charset="0"/>
                          <a:ea typeface="Times New Roman"/>
                          <a:cs typeface="Times New Roman"/>
                        </a:rPr>
                        <a:t>Reģionālā vidusskola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33,38%</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229</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15.99%</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360</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24814">
                <a:tc gridSpan="5">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20"/>
                  </a:ext>
                </a:extLst>
              </a:tr>
              <a:tr h="219894">
                <a:tc gridSpan="5">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Bioloģija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21"/>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Kārļa </a:t>
                      </a:r>
                      <a:r>
                        <a:rPr lang="lv-LV" sz="1200" dirty="0" err="1">
                          <a:solidFill>
                            <a:srgbClr val="000000"/>
                          </a:solidFill>
                          <a:effectLst/>
                          <a:latin typeface="Garamond" panose="02020404030301010803" pitchFamily="18" charset="0"/>
                          <a:ea typeface="Times New Roman"/>
                          <a:cs typeface="Times New Roman"/>
                        </a:rPr>
                        <a:t>Mīlenbaha</a:t>
                      </a:r>
                      <a:r>
                        <a:rPr lang="lv-LV" sz="1200" dirty="0">
                          <a:solidFill>
                            <a:srgbClr val="000000"/>
                          </a:solidFill>
                          <a:effectLst/>
                          <a:latin typeface="Garamond" panose="02020404030301010803" pitchFamily="18" charset="0"/>
                          <a:ea typeface="Times New Roman"/>
                          <a:cs typeface="Times New Roman"/>
                        </a:rPr>
                        <a:t> vidusskola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72,00%</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72,00%</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53,11%</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11</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24814">
                <a:tc gridSpan="5">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23"/>
                  </a:ext>
                </a:extLst>
              </a:tr>
              <a:tr h="193685">
                <a:tc gridSpan="5">
                  <a:txBody>
                    <a:bodyPr/>
                    <a:lstStyle/>
                    <a:p>
                      <a:pPr algn="ctr">
                        <a:spcAft>
                          <a:spcPts val="0"/>
                        </a:spcAft>
                      </a:pPr>
                      <a:r>
                        <a:rPr lang="lv-LV" sz="1200" b="1" dirty="0">
                          <a:solidFill>
                            <a:srgbClr val="000000"/>
                          </a:solidFill>
                          <a:effectLst/>
                          <a:latin typeface="Garamond" panose="02020404030301010803" pitchFamily="18" charset="0"/>
                          <a:ea typeface="Times New Roman"/>
                          <a:cs typeface="Calibri" panose="020F0502020204030204" pitchFamily="34" charset="0"/>
                        </a:rPr>
                        <a:t>Fizika</a:t>
                      </a:r>
                      <a:endParaRPr lang="lv-LV" sz="1200" dirty="0">
                        <a:effectLst/>
                        <a:latin typeface="Garamond" panose="02020404030301010803" pitchFamily="18" charset="0"/>
                        <a:ea typeface="Calibri"/>
                        <a:cs typeface="Calibri" panose="020F0502020204030204" pitchFamily="34" charset="0"/>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24"/>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13,51%</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lv-LV" sz="1200" dirty="0" smtClean="0">
                          <a:effectLst/>
                          <a:latin typeface="Garamond" panose="02020404030301010803" pitchFamily="18" charset="0"/>
                          <a:ea typeface="Calibri"/>
                          <a:cs typeface="Times New Roman"/>
                        </a:rPr>
                        <a:t>15,62%</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lv-LV" sz="1200" dirty="0" smtClean="0">
                          <a:effectLst/>
                          <a:latin typeface="Garamond" panose="02020404030301010803" pitchFamily="18" charset="0"/>
                          <a:ea typeface="Calibri"/>
                          <a:cs typeface="Times New Roman"/>
                        </a:rPr>
                        <a:t>41,90%</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172</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24814">
                <a:tc>
                  <a:txBody>
                    <a:bodyPr/>
                    <a:lstStyle/>
                    <a:p>
                      <a:pPr algn="ctr">
                        <a:spcAft>
                          <a:spcPts val="0"/>
                        </a:spcAft>
                      </a:pPr>
                      <a:r>
                        <a:rPr lang="lv-LV" sz="1200" dirty="0" smtClean="0">
                          <a:effectLst/>
                          <a:latin typeface="Garamond" panose="02020404030301010803" pitchFamily="18" charset="0"/>
                          <a:ea typeface="Calibri"/>
                          <a:cs typeface="Times New Roman"/>
                        </a:rPr>
                        <a:t>Kandavas Kārļa </a:t>
                      </a:r>
                      <a:r>
                        <a:rPr lang="lv-LV" sz="1200" dirty="0" err="1" smtClean="0">
                          <a:effectLst/>
                          <a:latin typeface="Garamond" panose="02020404030301010803" pitchFamily="18" charset="0"/>
                          <a:ea typeface="Calibri"/>
                          <a:cs typeface="Times New Roman"/>
                        </a:rPr>
                        <a:t>Mīlenbaha</a:t>
                      </a:r>
                      <a:r>
                        <a:rPr lang="lv-LV" sz="1200" dirty="0" smtClean="0">
                          <a:effectLst/>
                          <a:latin typeface="Garamond" panose="02020404030301010803" pitchFamily="18" charset="0"/>
                          <a:ea typeface="Calibri"/>
                          <a:cs typeface="Times New Roman"/>
                        </a:rPr>
                        <a:t> vidusskola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32,43%</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lv-LV" sz="1200" dirty="0">
                        <a:effectLst/>
                        <a:latin typeface="Times New Roman"/>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lv-LV" sz="1200" dirty="0">
                        <a:effectLst/>
                        <a:latin typeface="Times New Roman"/>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141</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378462"/>
                  </a:ext>
                </a:extLst>
              </a:tr>
              <a:tr h="224814">
                <a:tc gridSpan="5">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26"/>
                  </a:ext>
                </a:extLst>
              </a:tr>
              <a:tr h="193685">
                <a:tc gridSpan="5">
                  <a:txBody>
                    <a:bodyPr/>
                    <a:lstStyle/>
                    <a:p>
                      <a:pPr algn="ctr">
                        <a:spcAft>
                          <a:spcPts val="0"/>
                        </a:spcAft>
                      </a:pPr>
                      <a:r>
                        <a:rPr lang="lv-LV" sz="1200" b="1" dirty="0" smtClean="0">
                          <a:solidFill>
                            <a:srgbClr val="000000"/>
                          </a:solidFill>
                          <a:effectLst/>
                          <a:latin typeface="Garamond" panose="02020404030301010803" pitchFamily="18" charset="0"/>
                          <a:ea typeface="Calibri"/>
                          <a:cs typeface="Times New Roman"/>
                        </a:rPr>
                        <a:t>Latvijas</a:t>
                      </a:r>
                      <a:r>
                        <a:rPr lang="lv-LV" sz="1200" b="1" baseline="0" dirty="0" smtClean="0">
                          <a:solidFill>
                            <a:srgbClr val="000000"/>
                          </a:solidFill>
                          <a:effectLst/>
                          <a:latin typeface="Garamond" panose="02020404030301010803" pitchFamily="18" charset="0"/>
                          <a:ea typeface="Calibri"/>
                          <a:cs typeface="Times New Roman"/>
                        </a:rPr>
                        <a:t> un pasaules vēsture</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27"/>
                  </a:ext>
                </a:extLst>
              </a:tr>
              <a:tr h="22481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38,29%</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38,29%</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39,67%</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175</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bl>
          </a:graphicData>
        </a:graphic>
      </p:graphicFrame>
    </p:spTree>
  </p:cSld>
  <p:clrMapOvr>
    <a:masterClrMapping/>
  </p:clrMapOvr>
  <p:transition spd="slow">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idx="4294967295"/>
          </p:nvPr>
        </p:nvSpPr>
        <p:spPr>
          <a:xfrm>
            <a:off x="1619672" y="2564904"/>
            <a:ext cx="5951537" cy="1184275"/>
          </a:xfrm>
        </p:spPr>
        <p:txBody>
          <a:bodyPr wrap="square" numCol="1" anchorCtr="0" compatLnSpc="1">
            <a:prstTxWarp prst="textNoShape">
              <a:avLst/>
            </a:prstTxWarp>
            <a:noAutofit/>
          </a:bodyPr>
          <a:lstStyle/>
          <a:p>
            <a:pPr algn="ctr" eaLnBrk="1" hangingPunct="1"/>
            <a:r>
              <a:rPr lang="lv-LV" sz="4800" b="1" dirty="0" smtClean="0">
                <a:ln>
                  <a:solidFill>
                    <a:prstClr val="black"/>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Mācību priekšmetu olimpiādes</a:t>
            </a:r>
            <a:br>
              <a:rPr lang="lv-LV" sz="4800" b="1" dirty="0" smtClean="0">
                <a:ln>
                  <a:solidFill>
                    <a:prstClr val="black"/>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800" b="1" dirty="0" smtClean="0">
                <a:ln>
                  <a:solidFill>
                    <a:prstClr val="black"/>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 </a:t>
            </a:r>
            <a:br>
              <a:rPr lang="lv-LV" sz="4800" b="1" dirty="0" smtClean="0">
                <a:ln>
                  <a:solidFill>
                    <a:prstClr val="black"/>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800" b="1" dirty="0" smtClean="0">
                <a:ln>
                  <a:solidFill>
                    <a:prstClr val="black"/>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2019./2020.m.g.</a:t>
            </a:r>
          </a:p>
        </p:txBody>
      </p:sp>
    </p:spTree>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75778" name="Virsraksts 1"/>
          <p:cNvSpPr>
            <a:spLocks noGrp="1"/>
          </p:cNvSpPr>
          <p:nvPr>
            <p:ph type="title"/>
          </p:nvPr>
        </p:nvSpPr>
        <p:spPr>
          <a:xfrm>
            <a:off x="1043608" y="692696"/>
            <a:ext cx="7848872" cy="763587"/>
          </a:xfrm>
        </p:spPr>
        <p:txBody>
          <a:bodyPr wrap="square" numCol="1" anchorCtr="0" compatLnSpc="1">
            <a:prstTxWarp prst="textNoShape">
              <a:avLst/>
            </a:prstTxWarp>
            <a:normAutofit/>
          </a:bodyPr>
          <a:lstStyle/>
          <a:p>
            <a:pPr eaLnBrk="1" hangingPunct="1">
              <a:defRPr/>
            </a:pPr>
            <a:r>
              <a:rPr lang="lv-LV" sz="32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Kandavas</a:t>
            </a:r>
            <a:r>
              <a:rPr lang="lv-LV" sz="3600" b="1" dirty="0" smtClean="0">
                <a:solidFill>
                  <a:srgbClr val="C00000"/>
                </a:solidFill>
                <a:effectLst>
                  <a:outerShdw blurRad="38100" dist="38100" dir="2700000" algn="tl">
                    <a:srgbClr val="000000">
                      <a:alpha val="43137"/>
                    </a:srgbClr>
                  </a:outerShdw>
                </a:effectLst>
                <a:latin typeface="Yatra One" panose="02000000000000000000" pitchFamily="2" charset="-70"/>
                <a:cs typeface="Yatra One" panose="02000000000000000000" pitchFamily="2" charset="-70"/>
              </a:rPr>
              <a:t> </a:t>
            </a:r>
            <a:r>
              <a:rPr lang="lv-LV" sz="32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novada</a:t>
            </a:r>
            <a:r>
              <a:rPr lang="lv-LV" sz="3600" b="1" dirty="0" smtClean="0">
                <a:solidFill>
                  <a:srgbClr val="C00000"/>
                </a:solidFill>
                <a:effectLst>
                  <a:outerShdw blurRad="38100" dist="38100" dir="2700000" algn="tl">
                    <a:srgbClr val="000000">
                      <a:alpha val="43137"/>
                    </a:srgbClr>
                  </a:outerShdw>
                </a:effectLst>
                <a:latin typeface="Yatra One" panose="02000000000000000000" pitchFamily="2" charset="-70"/>
                <a:cs typeface="Yatra One" panose="02000000000000000000" pitchFamily="2" charset="-70"/>
              </a:rPr>
              <a:t> </a:t>
            </a:r>
            <a:r>
              <a:rPr lang="lv-LV" sz="32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skolēni</a:t>
            </a:r>
            <a:r>
              <a:rPr lang="lv-LV" sz="3600" b="1" dirty="0" smtClean="0">
                <a:solidFill>
                  <a:srgbClr val="C00000"/>
                </a:solidFill>
                <a:effectLst>
                  <a:outerShdw blurRad="38100" dist="38100" dir="2700000" algn="tl">
                    <a:srgbClr val="000000">
                      <a:alpha val="43137"/>
                    </a:srgbClr>
                  </a:outerShdw>
                </a:effectLst>
                <a:latin typeface="Yatra One" panose="02000000000000000000" pitchFamily="2" charset="-70"/>
                <a:cs typeface="Yatra One" panose="02000000000000000000" pitchFamily="2" charset="-70"/>
              </a:rPr>
              <a:t> </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mn-ea"/>
                <a:cs typeface="Yatra One" panose="02000000000000000000" pitchFamily="2" charset="-70"/>
              </a:rPr>
              <a:t>piedalījušies: </a:t>
            </a:r>
            <a:endParaRPr lang="lv-LV" sz="3600" dirty="0" smtClean="0">
              <a:solidFill>
                <a:srgbClr val="C00000"/>
              </a:solidFill>
              <a:effectLst>
                <a:outerShdw blurRad="38100" dist="38100" dir="2700000" algn="tl">
                  <a:srgbClr val="000000">
                    <a:alpha val="43137"/>
                  </a:srgbClr>
                </a:outerShdw>
              </a:effectLst>
              <a:latin typeface="Yatra One" panose="02000000000000000000" pitchFamily="2" charset="-70"/>
              <a:cs typeface="Yatra One" panose="02000000000000000000" pitchFamily="2" charset="-70"/>
            </a:endParaRPr>
          </a:p>
        </p:txBody>
      </p:sp>
      <p:graphicFrame>
        <p:nvGraphicFramePr>
          <p:cNvPr id="4" name="Diagramma 3"/>
          <p:cNvGraphicFramePr>
            <a:graphicFrameLocks/>
          </p:cNvGraphicFramePr>
          <p:nvPr>
            <p:extLst>
              <p:ext uri="{D42A27DB-BD31-4B8C-83A1-F6EECF244321}">
                <p14:modId xmlns:p14="http://schemas.microsoft.com/office/powerpoint/2010/main" val="735634380"/>
              </p:ext>
            </p:extLst>
          </p:nvPr>
        </p:nvGraphicFramePr>
        <p:xfrm>
          <a:off x="395536" y="1844824"/>
          <a:ext cx="8352928" cy="4752528"/>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1034863217"/>
              </p:ext>
            </p:extLst>
          </p:nvPr>
        </p:nvGraphicFramePr>
        <p:xfrm>
          <a:off x="467544" y="404664"/>
          <a:ext cx="8280920" cy="6120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556926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18434" name="Virsraksts 1"/>
          <p:cNvSpPr>
            <a:spLocks noGrp="1"/>
          </p:cNvSpPr>
          <p:nvPr>
            <p:ph type="title"/>
          </p:nvPr>
        </p:nvSpPr>
        <p:spPr>
          <a:xfrm>
            <a:off x="468313" y="404813"/>
            <a:ext cx="8229600" cy="763587"/>
          </a:xfrm>
        </p:spPr>
        <p:txBody>
          <a:bodyPr wrap="square" numCol="1" anchorCtr="0" compatLnSpc="1">
            <a:prstTxWarp prst="textNoShape">
              <a:avLst/>
            </a:prstTxWarp>
          </a:bodyPr>
          <a:lstStyle/>
          <a:p>
            <a:pPr eaLnBrk="1" hangingPunct="1"/>
            <a:r>
              <a:rPr lang="lv-LV" sz="4000" b="1" dirty="0" smtClean="0">
                <a:ln>
                  <a:solidFill>
                    <a:schemeClr val="tx1"/>
                  </a:solidFill>
                </a:ln>
                <a:solidFill>
                  <a:srgbClr val="0033CC"/>
                </a:solidFill>
                <a:effectLst>
                  <a:outerShdw blurRad="38100" dist="38100" dir="2700000" algn="tl">
                    <a:srgbClr val="000000"/>
                  </a:outerShdw>
                </a:effectLst>
                <a:latin typeface="Bookman Old Style" pitchFamily="18" charset="0"/>
                <a:ea typeface="Trebuchet MS" pitchFamily="34" charset="0"/>
                <a:cs typeface="Trebuchet MS" pitchFamily="34" charset="0"/>
              </a:rPr>
              <a:t>			</a:t>
            </a:r>
            <a:r>
              <a:rPr lang="lv-LV" sz="4000" b="1" dirty="0" smtClean="0">
                <a:ln>
                  <a:solidFill>
                    <a:schemeClr val="tx1"/>
                  </a:solidFill>
                </a:ln>
                <a:solidFill>
                  <a:schemeClr val="accent6">
                    <a:lumMod val="50000"/>
                  </a:schemeClr>
                </a:solidFill>
                <a:effectLst>
                  <a:outerShdw blurRad="38100" dist="38100" dir="2700000" algn="tl">
                    <a:srgbClr val="000000"/>
                  </a:outerShdw>
                </a:effectLst>
                <a:latin typeface="Bookman Old Style" pitchFamily="18" charset="0"/>
                <a:ea typeface="Trebuchet MS" pitchFamily="34" charset="0"/>
                <a:cs typeface="Trebuchet MS" pitchFamily="34" charset="0"/>
              </a:rPr>
              <a:t>	</a:t>
            </a:r>
            <a:r>
              <a:rPr lang="lv-LV" sz="4000" b="1" dirty="0" smtClean="0">
                <a:ln>
                  <a:solidFill>
                    <a:schemeClr val="tx1"/>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VIRZĪBA</a:t>
            </a:r>
            <a:endParaRPr lang="lv-LV" sz="4000" dirty="0" smtClean="0">
              <a:ln>
                <a:solidFill>
                  <a:schemeClr val="tx1"/>
                </a:solidFill>
              </a:ln>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endParaRPr>
          </a:p>
        </p:txBody>
      </p:sp>
      <p:sp>
        <p:nvSpPr>
          <p:cNvPr id="3" name="Satura vietturis 2"/>
          <p:cNvSpPr>
            <a:spLocks noGrp="1"/>
          </p:cNvSpPr>
          <p:nvPr>
            <p:ph idx="1"/>
          </p:nvPr>
        </p:nvSpPr>
        <p:spPr>
          <a:xfrm>
            <a:off x="468313" y="1484784"/>
            <a:ext cx="8424936" cy="5397888"/>
          </a:xfrm>
        </p:spPr>
        <p:txBody>
          <a:bodyPr wrap="square" rtlCol="0">
            <a:spAutoFit/>
          </a:bodyPr>
          <a:lstStyle/>
          <a:p>
            <a:pPr eaLnBrk="1" fontAlgn="auto" hangingPunct="1">
              <a:spcAft>
                <a:spcPts val="0"/>
              </a:spcAft>
              <a:buClr>
                <a:schemeClr val="tx1">
                  <a:lumMod val="75000"/>
                  <a:lumOff val="25000"/>
                </a:schemeClr>
              </a:buClr>
              <a:buFont typeface="+mj-lt"/>
              <a:buAutoNum type="arabicPeriod"/>
              <a:defRPr/>
            </a:pP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Vispārējās izglītības iestāžu tīkla optimizācija un specializācija;</a:t>
            </a:r>
          </a:p>
          <a:p>
            <a:pPr eaLnBrk="1" fontAlgn="auto" hangingPunct="1">
              <a:spcAft>
                <a:spcPts val="0"/>
              </a:spcAft>
              <a:buClr>
                <a:schemeClr val="tx1">
                  <a:lumMod val="75000"/>
                  <a:lumOff val="25000"/>
                </a:schemeClr>
              </a:buClr>
              <a:buFont typeface="+mj-lt"/>
              <a:buAutoNum type="arabicPeriod"/>
              <a:defRPr/>
            </a:pP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Kvalitatīvas pirmsskolas izglītības nodrošināšana, sagatavojot bērnus skolai;</a:t>
            </a:r>
          </a:p>
          <a:p>
            <a:pPr eaLnBrk="1" fontAlgn="auto" hangingPunct="1">
              <a:spcAft>
                <a:spcPts val="0"/>
              </a:spcAft>
              <a:buClr>
                <a:schemeClr val="tx1">
                  <a:lumMod val="75000"/>
                  <a:lumOff val="25000"/>
                </a:schemeClr>
              </a:buClr>
              <a:buFont typeface="+mj-lt"/>
              <a:buAutoNum type="arabicPeriod"/>
              <a:defRPr/>
            </a:pP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Izglītības iestāžu sadarbības veicināšana ar uzņēmējiem, darba devējiem, nevalstiskajām organizācijām, ārvalstu partneriem;</a:t>
            </a:r>
          </a:p>
          <a:p>
            <a:pPr eaLnBrk="1" fontAlgn="auto" hangingPunct="1">
              <a:spcAft>
                <a:spcPts val="0"/>
              </a:spcAft>
              <a:buClr>
                <a:schemeClr val="tx1">
                  <a:lumMod val="75000"/>
                  <a:lumOff val="25000"/>
                </a:schemeClr>
              </a:buClr>
              <a:buFont typeface="+mj-lt"/>
              <a:buAutoNum type="arabicPeriod"/>
              <a:defRPr/>
            </a:pP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Izglītības iestāžu infrastruktūras uzlabošana, materiālās bāzes pilnveide, informatizācijas tīkla modernizācija;</a:t>
            </a:r>
          </a:p>
          <a:p>
            <a:pPr eaLnBrk="1" fontAlgn="auto" hangingPunct="1">
              <a:spcAft>
                <a:spcPts val="0"/>
              </a:spcAft>
              <a:buClr>
                <a:schemeClr val="tx1">
                  <a:lumMod val="75000"/>
                  <a:lumOff val="25000"/>
                </a:schemeClr>
              </a:buClr>
              <a:buFont typeface="+mj-lt"/>
              <a:buAutoNum type="arabicPeriod"/>
              <a:defRPr/>
            </a:pP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Interešu izglītības pieejamības un piedāvājuma paplašināšana;</a:t>
            </a:r>
          </a:p>
          <a:p>
            <a:pPr eaLnBrk="1" fontAlgn="auto" hangingPunct="1">
              <a:spcAft>
                <a:spcPts val="0"/>
              </a:spcAft>
              <a:buClr>
                <a:schemeClr val="tx1">
                  <a:lumMod val="75000"/>
                  <a:lumOff val="25000"/>
                </a:schemeClr>
              </a:buClr>
              <a:buFont typeface="+mj-lt"/>
              <a:buAutoNum type="arabicPeriod"/>
              <a:defRPr/>
            </a:pP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Pedagogu tālākizglītības sistēmas pilnveidošana;</a:t>
            </a:r>
          </a:p>
          <a:p>
            <a:pPr eaLnBrk="1" fontAlgn="auto" hangingPunct="1">
              <a:spcAft>
                <a:spcPts val="0"/>
              </a:spcAft>
              <a:buClr>
                <a:schemeClr val="tx1">
                  <a:lumMod val="75000"/>
                  <a:lumOff val="25000"/>
                </a:schemeClr>
              </a:buClr>
              <a:buFont typeface="+mj-lt"/>
              <a:buAutoNum type="arabicPeriod"/>
              <a:defRPr/>
            </a:pP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Izglītojamo ar speciālām vajadzībām integrācija vispārējās, profesionālās un interešu izglītības programmās;</a:t>
            </a:r>
          </a:p>
          <a:p>
            <a:pPr eaLnBrk="1" fontAlgn="auto" hangingPunct="1">
              <a:spcAft>
                <a:spcPts val="0"/>
              </a:spcAft>
              <a:buClr>
                <a:schemeClr val="tx1">
                  <a:lumMod val="75000"/>
                  <a:lumOff val="25000"/>
                </a:schemeClr>
              </a:buClr>
              <a:buFont typeface="+mj-lt"/>
              <a:buAutoNum type="arabicPeriod"/>
              <a:defRPr/>
            </a:pP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Iesaistīšanās Eiropas Sociālā fonda projektu īstenošanā;</a:t>
            </a:r>
          </a:p>
          <a:p>
            <a:pPr eaLnBrk="1" fontAlgn="auto" hangingPunct="1">
              <a:spcAft>
                <a:spcPts val="0"/>
              </a:spcAft>
              <a:buClr>
                <a:schemeClr val="tx1">
                  <a:lumMod val="75000"/>
                  <a:lumOff val="25000"/>
                </a:schemeClr>
              </a:buClr>
              <a:buFont typeface="+mj-lt"/>
              <a:buAutoNum type="arabicPeriod"/>
              <a:defRPr/>
            </a:pP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Dažādu izglītības pakāpju iestāžu pēctecības nodrošināšana un sadarbības veicināšana;</a:t>
            </a:r>
          </a:p>
          <a:p>
            <a:pPr eaLnBrk="1" fontAlgn="auto" hangingPunct="1">
              <a:spcAft>
                <a:spcPts val="0"/>
              </a:spcAft>
              <a:buClr>
                <a:schemeClr val="tx1">
                  <a:lumMod val="75000"/>
                  <a:lumOff val="25000"/>
                </a:schemeClr>
              </a:buClr>
              <a:buFont typeface="+mj-lt"/>
              <a:buAutoNum type="arabicPeriod"/>
              <a:defRPr/>
            </a:pP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Izglītības iestāžu </a:t>
            </a:r>
            <a:r>
              <a:rPr lang="lv-LV" sz="2000" dirty="0" err="1"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psihosociālās</a:t>
            </a:r>
            <a:r>
              <a:rPr lang="lv-LV" sz="2000" dirty="0" smtClean="0">
                <a:ln>
                  <a:solidFill>
                    <a:schemeClr val="tx1"/>
                  </a:solidFill>
                </a:ln>
                <a:solidFill>
                  <a:schemeClr val="accent6">
                    <a:lumMod val="50000"/>
                  </a:schemeClr>
                </a:solidFill>
                <a:effectLst>
                  <a:outerShdw blurRad="50800" dist="38100" algn="l" rotWithShape="0">
                    <a:prstClr val="black">
                      <a:alpha val="40000"/>
                    </a:prstClr>
                  </a:outerShdw>
                </a:effectLst>
                <a:latin typeface="Garamond" panose="02020404030301010803" pitchFamily="18" charset="0"/>
                <a:cs typeface="Amita" panose="00000500000000000000" pitchFamily="2" charset="-70"/>
              </a:rPr>
              <a:t> vides uzlabošana, atbalsta personāla darbības pilnveidošana.</a:t>
            </a:r>
          </a:p>
          <a:p>
            <a:pPr eaLnBrk="1" fontAlgn="auto" hangingPunct="1">
              <a:spcAft>
                <a:spcPts val="0"/>
              </a:spcAft>
              <a:buClr>
                <a:schemeClr val="tx1">
                  <a:lumMod val="75000"/>
                  <a:lumOff val="25000"/>
                </a:schemeClr>
              </a:buClr>
              <a:buFont typeface="Wingdings 2" charset="2"/>
              <a:buNone/>
              <a:defRPr/>
            </a:pPr>
            <a:endParaRPr lang="lv-LV" sz="900" dirty="0">
              <a:solidFill>
                <a:schemeClr val="tx1">
                  <a:lumMod val="75000"/>
                  <a:lumOff val="25000"/>
                </a:schemeClr>
              </a:solidFill>
              <a:latin typeface="Bookman Old Style" pitchFamily="18" charset="0"/>
            </a:endParaRPr>
          </a:p>
        </p:txBody>
      </p:sp>
    </p:spTree>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3507569216"/>
              </p:ext>
            </p:extLst>
          </p:nvPr>
        </p:nvGraphicFramePr>
        <p:xfrm>
          <a:off x="539552" y="764704"/>
          <a:ext cx="7992888" cy="547260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1705003637"/>
              </p:ext>
            </p:extLst>
          </p:nvPr>
        </p:nvGraphicFramePr>
        <p:xfrm>
          <a:off x="467544" y="548680"/>
          <a:ext cx="8136904" cy="5976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8018527"/>
      </p:ext>
    </p:extLst>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2544028086"/>
              </p:ext>
            </p:extLst>
          </p:nvPr>
        </p:nvGraphicFramePr>
        <p:xfrm>
          <a:off x="539552" y="548680"/>
          <a:ext cx="8136904" cy="6048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4986855"/>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3" name="Tabula 2"/>
          <p:cNvGraphicFramePr>
            <a:graphicFrameLocks noGrp="1"/>
          </p:cNvGraphicFramePr>
          <p:nvPr>
            <p:extLst>
              <p:ext uri="{D42A27DB-BD31-4B8C-83A1-F6EECF244321}">
                <p14:modId xmlns:p14="http://schemas.microsoft.com/office/powerpoint/2010/main" val="2012860716"/>
              </p:ext>
            </p:extLst>
          </p:nvPr>
        </p:nvGraphicFramePr>
        <p:xfrm>
          <a:off x="467544" y="1700808"/>
          <a:ext cx="8280920" cy="4700069"/>
        </p:xfrm>
        <a:graphic>
          <a:graphicData uri="http://schemas.openxmlformats.org/drawingml/2006/table">
            <a:tbl>
              <a:tblPr firstRow="1" bandRow="1">
                <a:tableStyleId>{93296810-A885-4BE3-A3E7-6D5BEEA58F35}</a:tableStyleId>
              </a:tblPr>
              <a:tblGrid>
                <a:gridCol w="2070230">
                  <a:extLst>
                    <a:ext uri="{9D8B030D-6E8A-4147-A177-3AD203B41FA5}">
                      <a16:colId xmlns:a16="http://schemas.microsoft.com/office/drawing/2014/main" val="1601715418"/>
                    </a:ext>
                  </a:extLst>
                </a:gridCol>
                <a:gridCol w="2070230">
                  <a:extLst>
                    <a:ext uri="{9D8B030D-6E8A-4147-A177-3AD203B41FA5}">
                      <a16:colId xmlns:a16="http://schemas.microsoft.com/office/drawing/2014/main" val="1095566135"/>
                    </a:ext>
                  </a:extLst>
                </a:gridCol>
                <a:gridCol w="2070230">
                  <a:extLst>
                    <a:ext uri="{9D8B030D-6E8A-4147-A177-3AD203B41FA5}">
                      <a16:colId xmlns:a16="http://schemas.microsoft.com/office/drawing/2014/main" val="2179541448"/>
                    </a:ext>
                  </a:extLst>
                </a:gridCol>
                <a:gridCol w="2070230">
                  <a:extLst>
                    <a:ext uri="{9D8B030D-6E8A-4147-A177-3AD203B41FA5}">
                      <a16:colId xmlns:a16="http://schemas.microsoft.com/office/drawing/2014/main" val="2754851073"/>
                    </a:ext>
                  </a:extLst>
                </a:gridCol>
              </a:tblGrid>
              <a:tr h="578127">
                <a:tc>
                  <a:txBody>
                    <a:bodyPr/>
                    <a:lstStyle/>
                    <a:p>
                      <a:pPr algn="ctr"/>
                      <a:r>
                        <a:rPr lang="lv-LV" sz="2000" b="1" dirty="0" smtClean="0">
                          <a:solidFill>
                            <a:schemeClr val="tx1">
                              <a:lumMod val="95000"/>
                              <a:lumOff val="5000"/>
                            </a:schemeClr>
                          </a:solidFill>
                          <a:effectLst/>
                          <a:latin typeface="Garamond" panose="02020404030301010803" pitchFamily="18" charset="0"/>
                        </a:rPr>
                        <a:t>Vārds, uzvārds</a:t>
                      </a:r>
                      <a:endParaRPr lang="lv-LV" sz="2000" b="1" dirty="0">
                        <a:solidFill>
                          <a:schemeClr val="tx1">
                            <a:lumMod val="95000"/>
                            <a:lumOff val="5000"/>
                          </a:schemeClr>
                        </a:solidFill>
                        <a:effectLst/>
                        <a:latin typeface="Garamond" panose="02020404030301010803" pitchFamily="18" charset="0"/>
                        <a:cs typeface="Yatra One" panose="02000000000000000000" pitchFamily="2" charset="-70"/>
                      </a:endParaRPr>
                    </a:p>
                  </a:txBody>
                  <a:tcPr anchor="ctr"/>
                </a:tc>
                <a:tc>
                  <a:txBody>
                    <a:bodyPr/>
                    <a:lstStyle/>
                    <a:p>
                      <a:pPr algn="ctr"/>
                      <a:r>
                        <a:rPr lang="lv-LV" sz="2000" b="1" dirty="0" smtClean="0">
                          <a:solidFill>
                            <a:schemeClr val="tx1">
                              <a:lumMod val="95000"/>
                              <a:lumOff val="5000"/>
                            </a:schemeClr>
                          </a:solidFill>
                          <a:effectLst/>
                          <a:latin typeface="Garamond" panose="02020404030301010803" pitchFamily="18" charset="0"/>
                        </a:rPr>
                        <a:t>Klase</a:t>
                      </a:r>
                      <a:endParaRPr lang="lv-LV" sz="2000" b="1" dirty="0">
                        <a:solidFill>
                          <a:schemeClr val="tx1">
                            <a:lumMod val="95000"/>
                            <a:lumOff val="5000"/>
                          </a:schemeClr>
                        </a:solidFill>
                        <a:effectLst/>
                        <a:latin typeface="Garamond" panose="02020404030301010803" pitchFamily="18" charset="0"/>
                        <a:cs typeface="Yatra One" panose="02000000000000000000" pitchFamily="2" charset="-70"/>
                      </a:endParaRPr>
                    </a:p>
                  </a:txBody>
                  <a:tcPr anchor="ctr"/>
                </a:tc>
                <a:tc>
                  <a:txBody>
                    <a:bodyPr/>
                    <a:lstStyle/>
                    <a:p>
                      <a:pPr algn="ctr"/>
                      <a:r>
                        <a:rPr lang="lv-LV" sz="2000" b="1" dirty="0" smtClean="0">
                          <a:solidFill>
                            <a:schemeClr val="tx1">
                              <a:lumMod val="95000"/>
                              <a:lumOff val="5000"/>
                            </a:schemeClr>
                          </a:solidFill>
                          <a:effectLst/>
                          <a:latin typeface="Garamond" panose="02020404030301010803" pitchFamily="18" charset="0"/>
                        </a:rPr>
                        <a:t>Olimpiāde</a:t>
                      </a:r>
                      <a:endParaRPr lang="lv-LV" sz="2000" b="1" dirty="0">
                        <a:solidFill>
                          <a:schemeClr val="tx1">
                            <a:lumMod val="95000"/>
                            <a:lumOff val="5000"/>
                          </a:schemeClr>
                        </a:solidFill>
                        <a:effectLst/>
                        <a:latin typeface="Garamond" panose="02020404030301010803" pitchFamily="18" charset="0"/>
                        <a:cs typeface="Yatra One" panose="02000000000000000000" pitchFamily="2" charset="-70"/>
                      </a:endParaRPr>
                    </a:p>
                  </a:txBody>
                  <a:tcPr anchor="ctr"/>
                </a:tc>
                <a:tc>
                  <a:txBody>
                    <a:bodyPr/>
                    <a:lstStyle/>
                    <a:p>
                      <a:pPr algn="ctr"/>
                      <a:r>
                        <a:rPr lang="lv-LV" sz="2000" b="1" dirty="0" smtClean="0">
                          <a:solidFill>
                            <a:schemeClr val="tx1">
                              <a:lumMod val="95000"/>
                              <a:lumOff val="5000"/>
                            </a:schemeClr>
                          </a:solidFill>
                          <a:effectLst/>
                          <a:latin typeface="Garamond" panose="02020404030301010803" pitchFamily="18" charset="0"/>
                        </a:rPr>
                        <a:t>Skola</a:t>
                      </a:r>
                      <a:endParaRPr lang="lv-LV" sz="2000" b="1" dirty="0">
                        <a:solidFill>
                          <a:schemeClr val="tx1">
                            <a:lumMod val="95000"/>
                            <a:lumOff val="5000"/>
                          </a:schemeClr>
                        </a:solidFill>
                        <a:effectLst/>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val="1122100048"/>
                  </a:ext>
                </a:extLst>
              </a:tr>
              <a:tr h="701700">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Ingars </a:t>
                      </a:r>
                      <a:r>
                        <a:rPr lang="lv-LV" sz="1800" dirty="0" err="1" smtClean="0">
                          <a:solidFill>
                            <a:schemeClr val="tx1">
                              <a:lumMod val="85000"/>
                              <a:lumOff val="15000"/>
                            </a:schemeClr>
                          </a:solidFill>
                          <a:latin typeface="Garamond" panose="02020404030301010803" pitchFamily="18" charset="0"/>
                          <a:cs typeface="Yatra One" panose="02000000000000000000" pitchFamily="2" charset="-70"/>
                        </a:rPr>
                        <a:t>Samiņš</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9.</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Bioloģijas</a:t>
                      </a:r>
                      <a:r>
                        <a:rPr lang="lv-LV" sz="1600" baseline="0" dirty="0" smtClean="0">
                          <a:solidFill>
                            <a:schemeClr val="tx1">
                              <a:lumMod val="85000"/>
                              <a:lumOff val="15000"/>
                            </a:schemeClr>
                          </a:solidFill>
                          <a:latin typeface="Garamond" panose="02020404030301010803" pitchFamily="18" charset="0"/>
                          <a:cs typeface="Yatra One" panose="02000000000000000000" pitchFamily="2" charset="-70"/>
                        </a:rPr>
                        <a:t> valsts 42. olimpiāde</a:t>
                      </a:r>
                      <a:endParaRPr lang="lv-LV" sz="16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Kandavas K. </a:t>
                      </a:r>
                      <a:r>
                        <a:rPr lang="lv-LV" sz="1600" dirty="0" err="1" smtClean="0">
                          <a:solidFill>
                            <a:schemeClr val="tx1">
                              <a:lumMod val="85000"/>
                              <a:lumOff val="15000"/>
                            </a:schemeClr>
                          </a:solidFill>
                          <a:latin typeface="Garamond" panose="02020404030301010803" pitchFamily="18" charset="0"/>
                          <a:cs typeface="Yatra One" panose="02000000000000000000" pitchFamily="2" charset="-70"/>
                        </a:rPr>
                        <a:t>Mīlenbaha</a:t>
                      </a: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 vidusskola</a:t>
                      </a:r>
                    </a:p>
                  </a:txBody>
                  <a:tcPr anchor="ctr"/>
                </a:tc>
                <a:extLst>
                  <a:ext uri="{0D108BD9-81ED-4DB2-BD59-A6C34878D82A}">
                    <a16:rowId xmlns:a16="http://schemas.microsoft.com/office/drawing/2014/main" val="847139879"/>
                  </a:ext>
                </a:extLst>
              </a:tr>
              <a:tr h="627751">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Ingars</a:t>
                      </a:r>
                      <a:r>
                        <a:rPr lang="lv-LV" sz="1800" baseline="0" dirty="0" smtClean="0">
                          <a:solidFill>
                            <a:schemeClr val="tx1">
                              <a:lumMod val="85000"/>
                              <a:lumOff val="15000"/>
                            </a:schemeClr>
                          </a:solidFill>
                          <a:latin typeface="Garamond" panose="02020404030301010803" pitchFamily="18" charset="0"/>
                          <a:cs typeface="Yatra One" panose="02000000000000000000" pitchFamily="2" charset="-70"/>
                        </a:rPr>
                        <a:t> </a:t>
                      </a:r>
                      <a:r>
                        <a:rPr lang="lv-LV" sz="1800" baseline="0" dirty="0" err="1" smtClean="0">
                          <a:solidFill>
                            <a:schemeClr val="tx1">
                              <a:lumMod val="85000"/>
                              <a:lumOff val="15000"/>
                            </a:schemeClr>
                          </a:solidFill>
                          <a:latin typeface="Garamond" panose="02020404030301010803" pitchFamily="18" charset="0"/>
                          <a:cs typeface="Yatra One" panose="02000000000000000000" pitchFamily="2" charset="-70"/>
                        </a:rPr>
                        <a:t>Samiņš</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9.</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Vēstures</a:t>
                      </a:r>
                      <a:r>
                        <a:rPr lang="lv-LV" sz="1600" baseline="0" dirty="0" smtClean="0">
                          <a:solidFill>
                            <a:schemeClr val="tx1">
                              <a:lumMod val="85000"/>
                              <a:lumOff val="15000"/>
                            </a:schemeClr>
                          </a:solidFill>
                          <a:latin typeface="Garamond" panose="02020404030301010803" pitchFamily="18" charset="0"/>
                          <a:cs typeface="Yatra One" panose="02000000000000000000" pitchFamily="2" charset="-70"/>
                        </a:rPr>
                        <a:t> valsts 26. olimpiāde</a:t>
                      </a:r>
                      <a:endParaRPr lang="lv-LV" sz="16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Kandavas K. </a:t>
                      </a:r>
                      <a:r>
                        <a:rPr lang="lv-LV" sz="1600" dirty="0" err="1" smtClean="0">
                          <a:solidFill>
                            <a:schemeClr val="tx1">
                              <a:lumMod val="85000"/>
                              <a:lumOff val="15000"/>
                            </a:schemeClr>
                          </a:solidFill>
                          <a:latin typeface="Garamond" panose="02020404030301010803" pitchFamily="18" charset="0"/>
                          <a:cs typeface="Yatra One" panose="02000000000000000000" pitchFamily="2" charset="-70"/>
                        </a:rPr>
                        <a:t>Mīlenbaha</a:t>
                      </a: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 vidusskola</a:t>
                      </a:r>
                    </a:p>
                  </a:txBody>
                  <a:tcPr anchor="ctr"/>
                </a:tc>
                <a:extLst>
                  <a:ext uri="{0D108BD9-81ED-4DB2-BD59-A6C34878D82A}">
                    <a16:rowId xmlns:a16="http://schemas.microsoft.com/office/drawing/2014/main" val="1662953131"/>
                  </a:ext>
                </a:extLst>
              </a:tr>
              <a:tr h="627751">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Ingars</a:t>
                      </a:r>
                      <a:r>
                        <a:rPr lang="lv-LV" sz="1800" baseline="0" dirty="0" smtClean="0">
                          <a:solidFill>
                            <a:schemeClr val="tx1">
                              <a:lumMod val="85000"/>
                              <a:lumOff val="15000"/>
                            </a:schemeClr>
                          </a:solidFill>
                          <a:latin typeface="Garamond" panose="02020404030301010803" pitchFamily="18" charset="0"/>
                          <a:cs typeface="Yatra One" panose="02000000000000000000" pitchFamily="2" charset="-70"/>
                        </a:rPr>
                        <a:t> </a:t>
                      </a:r>
                      <a:r>
                        <a:rPr lang="lv-LV" sz="1800" baseline="0" dirty="0" err="1" smtClean="0">
                          <a:solidFill>
                            <a:schemeClr val="tx1">
                              <a:lumMod val="85000"/>
                              <a:lumOff val="15000"/>
                            </a:schemeClr>
                          </a:solidFill>
                          <a:latin typeface="Garamond" panose="02020404030301010803" pitchFamily="18" charset="0"/>
                          <a:cs typeface="Yatra One" panose="02000000000000000000" pitchFamily="2" charset="-70"/>
                        </a:rPr>
                        <a:t>Samiņš</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9.</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Latviešu valodas valsts</a:t>
                      </a:r>
                      <a:r>
                        <a:rPr lang="lv-LV" sz="1600" baseline="0" dirty="0" smtClean="0">
                          <a:solidFill>
                            <a:schemeClr val="tx1">
                              <a:lumMod val="85000"/>
                              <a:lumOff val="15000"/>
                            </a:schemeClr>
                          </a:solidFill>
                          <a:latin typeface="Garamond" panose="02020404030301010803" pitchFamily="18" charset="0"/>
                          <a:cs typeface="Yatra One" panose="02000000000000000000" pitchFamily="2" charset="-70"/>
                        </a:rPr>
                        <a:t> 46. olimpiāde</a:t>
                      </a:r>
                      <a:endParaRPr lang="lv-LV" sz="16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Kandavas K. </a:t>
                      </a:r>
                      <a:r>
                        <a:rPr lang="lv-LV" sz="1600" dirty="0" err="1" smtClean="0">
                          <a:solidFill>
                            <a:schemeClr val="tx1">
                              <a:lumMod val="85000"/>
                              <a:lumOff val="15000"/>
                            </a:schemeClr>
                          </a:solidFill>
                          <a:latin typeface="Garamond" panose="02020404030301010803" pitchFamily="18" charset="0"/>
                          <a:cs typeface="Yatra One" panose="02000000000000000000" pitchFamily="2" charset="-70"/>
                        </a:rPr>
                        <a:t>Mīlenbaha</a:t>
                      </a: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 vidusskola</a:t>
                      </a:r>
                    </a:p>
                  </a:txBody>
                  <a:tcPr anchor="ctr"/>
                </a:tc>
                <a:extLst>
                  <a:ext uri="{0D108BD9-81ED-4DB2-BD59-A6C34878D82A}">
                    <a16:rowId xmlns:a16="http://schemas.microsoft.com/office/drawing/2014/main" val="1436752367"/>
                  </a:ext>
                </a:extLst>
              </a:tr>
              <a:tr h="701700">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Evelīna </a:t>
                      </a:r>
                      <a:r>
                        <a:rPr lang="lv-LV" sz="1800" dirty="0" err="1" smtClean="0">
                          <a:solidFill>
                            <a:schemeClr val="tx1">
                              <a:lumMod val="85000"/>
                              <a:lumOff val="15000"/>
                            </a:schemeClr>
                          </a:solidFill>
                          <a:latin typeface="Garamond" panose="02020404030301010803" pitchFamily="18" charset="0"/>
                          <a:cs typeface="Yatra One" panose="02000000000000000000" pitchFamily="2" charset="-70"/>
                        </a:rPr>
                        <a:t>Mileika</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11.</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Latviešu valodas valsts</a:t>
                      </a:r>
                      <a:r>
                        <a:rPr lang="lv-LV" sz="1600" baseline="0" dirty="0" smtClean="0">
                          <a:solidFill>
                            <a:schemeClr val="tx1">
                              <a:lumMod val="85000"/>
                              <a:lumOff val="15000"/>
                            </a:schemeClr>
                          </a:solidFill>
                          <a:latin typeface="Garamond" panose="02020404030301010803" pitchFamily="18" charset="0"/>
                          <a:cs typeface="Yatra One" panose="02000000000000000000" pitchFamily="2" charset="-70"/>
                        </a:rPr>
                        <a:t> 46. olimpiāde</a:t>
                      </a:r>
                      <a:endParaRPr lang="lv-LV" sz="16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Kandavas K. </a:t>
                      </a:r>
                      <a:r>
                        <a:rPr lang="lv-LV" sz="1600" dirty="0" err="1" smtClean="0">
                          <a:solidFill>
                            <a:schemeClr val="tx1">
                              <a:lumMod val="85000"/>
                              <a:lumOff val="15000"/>
                            </a:schemeClr>
                          </a:solidFill>
                          <a:latin typeface="Garamond" panose="02020404030301010803" pitchFamily="18" charset="0"/>
                          <a:cs typeface="Yatra One" panose="02000000000000000000" pitchFamily="2" charset="-70"/>
                        </a:rPr>
                        <a:t>Mīlenbaha</a:t>
                      </a: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 vidusskola</a:t>
                      </a:r>
                    </a:p>
                  </a:txBody>
                  <a:tcPr anchor="ctr"/>
                </a:tc>
                <a:extLst>
                  <a:ext uri="{0D108BD9-81ED-4DB2-BD59-A6C34878D82A}">
                    <a16:rowId xmlns:a16="http://schemas.microsoft.com/office/drawing/2014/main" val="3197851557"/>
                  </a:ext>
                </a:extLst>
              </a:tr>
              <a:tr h="701700">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Kaspars Vitkovskis</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12.</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Ekonomikas valsts 21. olimpiāde</a:t>
                      </a:r>
                      <a:endParaRPr lang="lv-LV" sz="16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Kandavas Lauksaimniecības</a:t>
                      </a:r>
                      <a:r>
                        <a:rPr lang="lv-LV" sz="1600" baseline="0" dirty="0" smtClean="0">
                          <a:solidFill>
                            <a:schemeClr val="tx1">
                              <a:lumMod val="85000"/>
                              <a:lumOff val="15000"/>
                            </a:schemeClr>
                          </a:solidFill>
                          <a:latin typeface="Garamond" panose="02020404030301010803" pitchFamily="18" charset="0"/>
                          <a:cs typeface="Yatra One" panose="02000000000000000000" pitchFamily="2" charset="-70"/>
                        </a:rPr>
                        <a:t> tehnikums</a:t>
                      </a:r>
                      <a:endParaRPr lang="lv-LV" sz="16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val="1777986504"/>
                  </a:ext>
                </a:extLst>
              </a:tr>
              <a:tr h="578127">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Annija Andersone</a:t>
                      </a:r>
                    </a:p>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Imants </a:t>
                      </a:r>
                      <a:r>
                        <a:rPr lang="lv-LV" sz="1800" dirty="0" err="1" smtClean="0">
                          <a:solidFill>
                            <a:schemeClr val="tx1">
                              <a:lumMod val="85000"/>
                              <a:lumOff val="15000"/>
                            </a:schemeClr>
                          </a:solidFill>
                          <a:latin typeface="Garamond" panose="02020404030301010803" pitchFamily="18" charset="0"/>
                          <a:cs typeface="Yatra One" panose="02000000000000000000" pitchFamily="2" charset="-70"/>
                        </a:rPr>
                        <a:t>Hadaņonoks</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9.</a:t>
                      </a:r>
                    </a:p>
                    <a:p>
                      <a:pPr algn="ctr"/>
                      <a:r>
                        <a:rPr lang="lv-LV" sz="1800" dirty="0" smtClean="0">
                          <a:solidFill>
                            <a:schemeClr val="tx1">
                              <a:lumMod val="85000"/>
                              <a:lumOff val="15000"/>
                            </a:schemeClr>
                          </a:solidFill>
                          <a:latin typeface="Garamond" panose="02020404030301010803" pitchFamily="18" charset="0"/>
                          <a:cs typeface="Yatra One" panose="02000000000000000000" pitchFamily="2" charset="-70"/>
                        </a:rPr>
                        <a:t>12.</a:t>
                      </a:r>
                      <a:endParaRPr lang="lv-LV" sz="18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Matemātikas valsts 70. olimpiāde</a:t>
                      </a:r>
                      <a:endParaRPr lang="lv-LV" sz="1600" dirty="0">
                        <a:solidFill>
                          <a:schemeClr val="tx1">
                            <a:lumMod val="85000"/>
                            <a:lumOff val="15000"/>
                          </a:schemeClr>
                        </a:solidFill>
                        <a:latin typeface="Garamond" panose="02020404030301010803" pitchFamily="18" charset="0"/>
                        <a:cs typeface="Yatra One" panose="02000000000000000000" pitchFamily="2" charset="-70"/>
                      </a:endParaRPr>
                    </a:p>
                  </a:txBody>
                  <a:tcPr anchor="ctr"/>
                </a:tc>
                <a:tc>
                  <a:txBody>
                    <a:bodyPr/>
                    <a:lstStyle/>
                    <a:p>
                      <a:pPr algn="ct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Vānes pamatskola</a:t>
                      </a:r>
                    </a:p>
                    <a:p>
                      <a:pPr algn="ctr"/>
                      <a:r>
                        <a:rPr lang="lv-LV" sz="1600" dirty="0" smtClean="0">
                          <a:solidFill>
                            <a:schemeClr val="tx1">
                              <a:lumMod val="85000"/>
                              <a:lumOff val="15000"/>
                            </a:schemeClr>
                          </a:solidFill>
                          <a:latin typeface="Garamond" panose="02020404030301010803" pitchFamily="18" charset="0"/>
                          <a:cs typeface="Yatra One" panose="02000000000000000000" pitchFamily="2" charset="-70"/>
                        </a:rPr>
                        <a:t>Kandavas Reģionālā</a:t>
                      </a:r>
                      <a:r>
                        <a:rPr lang="lv-LV" sz="1600" baseline="0" dirty="0" smtClean="0">
                          <a:solidFill>
                            <a:schemeClr val="tx1">
                              <a:lumMod val="85000"/>
                              <a:lumOff val="15000"/>
                            </a:schemeClr>
                          </a:solidFill>
                          <a:latin typeface="Garamond" panose="02020404030301010803" pitchFamily="18" charset="0"/>
                          <a:cs typeface="Yatra One" panose="02000000000000000000" pitchFamily="2" charset="-70"/>
                        </a:rPr>
                        <a:t> v.</a:t>
                      </a:r>
                      <a:endParaRPr lang="lv-LV" sz="1600" dirty="0" smtClean="0">
                        <a:solidFill>
                          <a:schemeClr val="tx1">
                            <a:lumMod val="85000"/>
                            <a:lumOff val="15000"/>
                          </a:schemeClr>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val="1740733453"/>
                  </a:ext>
                </a:extLst>
              </a:tr>
            </a:tbl>
          </a:graphicData>
        </a:graphic>
      </p:graphicFrame>
      <p:sp>
        <p:nvSpPr>
          <p:cNvPr id="4" name="TextBox 3"/>
          <p:cNvSpPr txBox="1"/>
          <p:nvPr/>
        </p:nvSpPr>
        <p:spPr>
          <a:xfrm>
            <a:off x="743498" y="476672"/>
            <a:ext cx="8136904" cy="954107"/>
          </a:xfrm>
          <a:prstGeom prst="rect">
            <a:avLst/>
          </a:prstGeom>
          <a:noFill/>
        </p:spPr>
        <p:txBody>
          <a:bodyPr wrap="square" rtlCol="0">
            <a:spAutoFit/>
          </a:bodyPr>
          <a:lstStyle/>
          <a:p>
            <a:pPr algn="ct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3. posma valsts olimpiāžu uzaicinātie dalībnieki</a:t>
            </a:r>
          </a:p>
          <a:p>
            <a:pPr algn="ct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2019./2020. </a:t>
            </a:r>
            <a:r>
              <a:rPr lang="lv-LV" sz="28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m.g</a:t>
            </a: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endParaRPr lang="lv-LV"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p:txBody>
      </p:sp>
    </p:spTree>
    <p:extLst>
      <p:ext uri="{BB962C8B-B14F-4D97-AF65-F5344CB8AC3E}">
        <p14:creationId xmlns:p14="http://schemas.microsoft.com/office/powerpoint/2010/main" val="3350296966"/>
      </p:ext>
    </p:extLst>
  </p:cSld>
  <p:clrMapOvr>
    <a:masterClrMapping/>
  </p:clrMapOvr>
  <p:transition spd="slow">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3101671552"/>
              </p:ext>
            </p:extLst>
          </p:nvPr>
        </p:nvGraphicFramePr>
        <p:xfrm>
          <a:off x="467544" y="404664"/>
          <a:ext cx="8424936" cy="6120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3552832"/>
      </p:ext>
    </p:extLst>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46082" name="Virsraksts 1"/>
          <p:cNvSpPr>
            <a:spLocks noGrp="1"/>
          </p:cNvSpPr>
          <p:nvPr>
            <p:ph type="title"/>
          </p:nvPr>
        </p:nvSpPr>
        <p:spPr>
          <a:xfrm>
            <a:off x="507810" y="116632"/>
            <a:ext cx="8229600" cy="979487"/>
          </a:xfrm>
        </p:spPr>
        <p:txBody>
          <a:bodyPr wrap="square" numCol="1" anchorCtr="0" compatLnSpc="1">
            <a:prstTxWarp prst="textNoShape">
              <a:avLst/>
            </a:prstTxWarp>
            <a:noAutofit/>
          </a:bodyPr>
          <a:lstStyle/>
          <a:p>
            <a:pPr algn="ctr" eaLnBrk="1" hangingPunct="1">
              <a:lnSpc>
                <a:spcPct val="100000"/>
              </a:lnSpc>
            </a:pP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Zinātniski pētnieciskie darbi</a:t>
            </a:r>
            <a:b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b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2019./2020. m. g.</a:t>
            </a:r>
            <a:endParaRPr lang="lv-LV" sz="40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endParaRPr>
          </a:p>
        </p:txBody>
      </p:sp>
      <p:sp>
        <p:nvSpPr>
          <p:cNvPr id="6" name="Satura vietturis 5"/>
          <p:cNvSpPr>
            <a:spLocks noGrp="1"/>
          </p:cNvSpPr>
          <p:nvPr>
            <p:ph idx="1"/>
          </p:nvPr>
        </p:nvSpPr>
        <p:spPr>
          <a:xfrm>
            <a:off x="140366" y="4221088"/>
            <a:ext cx="8964488" cy="2159843"/>
          </a:xfrm>
        </p:spPr>
        <p:txBody>
          <a:bodyPr rtlCol="0">
            <a:noAutofit/>
          </a:bodyPr>
          <a:lstStyle/>
          <a:p>
            <a:pPr marL="0" indent="0" algn="ctr">
              <a:spcBef>
                <a:spcPts val="400"/>
              </a:spcBef>
              <a:buNone/>
            </a:pPr>
            <a:r>
              <a:rPr lang="lv-LV" sz="2000" b="1" u="sng" dirty="0" smtClean="0">
                <a:solidFill>
                  <a:srgbClr val="C00000"/>
                </a:solidFill>
                <a:latin typeface="Garamond" panose="02020404030301010803" pitchFamily="18" charset="0"/>
                <a:cs typeface="Yatra One" panose="02000000000000000000" pitchFamily="2" charset="-70"/>
              </a:rPr>
              <a:t>Zemgales reģionā:</a:t>
            </a:r>
          </a:p>
          <a:p>
            <a:pPr>
              <a:spcBef>
                <a:spcPts val="400"/>
              </a:spcBef>
            </a:pPr>
            <a:r>
              <a:rPr lang="lv-LV" sz="2000" b="1" dirty="0" smtClean="0">
                <a:solidFill>
                  <a:schemeClr val="tx1">
                    <a:lumMod val="75000"/>
                    <a:lumOff val="25000"/>
                  </a:schemeClr>
                </a:solidFill>
                <a:latin typeface="Garamond" panose="02020404030301010803" pitchFamily="18" charset="0"/>
                <a:cs typeface="Yatra One" panose="02000000000000000000" pitchFamily="2" charset="-70"/>
              </a:rPr>
              <a:t>Kandavas K. </a:t>
            </a:r>
            <a:r>
              <a:rPr lang="lv-LV" sz="2000" b="1" dirty="0" err="1" smtClean="0">
                <a:solidFill>
                  <a:schemeClr val="tx1">
                    <a:lumMod val="75000"/>
                    <a:lumOff val="25000"/>
                  </a:schemeClr>
                </a:solidFill>
                <a:latin typeface="Garamond" panose="02020404030301010803" pitchFamily="18" charset="0"/>
                <a:cs typeface="Yatra One" panose="02000000000000000000" pitchFamily="2" charset="-70"/>
              </a:rPr>
              <a:t>Mīlenbaha</a:t>
            </a:r>
            <a:r>
              <a:rPr lang="lv-LV" sz="2000" b="1" dirty="0" smtClean="0">
                <a:solidFill>
                  <a:schemeClr val="tx1">
                    <a:lumMod val="75000"/>
                    <a:lumOff val="25000"/>
                  </a:schemeClr>
                </a:solidFill>
                <a:latin typeface="Garamond" panose="02020404030301010803" pitchFamily="18" charset="0"/>
                <a:cs typeface="Yatra One" panose="02000000000000000000" pitchFamily="2" charset="-70"/>
              </a:rPr>
              <a:t> vidusskolas skolniece Ance </a:t>
            </a:r>
            <a:r>
              <a:rPr lang="lv-LV" sz="2000" b="1" dirty="0" err="1" smtClean="0">
                <a:solidFill>
                  <a:schemeClr val="tx1">
                    <a:lumMod val="75000"/>
                    <a:lumOff val="25000"/>
                  </a:schemeClr>
                </a:solidFill>
                <a:latin typeface="Garamond" panose="02020404030301010803" pitchFamily="18" charset="0"/>
                <a:cs typeface="Yatra One" panose="02000000000000000000" pitchFamily="2" charset="-70"/>
              </a:rPr>
              <a:t>Eimane</a:t>
            </a:r>
            <a:r>
              <a:rPr lang="lv-LV" sz="2000" b="1" dirty="0" smtClean="0">
                <a:solidFill>
                  <a:schemeClr val="tx1">
                    <a:lumMod val="75000"/>
                    <a:lumOff val="25000"/>
                  </a:schemeClr>
                </a:solidFill>
                <a:latin typeface="Garamond" panose="02020404030301010803" pitchFamily="18" charset="0"/>
                <a:cs typeface="Yatra One" panose="02000000000000000000" pitchFamily="2" charset="-70"/>
              </a:rPr>
              <a:t> - </a:t>
            </a:r>
            <a:r>
              <a:rPr lang="lv-LV" sz="2000" b="1" dirty="0" smtClean="0">
                <a:solidFill>
                  <a:srgbClr val="C00000"/>
                </a:solidFill>
                <a:latin typeface="Garamond" panose="02020404030301010803" pitchFamily="18" charset="0"/>
                <a:cs typeface="Yatra One" panose="02000000000000000000" pitchFamily="2" charset="-70"/>
              </a:rPr>
              <a:t>III pakāpe </a:t>
            </a:r>
          </a:p>
          <a:p>
            <a:pPr>
              <a:spcBef>
                <a:spcPts val="400"/>
              </a:spcBef>
            </a:pPr>
            <a:r>
              <a:rPr lang="lv-LV" sz="2000" b="1" dirty="0">
                <a:solidFill>
                  <a:schemeClr val="tx1">
                    <a:lumMod val="75000"/>
                    <a:lumOff val="25000"/>
                  </a:schemeClr>
                </a:solidFill>
                <a:latin typeface="Garamond" panose="02020404030301010803" pitchFamily="18" charset="0"/>
                <a:cs typeface="Yatra One" panose="02000000000000000000" pitchFamily="2" charset="-70"/>
              </a:rPr>
              <a:t>Kandavas K. </a:t>
            </a:r>
            <a:r>
              <a:rPr lang="lv-LV" sz="2000" b="1" dirty="0" err="1">
                <a:solidFill>
                  <a:schemeClr val="tx1">
                    <a:lumMod val="75000"/>
                    <a:lumOff val="25000"/>
                  </a:schemeClr>
                </a:solidFill>
                <a:latin typeface="Garamond" panose="02020404030301010803" pitchFamily="18" charset="0"/>
                <a:cs typeface="Yatra One" panose="02000000000000000000" pitchFamily="2" charset="-70"/>
              </a:rPr>
              <a:t>Mīlenbaha</a:t>
            </a:r>
            <a:r>
              <a:rPr lang="lv-LV" sz="2000" b="1" dirty="0">
                <a:solidFill>
                  <a:schemeClr val="tx1">
                    <a:lumMod val="75000"/>
                    <a:lumOff val="25000"/>
                  </a:schemeClr>
                </a:solidFill>
                <a:latin typeface="Garamond" panose="02020404030301010803" pitchFamily="18" charset="0"/>
                <a:cs typeface="Yatra One" panose="02000000000000000000" pitchFamily="2" charset="-70"/>
              </a:rPr>
              <a:t> vidusskolas </a:t>
            </a:r>
            <a:r>
              <a:rPr lang="lv-LV" sz="2000" b="1" dirty="0" smtClean="0">
                <a:solidFill>
                  <a:schemeClr val="tx1">
                    <a:lumMod val="75000"/>
                    <a:lumOff val="25000"/>
                  </a:schemeClr>
                </a:solidFill>
                <a:latin typeface="Garamond" panose="02020404030301010803" pitchFamily="18" charset="0"/>
                <a:cs typeface="Yatra One" panose="02000000000000000000" pitchFamily="2" charset="-70"/>
              </a:rPr>
              <a:t>skolniece Elizabete Betija Baltgalve – </a:t>
            </a:r>
            <a:r>
              <a:rPr lang="lv-LV" sz="2000" b="1" dirty="0" smtClean="0">
                <a:solidFill>
                  <a:srgbClr val="C00000"/>
                </a:solidFill>
                <a:latin typeface="Garamond" panose="02020404030301010803" pitchFamily="18" charset="0"/>
                <a:cs typeface="Yatra One" panose="02000000000000000000" pitchFamily="2" charset="-70"/>
              </a:rPr>
              <a:t>II pakāpe </a:t>
            </a:r>
            <a:r>
              <a:rPr lang="lv-LV" sz="2000" b="1" dirty="0" smtClean="0">
                <a:solidFill>
                  <a:schemeClr val="tx1">
                    <a:lumMod val="75000"/>
                    <a:lumOff val="25000"/>
                  </a:schemeClr>
                </a:solidFill>
                <a:latin typeface="Garamond" panose="02020404030301010803" pitchFamily="18" charset="0"/>
                <a:cs typeface="Yatra One" panose="02000000000000000000" pitchFamily="2" charset="-70"/>
              </a:rPr>
              <a:t>un izvirzīta uz Valsts 44. ZPD konferenci</a:t>
            </a:r>
          </a:p>
          <a:p>
            <a:pPr>
              <a:spcBef>
                <a:spcPts val="400"/>
              </a:spcBef>
            </a:pPr>
            <a:r>
              <a:rPr lang="lv-LV" sz="2000" b="1" dirty="0">
                <a:solidFill>
                  <a:schemeClr val="tx1">
                    <a:lumMod val="75000"/>
                    <a:lumOff val="25000"/>
                  </a:schemeClr>
                </a:solidFill>
                <a:latin typeface="Garamond" panose="02020404030301010803" pitchFamily="18" charset="0"/>
                <a:cs typeface="Yatra One" panose="02000000000000000000" pitchFamily="2" charset="-70"/>
              </a:rPr>
              <a:t>Kandavas K. </a:t>
            </a:r>
            <a:r>
              <a:rPr lang="lv-LV" sz="2000" b="1" dirty="0" err="1">
                <a:solidFill>
                  <a:schemeClr val="tx1">
                    <a:lumMod val="75000"/>
                    <a:lumOff val="25000"/>
                  </a:schemeClr>
                </a:solidFill>
                <a:latin typeface="Garamond" panose="02020404030301010803" pitchFamily="18" charset="0"/>
                <a:cs typeface="Yatra One" panose="02000000000000000000" pitchFamily="2" charset="-70"/>
              </a:rPr>
              <a:t>Mīlenbaha</a:t>
            </a:r>
            <a:r>
              <a:rPr lang="lv-LV" sz="2000" b="1" dirty="0">
                <a:solidFill>
                  <a:schemeClr val="tx1">
                    <a:lumMod val="75000"/>
                    <a:lumOff val="25000"/>
                  </a:schemeClr>
                </a:solidFill>
                <a:latin typeface="Garamond" panose="02020404030301010803" pitchFamily="18" charset="0"/>
                <a:cs typeface="Yatra One" panose="02000000000000000000" pitchFamily="2" charset="-70"/>
              </a:rPr>
              <a:t> vidusskolas </a:t>
            </a:r>
            <a:r>
              <a:rPr lang="lv-LV" sz="2000" b="1" dirty="0" smtClean="0">
                <a:solidFill>
                  <a:schemeClr val="tx1">
                    <a:lumMod val="75000"/>
                    <a:lumOff val="25000"/>
                  </a:schemeClr>
                </a:solidFill>
                <a:latin typeface="Garamond" panose="02020404030301010803" pitchFamily="18" charset="0"/>
                <a:cs typeface="Yatra One" panose="02000000000000000000" pitchFamily="2" charset="-70"/>
              </a:rPr>
              <a:t>skolniece Anna Dūniņa – </a:t>
            </a:r>
            <a:r>
              <a:rPr lang="lv-LV" sz="2000" b="1" dirty="0" smtClean="0">
                <a:solidFill>
                  <a:srgbClr val="C00000"/>
                </a:solidFill>
                <a:latin typeface="Garamond" panose="02020404030301010803" pitchFamily="18" charset="0"/>
                <a:cs typeface="Yatra One" panose="02000000000000000000" pitchFamily="2" charset="-70"/>
              </a:rPr>
              <a:t>II pakāpe</a:t>
            </a:r>
            <a:r>
              <a:rPr lang="lv-LV" sz="2000" b="1" dirty="0">
                <a:solidFill>
                  <a:schemeClr val="tx1">
                    <a:lumMod val="75000"/>
                    <a:lumOff val="25000"/>
                  </a:schemeClr>
                </a:solidFill>
                <a:latin typeface="Garamond" panose="02020404030301010803" pitchFamily="18" charset="0"/>
                <a:cs typeface="Yatra One" panose="02000000000000000000" pitchFamily="2" charset="-70"/>
              </a:rPr>
              <a:t> un izvirzīta uz Valsts 44. ZPD konferenci</a:t>
            </a:r>
            <a:endParaRPr lang="lv-LV" sz="2000" b="1" dirty="0" smtClean="0">
              <a:solidFill>
                <a:srgbClr val="C00000"/>
              </a:solidFill>
              <a:latin typeface="Garamond" panose="02020404030301010803" pitchFamily="18" charset="0"/>
              <a:cs typeface="Yatra One" panose="02000000000000000000" pitchFamily="2" charset="-70"/>
            </a:endParaRPr>
          </a:p>
          <a:p>
            <a:pPr>
              <a:spcBef>
                <a:spcPts val="400"/>
              </a:spcBef>
            </a:pPr>
            <a:r>
              <a:rPr lang="lv-LV" sz="2000" b="1" dirty="0" smtClean="0">
                <a:solidFill>
                  <a:schemeClr val="tx1">
                    <a:lumMod val="75000"/>
                    <a:lumOff val="25000"/>
                  </a:schemeClr>
                </a:solidFill>
                <a:latin typeface="Garamond" panose="02020404030301010803" pitchFamily="18" charset="0"/>
                <a:cs typeface="Yatra One" panose="02000000000000000000" pitchFamily="2" charset="-70"/>
              </a:rPr>
              <a:t>Kandavas Reģionālās vidusskolas skolniece Beāte Beta </a:t>
            </a:r>
            <a:r>
              <a:rPr lang="lv-LV" sz="2000" b="1" dirty="0" err="1" smtClean="0">
                <a:solidFill>
                  <a:schemeClr val="tx1">
                    <a:lumMod val="75000"/>
                    <a:lumOff val="25000"/>
                  </a:schemeClr>
                </a:solidFill>
                <a:latin typeface="Garamond" panose="02020404030301010803" pitchFamily="18" charset="0"/>
                <a:cs typeface="Yatra One" panose="02000000000000000000" pitchFamily="2" charset="-70"/>
              </a:rPr>
              <a:t>Makovska</a:t>
            </a:r>
            <a:r>
              <a:rPr lang="lv-LV" sz="2000" b="1" dirty="0" smtClean="0">
                <a:solidFill>
                  <a:schemeClr val="tx1">
                    <a:lumMod val="75000"/>
                    <a:lumOff val="25000"/>
                  </a:schemeClr>
                </a:solidFill>
                <a:latin typeface="Garamond" panose="02020404030301010803" pitchFamily="18" charset="0"/>
                <a:cs typeface="Yatra One" panose="02000000000000000000" pitchFamily="2" charset="-70"/>
              </a:rPr>
              <a:t> – </a:t>
            </a:r>
            <a:r>
              <a:rPr lang="lv-LV" sz="2000" b="1" dirty="0" smtClean="0">
                <a:solidFill>
                  <a:srgbClr val="C00000"/>
                </a:solidFill>
                <a:latin typeface="Garamond" panose="02020404030301010803" pitchFamily="18" charset="0"/>
                <a:cs typeface="Yatra One" panose="02000000000000000000" pitchFamily="2" charset="-70"/>
              </a:rPr>
              <a:t>II pakāpe </a:t>
            </a:r>
            <a:r>
              <a:rPr lang="lv-LV" sz="2000" b="1" dirty="0">
                <a:solidFill>
                  <a:schemeClr val="tx1">
                    <a:lumMod val="75000"/>
                    <a:lumOff val="25000"/>
                  </a:schemeClr>
                </a:solidFill>
                <a:latin typeface="Garamond" panose="02020404030301010803" pitchFamily="18" charset="0"/>
                <a:cs typeface="Yatra One" panose="02000000000000000000" pitchFamily="2" charset="-70"/>
              </a:rPr>
              <a:t>un izvirzīta uz Valsts 44. ZPD konferenci</a:t>
            </a:r>
            <a:endParaRPr lang="lv-LV" sz="2000" b="1" dirty="0" smtClean="0">
              <a:solidFill>
                <a:srgbClr val="C00000"/>
              </a:solidFill>
              <a:latin typeface="Garamond" panose="02020404030301010803" pitchFamily="18" charset="0"/>
              <a:cs typeface="Yatra One" panose="02000000000000000000" pitchFamily="2" charset="-70"/>
            </a:endParaRPr>
          </a:p>
        </p:txBody>
      </p:sp>
      <p:graphicFrame>
        <p:nvGraphicFramePr>
          <p:cNvPr id="7" name="Tabula 6"/>
          <p:cNvGraphicFramePr>
            <a:graphicFrameLocks noGrp="1"/>
          </p:cNvGraphicFramePr>
          <p:nvPr>
            <p:extLst>
              <p:ext uri="{D42A27DB-BD31-4B8C-83A1-F6EECF244321}">
                <p14:modId xmlns:p14="http://schemas.microsoft.com/office/powerpoint/2010/main" val="1825644933"/>
              </p:ext>
            </p:extLst>
          </p:nvPr>
        </p:nvGraphicFramePr>
        <p:xfrm>
          <a:off x="446147" y="1196752"/>
          <a:ext cx="8352926" cy="2743200"/>
        </p:xfrm>
        <a:graphic>
          <a:graphicData uri="http://schemas.openxmlformats.org/drawingml/2006/table">
            <a:tbl>
              <a:tblPr>
                <a:effectLst>
                  <a:outerShdw blurRad="50800" dist="38100" dir="5400000" algn="t" rotWithShape="0">
                    <a:prstClr val="black">
                      <a:alpha val="40000"/>
                    </a:prstClr>
                  </a:outerShdw>
                </a:effectLst>
              </a:tblPr>
              <a:tblGrid>
                <a:gridCol w="2477562">
                  <a:extLst>
                    <a:ext uri="{9D8B030D-6E8A-4147-A177-3AD203B41FA5}">
                      <a16:colId xmlns:a16="http://schemas.microsoft.com/office/drawing/2014/main" val="20000"/>
                    </a:ext>
                  </a:extLst>
                </a:gridCol>
                <a:gridCol w="1344963">
                  <a:extLst>
                    <a:ext uri="{9D8B030D-6E8A-4147-A177-3AD203B41FA5}">
                      <a16:colId xmlns:a16="http://schemas.microsoft.com/office/drawing/2014/main" val="20001"/>
                    </a:ext>
                  </a:extLst>
                </a:gridCol>
                <a:gridCol w="2194413">
                  <a:extLst>
                    <a:ext uri="{9D8B030D-6E8A-4147-A177-3AD203B41FA5}">
                      <a16:colId xmlns:a16="http://schemas.microsoft.com/office/drawing/2014/main" val="20002"/>
                    </a:ext>
                  </a:extLst>
                </a:gridCol>
                <a:gridCol w="2335988">
                  <a:extLst>
                    <a:ext uri="{9D8B030D-6E8A-4147-A177-3AD203B41FA5}">
                      <a16:colId xmlns:a16="http://schemas.microsoft.com/office/drawing/2014/main" val="20003"/>
                    </a:ext>
                  </a:extLst>
                </a:gridCol>
              </a:tblGrid>
              <a:tr h="999916">
                <a:tc>
                  <a:txBody>
                    <a:bodyPr/>
                    <a:lstStyle/>
                    <a:p>
                      <a:pPr algn="ctr">
                        <a:spcAft>
                          <a:spcPts val="0"/>
                        </a:spcAft>
                      </a:pPr>
                      <a:r>
                        <a:rPr lang="lv-LV" sz="2000" b="1" i="1" dirty="0">
                          <a:solidFill>
                            <a:srgbClr val="FFFF00"/>
                          </a:solidFill>
                          <a:latin typeface="Garamond" panose="02020404030301010803" pitchFamily="18" charset="0"/>
                          <a:ea typeface="Times New Roman"/>
                          <a:cs typeface="Yatra One" panose="02000000000000000000" pitchFamily="2" charset="-70"/>
                        </a:rPr>
                        <a:t>Skolas</a:t>
                      </a: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00B050"/>
                    </a:solidFill>
                  </a:tcPr>
                </a:tc>
                <a:tc>
                  <a:txBody>
                    <a:bodyPr/>
                    <a:lstStyle/>
                    <a:p>
                      <a:pPr algn="ctr">
                        <a:spcAft>
                          <a:spcPts val="0"/>
                        </a:spcAft>
                      </a:pPr>
                      <a:r>
                        <a:rPr lang="lv-LV" sz="2000" b="1" i="1" dirty="0">
                          <a:solidFill>
                            <a:srgbClr val="FFFF00"/>
                          </a:solidFill>
                          <a:latin typeface="Garamond" panose="02020404030301010803" pitchFamily="18" charset="0"/>
                          <a:ea typeface="Times New Roman"/>
                          <a:cs typeface="Yatra One" panose="02000000000000000000" pitchFamily="2" charset="-70"/>
                        </a:rPr>
                        <a:t>Novadā pārstāvētie darbi</a:t>
                      </a: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00B050"/>
                    </a:solidFill>
                  </a:tcPr>
                </a:tc>
                <a:tc>
                  <a:txBody>
                    <a:bodyPr/>
                    <a:lstStyle/>
                    <a:p>
                      <a:pPr algn="ctr">
                        <a:spcAft>
                          <a:spcPts val="0"/>
                        </a:spcAft>
                      </a:pPr>
                      <a:r>
                        <a:rPr lang="lv-LV" sz="2000" b="1" i="1" dirty="0">
                          <a:solidFill>
                            <a:srgbClr val="FFFF00"/>
                          </a:solidFill>
                          <a:latin typeface="Garamond" panose="02020404030301010803" pitchFamily="18" charset="0"/>
                          <a:ea typeface="Times New Roman"/>
                          <a:cs typeface="Yatra One" panose="02000000000000000000" pitchFamily="2" charset="-70"/>
                        </a:rPr>
                        <a:t>Zemgales reģionālajā konferencē pārstāvētie darbi</a:t>
                      </a: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00B050"/>
                    </a:solidFill>
                  </a:tcPr>
                </a:tc>
                <a:tc>
                  <a:txBody>
                    <a:bodyPr/>
                    <a:lstStyle/>
                    <a:p>
                      <a:pPr algn="ctr">
                        <a:spcAft>
                          <a:spcPts val="0"/>
                        </a:spcAft>
                      </a:pPr>
                      <a:r>
                        <a:rPr lang="lv-LV" sz="2000" b="1" i="1" dirty="0">
                          <a:solidFill>
                            <a:srgbClr val="FFFF00"/>
                          </a:solidFill>
                          <a:latin typeface="Garamond" panose="02020404030301010803" pitchFamily="18" charset="0"/>
                          <a:ea typeface="Times New Roman"/>
                          <a:cs typeface="Yatra One" panose="02000000000000000000" pitchFamily="2" charset="-70"/>
                        </a:rPr>
                        <a:t>Uz Valsts </a:t>
                      </a:r>
                      <a:r>
                        <a:rPr lang="lv-LV" sz="2000" b="1" i="1" dirty="0" smtClean="0">
                          <a:solidFill>
                            <a:srgbClr val="FFFF00"/>
                          </a:solidFill>
                          <a:latin typeface="Garamond" panose="02020404030301010803" pitchFamily="18" charset="0"/>
                          <a:ea typeface="Times New Roman"/>
                          <a:cs typeface="Yatra One" panose="02000000000000000000" pitchFamily="2" charset="-70"/>
                        </a:rPr>
                        <a:t>44. konferenci </a:t>
                      </a:r>
                      <a:r>
                        <a:rPr lang="lv-LV" sz="2000" b="1" i="1" dirty="0">
                          <a:solidFill>
                            <a:srgbClr val="FFFF00"/>
                          </a:solidFill>
                          <a:latin typeface="Garamond" panose="02020404030301010803" pitchFamily="18" charset="0"/>
                          <a:ea typeface="Times New Roman"/>
                          <a:cs typeface="Yatra One" panose="02000000000000000000" pitchFamily="2" charset="-70"/>
                        </a:rPr>
                        <a:t>izvirzītie darbi</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00B050"/>
                    </a:solidFill>
                  </a:tcPr>
                </a:tc>
                <a:extLst>
                  <a:ext uri="{0D108BD9-81ED-4DB2-BD59-A6C34878D82A}">
                    <a16:rowId xmlns:a16="http://schemas.microsoft.com/office/drawing/2014/main" val="10000"/>
                  </a:ext>
                </a:extLst>
              </a:tr>
              <a:tr h="749937">
                <a:tc>
                  <a:txBody>
                    <a:bodyPr/>
                    <a:lstStyle/>
                    <a:p>
                      <a:pPr algn="ctr">
                        <a:spcAft>
                          <a:spcPts val="0"/>
                        </a:spcAft>
                      </a:pPr>
                      <a:r>
                        <a:rPr lang="lv-LV" sz="2000" b="1" dirty="0">
                          <a:solidFill>
                            <a:schemeClr val="tx1"/>
                          </a:solidFill>
                          <a:latin typeface="Garamond" panose="02020404030301010803" pitchFamily="18" charset="0"/>
                          <a:ea typeface="Times New Roman"/>
                          <a:cs typeface="Yatra One" panose="02000000000000000000" pitchFamily="2" charset="-70"/>
                        </a:rPr>
                        <a:t>Kandavas K.Mīlenbaha vidusskola</a:t>
                      </a: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solidFill>
                          <a:latin typeface="Garamond" panose="02020404030301010803" pitchFamily="18" charset="0"/>
                          <a:ea typeface="Times New Roman"/>
                          <a:cs typeface="Yatra One" panose="02000000000000000000" pitchFamily="2" charset="-70"/>
                        </a:rPr>
                        <a:t>6</a:t>
                      </a:r>
                      <a:endParaRPr lang="lv-LV" sz="2000" b="1" dirty="0">
                        <a:solidFill>
                          <a:schemeClr val="tx1"/>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solidFill>
                          <a:latin typeface="Garamond" panose="02020404030301010803" pitchFamily="18" charset="0"/>
                          <a:ea typeface="Times New Roman"/>
                          <a:cs typeface="Yatra One" panose="02000000000000000000" pitchFamily="2" charset="-70"/>
                        </a:rPr>
                        <a:t>4</a:t>
                      </a:r>
                      <a:endParaRPr lang="lv-LV" sz="2000" b="1" dirty="0">
                        <a:solidFill>
                          <a:schemeClr val="tx1"/>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solidFill>
                          <a:latin typeface="Garamond" panose="02020404030301010803" pitchFamily="18" charset="0"/>
                          <a:ea typeface="Times New Roman"/>
                          <a:cs typeface="Yatra One" panose="02000000000000000000" pitchFamily="2" charset="-70"/>
                        </a:rPr>
                        <a:t>2</a:t>
                      </a:r>
                      <a:endParaRPr lang="lv-LV" sz="2000" b="1" dirty="0">
                        <a:solidFill>
                          <a:schemeClr val="tx1"/>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1"/>
                  </a:ext>
                </a:extLst>
              </a:tr>
              <a:tr h="499958">
                <a:tc>
                  <a:txBody>
                    <a:bodyPr/>
                    <a:lstStyle/>
                    <a:p>
                      <a:pPr algn="ctr">
                        <a:spcAft>
                          <a:spcPts val="0"/>
                        </a:spcAft>
                      </a:pPr>
                      <a:r>
                        <a:rPr lang="lv-LV" sz="2000" b="1" dirty="0">
                          <a:solidFill>
                            <a:schemeClr val="tx1"/>
                          </a:solidFill>
                          <a:latin typeface="Garamond" panose="02020404030301010803" pitchFamily="18" charset="0"/>
                          <a:ea typeface="Times New Roman"/>
                          <a:cs typeface="Yatra One" panose="02000000000000000000" pitchFamily="2" charset="-70"/>
                        </a:rPr>
                        <a:t>Kandavas </a:t>
                      </a:r>
                      <a:r>
                        <a:rPr lang="lv-LV" sz="2000" b="1" dirty="0" smtClean="0">
                          <a:solidFill>
                            <a:schemeClr val="tx1"/>
                          </a:solidFill>
                          <a:latin typeface="Garamond" panose="02020404030301010803" pitchFamily="18" charset="0"/>
                          <a:ea typeface="Times New Roman"/>
                          <a:cs typeface="Yatra One" panose="02000000000000000000" pitchFamily="2" charset="-70"/>
                        </a:rPr>
                        <a:t>Reģionālā</a:t>
                      </a:r>
                      <a:r>
                        <a:rPr lang="lv-LV" sz="2000" b="1" baseline="0" dirty="0" smtClean="0">
                          <a:solidFill>
                            <a:schemeClr val="tx1"/>
                          </a:solidFill>
                          <a:latin typeface="Garamond" panose="02020404030301010803" pitchFamily="18" charset="0"/>
                          <a:ea typeface="Times New Roman"/>
                          <a:cs typeface="Yatra One" panose="02000000000000000000" pitchFamily="2" charset="-70"/>
                        </a:rPr>
                        <a:t> </a:t>
                      </a:r>
                      <a:r>
                        <a:rPr lang="lv-LV" sz="2000" b="1" dirty="0" smtClean="0">
                          <a:solidFill>
                            <a:schemeClr val="tx1"/>
                          </a:solidFill>
                          <a:latin typeface="Garamond" panose="02020404030301010803" pitchFamily="18" charset="0"/>
                          <a:ea typeface="Times New Roman"/>
                          <a:cs typeface="Yatra One" panose="02000000000000000000" pitchFamily="2" charset="-70"/>
                        </a:rPr>
                        <a:t>vidusskola</a:t>
                      </a:r>
                      <a:endParaRPr lang="lv-LV" sz="2000" b="1" dirty="0">
                        <a:solidFill>
                          <a:schemeClr val="tx1"/>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solidFill>
                          <a:latin typeface="Garamond" panose="02020404030301010803" pitchFamily="18" charset="0"/>
                          <a:ea typeface="Times New Roman"/>
                          <a:cs typeface="Yatra One" panose="02000000000000000000" pitchFamily="2" charset="-70"/>
                        </a:rPr>
                        <a:t>1</a:t>
                      </a:r>
                      <a:endParaRPr lang="lv-LV" sz="2000" b="1" dirty="0">
                        <a:solidFill>
                          <a:schemeClr val="tx1"/>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solidFill>
                          <a:latin typeface="Garamond" panose="02020404030301010803" pitchFamily="18" charset="0"/>
                          <a:ea typeface="Times New Roman"/>
                          <a:cs typeface="Yatra One" panose="02000000000000000000" pitchFamily="2" charset="-70"/>
                        </a:rPr>
                        <a:t>1</a:t>
                      </a:r>
                      <a:endParaRPr lang="lv-LV" sz="2000" b="1" dirty="0">
                        <a:solidFill>
                          <a:schemeClr val="tx1"/>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solidFill>
                          <a:latin typeface="Garamond" panose="02020404030301010803" pitchFamily="18" charset="0"/>
                          <a:ea typeface="Times New Roman"/>
                          <a:cs typeface="Yatra One" panose="02000000000000000000" pitchFamily="2" charset="-70"/>
                        </a:rPr>
                        <a:t>1</a:t>
                      </a:r>
                      <a:endParaRPr lang="lv-LV" sz="2000" b="1" dirty="0">
                        <a:solidFill>
                          <a:schemeClr val="tx1"/>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1830735"/>
      </p:ext>
    </p:extLst>
  </p:cSld>
  <p:clrMapOvr>
    <a:masterClrMapping/>
  </p:clrMapOvr>
  <p:transition spd="slow">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idx="4294967295"/>
          </p:nvPr>
        </p:nvSpPr>
        <p:spPr>
          <a:xfrm>
            <a:off x="1979712" y="1988840"/>
            <a:ext cx="5916612" cy="2087562"/>
          </a:xfrm>
        </p:spPr>
        <p:txBody>
          <a:bodyPr wrap="square" numCol="1" anchorCtr="0" compatLnSpc="1">
            <a:prstTxWarp prst="textNoShape">
              <a:avLst/>
            </a:prstTxWarp>
            <a:noAutofit/>
          </a:bodyPr>
          <a:lstStyle/>
          <a:p>
            <a:pPr algn="ctr"/>
            <a:r>
              <a:rPr lang="lv-LV" sz="4400" b="1" dirty="0" smtClean="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Interešu izglītība</a:t>
            </a:r>
            <a:br>
              <a:rPr lang="lv-LV" sz="4400" b="1" dirty="0" smtClean="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400" b="1" dirty="0" smtClean="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Kandavas novadā</a:t>
            </a:r>
            <a:br>
              <a:rPr lang="lv-LV" sz="4400" b="1" dirty="0" smtClean="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400" b="1" dirty="0" smtClean="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
            </a:r>
            <a:br>
              <a:rPr lang="lv-LV" sz="4400" b="1" dirty="0" smtClean="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400" b="1" dirty="0" smtClean="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2019./2020. </a:t>
            </a:r>
            <a:r>
              <a:rPr lang="lv-LV" sz="4400" b="1" dirty="0">
                <a:ln>
                  <a:solidFill>
                    <a:prstClr val="black"/>
                  </a:solidFill>
                </a:ln>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 g.</a:t>
            </a:r>
          </a:p>
        </p:txBody>
      </p:sp>
    </p:spTree>
  </p:cSld>
  <p:clrMapOvr>
    <a:masterClrMapping/>
  </p:clrMapOvr>
  <p:transition spd="slow">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5" name="Diagramma 4"/>
          <p:cNvGraphicFramePr>
            <a:graphicFrameLocks/>
          </p:cNvGraphicFramePr>
          <p:nvPr>
            <p:extLst>
              <p:ext uri="{D42A27DB-BD31-4B8C-83A1-F6EECF244321}">
                <p14:modId xmlns:p14="http://schemas.microsoft.com/office/powerpoint/2010/main" val="455371621"/>
              </p:ext>
            </p:extLst>
          </p:nvPr>
        </p:nvGraphicFramePr>
        <p:xfrm>
          <a:off x="198437" y="548680"/>
          <a:ext cx="8622035" cy="60486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3740309220"/>
              </p:ext>
            </p:extLst>
          </p:nvPr>
        </p:nvGraphicFramePr>
        <p:xfrm>
          <a:off x="467544" y="260648"/>
          <a:ext cx="8280919" cy="633670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3" name="TextBox 2"/>
          <p:cNvSpPr txBox="1"/>
          <p:nvPr/>
        </p:nvSpPr>
        <p:spPr>
          <a:xfrm>
            <a:off x="827584" y="0"/>
            <a:ext cx="7416824" cy="646331"/>
          </a:xfrm>
          <a:prstGeom prst="rect">
            <a:avLst/>
          </a:prstGeom>
          <a:noFill/>
        </p:spPr>
        <p:txBody>
          <a:bodyPr wrap="square" rtlCol="0">
            <a:spAutoFit/>
          </a:bodyPr>
          <a:lstStyle/>
          <a:p>
            <a:pPr algn="ctr"/>
            <a:r>
              <a:rPr lang="lv-LV"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Kandavas novada </a:t>
            </a:r>
            <a:r>
              <a:rPr lang="lv-LV"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izglītības iestāžu </a:t>
            </a:r>
            <a:r>
              <a:rPr lang="lv-LV"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piedalīšanās KNIP organizētajos </a:t>
            </a:r>
            <a:r>
              <a:rPr lang="lv-LV" b="1" dirty="0" err="1">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ārpusstundu</a:t>
            </a:r>
            <a:r>
              <a:rPr lang="lv-LV"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pasākumos </a:t>
            </a:r>
            <a:r>
              <a:rPr lang="lv-LV"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2019./2020. </a:t>
            </a:r>
            <a:r>
              <a:rPr lang="lv-LV" b="1" dirty="0" err="1">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māc.g</a:t>
            </a:r>
            <a:r>
              <a:rPr lang="lv-LV"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endParaRPr lang="lv-LV"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p:txBody>
      </p:sp>
      <p:graphicFrame>
        <p:nvGraphicFramePr>
          <p:cNvPr id="7" name="Tabula 6"/>
          <p:cNvGraphicFramePr>
            <a:graphicFrameLocks noGrp="1"/>
          </p:cNvGraphicFramePr>
          <p:nvPr>
            <p:extLst>
              <p:ext uri="{D42A27DB-BD31-4B8C-83A1-F6EECF244321}">
                <p14:modId xmlns:p14="http://schemas.microsoft.com/office/powerpoint/2010/main" val="3316799057"/>
              </p:ext>
            </p:extLst>
          </p:nvPr>
        </p:nvGraphicFramePr>
        <p:xfrm>
          <a:off x="179512" y="607050"/>
          <a:ext cx="8712968" cy="5781931"/>
        </p:xfrm>
        <a:graphic>
          <a:graphicData uri="http://schemas.openxmlformats.org/drawingml/2006/table">
            <a:tbl>
              <a:tblPr firstRow="1" firstCol="1" bandRow="1">
                <a:tableStyleId>{93296810-A885-4BE3-A3E7-6D5BEEA58F35}</a:tableStyleId>
              </a:tblPr>
              <a:tblGrid>
                <a:gridCol w="1330615">
                  <a:extLst>
                    <a:ext uri="{9D8B030D-6E8A-4147-A177-3AD203B41FA5}">
                      <a16:colId xmlns:a16="http://schemas.microsoft.com/office/drawing/2014/main" val="2911422930"/>
                    </a:ext>
                  </a:extLst>
                </a:gridCol>
                <a:gridCol w="549485">
                  <a:extLst>
                    <a:ext uri="{9D8B030D-6E8A-4147-A177-3AD203B41FA5}">
                      <a16:colId xmlns:a16="http://schemas.microsoft.com/office/drawing/2014/main" val="2114189277"/>
                    </a:ext>
                  </a:extLst>
                </a:gridCol>
                <a:gridCol w="549485">
                  <a:extLst>
                    <a:ext uri="{9D8B030D-6E8A-4147-A177-3AD203B41FA5}">
                      <a16:colId xmlns:a16="http://schemas.microsoft.com/office/drawing/2014/main" val="3531904212"/>
                    </a:ext>
                  </a:extLst>
                </a:gridCol>
                <a:gridCol w="549485">
                  <a:extLst>
                    <a:ext uri="{9D8B030D-6E8A-4147-A177-3AD203B41FA5}">
                      <a16:colId xmlns:a16="http://schemas.microsoft.com/office/drawing/2014/main" val="3702788941"/>
                    </a:ext>
                  </a:extLst>
                </a:gridCol>
                <a:gridCol w="550158">
                  <a:extLst>
                    <a:ext uri="{9D8B030D-6E8A-4147-A177-3AD203B41FA5}">
                      <a16:colId xmlns:a16="http://schemas.microsoft.com/office/drawing/2014/main" val="2097462269"/>
                    </a:ext>
                  </a:extLst>
                </a:gridCol>
                <a:gridCol w="549485">
                  <a:extLst>
                    <a:ext uri="{9D8B030D-6E8A-4147-A177-3AD203B41FA5}">
                      <a16:colId xmlns:a16="http://schemas.microsoft.com/office/drawing/2014/main" val="1714507535"/>
                    </a:ext>
                  </a:extLst>
                </a:gridCol>
                <a:gridCol w="549485">
                  <a:extLst>
                    <a:ext uri="{9D8B030D-6E8A-4147-A177-3AD203B41FA5}">
                      <a16:colId xmlns:a16="http://schemas.microsoft.com/office/drawing/2014/main" val="1257625734"/>
                    </a:ext>
                  </a:extLst>
                </a:gridCol>
                <a:gridCol w="550158">
                  <a:extLst>
                    <a:ext uri="{9D8B030D-6E8A-4147-A177-3AD203B41FA5}">
                      <a16:colId xmlns:a16="http://schemas.microsoft.com/office/drawing/2014/main" val="623652694"/>
                    </a:ext>
                  </a:extLst>
                </a:gridCol>
                <a:gridCol w="760928">
                  <a:extLst>
                    <a:ext uri="{9D8B030D-6E8A-4147-A177-3AD203B41FA5}">
                      <a16:colId xmlns:a16="http://schemas.microsoft.com/office/drawing/2014/main" val="3201387070"/>
                    </a:ext>
                  </a:extLst>
                </a:gridCol>
                <a:gridCol w="497634">
                  <a:extLst>
                    <a:ext uri="{9D8B030D-6E8A-4147-A177-3AD203B41FA5}">
                      <a16:colId xmlns:a16="http://schemas.microsoft.com/office/drawing/2014/main" val="2372347378"/>
                    </a:ext>
                  </a:extLst>
                </a:gridCol>
                <a:gridCol w="565645">
                  <a:extLst>
                    <a:ext uri="{9D8B030D-6E8A-4147-A177-3AD203B41FA5}">
                      <a16:colId xmlns:a16="http://schemas.microsoft.com/office/drawing/2014/main" val="1753610791"/>
                    </a:ext>
                  </a:extLst>
                </a:gridCol>
                <a:gridCol w="565645">
                  <a:extLst>
                    <a:ext uri="{9D8B030D-6E8A-4147-A177-3AD203B41FA5}">
                      <a16:colId xmlns:a16="http://schemas.microsoft.com/office/drawing/2014/main" val="2759576301"/>
                    </a:ext>
                  </a:extLst>
                </a:gridCol>
                <a:gridCol w="1144760">
                  <a:extLst>
                    <a:ext uri="{9D8B030D-6E8A-4147-A177-3AD203B41FA5}">
                      <a16:colId xmlns:a16="http://schemas.microsoft.com/office/drawing/2014/main" val="2555411982"/>
                    </a:ext>
                  </a:extLst>
                </a:gridCol>
              </a:tblGrid>
              <a:tr h="1443189">
                <a:tc>
                  <a:txBody>
                    <a:bodyPr/>
                    <a:lstStyle/>
                    <a:p>
                      <a:pPr algn="r">
                        <a:lnSpc>
                          <a:spcPct val="115000"/>
                        </a:lnSpc>
                        <a:spcAft>
                          <a:spcPts val="0"/>
                        </a:spcAft>
                      </a:pPr>
                      <a:r>
                        <a:rPr lang="lv-LV" sz="1000" dirty="0">
                          <a:effectLst/>
                          <a:latin typeface="Garamond" panose="02020404030301010803" pitchFamily="18" charset="0"/>
                        </a:rPr>
                        <a:t>Pasākumi  </a:t>
                      </a:r>
                    </a:p>
                    <a:p>
                      <a:pPr algn="ctr">
                        <a:lnSpc>
                          <a:spcPct val="115000"/>
                        </a:lnSpc>
                        <a:spcAft>
                          <a:spcPts val="0"/>
                        </a:spcAft>
                      </a:pPr>
                      <a:r>
                        <a:rPr lang="lv-LV" sz="1000" dirty="0">
                          <a:effectLst/>
                          <a:latin typeface="Garamond" panose="02020404030301010803" pitchFamily="18" charset="0"/>
                        </a:rPr>
                        <a:t> </a:t>
                      </a:r>
                    </a:p>
                    <a:p>
                      <a:pPr algn="ctr">
                        <a:lnSpc>
                          <a:spcPct val="115000"/>
                        </a:lnSpc>
                        <a:spcAft>
                          <a:spcPts val="0"/>
                        </a:spcAft>
                      </a:pPr>
                      <a:r>
                        <a:rPr lang="lv-LV" sz="1000" dirty="0">
                          <a:effectLst/>
                          <a:latin typeface="Garamond" panose="02020404030301010803" pitchFamily="18" charset="0"/>
                        </a:rPr>
                        <a:t> </a:t>
                      </a:r>
                    </a:p>
                    <a:p>
                      <a:pPr algn="ctr">
                        <a:lnSpc>
                          <a:spcPct val="115000"/>
                        </a:lnSpc>
                        <a:spcAft>
                          <a:spcPts val="0"/>
                        </a:spcAft>
                      </a:pPr>
                      <a:r>
                        <a:rPr lang="lv-LV" sz="1000" dirty="0">
                          <a:effectLst/>
                          <a:latin typeface="Garamond" panose="02020404030301010803" pitchFamily="18" charset="0"/>
                        </a:rPr>
                        <a:t> </a:t>
                      </a:r>
                    </a:p>
                    <a:p>
                      <a:pPr algn="ctr">
                        <a:lnSpc>
                          <a:spcPct val="115000"/>
                        </a:lnSpc>
                        <a:spcAft>
                          <a:spcPts val="0"/>
                        </a:spcAft>
                      </a:pPr>
                      <a:r>
                        <a:rPr lang="lv-LV" sz="1000" dirty="0">
                          <a:effectLst/>
                          <a:latin typeface="Garamond" panose="02020404030301010803" pitchFamily="18" charset="0"/>
                        </a:rPr>
                        <a:t> </a:t>
                      </a:r>
                    </a:p>
                    <a:p>
                      <a:pPr algn="ctr">
                        <a:lnSpc>
                          <a:spcPct val="115000"/>
                        </a:lnSpc>
                        <a:spcAft>
                          <a:spcPts val="0"/>
                        </a:spcAft>
                      </a:pPr>
                      <a:r>
                        <a:rPr lang="lv-LV" sz="1000" dirty="0">
                          <a:effectLst/>
                          <a:latin typeface="Garamond" panose="02020404030301010803" pitchFamily="18" charset="0"/>
                        </a:rPr>
                        <a:t> </a:t>
                      </a:r>
                    </a:p>
                    <a:p>
                      <a:pPr algn="ctr">
                        <a:lnSpc>
                          <a:spcPct val="115000"/>
                        </a:lnSpc>
                        <a:spcAft>
                          <a:spcPts val="0"/>
                        </a:spcAft>
                      </a:pPr>
                      <a:r>
                        <a:rPr lang="lv-LV" sz="1000" dirty="0">
                          <a:effectLst/>
                          <a:latin typeface="Garamond" panose="02020404030301010803" pitchFamily="18" charset="0"/>
                        </a:rPr>
                        <a:t> </a:t>
                      </a:r>
                    </a:p>
                    <a:p>
                      <a:pPr algn="ctr">
                        <a:lnSpc>
                          <a:spcPct val="115000"/>
                        </a:lnSpc>
                        <a:spcAft>
                          <a:spcPts val="0"/>
                        </a:spcAft>
                      </a:pPr>
                      <a:r>
                        <a:rPr lang="lv-LV" sz="1000" dirty="0">
                          <a:effectLst/>
                          <a:latin typeface="Garamond" panose="02020404030301010803" pitchFamily="18" charset="0"/>
                        </a:rPr>
                        <a:t> Skolas nosaukums</a:t>
                      </a:r>
                      <a:endParaRPr lang="lv-LV"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marL="71755" marR="71755" algn="ctr">
                        <a:lnSpc>
                          <a:spcPct val="115000"/>
                        </a:lnSpc>
                        <a:spcAft>
                          <a:spcPts val="0"/>
                        </a:spcAft>
                      </a:pPr>
                      <a:r>
                        <a:rPr lang="lv-LV" sz="900" dirty="0">
                          <a:effectLst/>
                          <a:latin typeface="Garamond" panose="02020404030301010803" pitchFamily="18" charset="0"/>
                        </a:rPr>
                        <a:t>Pasākums “Pievienojies piedzīvojumam!” Eiropas valstu valodu dienas ietvaros</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tc>
                <a:tc>
                  <a:txBody>
                    <a:bodyPr/>
                    <a:lstStyle/>
                    <a:p>
                      <a:pPr marL="71755" marR="71755" algn="ctr">
                        <a:lnSpc>
                          <a:spcPct val="115000"/>
                        </a:lnSpc>
                        <a:spcAft>
                          <a:spcPts val="0"/>
                        </a:spcAft>
                      </a:pPr>
                      <a:r>
                        <a:rPr lang="lv-LV" sz="900" dirty="0" err="1">
                          <a:effectLst/>
                          <a:latin typeface="Garamond" panose="02020404030301010803" pitchFamily="18" charset="0"/>
                        </a:rPr>
                        <a:t>Viz.un</a:t>
                      </a:r>
                      <a:r>
                        <a:rPr lang="lv-LV" sz="900" dirty="0">
                          <a:effectLst/>
                          <a:latin typeface="Garamond" panose="02020404030301010803" pitchFamily="18" charset="0"/>
                        </a:rPr>
                        <a:t> </a:t>
                      </a:r>
                      <a:r>
                        <a:rPr lang="lv-LV" sz="900" dirty="0" err="1">
                          <a:effectLst/>
                          <a:latin typeface="Garamond" panose="02020404030301010803" pitchFamily="18" charset="0"/>
                        </a:rPr>
                        <a:t>viz.plast</a:t>
                      </a:r>
                      <a:r>
                        <a:rPr lang="lv-LV" sz="900" dirty="0">
                          <a:effectLst/>
                          <a:latin typeface="Garamond" panose="02020404030301010803" pitchFamily="18" charset="0"/>
                        </a:rPr>
                        <a:t>. mākslas  izstāde</a:t>
                      </a:r>
                      <a:endParaRPr lang="lv-LV" sz="1050" dirty="0">
                        <a:effectLst/>
                        <a:latin typeface="Garamond" panose="02020404030301010803" pitchFamily="18" charset="0"/>
                      </a:endParaRPr>
                    </a:p>
                    <a:p>
                      <a:pPr marL="71755" marR="71755" algn="ctr">
                        <a:lnSpc>
                          <a:spcPct val="115000"/>
                        </a:lnSpc>
                        <a:spcAft>
                          <a:spcPts val="0"/>
                        </a:spcAft>
                      </a:pPr>
                      <a:r>
                        <a:rPr lang="lv-LV" sz="900" dirty="0">
                          <a:effectLst/>
                          <a:latin typeface="Garamond" panose="02020404030301010803" pitchFamily="18" charset="0"/>
                        </a:rPr>
                        <a:t> „Svētku rota Latvijai”</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nchor="ctr"/>
                </a:tc>
                <a:tc>
                  <a:txBody>
                    <a:bodyPr/>
                    <a:lstStyle/>
                    <a:p>
                      <a:pPr marL="71755" marR="71755" algn="ctr">
                        <a:lnSpc>
                          <a:spcPct val="115000"/>
                        </a:lnSpc>
                        <a:spcAft>
                          <a:spcPts val="0"/>
                        </a:spcAft>
                      </a:pPr>
                      <a:r>
                        <a:rPr lang="lv-LV" sz="900" dirty="0">
                          <a:effectLst/>
                          <a:latin typeface="Garamond" panose="02020404030301010803" pitchFamily="18" charset="0"/>
                        </a:rPr>
                        <a:t>Datorgrafikas  darbu izstāde</a:t>
                      </a:r>
                      <a:endParaRPr lang="lv-LV" sz="1050" dirty="0">
                        <a:effectLst/>
                        <a:latin typeface="Garamond" panose="02020404030301010803" pitchFamily="18" charset="0"/>
                      </a:endParaRPr>
                    </a:p>
                    <a:p>
                      <a:pPr marL="71755" marR="71755" algn="ctr">
                        <a:lnSpc>
                          <a:spcPct val="115000"/>
                        </a:lnSpc>
                        <a:spcAft>
                          <a:spcPts val="0"/>
                        </a:spcAft>
                      </a:pPr>
                      <a:r>
                        <a:rPr lang="lv-LV" sz="900" dirty="0">
                          <a:effectLst/>
                          <a:latin typeface="Garamond" panose="02020404030301010803" pitchFamily="18" charset="0"/>
                        </a:rPr>
                        <a:t> „Svētku rota Latvijai”</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tc>
                <a:tc>
                  <a:txBody>
                    <a:bodyPr/>
                    <a:lstStyle/>
                    <a:p>
                      <a:pPr marL="71755" marR="71755" algn="ctr">
                        <a:lnSpc>
                          <a:spcPct val="115000"/>
                        </a:lnSpc>
                        <a:spcAft>
                          <a:spcPts val="0"/>
                        </a:spcAft>
                      </a:pPr>
                      <a:r>
                        <a:rPr lang="lv-LV" sz="900" dirty="0">
                          <a:effectLst/>
                          <a:latin typeface="Garamond" panose="02020404030301010803" pitchFamily="18" charset="0"/>
                        </a:rPr>
                        <a:t>Radošais konkurss</a:t>
                      </a:r>
                      <a:endParaRPr lang="lv-LV" sz="1050" dirty="0">
                        <a:effectLst/>
                        <a:latin typeface="Garamond" panose="02020404030301010803" pitchFamily="18" charset="0"/>
                      </a:endParaRPr>
                    </a:p>
                    <a:p>
                      <a:pPr marL="71755" marR="71755" algn="ctr">
                        <a:lnSpc>
                          <a:spcPct val="115000"/>
                        </a:lnSpc>
                        <a:spcAft>
                          <a:spcPts val="0"/>
                        </a:spcAft>
                      </a:pPr>
                      <a:r>
                        <a:rPr lang="lv-LV" sz="900" dirty="0">
                          <a:effectLst/>
                          <a:latin typeface="Garamond" panose="02020404030301010803" pitchFamily="18" charset="0"/>
                        </a:rPr>
                        <a:t> “Roku rokā Kandavas novadu rotā”</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tc>
                <a:tc>
                  <a:txBody>
                    <a:bodyPr/>
                    <a:lstStyle/>
                    <a:p>
                      <a:pPr marL="71755" marR="71755" algn="ctr">
                        <a:lnSpc>
                          <a:spcPct val="115000"/>
                        </a:lnSpc>
                        <a:spcAft>
                          <a:spcPts val="0"/>
                        </a:spcAft>
                      </a:pPr>
                      <a:r>
                        <a:rPr lang="lv-LV" sz="900" dirty="0">
                          <a:effectLst/>
                          <a:latin typeface="Garamond" panose="02020404030301010803" pitchFamily="18" charset="0"/>
                        </a:rPr>
                        <a:t>Datorgrafikas darbu izstāde</a:t>
                      </a:r>
                      <a:endParaRPr lang="lv-LV" sz="1050" dirty="0">
                        <a:effectLst/>
                        <a:latin typeface="Garamond" panose="02020404030301010803" pitchFamily="18" charset="0"/>
                      </a:endParaRPr>
                    </a:p>
                    <a:p>
                      <a:pPr marL="71755" marR="71755" algn="ctr">
                        <a:lnSpc>
                          <a:spcPct val="115000"/>
                        </a:lnSpc>
                        <a:spcAft>
                          <a:spcPts val="0"/>
                        </a:spcAft>
                      </a:pPr>
                      <a:r>
                        <a:rPr lang="lv-LV" sz="900" dirty="0">
                          <a:effectLst/>
                          <a:latin typeface="Garamond" panose="02020404030301010803" pitchFamily="18" charset="0"/>
                        </a:rPr>
                        <a:t> „Ziema rotā!”</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nchor="ctr"/>
                </a:tc>
                <a:tc>
                  <a:txBody>
                    <a:bodyPr/>
                    <a:lstStyle/>
                    <a:p>
                      <a:pPr marL="71755" marR="71755" algn="ctr">
                        <a:lnSpc>
                          <a:spcPct val="115000"/>
                        </a:lnSpc>
                        <a:spcAft>
                          <a:spcPts val="0"/>
                        </a:spcAft>
                      </a:pPr>
                      <a:r>
                        <a:rPr lang="lv-LV" sz="900" dirty="0">
                          <a:effectLst/>
                          <a:latin typeface="Garamond" panose="02020404030301010803" pitchFamily="18" charset="0"/>
                        </a:rPr>
                        <a:t>Pasākums </a:t>
                      </a:r>
                      <a:endParaRPr lang="lv-LV" sz="1050" dirty="0">
                        <a:effectLst/>
                        <a:latin typeface="Garamond" panose="02020404030301010803" pitchFamily="18" charset="0"/>
                      </a:endParaRPr>
                    </a:p>
                    <a:p>
                      <a:pPr marL="71755" marR="71755" algn="ctr">
                        <a:lnSpc>
                          <a:spcPct val="115000"/>
                        </a:lnSpc>
                        <a:spcAft>
                          <a:spcPts val="0"/>
                        </a:spcAft>
                      </a:pPr>
                      <a:r>
                        <a:rPr lang="lv-LV" sz="900" dirty="0">
                          <a:effectLst/>
                          <a:latin typeface="Garamond" panose="02020404030301010803" pitchFamily="18" charset="0"/>
                        </a:rPr>
                        <a:t>“Ziema rotā svētku </a:t>
                      </a:r>
                      <a:endParaRPr lang="lv-LV" sz="1050" dirty="0">
                        <a:effectLst/>
                        <a:latin typeface="Garamond" panose="02020404030301010803" pitchFamily="18" charset="0"/>
                      </a:endParaRPr>
                    </a:p>
                    <a:p>
                      <a:pPr marL="71755" marR="71755" algn="ctr">
                        <a:lnSpc>
                          <a:spcPct val="115000"/>
                        </a:lnSpc>
                        <a:spcAft>
                          <a:spcPts val="0"/>
                        </a:spcAft>
                      </a:pPr>
                      <a:r>
                        <a:rPr lang="lv-LV" sz="900" dirty="0">
                          <a:effectLst/>
                          <a:latin typeface="Garamond" panose="02020404030301010803" pitchFamily="18" charset="0"/>
                        </a:rPr>
                        <a:t>egli” </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tc>
                <a:tc>
                  <a:txBody>
                    <a:bodyPr/>
                    <a:lstStyle/>
                    <a:p>
                      <a:pPr marL="71755" marR="71755" algn="ctr">
                        <a:lnSpc>
                          <a:spcPct val="115000"/>
                        </a:lnSpc>
                        <a:spcAft>
                          <a:spcPts val="0"/>
                        </a:spcAft>
                      </a:pPr>
                      <a:r>
                        <a:rPr lang="lv-LV" sz="900" dirty="0">
                          <a:effectLst/>
                          <a:latin typeface="Garamond" panose="02020404030301010803" pitchFamily="18" charset="0"/>
                        </a:rPr>
                        <a:t>48. </a:t>
                      </a:r>
                      <a:r>
                        <a:rPr lang="lv-LV" sz="900" dirty="0" err="1">
                          <a:effectLst/>
                          <a:latin typeface="Garamond" panose="02020404030301010803" pitchFamily="18" charset="0"/>
                        </a:rPr>
                        <a:t>starpt</a:t>
                      </a:r>
                      <a:r>
                        <a:rPr lang="lv-LV" sz="900" dirty="0">
                          <a:effectLst/>
                          <a:latin typeface="Garamond" panose="02020404030301010803" pitchFamily="18" charset="0"/>
                        </a:rPr>
                        <a:t>. bērnu mākslas izstāde „Lidice2020”</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nchor="ctr"/>
                </a:tc>
                <a:tc>
                  <a:txBody>
                    <a:bodyPr/>
                    <a:lstStyle/>
                    <a:p>
                      <a:pPr marL="71755" marR="71755" algn="ctr">
                        <a:lnSpc>
                          <a:spcPct val="115000"/>
                        </a:lnSpc>
                        <a:spcAft>
                          <a:spcPts val="0"/>
                        </a:spcAft>
                      </a:pPr>
                      <a:r>
                        <a:rPr lang="lv-LV" sz="900" dirty="0">
                          <a:effectLst/>
                          <a:latin typeface="Garamond" panose="02020404030301010803" pitchFamily="18" charset="0"/>
                        </a:rPr>
                        <a:t>Vokāli instrumentālo ansambļu, instrumentālo kolektīvu un popgrupu festivāls – konkurss </a:t>
                      </a:r>
                      <a:endParaRPr lang="lv-LV" sz="1050" dirty="0">
                        <a:effectLst/>
                        <a:latin typeface="Garamond" panose="02020404030301010803" pitchFamily="18" charset="0"/>
                      </a:endParaRPr>
                    </a:p>
                    <a:p>
                      <a:pPr marL="71755" marR="71755" algn="ctr">
                        <a:lnSpc>
                          <a:spcPct val="115000"/>
                        </a:lnSpc>
                        <a:spcAft>
                          <a:spcPts val="0"/>
                        </a:spcAft>
                      </a:pPr>
                      <a:r>
                        <a:rPr lang="lv-LV" sz="900" dirty="0">
                          <a:effectLst/>
                          <a:latin typeface="Garamond" panose="02020404030301010803" pitchFamily="18" charset="0"/>
                        </a:rPr>
                        <a:t>“No baroka līdz rokam”</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tc>
                <a:tc>
                  <a:txBody>
                    <a:bodyPr/>
                    <a:lstStyle/>
                    <a:p>
                      <a:pPr marL="71755" marR="71755" algn="ctr">
                        <a:lnSpc>
                          <a:spcPct val="115000"/>
                        </a:lnSpc>
                        <a:spcAft>
                          <a:spcPts val="0"/>
                        </a:spcAft>
                      </a:pPr>
                      <a:r>
                        <a:rPr lang="lv-LV" sz="900" dirty="0">
                          <a:effectLst/>
                          <a:latin typeface="Garamond" panose="02020404030301010803" pitchFamily="18" charset="0"/>
                        </a:rPr>
                        <a:t>Skatuves runas konkurss </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nchor="ctr"/>
                </a:tc>
                <a:tc>
                  <a:txBody>
                    <a:bodyPr/>
                    <a:lstStyle/>
                    <a:p>
                      <a:pPr marL="71755" marR="71755" algn="ctr">
                        <a:lnSpc>
                          <a:spcPct val="115000"/>
                        </a:lnSpc>
                        <a:spcAft>
                          <a:spcPts val="0"/>
                        </a:spcAft>
                      </a:pPr>
                      <a:r>
                        <a:rPr lang="lv-LV" sz="900" dirty="0">
                          <a:effectLst/>
                          <a:latin typeface="Garamond" panose="02020404030301010803" pitchFamily="18" charset="0"/>
                        </a:rPr>
                        <a:t>Radošais konkurss “Es vēlos, lai manu pilsētu/pagastu rotā...”</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tc>
                <a:tc>
                  <a:txBody>
                    <a:bodyPr/>
                    <a:lstStyle/>
                    <a:p>
                      <a:pPr marL="71755" marR="71755" algn="ctr">
                        <a:lnSpc>
                          <a:spcPct val="115000"/>
                        </a:lnSpc>
                        <a:spcAft>
                          <a:spcPts val="0"/>
                        </a:spcAft>
                      </a:pPr>
                      <a:r>
                        <a:rPr lang="lv-LV" sz="900" dirty="0">
                          <a:effectLst/>
                          <a:latin typeface="Garamond" panose="02020404030301010803" pitchFamily="18" charset="0"/>
                        </a:rPr>
                        <a:t>Konkurss – izstāde</a:t>
                      </a:r>
                      <a:endParaRPr lang="lv-LV" sz="1050" dirty="0">
                        <a:effectLst/>
                        <a:latin typeface="Garamond" panose="02020404030301010803" pitchFamily="18" charset="0"/>
                      </a:endParaRPr>
                    </a:p>
                    <a:p>
                      <a:pPr marL="71755" marR="71755" algn="ctr">
                        <a:lnSpc>
                          <a:spcPct val="115000"/>
                        </a:lnSpc>
                        <a:spcAft>
                          <a:spcPts val="0"/>
                        </a:spcAft>
                      </a:pPr>
                      <a:r>
                        <a:rPr lang="lv-LV" sz="900" dirty="0">
                          <a:effectLst/>
                          <a:latin typeface="Garamond" panose="02020404030301010803" pitchFamily="18" charset="0"/>
                        </a:rPr>
                        <a:t> “Radi rotājot!”</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vert="vert270" anchor="ctr"/>
                </a:tc>
                <a:tc>
                  <a:txBody>
                    <a:bodyPr/>
                    <a:lstStyle/>
                    <a:p>
                      <a:pPr algn="ctr">
                        <a:lnSpc>
                          <a:spcPct val="115000"/>
                        </a:lnSpc>
                        <a:spcAft>
                          <a:spcPts val="0"/>
                        </a:spcAft>
                      </a:pPr>
                      <a:r>
                        <a:rPr lang="lv-LV" sz="900" u="sng" dirty="0">
                          <a:effectLst/>
                          <a:latin typeface="Garamond" panose="02020404030301010803" pitchFamily="18" charset="0"/>
                        </a:rPr>
                        <a:t>Kopā </a:t>
                      </a:r>
                      <a:r>
                        <a:rPr lang="lv-LV" sz="900" dirty="0">
                          <a:effectLst/>
                          <a:latin typeface="Garamond" panose="02020404030301010803" pitchFamily="18" charset="0"/>
                        </a:rPr>
                        <a:t>dalība pasākumos</a:t>
                      </a:r>
                      <a:endParaRPr lang="lv-LV"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extLst>
                  <a:ext uri="{0D108BD9-81ED-4DB2-BD59-A6C34878D82A}">
                    <a16:rowId xmlns:a16="http://schemas.microsoft.com/office/drawing/2014/main" val="2992567763"/>
                  </a:ext>
                </a:extLst>
              </a:tr>
              <a:tr h="298838">
                <a:tc>
                  <a:txBody>
                    <a:bodyPr/>
                    <a:lstStyle/>
                    <a:p>
                      <a:pPr algn="ctr">
                        <a:lnSpc>
                          <a:spcPct val="115000"/>
                        </a:lnSpc>
                        <a:spcAft>
                          <a:spcPts val="0"/>
                        </a:spcAft>
                      </a:pPr>
                      <a:r>
                        <a:rPr lang="lv-LV" sz="1000">
                          <a:effectLst/>
                          <a:latin typeface="Garamond" panose="02020404030301010803" pitchFamily="18" charset="0"/>
                        </a:rPr>
                        <a:t>Cēres pamatskola</a:t>
                      </a:r>
                    </a:p>
                    <a:p>
                      <a:pPr algn="ctr">
                        <a:lnSpc>
                          <a:spcPct val="115000"/>
                        </a:lnSpc>
                        <a:spcAft>
                          <a:spcPts val="0"/>
                        </a:spcAft>
                      </a:pPr>
                      <a:r>
                        <a:rPr lang="lv-LV" sz="900">
                          <a:effectLst/>
                          <a:latin typeface="Garamond" panose="02020404030301010803" pitchFamily="18" charset="0"/>
                        </a:rPr>
                        <a:t> </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200" b="1" dirty="0" smtClean="0">
                          <a:effectLst/>
                        </a:rPr>
                        <a:t>X</a:t>
                      </a:r>
                      <a:r>
                        <a:rPr lang="lv-LV" sz="1200" b="1" dirty="0" smtClean="0">
                          <a:solidFill>
                            <a:srgbClr val="0070C0"/>
                          </a:solidFill>
                          <a:effectLst/>
                        </a:rPr>
                        <a:t>X</a:t>
                      </a:r>
                      <a:endParaRPr lang="lv-LV" sz="105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5/</a:t>
                      </a:r>
                      <a:r>
                        <a:rPr lang="lv-LV" sz="1200" b="1" dirty="0" smtClean="0">
                          <a:solidFill>
                            <a:srgbClr val="0070C0"/>
                          </a:solidFill>
                          <a:effectLst/>
                        </a:rPr>
                        <a:t>1</a:t>
                      </a:r>
                      <a:endParaRPr lang="lv-LV" sz="12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extLst>
                  <a:ext uri="{0D108BD9-81ED-4DB2-BD59-A6C34878D82A}">
                    <a16:rowId xmlns:a16="http://schemas.microsoft.com/office/drawing/2014/main" val="2384802929"/>
                  </a:ext>
                </a:extLst>
              </a:tr>
              <a:tr h="474777">
                <a:tc>
                  <a:txBody>
                    <a:bodyPr/>
                    <a:lstStyle/>
                    <a:p>
                      <a:pPr algn="ctr">
                        <a:lnSpc>
                          <a:spcPct val="115000"/>
                        </a:lnSpc>
                        <a:spcAft>
                          <a:spcPts val="0"/>
                        </a:spcAft>
                      </a:pPr>
                      <a:r>
                        <a:rPr lang="lv-LV" sz="1000">
                          <a:effectLst/>
                          <a:latin typeface="Garamond" panose="02020404030301010803" pitchFamily="18" charset="0"/>
                        </a:rPr>
                        <a:t>Kandavas Reģionālā vidusskola</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 </a:t>
                      </a:r>
                      <a:r>
                        <a:rPr lang="lv-LV" sz="1050" b="1" dirty="0" err="1" smtClean="0">
                          <a:solidFill>
                            <a:srgbClr val="0070C0"/>
                          </a:solidFill>
                          <a:effectLst/>
                        </a:rPr>
                        <a:t>X</a:t>
                      </a:r>
                      <a:endParaRPr lang="lv-LV" sz="105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6/</a:t>
                      </a:r>
                      <a:r>
                        <a:rPr lang="lv-LV" sz="1200" b="1" dirty="0" smtClean="0">
                          <a:solidFill>
                            <a:srgbClr val="0070C0"/>
                          </a:solidFill>
                          <a:effectLst/>
                        </a:rPr>
                        <a:t>1</a:t>
                      </a:r>
                      <a:endParaRPr lang="lv-LV" sz="12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extLst>
                  <a:ext uri="{0D108BD9-81ED-4DB2-BD59-A6C34878D82A}">
                    <a16:rowId xmlns:a16="http://schemas.microsoft.com/office/drawing/2014/main" val="411507563"/>
                  </a:ext>
                </a:extLst>
              </a:tr>
              <a:tr h="474777">
                <a:tc>
                  <a:txBody>
                    <a:bodyPr/>
                    <a:lstStyle/>
                    <a:p>
                      <a:pPr algn="ctr">
                        <a:lnSpc>
                          <a:spcPct val="115000"/>
                        </a:lnSpc>
                        <a:spcAft>
                          <a:spcPts val="0"/>
                        </a:spcAft>
                      </a:pPr>
                      <a:r>
                        <a:rPr lang="lv-LV" sz="1000" dirty="0">
                          <a:effectLst/>
                          <a:latin typeface="Garamond" panose="02020404030301010803" pitchFamily="18" charset="0"/>
                        </a:rPr>
                        <a:t>Kandavas </a:t>
                      </a:r>
                      <a:r>
                        <a:rPr lang="lv-LV" sz="1000" dirty="0" err="1">
                          <a:effectLst/>
                          <a:latin typeface="Garamond" panose="02020404030301010803" pitchFamily="18" charset="0"/>
                        </a:rPr>
                        <a:t>K.Mīlenbaha</a:t>
                      </a:r>
                      <a:r>
                        <a:rPr lang="lv-LV" sz="1000" dirty="0">
                          <a:effectLst/>
                          <a:latin typeface="Garamond" panose="02020404030301010803" pitchFamily="18" charset="0"/>
                        </a:rPr>
                        <a:t> vidusskola</a:t>
                      </a:r>
                      <a:endParaRPr lang="lv-LV"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r>
                        <a:rPr lang="lv-LV" sz="1050" b="1" dirty="0" smtClean="0">
                          <a:solidFill>
                            <a:srgbClr val="0070C0"/>
                          </a:solidFill>
                          <a:effectLst/>
                        </a:rPr>
                        <a:t>X</a:t>
                      </a:r>
                      <a:endParaRPr lang="lv-LV" sz="105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X</a:t>
                      </a:r>
                      <a:r>
                        <a:rPr lang="lv-LV" sz="1050" b="1" dirty="0" smtClean="0">
                          <a:solidFill>
                            <a:srgbClr val="0070C0"/>
                          </a:solidFill>
                          <a:effectLst/>
                        </a:rPr>
                        <a:t>X</a:t>
                      </a:r>
                      <a:endParaRPr lang="lv-LV" sz="105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r>
                        <a:rPr lang="lv-LV" sz="1050" b="1" dirty="0" smtClean="0">
                          <a:solidFill>
                            <a:srgbClr val="0070C0"/>
                          </a:solidFill>
                          <a:effectLst/>
                        </a:rPr>
                        <a:t> </a:t>
                      </a:r>
                      <a:r>
                        <a:rPr lang="lv-LV" sz="1050" b="1" dirty="0" err="1" smtClean="0">
                          <a:solidFill>
                            <a:srgbClr val="0070C0"/>
                          </a:solidFill>
                          <a:effectLst/>
                        </a:rPr>
                        <a:t>X</a:t>
                      </a:r>
                      <a:endParaRPr lang="lv-LV" sz="105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9/</a:t>
                      </a:r>
                      <a:r>
                        <a:rPr lang="lv-LV" sz="1200" b="1" dirty="0" smtClean="0">
                          <a:solidFill>
                            <a:srgbClr val="0070C0"/>
                          </a:solidFill>
                          <a:effectLst/>
                        </a:rPr>
                        <a:t>3</a:t>
                      </a:r>
                      <a:endParaRPr lang="lv-LV" sz="12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extLst>
                  <a:ext uri="{0D108BD9-81ED-4DB2-BD59-A6C34878D82A}">
                    <a16:rowId xmlns:a16="http://schemas.microsoft.com/office/drawing/2014/main" val="1642275405"/>
                  </a:ext>
                </a:extLst>
              </a:tr>
              <a:tr h="355760">
                <a:tc>
                  <a:txBody>
                    <a:bodyPr/>
                    <a:lstStyle/>
                    <a:p>
                      <a:pPr algn="ctr">
                        <a:lnSpc>
                          <a:spcPct val="115000"/>
                        </a:lnSpc>
                        <a:spcAft>
                          <a:spcPts val="0"/>
                        </a:spcAft>
                      </a:pPr>
                      <a:r>
                        <a:rPr lang="lv-LV" sz="1000">
                          <a:effectLst/>
                          <a:latin typeface="Garamond" panose="02020404030301010803" pitchFamily="18" charset="0"/>
                        </a:rPr>
                        <a:t> </a:t>
                      </a:r>
                    </a:p>
                    <a:p>
                      <a:pPr algn="ctr">
                        <a:lnSpc>
                          <a:spcPct val="115000"/>
                        </a:lnSpc>
                        <a:spcAft>
                          <a:spcPts val="0"/>
                        </a:spcAft>
                      </a:pPr>
                      <a:r>
                        <a:rPr lang="lv-LV" sz="1000">
                          <a:effectLst/>
                          <a:latin typeface="Garamond" panose="02020404030301010803" pitchFamily="18" charset="0"/>
                        </a:rPr>
                        <a:t>Vānes pamatskola</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r>
                        <a:rPr lang="lv-LV" sz="1200" b="1" dirty="0" smtClean="0">
                          <a:solidFill>
                            <a:srgbClr val="FF0000"/>
                          </a:solidFill>
                          <a:effectLst/>
                        </a:rPr>
                        <a:t>X</a:t>
                      </a:r>
                      <a:endParaRPr lang="lv-LV" sz="1050" b="1" dirty="0" smtClean="0">
                        <a:solidFill>
                          <a:srgbClr val="FF0000"/>
                        </a:solidFill>
                        <a:effectLst/>
                      </a:endParaRPr>
                    </a:p>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b"/>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r>
                        <a:rPr lang="lv-LV" sz="1200" b="1" dirty="0" smtClean="0">
                          <a:solidFill>
                            <a:srgbClr val="0070C0"/>
                          </a:solidFill>
                          <a:effectLst/>
                        </a:rPr>
                        <a:t>X</a:t>
                      </a:r>
                      <a:endParaRPr lang="lv-LV" sz="105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5/</a:t>
                      </a:r>
                      <a:r>
                        <a:rPr lang="lv-LV" sz="1200" b="1" dirty="0" smtClean="0">
                          <a:solidFill>
                            <a:srgbClr val="0070C0"/>
                          </a:solidFill>
                          <a:effectLst/>
                        </a:rPr>
                        <a:t>1</a:t>
                      </a:r>
                      <a:r>
                        <a:rPr lang="lv-LV" sz="1200" b="1" dirty="0" smtClean="0">
                          <a:effectLst/>
                        </a:rPr>
                        <a:t>,</a:t>
                      </a:r>
                      <a:r>
                        <a:rPr lang="lv-LV" sz="1200" b="1" dirty="0" smtClean="0">
                          <a:solidFill>
                            <a:srgbClr val="FF0000"/>
                          </a:solidFill>
                          <a:effectLst/>
                        </a:rPr>
                        <a:t>1</a:t>
                      </a:r>
                      <a:endParaRPr lang="lv-LV" sz="12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extLst>
                  <a:ext uri="{0D108BD9-81ED-4DB2-BD59-A6C34878D82A}">
                    <a16:rowId xmlns:a16="http://schemas.microsoft.com/office/drawing/2014/main" val="614812017"/>
                  </a:ext>
                </a:extLst>
              </a:tr>
              <a:tr h="474777">
                <a:tc>
                  <a:txBody>
                    <a:bodyPr/>
                    <a:lstStyle/>
                    <a:p>
                      <a:pPr algn="ctr">
                        <a:lnSpc>
                          <a:spcPct val="115000"/>
                        </a:lnSpc>
                        <a:spcAft>
                          <a:spcPts val="0"/>
                        </a:spcAft>
                      </a:pPr>
                      <a:r>
                        <a:rPr lang="lv-LV" sz="1000">
                          <a:effectLst/>
                          <a:latin typeface="Garamond" panose="02020404030301010803" pitchFamily="18" charset="0"/>
                        </a:rPr>
                        <a:t>Kandavas novada</a:t>
                      </a:r>
                    </a:p>
                    <a:p>
                      <a:pPr algn="ctr">
                        <a:lnSpc>
                          <a:spcPct val="115000"/>
                        </a:lnSpc>
                        <a:spcAft>
                          <a:spcPts val="0"/>
                        </a:spcAft>
                      </a:pPr>
                      <a:r>
                        <a:rPr lang="lv-LV" sz="1000">
                          <a:effectLst/>
                          <a:latin typeface="Garamond" panose="02020404030301010803" pitchFamily="18" charset="0"/>
                        </a:rPr>
                        <a:t>Zantes pamatskola</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 </a:t>
                      </a:r>
                      <a:r>
                        <a:rPr lang="lv-LV" sz="1050" b="1" dirty="0" err="1" smtClean="0">
                          <a:solidFill>
                            <a:srgbClr val="0070C0"/>
                          </a:solidFill>
                          <a:effectLst/>
                        </a:rPr>
                        <a:t>X</a:t>
                      </a:r>
                      <a:endParaRPr lang="lv-LV" sz="105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4/</a:t>
                      </a:r>
                      <a:r>
                        <a:rPr lang="lv-LV" sz="1200" b="1" dirty="0" smtClean="0">
                          <a:solidFill>
                            <a:srgbClr val="0070C0"/>
                          </a:solidFill>
                          <a:effectLst/>
                        </a:rPr>
                        <a:t>1</a:t>
                      </a:r>
                      <a:endParaRPr lang="lv-LV" sz="12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extLst>
                  <a:ext uri="{0D108BD9-81ED-4DB2-BD59-A6C34878D82A}">
                    <a16:rowId xmlns:a16="http://schemas.microsoft.com/office/drawing/2014/main" val="1220120846"/>
                  </a:ext>
                </a:extLst>
              </a:tr>
              <a:tr h="313375">
                <a:tc>
                  <a:txBody>
                    <a:bodyPr/>
                    <a:lstStyle/>
                    <a:p>
                      <a:pPr algn="ctr">
                        <a:lnSpc>
                          <a:spcPct val="115000"/>
                        </a:lnSpc>
                        <a:spcAft>
                          <a:spcPts val="0"/>
                        </a:spcAft>
                      </a:pPr>
                      <a:r>
                        <a:rPr lang="lv-LV" sz="1000">
                          <a:effectLst/>
                          <a:latin typeface="Garamond" panose="02020404030301010803" pitchFamily="18" charset="0"/>
                        </a:rPr>
                        <a:t>Zemītes pamatskola</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3</a:t>
                      </a:r>
                      <a:endParaRPr lang="lv-LV" sz="120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extLst>
                  <a:ext uri="{0D108BD9-81ED-4DB2-BD59-A6C34878D82A}">
                    <a16:rowId xmlns:a16="http://schemas.microsoft.com/office/drawing/2014/main" val="2528828382"/>
                  </a:ext>
                </a:extLst>
              </a:tr>
              <a:tr h="313375">
                <a:tc>
                  <a:txBody>
                    <a:bodyPr/>
                    <a:lstStyle/>
                    <a:p>
                      <a:pPr algn="ctr">
                        <a:lnSpc>
                          <a:spcPct val="115000"/>
                        </a:lnSpc>
                        <a:spcAft>
                          <a:spcPts val="0"/>
                        </a:spcAft>
                      </a:pPr>
                      <a:r>
                        <a:rPr lang="lv-LV" sz="1000">
                          <a:effectLst/>
                          <a:latin typeface="Garamond" panose="02020404030301010803" pitchFamily="18" charset="0"/>
                        </a:rPr>
                        <a:t>Kandavas Mākslas un mūzikas skola</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X</a:t>
                      </a:r>
                      <a:r>
                        <a:rPr lang="lv-LV" sz="1050" b="1" dirty="0" smtClean="0">
                          <a:solidFill>
                            <a:srgbClr val="2E74B4"/>
                          </a:solidFill>
                          <a:effectLst/>
                        </a:rPr>
                        <a:t>X</a:t>
                      </a:r>
                      <a:r>
                        <a:rPr lang="lv-LV" sz="1050" b="1" dirty="0" smtClean="0">
                          <a:solidFill>
                            <a:srgbClr val="FF0000"/>
                          </a:solidFill>
                          <a:effectLst/>
                        </a:rPr>
                        <a:t>X</a:t>
                      </a:r>
                      <a:endParaRPr lang="lv-LV" sz="105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0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2/</a:t>
                      </a:r>
                      <a:r>
                        <a:rPr lang="lv-LV" sz="1200" b="1" dirty="0" smtClean="0">
                          <a:solidFill>
                            <a:srgbClr val="2E74B4"/>
                          </a:solidFill>
                          <a:effectLst/>
                        </a:rPr>
                        <a:t>1</a:t>
                      </a:r>
                      <a:r>
                        <a:rPr lang="lv-LV" sz="1200" b="1" dirty="0" smtClean="0">
                          <a:effectLst/>
                        </a:rPr>
                        <a:t>,</a:t>
                      </a:r>
                      <a:r>
                        <a:rPr lang="lv-LV" sz="1200" b="1" dirty="0" smtClean="0">
                          <a:solidFill>
                            <a:srgbClr val="FF0000"/>
                          </a:solidFill>
                          <a:effectLst/>
                        </a:rPr>
                        <a:t>1</a:t>
                      </a:r>
                      <a:endParaRPr lang="lv-LV" sz="12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extLst>
                  <a:ext uri="{0D108BD9-81ED-4DB2-BD59-A6C34878D82A}">
                    <a16:rowId xmlns:a16="http://schemas.microsoft.com/office/drawing/2014/main" val="1385839783"/>
                  </a:ext>
                </a:extLst>
              </a:tr>
              <a:tr h="313375">
                <a:tc>
                  <a:txBody>
                    <a:bodyPr/>
                    <a:lstStyle/>
                    <a:p>
                      <a:pPr algn="ctr">
                        <a:lnSpc>
                          <a:spcPct val="115000"/>
                        </a:lnSpc>
                        <a:spcAft>
                          <a:spcPts val="0"/>
                        </a:spcAft>
                      </a:pPr>
                      <a:r>
                        <a:rPr lang="lv-LV" sz="1000">
                          <a:effectLst/>
                          <a:latin typeface="Garamond" panose="02020404030301010803" pitchFamily="18" charset="0"/>
                        </a:rPr>
                        <a:t>Kandavas pilsētas PII ”Zīļuks”</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X</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tc>
                <a:tc>
                  <a:txBody>
                    <a:bodyPr/>
                    <a:lstStyle/>
                    <a:p>
                      <a:pPr algn="ctr">
                        <a:lnSpc>
                          <a:spcPct val="115000"/>
                        </a:lnSpc>
                        <a:spcAft>
                          <a:spcPts val="0"/>
                        </a:spcAft>
                      </a:pPr>
                      <a:r>
                        <a:rPr lang="lv-LV" sz="1050" b="1" dirty="0" smtClean="0">
                          <a:effectLst/>
                        </a:rPr>
                        <a:t> </a:t>
                      </a:r>
                      <a:endParaRPr lang="lv-LV" sz="105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200" b="1" dirty="0" smtClean="0">
                          <a:effectLst/>
                        </a:rPr>
                        <a:t>1</a:t>
                      </a:r>
                      <a:endParaRPr lang="lv-LV" sz="120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extLst>
                  <a:ext uri="{0D108BD9-81ED-4DB2-BD59-A6C34878D82A}">
                    <a16:rowId xmlns:a16="http://schemas.microsoft.com/office/drawing/2014/main" val="3872478382"/>
                  </a:ext>
                </a:extLst>
              </a:tr>
              <a:tr h="1082374">
                <a:tc>
                  <a:txBody>
                    <a:bodyPr/>
                    <a:lstStyle/>
                    <a:p>
                      <a:pPr algn="ctr">
                        <a:lnSpc>
                          <a:spcPct val="115000"/>
                        </a:lnSpc>
                        <a:spcAft>
                          <a:spcPts val="0"/>
                        </a:spcAft>
                      </a:pPr>
                      <a:r>
                        <a:rPr lang="lv-LV" sz="1000" dirty="0">
                          <a:effectLst/>
                          <a:latin typeface="Garamond" panose="02020404030301010803" pitchFamily="18" charset="0"/>
                        </a:rPr>
                        <a:t>kopā</a:t>
                      </a:r>
                      <a:endParaRPr lang="lv-LV"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a:effectLst/>
                        </a:rPr>
                        <a:t>2 izgl. Iest.,</a:t>
                      </a:r>
                      <a:endParaRPr lang="lv-LV" sz="1000">
                        <a:effectLst/>
                      </a:endParaRPr>
                    </a:p>
                    <a:p>
                      <a:pPr algn="ctr">
                        <a:lnSpc>
                          <a:spcPct val="115000"/>
                        </a:lnSpc>
                        <a:spcAft>
                          <a:spcPts val="0"/>
                        </a:spcAft>
                      </a:pPr>
                      <a:r>
                        <a:rPr lang="lv-LV" sz="800">
                          <a:effectLst/>
                        </a:rPr>
                        <a:t>5 kom.,</a:t>
                      </a:r>
                      <a:endParaRPr lang="lv-LV" sz="1000">
                        <a:effectLst/>
                      </a:endParaRPr>
                    </a:p>
                    <a:p>
                      <a:pPr algn="ctr">
                        <a:lnSpc>
                          <a:spcPct val="115000"/>
                        </a:lnSpc>
                        <a:spcAft>
                          <a:spcPts val="0"/>
                        </a:spcAft>
                      </a:pPr>
                      <a:r>
                        <a:rPr lang="lv-LV" sz="800">
                          <a:effectLst/>
                        </a:rPr>
                        <a:t>30 dalībnie-ki</a:t>
                      </a:r>
                      <a:endParaRPr lang="lv-LV" sz="1000">
                        <a:effectLst/>
                      </a:endParaRPr>
                    </a:p>
                    <a:p>
                      <a:pPr algn="ctr">
                        <a:lnSpc>
                          <a:spcPct val="115000"/>
                        </a:lnSpc>
                        <a:spcAft>
                          <a:spcPts val="0"/>
                        </a:spcAft>
                      </a:pPr>
                      <a:r>
                        <a:rPr lang="lv-LV" sz="800">
                          <a:effectLst/>
                        </a:rPr>
                        <a:t> </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a:effectLst/>
                        </a:rPr>
                        <a:t>3 izgl. iest.,</a:t>
                      </a:r>
                      <a:endParaRPr lang="lv-LV" sz="1000">
                        <a:effectLst/>
                      </a:endParaRPr>
                    </a:p>
                    <a:p>
                      <a:pPr algn="ctr">
                        <a:lnSpc>
                          <a:spcPct val="115000"/>
                        </a:lnSpc>
                        <a:spcAft>
                          <a:spcPts val="0"/>
                        </a:spcAft>
                      </a:pPr>
                      <a:r>
                        <a:rPr lang="lv-LV" sz="800">
                          <a:effectLst/>
                        </a:rPr>
                        <a:t>29 darbi,</a:t>
                      </a:r>
                      <a:endParaRPr lang="lv-LV" sz="1000">
                        <a:effectLst/>
                      </a:endParaRPr>
                    </a:p>
                    <a:p>
                      <a:pPr algn="ctr">
                        <a:lnSpc>
                          <a:spcPct val="115000"/>
                        </a:lnSpc>
                        <a:spcAft>
                          <a:spcPts val="0"/>
                        </a:spcAft>
                      </a:pPr>
                      <a:r>
                        <a:rPr lang="lv-LV" sz="800">
                          <a:effectLst/>
                        </a:rPr>
                        <a:t>29 dalībnie-ki</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a:effectLst/>
                        </a:rPr>
                        <a:t> </a:t>
                      </a:r>
                      <a:endParaRPr lang="lv-LV" sz="1000">
                        <a:effectLst/>
                      </a:endParaRPr>
                    </a:p>
                    <a:p>
                      <a:pPr algn="ctr">
                        <a:lnSpc>
                          <a:spcPct val="115000"/>
                        </a:lnSpc>
                        <a:spcAft>
                          <a:spcPts val="0"/>
                        </a:spcAft>
                      </a:pPr>
                      <a:r>
                        <a:rPr lang="lv-LV" sz="800">
                          <a:effectLst/>
                        </a:rPr>
                        <a:t>1 izgl. iestāde, 4 darbi,</a:t>
                      </a:r>
                      <a:endParaRPr lang="lv-LV" sz="1000">
                        <a:effectLst/>
                      </a:endParaRPr>
                    </a:p>
                    <a:p>
                      <a:pPr algn="ctr">
                        <a:lnSpc>
                          <a:spcPct val="115000"/>
                        </a:lnSpc>
                        <a:spcAft>
                          <a:spcPts val="0"/>
                        </a:spcAft>
                      </a:pPr>
                      <a:r>
                        <a:rPr lang="lv-LV" sz="800">
                          <a:effectLst/>
                        </a:rPr>
                        <a:t>4 dalīb-</a:t>
                      </a:r>
                      <a:endParaRPr lang="lv-LV" sz="1000">
                        <a:effectLst/>
                      </a:endParaRPr>
                    </a:p>
                    <a:p>
                      <a:pPr algn="ctr">
                        <a:lnSpc>
                          <a:spcPct val="115000"/>
                        </a:lnSpc>
                        <a:spcAft>
                          <a:spcPts val="0"/>
                        </a:spcAft>
                      </a:pPr>
                      <a:r>
                        <a:rPr lang="lv-LV" sz="800">
                          <a:effectLst/>
                        </a:rPr>
                        <a:t>nieki</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a:effectLst/>
                        </a:rPr>
                        <a:t>6 izgl. iest.,</a:t>
                      </a:r>
                      <a:endParaRPr lang="lv-LV" sz="1000">
                        <a:effectLst/>
                      </a:endParaRPr>
                    </a:p>
                    <a:p>
                      <a:pPr algn="ctr">
                        <a:lnSpc>
                          <a:spcPct val="115000"/>
                        </a:lnSpc>
                        <a:spcAft>
                          <a:spcPts val="0"/>
                        </a:spcAft>
                      </a:pPr>
                      <a:r>
                        <a:rPr lang="lv-LV" sz="800">
                          <a:effectLst/>
                        </a:rPr>
                        <a:t>6 kom.,</a:t>
                      </a:r>
                      <a:endParaRPr lang="lv-LV" sz="1000">
                        <a:effectLst/>
                      </a:endParaRPr>
                    </a:p>
                    <a:p>
                      <a:pPr algn="ctr">
                        <a:lnSpc>
                          <a:spcPct val="115000"/>
                        </a:lnSpc>
                        <a:spcAft>
                          <a:spcPts val="0"/>
                        </a:spcAft>
                      </a:pPr>
                      <a:r>
                        <a:rPr lang="lv-LV" sz="800">
                          <a:effectLst/>
                        </a:rPr>
                        <a:t>24 dalīb-</a:t>
                      </a:r>
                      <a:endParaRPr lang="lv-LV" sz="1000">
                        <a:effectLst/>
                      </a:endParaRPr>
                    </a:p>
                    <a:p>
                      <a:pPr algn="ctr">
                        <a:lnSpc>
                          <a:spcPct val="115000"/>
                        </a:lnSpc>
                        <a:spcAft>
                          <a:spcPts val="0"/>
                        </a:spcAft>
                      </a:pPr>
                      <a:r>
                        <a:rPr lang="lv-LV" sz="800">
                          <a:effectLst/>
                        </a:rPr>
                        <a:t>nieki</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a:effectLst/>
                        </a:rPr>
                        <a:t>1 izgl. iest.,</a:t>
                      </a:r>
                      <a:endParaRPr lang="lv-LV" sz="1000">
                        <a:effectLst/>
                      </a:endParaRPr>
                    </a:p>
                    <a:p>
                      <a:pPr algn="ctr">
                        <a:lnSpc>
                          <a:spcPct val="115000"/>
                        </a:lnSpc>
                        <a:spcAft>
                          <a:spcPts val="0"/>
                        </a:spcAft>
                      </a:pPr>
                      <a:r>
                        <a:rPr lang="lv-LV" sz="800">
                          <a:effectLst/>
                        </a:rPr>
                        <a:t>3 darbi,</a:t>
                      </a:r>
                      <a:endParaRPr lang="lv-LV" sz="1000">
                        <a:effectLst/>
                      </a:endParaRPr>
                    </a:p>
                    <a:p>
                      <a:pPr algn="ctr">
                        <a:lnSpc>
                          <a:spcPct val="115000"/>
                        </a:lnSpc>
                        <a:spcAft>
                          <a:spcPts val="0"/>
                        </a:spcAft>
                      </a:pPr>
                      <a:r>
                        <a:rPr lang="lv-LV" sz="800">
                          <a:effectLst/>
                        </a:rPr>
                        <a:t>3 dalīb-</a:t>
                      </a:r>
                      <a:endParaRPr lang="lv-LV" sz="1000">
                        <a:effectLst/>
                      </a:endParaRPr>
                    </a:p>
                    <a:p>
                      <a:pPr algn="ctr">
                        <a:lnSpc>
                          <a:spcPct val="115000"/>
                        </a:lnSpc>
                        <a:spcAft>
                          <a:spcPts val="0"/>
                        </a:spcAft>
                      </a:pPr>
                      <a:r>
                        <a:rPr lang="lv-LV" sz="800">
                          <a:effectLst/>
                        </a:rPr>
                        <a:t>nieki</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a:effectLst/>
                        </a:rPr>
                        <a:t> </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dirty="0">
                          <a:effectLst/>
                        </a:rPr>
                        <a:t>3 </a:t>
                      </a:r>
                      <a:r>
                        <a:rPr lang="lv-LV" sz="800" dirty="0" err="1">
                          <a:effectLst/>
                        </a:rPr>
                        <a:t>izgl</a:t>
                      </a:r>
                      <a:r>
                        <a:rPr lang="lv-LV" sz="800" dirty="0">
                          <a:effectLst/>
                        </a:rPr>
                        <a:t>. </a:t>
                      </a:r>
                      <a:r>
                        <a:rPr lang="lv-LV" sz="800" dirty="0" err="1">
                          <a:effectLst/>
                        </a:rPr>
                        <a:t>iest</a:t>
                      </a:r>
                      <a:r>
                        <a:rPr lang="lv-LV" sz="800" dirty="0">
                          <a:effectLst/>
                        </a:rPr>
                        <a:t>.,</a:t>
                      </a:r>
                      <a:endParaRPr lang="lv-LV" sz="1000" dirty="0">
                        <a:effectLst/>
                      </a:endParaRPr>
                    </a:p>
                    <a:p>
                      <a:pPr algn="ctr">
                        <a:lnSpc>
                          <a:spcPct val="115000"/>
                        </a:lnSpc>
                        <a:spcAft>
                          <a:spcPts val="0"/>
                        </a:spcAft>
                      </a:pPr>
                      <a:r>
                        <a:rPr lang="lv-LV" sz="800" dirty="0">
                          <a:effectLst/>
                        </a:rPr>
                        <a:t>27 darbi – </a:t>
                      </a:r>
                      <a:r>
                        <a:rPr lang="lv-LV" sz="800" dirty="0">
                          <a:solidFill>
                            <a:srgbClr val="FF0000"/>
                          </a:solidFill>
                          <a:effectLst/>
                        </a:rPr>
                        <a:t>2 darbi laureāti</a:t>
                      </a:r>
                      <a:r>
                        <a:rPr lang="lv-LV" sz="800" dirty="0">
                          <a:effectLst/>
                        </a:rPr>
                        <a:t>,</a:t>
                      </a:r>
                      <a:endParaRPr lang="lv-LV" sz="1000" dirty="0">
                        <a:effectLst/>
                      </a:endParaRPr>
                    </a:p>
                    <a:p>
                      <a:pPr algn="ctr">
                        <a:lnSpc>
                          <a:spcPct val="115000"/>
                        </a:lnSpc>
                        <a:spcAft>
                          <a:spcPts val="0"/>
                        </a:spcAft>
                      </a:pPr>
                      <a:r>
                        <a:rPr lang="lv-LV" sz="800" dirty="0">
                          <a:effectLst/>
                        </a:rPr>
                        <a:t>28 </a:t>
                      </a:r>
                      <a:r>
                        <a:rPr lang="lv-LV" sz="800" dirty="0" err="1">
                          <a:effectLst/>
                        </a:rPr>
                        <a:t>dalīb</a:t>
                      </a:r>
                      <a:r>
                        <a:rPr lang="lv-LV" sz="800" dirty="0">
                          <a:effectLst/>
                        </a:rPr>
                        <a:t>-nieki</a:t>
                      </a:r>
                      <a:endParaRPr lang="lv-LV" sz="1000" dirty="0">
                        <a:effectLst/>
                      </a:endParaRPr>
                    </a:p>
                    <a:p>
                      <a:pPr algn="ctr">
                        <a:lnSpc>
                          <a:spcPct val="115000"/>
                        </a:lnSpc>
                        <a:spcAft>
                          <a:spcPts val="0"/>
                        </a:spcAft>
                      </a:pPr>
                      <a:r>
                        <a:rPr lang="lv-LV" sz="800" dirty="0">
                          <a:effectLst/>
                        </a:rPr>
                        <a:t> </a:t>
                      </a:r>
                      <a:endParaRPr lang="lv-LV"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a:effectLst/>
                        </a:rPr>
                        <a:t>3 izgl. iest.,</a:t>
                      </a:r>
                      <a:endParaRPr lang="lv-LV" sz="1000">
                        <a:effectLst/>
                      </a:endParaRPr>
                    </a:p>
                    <a:p>
                      <a:pPr algn="ctr">
                        <a:lnSpc>
                          <a:spcPct val="115000"/>
                        </a:lnSpc>
                        <a:spcAft>
                          <a:spcPts val="0"/>
                        </a:spcAft>
                      </a:pPr>
                      <a:r>
                        <a:rPr lang="lv-LV" sz="800">
                          <a:effectLst/>
                        </a:rPr>
                        <a:t>5 kolektīvi,</a:t>
                      </a:r>
                      <a:endParaRPr lang="lv-LV" sz="1000">
                        <a:effectLst/>
                      </a:endParaRPr>
                    </a:p>
                    <a:p>
                      <a:pPr algn="ctr">
                        <a:lnSpc>
                          <a:spcPct val="115000"/>
                        </a:lnSpc>
                        <a:spcAft>
                          <a:spcPts val="0"/>
                        </a:spcAft>
                      </a:pPr>
                      <a:r>
                        <a:rPr lang="lv-LV" sz="800">
                          <a:effectLst/>
                        </a:rPr>
                        <a:t>44 dalībnieki</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a:effectLst/>
                        </a:rPr>
                        <a:t>5 izgl. iest.,</a:t>
                      </a:r>
                      <a:endParaRPr lang="lv-LV" sz="1000">
                        <a:effectLst/>
                      </a:endParaRPr>
                    </a:p>
                    <a:p>
                      <a:pPr algn="ctr">
                        <a:lnSpc>
                          <a:spcPct val="115000"/>
                        </a:lnSpc>
                        <a:spcAft>
                          <a:spcPts val="0"/>
                        </a:spcAft>
                      </a:pPr>
                      <a:r>
                        <a:rPr lang="lv-LV" sz="800">
                          <a:effectLst/>
                        </a:rPr>
                        <a:t>20 dalīb-</a:t>
                      </a:r>
                      <a:endParaRPr lang="lv-LV" sz="1000">
                        <a:effectLst/>
                      </a:endParaRPr>
                    </a:p>
                    <a:p>
                      <a:pPr algn="ctr">
                        <a:lnSpc>
                          <a:spcPct val="115000"/>
                        </a:lnSpc>
                        <a:spcAft>
                          <a:spcPts val="0"/>
                        </a:spcAft>
                      </a:pPr>
                      <a:r>
                        <a:rPr lang="lv-LV" sz="800">
                          <a:effectLst/>
                        </a:rPr>
                        <a:t>nieki</a:t>
                      </a:r>
                      <a:endParaRPr lang="lv-LV" sz="1000">
                        <a:effectLst/>
                      </a:endParaRPr>
                    </a:p>
                    <a:p>
                      <a:pPr algn="ctr">
                        <a:lnSpc>
                          <a:spcPct val="115000"/>
                        </a:lnSpc>
                        <a:spcAft>
                          <a:spcPts val="0"/>
                        </a:spcAft>
                      </a:pPr>
                      <a:r>
                        <a:rPr lang="lv-LV" sz="800">
                          <a:effectLst/>
                        </a:rPr>
                        <a:t> </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dirty="0">
                          <a:effectLst/>
                        </a:rPr>
                        <a:t> </a:t>
                      </a:r>
                      <a:endParaRPr lang="lv-LV" sz="1000" dirty="0">
                        <a:effectLst/>
                      </a:endParaRPr>
                    </a:p>
                    <a:p>
                      <a:pPr algn="ctr">
                        <a:lnSpc>
                          <a:spcPct val="115000"/>
                        </a:lnSpc>
                        <a:spcAft>
                          <a:spcPts val="0"/>
                        </a:spcAft>
                      </a:pPr>
                      <a:r>
                        <a:rPr lang="lv-LV" sz="800" dirty="0">
                          <a:effectLst/>
                        </a:rPr>
                        <a:t>3 </a:t>
                      </a:r>
                      <a:r>
                        <a:rPr lang="lv-LV" sz="800" dirty="0" err="1">
                          <a:effectLst/>
                        </a:rPr>
                        <a:t>izgl</a:t>
                      </a:r>
                      <a:r>
                        <a:rPr lang="lv-LV" sz="800" dirty="0">
                          <a:effectLst/>
                        </a:rPr>
                        <a:t>.</a:t>
                      </a:r>
                      <a:endParaRPr lang="lv-LV" sz="1000" dirty="0">
                        <a:effectLst/>
                      </a:endParaRPr>
                    </a:p>
                    <a:p>
                      <a:pPr algn="ctr">
                        <a:lnSpc>
                          <a:spcPct val="115000"/>
                        </a:lnSpc>
                        <a:spcAft>
                          <a:spcPts val="0"/>
                        </a:spcAft>
                      </a:pPr>
                      <a:r>
                        <a:rPr lang="lv-LV" sz="800" dirty="0">
                          <a:effectLst/>
                        </a:rPr>
                        <a:t>iestādes</a:t>
                      </a:r>
                      <a:endParaRPr lang="lv-LV" sz="1000" dirty="0">
                        <a:effectLst/>
                      </a:endParaRPr>
                    </a:p>
                    <a:p>
                      <a:pPr algn="ctr">
                        <a:lnSpc>
                          <a:spcPct val="115000"/>
                        </a:lnSpc>
                        <a:spcAft>
                          <a:spcPts val="0"/>
                        </a:spcAft>
                      </a:pPr>
                      <a:r>
                        <a:rPr lang="lv-LV" sz="800" dirty="0">
                          <a:effectLst/>
                        </a:rPr>
                        <a:t> </a:t>
                      </a:r>
                      <a:endParaRPr lang="lv-LV"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800">
                          <a:effectLst/>
                        </a:rPr>
                        <a:t>3 izgl. iest.,</a:t>
                      </a:r>
                      <a:endParaRPr lang="lv-LV" sz="1000">
                        <a:effectLst/>
                      </a:endParaRPr>
                    </a:p>
                    <a:p>
                      <a:pPr algn="ctr">
                        <a:lnSpc>
                          <a:spcPct val="115000"/>
                        </a:lnSpc>
                        <a:spcAft>
                          <a:spcPts val="0"/>
                        </a:spcAft>
                      </a:pPr>
                      <a:r>
                        <a:rPr lang="lv-LV" sz="800">
                          <a:effectLst/>
                        </a:rPr>
                        <a:t>36 darbi</a:t>
                      </a:r>
                      <a:endParaRPr lang="lv-LV" sz="1000">
                        <a:effectLst/>
                      </a:endParaRPr>
                    </a:p>
                    <a:p>
                      <a:pPr algn="ctr">
                        <a:lnSpc>
                          <a:spcPct val="115000"/>
                        </a:lnSpc>
                        <a:spcAft>
                          <a:spcPts val="0"/>
                        </a:spcAft>
                      </a:pPr>
                      <a:r>
                        <a:rPr lang="lv-LV" sz="800">
                          <a:effectLst/>
                        </a:rPr>
                        <a:t>35 dalīb-</a:t>
                      </a:r>
                      <a:endParaRPr lang="lv-LV" sz="1000">
                        <a:effectLst/>
                      </a:endParaRPr>
                    </a:p>
                    <a:p>
                      <a:pPr algn="ctr">
                        <a:lnSpc>
                          <a:spcPct val="115000"/>
                        </a:lnSpc>
                        <a:spcAft>
                          <a:spcPts val="0"/>
                        </a:spcAft>
                      </a:pPr>
                      <a:r>
                        <a:rPr lang="lv-LV" sz="800">
                          <a:effectLst/>
                        </a:rPr>
                        <a:t>nieki</a:t>
                      </a:r>
                      <a:endParaRPr lang="lv-LV" sz="1000">
                        <a:effectLst/>
                      </a:endParaRPr>
                    </a:p>
                    <a:p>
                      <a:pPr algn="ctr">
                        <a:lnSpc>
                          <a:spcPct val="115000"/>
                        </a:lnSpc>
                        <a:spcAft>
                          <a:spcPts val="0"/>
                        </a:spcAft>
                      </a:pPr>
                      <a:r>
                        <a:rPr lang="lv-LV" sz="800">
                          <a:effectLst/>
                        </a:rPr>
                        <a:t> </a:t>
                      </a:r>
                      <a:endParaRPr lang="lv-LV" sz="100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tc>
                  <a:txBody>
                    <a:bodyPr/>
                    <a:lstStyle/>
                    <a:p>
                      <a:pPr algn="ctr">
                        <a:lnSpc>
                          <a:spcPct val="115000"/>
                        </a:lnSpc>
                        <a:spcAft>
                          <a:spcPts val="0"/>
                        </a:spcAft>
                      </a:pPr>
                      <a:r>
                        <a:rPr lang="lv-LV" sz="1400" b="1" dirty="0">
                          <a:effectLst/>
                        </a:rPr>
                        <a:t>35/</a:t>
                      </a:r>
                      <a:r>
                        <a:rPr lang="lv-LV" sz="1400" b="1" dirty="0">
                          <a:solidFill>
                            <a:srgbClr val="2E74B4"/>
                          </a:solidFill>
                          <a:effectLst/>
                        </a:rPr>
                        <a:t>7</a:t>
                      </a:r>
                      <a:r>
                        <a:rPr lang="lv-LV" sz="1400" b="1" dirty="0">
                          <a:effectLst/>
                        </a:rPr>
                        <a:t>/</a:t>
                      </a:r>
                      <a:r>
                        <a:rPr lang="lv-LV" sz="1400" b="1" dirty="0">
                          <a:solidFill>
                            <a:srgbClr val="FF0000"/>
                          </a:solidFill>
                          <a:effectLst/>
                        </a:rPr>
                        <a:t>2 </a:t>
                      </a:r>
                      <a:r>
                        <a:rPr lang="lv-LV" sz="1400" b="1" dirty="0">
                          <a:effectLst/>
                        </a:rPr>
                        <a:t>pasākumi</a:t>
                      </a:r>
                      <a:endParaRPr lang="lv-LV" sz="1400" b="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48372" marR="48372" marT="0" marB="0" anchor="ctr"/>
                </a:tc>
                <a:extLst>
                  <a:ext uri="{0D108BD9-81ED-4DB2-BD59-A6C34878D82A}">
                    <a16:rowId xmlns:a16="http://schemas.microsoft.com/office/drawing/2014/main" val="421225778"/>
                  </a:ext>
                </a:extLst>
              </a:tr>
            </a:tbl>
          </a:graphicData>
        </a:graphic>
      </p:graphicFrame>
      <p:sp>
        <p:nvSpPr>
          <p:cNvPr id="8" name="TextBox 7"/>
          <p:cNvSpPr txBox="1"/>
          <p:nvPr/>
        </p:nvSpPr>
        <p:spPr>
          <a:xfrm>
            <a:off x="2555776" y="6247730"/>
            <a:ext cx="4320480" cy="830997"/>
          </a:xfrm>
          <a:prstGeom prst="rect">
            <a:avLst/>
          </a:prstGeom>
          <a:noFill/>
        </p:spPr>
        <p:txBody>
          <a:bodyPr wrap="square" rtlCol="0">
            <a:spAutoFit/>
          </a:bodyPr>
          <a:lstStyle/>
          <a:p>
            <a:r>
              <a:rPr lang="lv-LV" sz="1200" b="1" dirty="0"/>
              <a:t>X </a:t>
            </a:r>
            <a:r>
              <a:rPr lang="lv-LV" sz="1200" dirty="0"/>
              <a:t>– kolektīvu/komandu/darbu skaits, dalībnieki Kandavas novadā</a:t>
            </a:r>
          </a:p>
          <a:p>
            <a:r>
              <a:rPr lang="lv-LV" sz="1200" b="1" dirty="0">
                <a:solidFill>
                  <a:srgbClr val="0070C0"/>
                </a:solidFill>
              </a:rPr>
              <a:t>X </a:t>
            </a:r>
            <a:r>
              <a:rPr lang="lv-LV" sz="1200" dirty="0">
                <a:solidFill>
                  <a:srgbClr val="0070C0"/>
                </a:solidFill>
              </a:rPr>
              <a:t>– pārstāv novadu reģiona/</a:t>
            </a:r>
            <a:r>
              <a:rPr lang="lv-LV" sz="1200" dirty="0" err="1">
                <a:solidFill>
                  <a:srgbClr val="0070C0"/>
                </a:solidFill>
              </a:rPr>
              <a:t>starpnovadu</a:t>
            </a:r>
            <a:r>
              <a:rPr lang="lv-LV" sz="1200" dirty="0">
                <a:solidFill>
                  <a:srgbClr val="0070C0"/>
                </a:solidFill>
              </a:rPr>
              <a:t> pasākumos</a:t>
            </a:r>
          </a:p>
          <a:p>
            <a:r>
              <a:rPr lang="lv-LV" sz="1200" b="1" dirty="0">
                <a:solidFill>
                  <a:srgbClr val="FF0000"/>
                </a:solidFill>
              </a:rPr>
              <a:t>X</a:t>
            </a:r>
            <a:r>
              <a:rPr lang="lv-LV" sz="1200" dirty="0">
                <a:solidFill>
                  <a:srgbClr val="FF0000"/>
                </a:solidFill>
              </a:rPr>
              <a:t> - pārstāv novadu valsts pasākumos</a:t>
            </a:r>
          </a:p>
          <a:p>
            <a:endParaRPr lang="lv-LV" sz="1200" dirty="0"/>
          </a:p>
        </p:txBody>
      </p:sp>
    </p:spTree>
    <p:extLst>
      <p:ext uri="{BB962C8B-B14F-4D97-AF65-F5344CB8AC3E}">
        <p14:creationId xmlns:p14="http://schemas.microsoft.com/office/powerpoint/2010/main" val="2752165294"/>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19458" name="Virsraksts 1"/>
          <p:cNvSpPr>
            <a:spLocks noGrp="1"/>
          </p:cNvSpPr>
          <p:nvPr>
            <p:ph type="title"/>
          </p:nvPr>
        </p:nvSpPr>
        <p:spPr>
          <a:xfrm>
            <a:off x="971600" y="260648"/>
            <a:ext cx="5543847" cy="835025"/>
          </a:xfrm>
        </p:spPr>
        <p:txBody>
          <a:bodyPr>
            <a:normAutofit/>
          </a:bodyPr>
          <a:lstStyle/>
          <a:p>
            <a:pPr eaLnBrk="1" fontAlgn="auto" hangingPunct="1">
              <a:spcAft>
                <a:spcPts val="0"/>
              </a:spcAft>
              <a:defRPr/>
            </a:pPr>
            <a:r>
              <a:rPr lang="lv-LV" sz="40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Pirmsskola</a:t>
            </a:r>
            <a:r>
              <a:rPr lang="lv-LV" b="1" dirty="0" smtClean="0">
                <a:solidFill>
                  <a:schemeClr val="accent6">
                    <a:lumMod val="50000"/>
                  </a:schemeClr>
                </a:solidFill>
                <a:latin typeface="Garamond" panose="02020404030301010803" pitchFamily="18" charset="0"/>
                <a:cs typeface="Trebuchet MS" pitchFamily="34"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7624" y="1690602"/>
            <a:ext cx="6528725" cy="43505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268" name="TextBox 3"/>
          <p:cNvSpPr txBox="1">
            <a:spLocks noChangeArrowheads="1"/>
          </p:cNvSpPr>
          <p:nvPr/>
        </p:nvSpPr>
        <p:spPr bwMode="auto">
          <a:xfrm>
            <a:off x="1691680" y="5517232"/>
            <a:ext cx="2279650" cy="523875"/>
          </a:xfrm>
          <a:prstGeom prst="rect">
            <a:avLst/>
          </a:prstGeom>
          <a:noFill/>
          <a:ln w="9525">
            <a:noFill/>
            <a:miter lim="800000"/>
            <a:headEnd/>
            <a:tailEnd/>
          </a:ln>
        </p:spPr>
        <p:txBody>
          <a:bodyPr wrap="square">
            <a:spAutoFit/>
          </a:bodyPr>
          <a:lstStyle/>
          <a:p>
            <a:r>
              <a:rPr lang="lv-LV" sz="2800" b="1" dirty="0">
                <a:solidFill>
                  <a:srgbClr val="FFFF00"/>
                </a:solidFill>
                <a:latin typeface="Bookman Old Style" panose="02050604050505020204" pitchFamily="18" charset="0"/>
              </a:rPr>
              <a:t>PII </a:t>
            </a:r>
            <a:r>
              <a:rPr lang="lv-LV" sz="2800" b="1" dirty="0" smtClean="0">
                <a:solidFill>
                  <a:srgbClr val="FFFF00"/>
                </a:solidFill>
                <a:latin typeface="Bookman Old Style" pitchFamily="18" charset="0"/>
              </a:rPr>
              <a:t>«</a:t>
            </a:r>
            <a:r>
              <a:rPr lang="lv-LV" sz="2800" b="1" dirty="0" err="1" smtClean="0">
                <a:solidFill>
                  <a:srgbClr val="FFFF00"/>
                </a:solidFill>
                <a:latin typeface="Bookman Old Style" pitchFamily="18" charset="0"/>
              </a:rPr>
              <a:t>Zīļuks</a:t>
            </a:r>
            <a:r>
              <a:rPr lang="lv-LV" sz="2800" b="1" dirty="0" smtClean="0">
                <a:solidFill>
                  <a:srgbClr val="FFFF00"/>
                </a:solidFill>
                <a:latin typeface="Bookman Old Style" panose="02050604050505020204" pitchFamily="18" charset="0"/>
              </a:rPr>
              <a:t>»</a:t>
            </a:r>
            <a:endParaRPr lang="lv-LV" sz="2800" b="1" dirty="0">
              <a:solidFill>
                <a:srgbClr val="FFFF00"/>
              </a:solidFill>
              <a:latin typeface="Bookman Old Style" panose="02050604050505020204" pitchFamily="18" charset="0"/>
            </a:endParaRPr>
          </a:p>
        </p:txBody>
      </p:sp>
    </p:spTree>
  </p:cSld>
  <p:clrMapOvr>
    <a:masterClrMapping/>
  </p:clrMapOvr>
  <p:transition spd="slow">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88640"/>
            <a:ext cx="8568952" cy="830997"/>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Kandavas novada izglītības iestāžu piedalīšanās </a:t>
            </a:r>
            <a:endPar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p>
            <a:pPr algn="ctr">
              <a:defRPr sz="1400" b="0" i="0" u="none" strike="noStrike" kern="1200" spc="0" baseline="0">
                <a:solidFill>
                  <a:prstClr val="black">
                    <a:lumMod val="65000"/>
                    <a:lumOff val="35000"/>
                  </a:prstClr>
                </a:solidFill>
                <a:latin typeface="+mn-lt"/>
                <a:ea typeface="+mn-ea"/>
                <a:cs typeface="+mn-cs"/>
              </a:defRPr>
            </a:pPr>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KNIP </a:t>
            </a:r>
            <a:r>
              <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organizētajos </a:t>
            </a:r>
            <a:r>
              <a:rPr lang="lv-LV" sz="2400" b="1" dirty="0" err="1"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ārpusstundu</a:t>
            </a:r>
            <a:r>
              <a:rPr lang="lv-LV" sz="24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pasākumos</a:t>
            </a:r>
            <a:endPar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ndParaRPr>
          </a:p>
        </p:txBody>
      </p:sp>
      <p:graphicFrame>
        <p:nvGraphicFramePr>
          <p:cNvPr id="5" name="Diagramma 4"/>
          <p:cNvGraphicFramePr>
            <a:graphicFrameLocks/>
          </p:cNvGraphicFramePr>
          <p:nvPr>
            <p:extLst>
              <p:ext uri="{D42A27DB-BD31-4B8C-83A1-F6EECF244321}">
                <p14:modId xmlns:p14="http://schemas.microsoft.com/office/powerpoint/2010/main" val="2727894389"/>
              </p:ext>
            </p:extLst>
          </p:nvPr>
        </p:nvGraphicFramePr>
        <p:xfrm>
          <a:off x="251520" y="1124744"/>
          <a:ext cx="8568952"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9048109"/>
      </p:ext>
    </p:extLst>
  </p:cSld>
  <p:clrMapOvr>
    <a:masterClrMapping/>
  </p:clrMapOvr>
  <p:transition spd="slow">
    <p:pu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4" name="TextBox 3"/>
          <p:cNvSpPr txBox="1"/>
          <p:nvPr/>
        </p:nvSpPr>
        <p:spPr>
          <a:xfrm>
            <a:off x="971600" y="404664"/>
            <a:ext cx="7668344" cy="523220"/>
          </a:xfrm>
          <a:prstGeom prst="rect">
            <a:avLst/>
          </a:prstGeom>
          <a:noFill/>
        </p:spPr>
        <p:txBody>
          <a:bodyPr wrap="square" rtlCol="0">
            <a:spAutoFit/>
          </a:bodyPr>
          <a:lstStyle/>
          <a:p>
            <a:pPr algn="ct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Vizuālā un vizuāli plastiskā māksla</a:t>
            </a:r>
            <a:endParaRPr lang="lv-LV"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endParaRPr>
          </a:p>
        </p:txBody>
      </p:sp>
      <p:graphicFrame>
        <p:nvGraphicFramePr>
          <p:cNvPr id="5" name="Diagramma 4"/>
          <p:cNvGraphicFramePr>
            <a:graphicFrameLocks/>
          </p:cNvGraphicFramePr>
          <p:nvPr>
            <p:extLst>
              <p:ext uri="{D42A27DB-BD31-4B8C-83A1-F6EECF244321}">
                <p14:modId xmlns:p14="http://schemas.microsoft.com/office/powerpoint/2010/main" val="184187909"/>
              </p:ext>
            </p:extLst>
          </p:nvPr>
        </p:nvGraphicFramePr>
        <p:xfrm>
          <a:off x="539552" y="1196752"/>
          <a:ext cx="8208912"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9652921"/>
      </p:ext>
    </p:extLst>
  </p:cSld>
  <p:clrMapOvr>
    <a:masterClrMapping/>
  </p:clrMapOvr>
  <p:transition spd="slow">
    <p:pu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3" name="TextBox 2"/>
          <p:cNvSpPr txBox="1"/>
          <p:nvPr/>
        </p:nvSpPr>
        <p:spPr>
          <a:xfrm>
            <a:off x="3995936" y="764704"/>
            <a:ext cx="2304256" cy="523220"/>
          </a:xfrm>
          <a:prstGeom prst="rect">
            <a:avLst/>
          </a:prstGeom>
          <a:noFill/>
        </p:spPr>
        <p:txBody>
          <a:bodyPr wrap="square" rtlCol="0">
            <a:spAutoFit/>
          </a:bodyPr>
          <a:lstStyle/>
          <a:p>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Datorgrafika</a:t>
            </a:r>
            <a:endParaRPr lang="lv-LV"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endParaRPr>
          </a:p>
        </p:txBody>
      </p:sp>
      <p:graphicFrame>
        <p:nvGraphicFramePr>
          <p:cNvPr id="5" name="Diagramma 4"/>
          <p:cNvGraphicFramePr>
            <a:graphicFrameLocks/>
          </p:cNvGraphicFramePr>
          <p:nvPr>
            <p:extLst>
              <p:ext uri="{D42A27DB-BD31-4B8C-83A1-F6EECF244321}">
                <p14:modId xmlns:p14="http://schemas.microsoft.com/office/powerpoint/2010/main" val="366865348"/>
              </p:ext>
            </p:extLst>
          </p:nvPr>
        </p:nvGraphicFramePr>
        <p:xfrm>
          <a:off x="899592" y="1484784"/>
          <a:ext cx="7488832"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3993217"/>
      </p:ext>
    </p:extLst>
  </p:cSld>
  <p:clrMapOvr>
    <a:masterClrMapping/>
  </p:clrMapOvr>
  <p:transition spd="slow">
    <p:pu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3" name="TextBox 2"/>
          <p:cNvSpPr txBox="1"/>
          <p:nvPr/>
        </p:nvSpPr>
        <p:spPr>
          <a:xfrm>
            <a:off x="2411760" y="548680"/>
            <a:ext cx="5040560" cy="523220"/>
          </a:xfrm>
          <a:prstGeom prst="rect">
            <a:avLst/>
          </a:prstGeom>
          <a:noFill/>
        </p:spPr>
        <p:txBody>
          <a:bodyPr wrap="square" rtlCol="0">
            <a:spAutoFit/>
          </a:bodyPr>
          <a:lstStyle/>
          <a:p>
            <a:pPr algn="ctr"/>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Mūzika</a:t>
            </a:r>
            <a:endParaRPr lang="lv-LV"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endParaRPr>
          </a:p>
        </p:txBody>
      </p:sp>
      <p:graphicFrame>
        <p:nvGraphicFramePr>
          <p:cNvPr id="6" name="Diagramma 5"/>
          <p:cNvGraphicFramePr>
            <a:graphicFrameLocks/>
          </p:cNvGraphicFramePr>
          <p:nvPr>
            <p:extLst>
              <p:ext uri="{D42A27DB-BD31-4B8C-83A1-F6EECF244321}">
                <p14:modId xmlns:p14="http://schemas.microsoft.com/office/powerpoint/2010/main" val="3246588622"/>
              </p:ext>
            </p:extLst>
          </p:nvPr>
        </p:nvGraphicFramePr>
        <p:xfrm>
          <a:off x="683568" y="1412776"/>
          <a:ext cx="7632848" cy="4599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96378"/>
      </p:ext>
    </p:extLst>
  </p:cSld>
  <p:clrMapOvr>
    <a:masterClrMapping/>
  </p:clrMapOvr>
  <p:transition spd="slow">
    <p:pu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4" name="TextBox 3"/>
          <p:cNvSpPr txBox="1"/>
          <p:nvPr/>
        </p:nvSpPr>
        <p:spPr>
          <a:xfrm>
            <a:off x="2987824" y="620688"/>
            <a:ext cx="4320480" cy="523220"/>
          </a:xfrm>
          <a:prstGeom prst="rect">
            <a:avLst/>
          </a:prstGeom>
          <a:noFill/>
        </p:spPr>
        <p:txBody>
          <a:bodyPr wrap="square" rtlCol="0">
            <a:spAutoFit/>
          </a:bodyPr>
          <a:lstStyle/>
          <a:p>
            <a:r>
              <a:rPr lang="lv-LV" sz="28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Skatuves runas konkurss</a:t>
            </a:r>
            <a:endParaRPr lang="lv-LV" sz="28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endParaRPr>
          </a:p>
        </p:txBody>
      </p:sp>
      <p:graphicFrame>
        <p:nvGraphicFramePr>
          <p:cNvPr id="5" name="Diagramma 4"/>
          <p:cNvGraphicFramePr>
            <a:graphicFrameLocks/>
          </p:cNvGraphicFramePr>
          <p:nvPr>
            <p:extLst>
              <p:ext uri="{D42A27DB-BD31-4B8C-83A1-F6EECF244321}">
                <p14:modId xmlns:p14="http://schemas.microsoft.com/office/powerpoint/2010/main" val="253042223"/>
              </p:ext>
            </p:extLst>
          </p:nvPr>
        </p:nvGraphicFramePr>
        <p:xfrm>
          <a:off x="467544" y="1555051"/>
          <a:ext cx="8280920" cy="4898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6834170"/>
      </p:ext>
    </p:extLst>
  </p:cSld>
  <p:clrMapOvr>
    <a:masterClrMapping/>
  </p:clrMapOvr>
  <p:transition spd="slow">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109570" name="Virsraksts 1"/>
          <p:cNvSpPr>
            <a:spLocks noGrp="1"/>
          </p:cNvSpPr>
          <p:nvPr>
            <p:ph type="title" idx="4294967295"/>
          </p:nvPr>
        </p:nvSpPr>
        <p:spPr>
          <a:xfrm>
            <a:off x="395536" y="2348880"/>
            <a:ext cx="8255744" cy="1185863"/>
          </a:xfrm>
        </p:spPr>
        <p:txBody>
          <a:bodyPr wrap="square" numCol="1" anchorCtr="0" compatLnSpc="1">
            <a:prstTxWarp prst="textNoShape">
              <a:avLst/>
            </a:prstTxWarp>
            <a:normAutofit fontScale="90000"/>
          </a:bodyPr>
          <a:lstStyle/>
          <a:p>
            <a:pPr algn="ctr" eaLnBrk="1" hangingPunct="1"/>
            <a:r>
              <a:rPr lang="lv-LV" sz="4000" b="1" dirty="0" smtClean="0">
                <a:solidFill>
                  <a:srgbClr val="FFC000"/>
                </a:solidFill>
                <a:effectLst>
                  <a:outerShdw blurRad="38100" dist="38100" dir="2700000" algn="tl">
                    <a:srgbClr val="000000"/>
                  </a:outerShdw>
                </a:effectLst>
                <a:latin typeface="Bookman Old Style" pitchFamily="18" charset="0"/>
                <a:ea typeface="Trebuchet MS" pitchFamily="34" charset="0"/>
                <a:cs typeface="Trebuchet MS" pitchFamily="34" charset="0"/>
              </a:rPr>
              <a:t>  </a:t>
            </a:r>
            <a:r>
              <a:rPr lang="lv-LV" sz="49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Aktualitātes un jaunumi izglītībā</a:t>
            </a:r>
            <a:br>
              <a:rPr lang="lv-LV" sz="49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9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  </a:t>
            </a:r>
            <a:br>
              <a:rPr lang="lv-LV" sz="49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9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  2020./2021. m. g.</a:t>
            </a:r>
            <a:r>
              <a:rPr lang="lv-LV" sz="4400" b="1" dirty="0" smtClean="0">
                <a:solidFill>
                  <a:srgbClr val="00330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p>
        </p:txBody>
      </p:sp>
    </p:spTree>
  </p:cSld>
  <p:clrMapOvr>
    <a:masterClrMapping/>
  </p:clrMapOvr>
  <p:transition spd="slow">
    <p:pu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42690" name="Satura vietturis 2"/>
          <p:cNvSpPr>
            <a:spLocks noGrp="1"/>
          </p:cNvSpPr>
          <p:nvPr>
            <p:ph idx="1"/>
          </p:nvPr>
        </p:nvSpPr>
        <p:spPr>
          <a:xfrm>
            <a:off x="539552" y="404664"/>
            <a:ext cx="8229600" cy="5721350"/>
          </a:xfrm>
          <a:noFill/>
        </p:spPr>
        <p:txBody>
          <a:bodyPr/>
          <a:lstStyle/>
          <a:p>
            <a:pPr algn="ctr" eaLnBrk="1" hangingPunct="1">
              <a:buFont typeface="Arial" pitchFamily="34" charset="0"/>
              <a:buNone/>
              <a:defRPr/>
            </a:pPr>
            <a:r>
              <a:rPr lang="lv-LV" sz="3600" b="1" u="sng"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2020./2021. mācību gada mērķi un uzdevumi:</a:t>
            </a:r>
          </a:p>
          <a:p>
            <a:pPr marL="87313" indent="15875" algn="just" eaLnBrk="1" hangingPunct="1">
              <a:buFont typeface="Arial" pitchFamily="34" charset="0"/>
              <a:buNone/>
              <a:defRPr/>
            </a:pPr>
            <a:endParaRPr lang="lv-LV" dirty="0" smtClean="0">
              <a:solidFill>
                <a:schemeClr val="tx1"/>
              </a:solidFill>
              <a:latin typeface="Bookman Old Style" pitchFamily="18" charset="0"/>
            </a:endParaRPr>
          </a:p>
          <a:p>
            <a:pPr marL="87313" indent="15875" algn="just">
              <a:buNone/>
              <a:defRPr/>
            </a:pPr>
            <a:r>
              <a:rPr lang="lv-LV" sz="2800" b="1" dirty="0" smtClean="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Sākot ar 1. septembri īstenot pilnveidoto mācību saturu un pieeju pamatizglītībā un vidusskolā 1., 4., 7. un 10. klasē, uzsverot, ka izglītības satura īstenošanas mērķis ir </a:t>
            </a:r>
            <a:r>
              <a:rPr lang="lv-LV" sz="2800" b="1" dirty="0">
                <a:solidFill>
                  <a:srgbClr val="003300"/>
                </a:solidFill>
                <a:effectLst>
                  <a:outerShdw blurRad="38100" dist="38100" dir="2700000" algn="tl">
                    <a:srgbClr val="000000">
                      <a:alpha val="43137"/>
                    </a:srgbClr>
                  </a:outerShdw>
                </a:effectLst>
                <a:latin typeface="Garamond" panose="02020404030301010803" pitchFamily="18" charset="0"/>
              </a:rPr>
              <a:t>vispusīgi attīstīts un lietpratīgs skolēns, kurš ir ieinteresēts savā intelektuālajā, sociāli emocionālajā un fiziskajā attīstībā, dzīvo veselīgi un droši, mācās ar prieku un interesi, sociāli atbildīgi līdzdarbojas sabiedrības norisēs un uzņemas iniciatīvu, ir Latvijas </a:t>
            </a:r>
            <a:r>
              <a:rPr lang="lv-LV" sz="2800" b="1" dirty="0" smtClean="0">
                <a:solidFill>
                  <a:srgbClr val="003300"/>
                </a:solidFill>
                <a:effectLst>
                  <a:outerShdw blurRad="38100" dist="38100" dir="2700000" algn="tl">
                    <a:srgbClr val="000000">
                      <a:alpha val="43137"/>
                    </a:srgbClr>
                  </a:outerShdw>
                </a:effectLst>
                <a:latin typeface="Garamond" panose="02020404030301010803" pitchFamily="18" charset="0"/>
              </a:rPr>
              <a:t>patriots.</a:t>
            </a:r>
            <a:endParaRPr lang="lv-LV" sz="2800" b="1" dirty="0" smtClean="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p:txBody>
      </p:sp>
    </p:spTree>
  </p:cSld>
  <p:clrMapOvr>
    <a:masterClrMapping/>
  </p:clrMapOvr>
  <p:transition spd="slow">
    <p:pu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683568" y="-99392"/>
            <a:ext cx="7992888" cy="1368152"/>
          </a:xfrm>
        </p:spPr>
        <p:txBody>
          <a:bodyPr wrap="square" numCol="1" anchorCtr="0" compatLnSpc="1">
            <a:prstTxWarp prst="textNoShape">
              <a:avLst/>
            </a:prstTxWarp>
            <a:noAutofit/>
          </a:bodyPr>
          <a:lstStyle/>
          <a:p>
            <a:pPr algn="ctr" eaLnBrk="1" hangingPunct="1"/>
            <a:r>
              <a:rPr lang="lv-LV" sz="1800" b="1" dirty="0" smtClean="0">
                <a:solidFill>
                  <a:srgbClr val="000099"/>
                </a:solidFill>
                <a:effectLst>
                  <a:outerShdw blurRad="38100" dist="38100" dir="2700000" algn="tl">
                    <a:srgbClr val="000000"/>
                  </a:outerShdw>
                </a:effectLst>
                <a:ea typeface="Trebuchet MS" pitchFamily="34" charset="0"/>
                <a:cs typeface="Trebuchet MS" pitchFamily="34" charset="0"/>
              </a:rPr>
              <a:t/>
            </a:r>
            <a:br>
              <a:rPr lang="lv-LV" sz="1800" b="1" dirty="0" smtClean="0">
                <a:solidFill>
                  <a:srgbClr val="000099"/>
                </a:solidFill>
                <a:effectLst>
                  <a:outerShdw blurRad="38100" dist="38100" dir="2700000" algn="tl">
                    <a:srgbClr val="000000"/>
                  </a:outerShdw>
                </a:effectLst>
                <a:ea typeface="Trebuchet MS" pitchFamily="34" charset="0"/>
                <a:cs typeface="Trebuchet MS" pitchFamily="34" charset="0"/>
              </a:rPr>
            </a:br>
            <a:r>
              <a:rPr lang="lv-LV" sz="24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r>
            <a:br>
              <a:rPr lang="lv-LV" sz="24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br>
            <a:r>
              <a:rPr lang="lv-LV" sz="32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2020./2021. mācību gada uzdevumi</a:t>
            </a:r>
            <a:br>
              <a:rPr lang="lv-LV" sz="32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3200"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 </a:t>
            </a:r>
          </a:p>
        </p:txBody>
      </p:sp>
      <p:sp>
        <p:nvSpPr>
          <p:cNvPr id="4099" name="Satura vietturis 2"/>
          <p:cNvSpPr>
            <a:spLocks noGrp="1"/>
          </p:cNvSpPr>
          <p:nvPr>
            <p:ph idx="1"/>
          </p:nvPr>
        </p:nvSpPr>
        <p:spPr>
          <a:xfrm>
            <a:off x="9626" y="908720"/>
            <a:ext cx="9134374" cy="4320480"/>
          </a:xfrm>
        </p:spPr>
        <p:txBody>
          <a:bodyPr rtlCol="0">
            <a:noAutofit/>
          </a:bodyPr>
          <a:lstStyle/>
          <a:p>
            <a:pPr marL="0" indent="0" algn="ctr">
              <a:lnSpc>
                <a:spcPct val="100000"/>
              </a:lnSpc>
              <a:spcBef>
                <a:spcPts val="0"/>
              </a:spcBef>
              <a:spcAft>
                <a:spcPts val="600"/>
              </a:spcAft>
              <a:buClr>
                <a:schemeClr val="tx1">
                  <a:lumMod val="75000"/>
                  <a:lumOff val="25000"/>
                </a:schemeClr>
              </a:buClr>
              <a:buNone/>
              <a:defRPr/>
            </a:pPr>
            <a:r>
              <a:rPr lang="lv-LV" sz="2400" u="sng"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Pirmsskolas izglītības </a:t>
            </a:r>
            <a:r>
              <a:rPr lang="lv-LV" sz="2400" u="sng"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uzdevumi</a:t>
            </a:r>
            <a:r>
              <a:rPr lang="lv-LV" sz="2400" u="sng"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a:t>
            </a:r>
          </a:p>
          <a:p>
            <a:pPr algn="just">
              <a:lnSpc>
                <a:spcPct val="100000"/>
              </a:lnSpc>
              <a:spcBef>
                <a:spcPts val="0"/>
              </a:spcBef>
              <a:spcAft>
                <a:spcPts val="600"/>
              </a:spcAft>
              <a:buClr>
                <a:schemeClr val="tx1">
                  <a:lumMod val="75000"/>
                  <a:lumOff val="25000"/>
                </a:schemeClr>
              </a:buClr>
              <a:buFont typeface="Wingdings" panose="05000000000000000000" pitchFamily="2" charset="2"/>
              <a:buChar char="ü"/>
              <a:defRPr/>
            </a:pPr>
            <a:r>
              <a:rPr lang="lv-LV" sz="2200" dirty="0" smtClean="0">
                <a:solidFill>
                  <a:schemeClr val="accent6">
                    <a:lumMod val="50000"/>
                  </a:schemeClr>
                </a:solidFill>
                <a:latin typeface="Garamond" panose="02020404030301010803" pitchFamily="18" charset="0"/>
                <a:cs typeface="Times New Roman" panose="02020603050405020304" pitchFamily="18" charset="0"/>
              </a:rPr>
              <a:t>Izvērtēt lietpratības izglītības vadlīniju pirmā gada īstenošanas pieredzi un turpināt jaunā mācību satura ieviešanu</a:t>
            </a:r>
          </a:p>
          <a:p>
            <a:pPr algn="just">
              <a:lnSpc>
                <a:spcPct val="100000"/>
              </a:lnSpc>
              <a:spcBef>
                <a:spcPts val="0"/>
              </a:spcBef>
              <a:spcAft>
                <a:spcPts val="600"/>
              </a:spcAft>
              <a:buClr>
                <a:schemeClr val="tx1">
                  <a:lumMod val="75000"/>
                  <a:lumOff val="25000"/>
                </a:schemeClr>
              </a:buClr>
              <a:buFont typeface="Wingdings" panose="05000000000000000000" pitchFamily="2" charset="2"/>
              <a:buChar char="ü"/>
              <a:defRPr/>
            </a:pPr>
            <a:endParaRPr lang="lv-LV" sz="2200" u="sng"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0" indent="0" algn="ctr">
              <a:lnSpc>
                <a:spcPct val="100000"/>
              </a:lnSpc>
              <a:spcBef>
                <a:spcPts val="0"/>
              </a:spcBef>
              <a:spcAft>
                <a:spcPts val="600"/>
              </a:spcAft>
              <a:buClr>
                <a:schemeClr val="tx1">
                  <a:lumMod val="75000"/>
                  <a:lumOff val="25000"/>
                </a:schemeClr>
              </a:buClr>
              <a:buNone/>
              <a:defRPr/>
            </a:pPr>
            <a:r>
              <a:rPr lang="lv-LV" sz="2400" u="sng"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Pamatizglītības uzdevumi:</a:t>
            </a:r>
            <a:endParaRPr lang="lv-LV" sz="1800" dirty="0" smtClean="0">
              <a:solidFill>
                <a:srgbClr val="003300"/>
              </a:solidFill>
              <a:latin typeface="Garamond" panose="02020404030301010803" pitchFamily="18" charset="0"/>
              <a:cs typeface="Times New Roman" panose="02020603050405020304" pitchFamily="18" charset="0"/>
            </a:endParaRPr>
          </a:p>
          <a:p>
            <a:pPr>
              <a:lnSpc>
                <a:spcPct val="100000"/>
              </a:lnSpc>
              <a:spcBef>
                <a:spcPts val="0"/>
              </a:spcBef>
              <a:spcAft>
                <a:spcPts val="600"/>
              </a:spcAft>
              <a:buClr>
                <a:schemeClr val="tx1">
                  <a:lumMod val="75000"/>
                  <a:lumOff val="25000"/>
                </a:schemeClr>
              </a:buClr>
              <a:buFont typeface="Wingdings" panose="05000000000000000000" pitchFamily="2" charset="2"/>
              <a:buChar char="ü"/>
              <a:defRPr/>
            </a:pPr>
            <a:r>
              <a:rPr lang="lv-LV" sz="2200" b="1" dirty="0">
                <a:solidFill>
                  <a:srgbClr val="003300"/>
                </a:solidFill>
                <a:latin typeface="Garamond" panose="02020404030301010803" pitchFamily="18" charset="0"/>
              </a:rPr>
              <a:t>stiprināt visaptverošu izpratni </a:t>
            </a:r>
            <a:r>
              <a:rPr lang="lv-LV" sz="2200" dirty="0">
                <a:solidFill>
                  <a:srgbClr val="003300"/>
                </a:solidFill>
                <a:latin typeface="Garamond" panose="02020404030301010803" pitchFamily="18" charset="0"/>
              </a:rPr>
              <a:t>par tiesiskumu un tādām vērtībām kā dzīvība (tajā skaitā veselība), cilvēka cieņa (tajā skaitā vienlīdzība), brīvība, ģimene, laulība, darbs, daba, kultūra, latviešu valoda un Latvijas valsts, </a:t>
            </a:r>
            <a:r>
              <a:rPr lang="lv-LV" sz="2200" b="1" dirty="0">
                <a:solidFill>
                  <a:srgbClr val="003300"/>
                </a:solidFill>
                <a:latin typeface="Garamond" panose="02020404030301010803" pitchFamily="18" charset="0"/>
              </a:rPr>
              <a:t>veidojot vērtējošu attieksmi</a:t>
            </a:r>
            <a:r>
              <a:rPr lang="lv-LV" sz="2200" dirty="0">
                <a:solidFill>
                  <a:srgbClr val="003300"/>
                </a:solidFill>
                <a:latin typeface="Garamond" panose="02020404030301010803" pitchFamily="18" charset="0"/>
              </a:rPr>
              <a:t> un </a:t>
            </a:r>
            <a:r>
              <a:rPr lang="lv-LV" sz="2200" b="1" dirty="0">
                <a:solidFill>
                  <a:srgbClr val="003300"/>
                </a:solidFill>
                <a:latin typeface="Garamond" panose="02020404030301010803" pitchFamily="18" charset="0"/>
              </a:rPr>
              <a:t>atbildību</a:t>
            </a:r>
            <a:r>
              <a:rPr lang="lv-LV" sz="2200" dirty="0">
                <a:solidFill>
                  <a:srgbClr val="003300"/>
                </a:solidFill>
                <a:latin typeface="Garamond" panose="02020404030301010803" pitchFamily="18" charset="0"/>
              </a:rPr>
              <a:t> par sevi un savu rīcību</a:t>
            </a:r>
            <a:r>
              <a:rPr lang="lv-LV" sz="2200" dirty="0" smtClean="0">
                <a:solidFill>
                  <a:srgbClr val="003300"/>
                </a:solidFill>
                <a:latin typeface="Garamond" panose="02020404030301010803" pitchFamily="18" charset="0"/>
              </a:rPr>
              <a:t>;</a:t>
            </a:r>
          </a:p>
          <a:p>
            <a:pPr>
              <a:lnSpc>
                <a:spcPct val="100000"/>
              </a:lnSpc>
              <a:spcBef>
                <a:spcPts val="0"/>
              </a:spcBef>
              <a:spcAft>
                <a:spcPts val="600"/>
              </a:spcAft>
              <a:buClr>
                <a:schemeClr val="tx1">
                  <a:lumMod val="75000"/>
                  <a:lumOff val="25000"/>
                </a:schemeClr>
              </a:buClr>
              <a:buFont typeface="Wingdings" panose="05000000000000000000" pitchFamily="2" charset="2"/>
              <a:buChar char="ü"/>
              <a:defRPr/>
            </a:pPr>
            <a:r>
              <a:rPr lang="lv-LV" sz="2200" b="1" dirty="0">
                <a:solidFill>
                  <a:srgbClr val="003300"/>
                </a:solidFill>
                <a:latin typeface="Garamond" panose="02020404030301010803" pitchFamily="18" charset="0"/>
              </a:rPr>
              <a:t>nostiprināt un attīstīt </a:t>
            </a:r>
            <a:r>
              <a:rPr lang="lv-LV" sz="2200" dirty="0">
                <a:solidFill>
                  <a:srgbClr val="003300"/>
                </a:solidFill>
                <a:latin typeface="Garamond" panose="02020404030301010803" pitchFamily="18" charset="0"/>
              </a:rPr>
              <a:t>zināšanas, izpratni un </a:t>
            </a:r>
            <a:r>
              <a:rPr lang="lv-LV" sz="2200" dirty="0" err="1">
                <a:solidFill>
                  <a:srgbClr val="003300"/>
                </a:solidFill>
                <a:latin typeface="Garamond" panose="02020404030301010803" pitchFamily="18" charset="0"/>
              </a:rPr>
              <a:t>pamatprasmes</a:t>
            </a:r>
            <a:r>
              <a:rPr lang="lv-LV" sz="2200" dirty="0">
                <a:solidFill>
                  <a:srgbClr val="003300"/>
                </a:solidFill>
                <a:latin typeface="Garamond" panose="02020404030301010803" pitchFamily="18" charset="0"/>
              </a:rPr>
              <a:t> </a:t>
            </a:r>
            <a:r>
              <a:rPr lang="lv-LV" sz="2200" dirty="0" smtClean="0">
                <a:solidFill>
                  <a:srgbClr val="003300"/>
                </a:solidFill>
                <a:latin typeface="Garamond" panose="02020404030301010803" pitchFamily="18" charset="0"/>
              </a:rPr>
              <a:t>visās </a:t>
            </a:r>
            <a:r>
              <a:rPr lang="lv-LV" sz="2200" b="1" dirty="0" smtClean="0">
                <a:solidFill>
                  <a:srgbClr val="003300"/>
                </a:solidFill>
                <a:latin typeface="Garamond" panose="02020404030301010803" pitchFamily="18" charset="0"/>
              </a:rPr>
              <a:t>mācību </a:t>
            </a:r>
            <a:r>
              <a:rPr lang="lv-LV" sz="2200" b="1" dirty="0">
                <a:solidFill>
                  <a:srgbClr val="003300"/>
                </a:solidFill>
                <a:latin typeface="Garamond" panose="02020404030301010803" pitchFamily="18" charset="0"/>
              </a:rPr>
              <a:t>jomās</a:t>
            </a:r>
            <a:r>
              <a:rPr lang="lv-LV" sz="2200" dirty="0">
                <a:solidFill>
                  <a:srgbClr val="003300"/>
                </a:solidFill>
                <a:latin typeface="Garamond" panose="02020404030301010803" pitchFamily="18" charset="0"/>
              </a:rPr>
              <a:t>, lai sekmīgi turpinātu tālāko izglītību</a:t>
            </a:r>
            <a:r>
              <a:rPr lang="lv-LV" sz="2200" dirty="0" smtClean="0">
                <a:solidFill>
                  <a:srgbClr val="003300"/>
                </a:solidFill>
                <a:latin typeface="Garamond" panose="02020404030301010803" pitchFamily="18" charset="0"/>
              </a:rPr>
              <a:t>;</a:t>
            </a:r>
          </a:p>
          <a:p>
            <a:pPr>
              <a:lnSpc>
                <a:spcPct val="100000"/>
              </a:lnSpc>
              <a:spcBef>
                <a:spcPts val="0"/>
              </a:spcBef>
              <a:spcAft>
                <a:spcPts val="600"/>
              </a:spcAft>
              <a:buClr>
                <a:schemeClr val="tx1">
                  <a:lumMod val="75000"/>
                  <a:lumOff val="25000"/>
                </a:schemeClr>
              </a:buClr>
              <a:buFont typeface="Wingdings" panose="05000000000000000000" pitchFamily="2" charset="2"/>
              <a:buChar char="ü"/>
              <a:defRPr/>
            </a:pPr>
            <a:r>
              <a:rPr lang="lv-LV" sz="2200" dirty="0">
                <a:solidFill>
                  <a:srgbClr val="003300"/>
                </a:solidFill>
                <a:latin typeface="Garamond" panose="02020404030301010803" pitchFamily="18" charset="0"/>
              </a:rPr>
              <a:t>apgūt dažādos kontekstos un mācību jomās nepieciešamās </a:t>
            </a:r>
            <a:r>
              <a:rPr lang="lv-LV" sz="2200" b="1" dirty="0" smtClean="0">
                <a:solidFill>
                  <a:srgbClr val="003300"/>
                </a:solidFill>
                <a:latin typeface="Garamond" panose="02020404030301010803" pitchFamily="18" charset="0"/>
              </a:rPr>
              <a:t>caurviju </a:t>
            </a:r>
            <a:r>
              <a:rPr lang="lv-LV" sz="2200" b="1" dirty="0">
                <a:solidFill>
                  <a:srgbClr val="003300"/>
                </a:solidFill>
                <a:latin typeface="Garamond" panose="02020404030301010803" pitchFamily="18" charset="0"/>
              </a:rPr>
              <a:t>prasmes</a:t>
            </a:r>
            <a:r>
              <a:rPr lang="lv-LV" sz="2200" dirty="0">
                <a:solidFill>
                  <a:srgbClr val="003300"/>
                </a:solidFill>
                <a:latin typeface="Garamond" panose="02020404030301010803" pitchFamily="18" charset="0"/>
              </a:rPr>
              <a:t>, lai stiprinātu jaunu zināšanu sasaisti ar personisko pieredzi, veidotu pozitīvas attiecības un pieņemtu atbildīgus lēmumus</a:t>
            </a:r>
            <a:r>
              <a:rPr lang="lv-LV" sz="2200" dirty="0" smtClean="0">
                <a:solidFill>
                  <a:srgbClr val="003300"/>
                </a:solidFill>
                <a:latin typeface="Garamond" panose="02020404030301010803" pitchFamily="18" charset="0"/>
              </a:rPr>
              <a:t>.</a:t>
            </a:r>
          </a:p>
          <a:p>
            <a:pPr>
              <a:lnSpc>
                <a:spcPct val="150000"/>
              </a:lnSpc>
              <a:spcBef>
                <a:spcPts val="0"/>
              </a:spcBef>
              <a:spcAft>
                <a:spcPts val="600"/>
              </a:spcAft>
              <a:buClr>
                <a:prstClr val="black">
                  <a:lumMod val="75000"/>
                  <a:lumOff val="25000"/>
                </a:prstClr>
              </a:buClr>
              <a:buFont typeface="Wingdings" pitchFamily="2" charset="2"/>
              <a:buChar char="ü"/>
              <a:defRPr/>
            </a:pPr>
            <a:endParaRPr lang="lv-LV" sz="1800" b="1" dirty="0">
              <a:solidFill>
                <a:srgbClr val="003300"/>
              </a:solidFill>
              <a:latin typeface="Garamond" panose="02020404030301010803" pitchFamily="18" charset="0"/>
            </a:endParaRPr>
          </a:p>
          <a:p>
            <a:pPr lvl="0">
              <a:lnSpc>
                <a:spcPct val="150000"/>
              </a:lnSpc>
              <a:spcBef>
                <a:spcPts val="0"/>
              </a:spcBef>
              <a:spcAft>
                <a:spcPts val="600"/>
              </a:spcAft>
              <a:buClr>
                <a:prstClr val="black">
                  <a:lumMod val="75000"/>
                  <a:lumOff val="25000"/>
                </a:prstClr>
              </a:buClr>
              <a:buFont typeface="Wingdings" pitchFamily="2" charset="2"/>
              <a:buChar char="ü"/>
              <a:defRPr/>
            </a:pPr>
            <a:endParaRPr lang="lv-LV" sz="1800" dirty="0" smtClean="0">
              <a:solidFill>
                <a:srgbClr val="0033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4099" name="Satura vietturis 2"/>
          <p:cNvSpPr>
            <a:spLocks noGrp="1"/>
          </p:cNvSpPr>
          <p:nvPr>
            <p:ph idx="1"/>
          </p:nvPr>
        </p:nvSpPr>
        <p:spPr>
          <a:xfrm>
            <a:off x="9626" y="188640"/>
            <a:ext cx="9134374" cy="5688632"/>
          </a:xfrm>
        </p:spPr>
        <p:txBody>
          <a:bodyPr rtlCol="0">
            <a:noAutofit/>
          </a:bodyPr>
          <a:lstStyle/>
          <a:p>
            <a:pPr marL="0" indent="0" algn="ctr">
              <a:lnSpc>
                <a:spcPct val="100000"/>
              </a:lnSpc>
              <a:spcBef>
                <a:spcPts val="0"/>
              </a:spcBef>
              <a:spcAft>
                <a:spcPts val="600"/>
              </a:spcAft>
              <a:buClr>
                <a:schemeClr val="tx1">
                  <a:lumMod val="75000"/>
                  <a:lumOff val="25000"/>
                </a:schemeClr>
              </a:buClr>
              <a:buNone/>
              <a:defRPr/>
            </a:pPr>
            <a:r>
              <a:rPr lang="lv-LV" sz="2400" b="1" u="sng"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Vispārējās izglītības uzdevumi:</a:t>
            </a:r>
          </a:p>
          <a:p>
            <a:pPr marL="0" indent="0" algn="ctr">
              <a:lnSpc>
                <a:spcPct val="100000"/>
              </a:lnSpc>
              <a:spcBef>
                <a:spcPts val="0"/>
              </a:spcBef>
              <a:spcAft>
                <a:spcPts val="600"/>
              </a:spcAft>
              <a:buClr>
                <a:schemeClr val="tx1">
                  <a:lumMod val="75000"/>
                  <a:lumOff val="25000"/>
                </a:schemeClr>
              </a:buClr>
              <a:buNone/>
              <a:defRPr/>
            </a:pPr>
            <a:endParaRPr lang="lv-LV" sz="2200" u="sng" dirty="0" smtClean="0">
              <a:solidFill>
                <a:srgbClr val="003300"/>
              </a:solidFill>
              <a:latin typeface="Garamond" panose="02020404030301010803" pitchFamily="18" charset="0"/>
              <a:cs typeface="Times New Roman" panose="02020603050405020304" pitchFamily="18" charset="0"/>
            </a:endParaRPr>
          </a:p>
          <a:p>
            <a:pPr algn="just">
              <a:lnSpc>
                <a:spcPct val="100000"/>
              </a:lnSpc>
              <a:spcBef>
                <a:spcPts val="0"/>
              </a:spcBef>
              <a:spcAft>
                <a:spcPts val="600"/>
              </a:spcAft>
              <a:buClr>
                <a:schemeClr val="tx1">
                  <a:lumMod val="75000"/>
                  <a:lumOff val="25000"/>
                </a:schemeClr>
              </a:buClr>
              <a:buFont typeface="Wingdings" panose="05000000000000000000" pitchFamily="2" charset="2"/>
              <a:buChar char="ü"/>
              <a:defRPr/>
            </a:pPr>
            <a:r>
              <a:rPr lang="lv-LV" sz="2200" dirty="0">
                <a:solidFill>
                  <a:srgbClr val="003300"/>
                </a:solidFill>
                <a:latin typeface="Garamond" panose="02020404030301010803" pitchFamily="18" charset="0"/>
              </a:rPr>
              <a:t>P</a:t>
            </a:r>
            <a:r>
              <a:rPr lang="lv-LV" sz="2200" dirty="0" smtClean="0">
                <a:solidFill>
                  <a:srgbClr val="003300"/>
                </a:solidFill>
                <a:latin typeface="Garamond" panose="02020404030301010803" pitchFamily="18" charset="0"/>
              </a:rPr>
              <a:t>alīdzēt </a:t>
            </a:r>
            <a:r>
              <a:rPr lang="lv-LV" sz="2200" dirty="0">
                <a:solidFill>
                  <a:srgbClr val="003300"/>
                </a:solidFill>
                <a:latin typeface="Garamond" panose="02020404030301010803" pitchFamily="18" charset="0"/>
              </a:rPr>
              <a:t>jaunietim </a:t>
            </a:r>
            <a:r>
              <a:rPr lang="lv-LV" sz="2200" b="1" dirty="0">
                <a:solidFill>
                  <a:srgbClr val="003300"/>
                </a:solidFill>
                <a:latin typeface="Garamond" panose="02020404030301010803" pitchFamily="18" charset="0"/>
              </a:rPr>
              <a:t>apzināties savas intereses un spējas</a:t>
            </a:r>
            <a:r>
              <a:rPr lang="lv-LV" sz="2200" dirty="0">
                <a:solidFill>
                  <a:srgbClr val="003300"/>
                </a:solidFill>
                <a:latin typeface="Garamond" panose="02020404030301010803" pitchFamily="18" charset="0"/>
              </a:rPr>
              <a:t> un sagatavoties izglītības turpināšanai augstskolā vai profesionālai darbībai</a:t>
            </a:r>
            <a:r>
              <a:rPr lang="lv-LV" sz="2200" dirty="0" smtClean="0">
                <a:solidFill>
                  <a:srgbClr val="003300"/>
                </a:solidFill>
                <a:latin typeface="Garamond" panose="02020404030301010803" pitchFamily="18" charset="0"/>
              </a:rPr>
              <a:t>.</a:t>
            </a:r>
          </a:p>
          <a:p>
            <a:pPr algn="just">
              <a:lnSpc>
                <a:spcPct val="100000"/>
              </a:lnSpc>
              <a:spcBef>
                <a:spcPts val="0"/>
              </a:spcBef>
              <a:spcAft>
                <a:spcPts val="600"/>
              </a:spcAft>
              <a:buClr>
                <a:schemeClr val="tx1">
                  <a:lumMod val="75000"/>
                  <a:lumOff val="25000"/>
                </a:schemeClr>
              </a:buClr>
              <a:buFont typeface="Wingdings" panose="05000000000000000000" pitchFamily="2" charset="2"/>
              <a:buChar char="ü"/>
              <a:defRPr/>
            </a:pPr>
            <a:r>
              <a:rPr lang="lv-LV" sz="2200" dirty="0" smtClean="0">
                <a:solidFill>
                  <a:srgbClr val="003300"/>
                </a:solidFill>
                <a:latin typeface="Garamond" panose="02020404030301010803" pitchFamily="18" charset="0"/>
              </a:rPr>
              <a:t>Plānot sasniedzamos rezultātus </a:t>
            </a:r>
            <a:r>
              <a:rPr lang="lv-LV" sz="2200" dirty="0">
                <a:solidFill>
                  <a:srgbClr val="003300"/>
                </a:solidFill>
                <a:latin typeface="Garamond" panose="02020404030301010803" pitchFamily="18" charset="0"/>
              </a:rPr>
              <a:t>mācību jomās  </a:t>
            </a:r>
            <a:r>
              <a:rPr lang="lv-LV" sz="2200" b="1" dirty="0">
                <a:solidFill>
                  <a:srgbClr val="003300"/>
                </a:solidFill>
                <a:latin typeface="Garamond" panose="02020404030301010803" pitchFamily="18" charset="0"/>
              </a:rPr>
              <a:t>trīs mācību satura apguves </a:t>
            </a:r>
            <a:r>
              <a:rPr lang="lv-LV" sz="2200" b="1" dirty="0" smtClean="0">
                <a:solidFill>
                  <a:srgbClr val="003300"/>
                </a:solidFill>
                <a:latin typeface="Garamond" panose="02020404030301010803" pitchFamily="18" charset="0"/>
              </a:rPr>
              <a:t>līmeņos: vispārīgais, optimālais, augstākais.</a:t>
            </a:r>
          </a:p>
          <a:p>
            <a:pPr algn="just">
              <a:lnSpc>
                <a:spcPct val="100000"/>
              </a:lnSpc>
            </a:pPr>
            <a:r>
              <a:rPr lang="lv-LV" sz="2200" dirty="0">
                <a:solidFill>
                  <a:srgbClr val="003300"/>
                </a:solidFill>
                <a:latin typeface="Garamond" panose="02020404030301010803" pitchFamily="18" charset="0"/>
              </a:rPr>
              <a:t>Vidusskolas posmā skolēni mācību saturu apgūst saskaņā ar jomās plānotajiem rezultātiem kursu veidā:</a:t>
            </a:r>
          </a:p>
          <a:p>
            <a:pPr algn="just">
              <a:lnSpc>
                <a:spcPct val="100000"/>
              </a:lnSpc>
            </a:pPr>
            <a:r>
              <a:rPr lang="lv-LV" sz="2200" b="1" dirty="0" err="1">
                <a:solidFill>
                  <a:srgbClr val="003300"/>
                </a:solidFill>
                <a:latin typeface="Garamond" panose="02020404030301010803" pitchFamily="18" charset="0"/>
              </a:rPr>
              <a:t>pamatkurss</a:t>
            </a:r>
            <a:r>
              <a:rPr lang="lv-LV" sz="2200" dirty="0">
                <a:solidFill>
                  <a:srgbClr val="003300"/>
                </a:solidFill>
                <a:latin typeface="Garamond" panose="02020404030301010803" pitchFamily="18" charset="0"/>
              </a:rPr>
              <a:t> sniedz vispārīgā vai optimālā līmeņa zināšanas, izpratni un prasmes;</a:t>
            </a:r>
          </a:p>
          <a:p>
            <a:pPr algn="just">
              <a:lnSpc>
                <a:spcPct val="100000"/>
              </a:lnSpc>
            </a:pPr>
            <a:r>
              <a:rPr lang="lv-LV" sz="2200" b="1" dirty="0">
                <a:solidFill>
                  <a:srgbClr val="003300"/>
                </a:solidFill>
                <a:latin typeface="Garamond" panose="02020404030301010803" pitchFamily="18" charset="0"/>
              </a:rPr>
              <a:t>padziļinātais</a:t>
            </a:r>
            <a:r>
              <a:rPr lang="lv-LV" sz="2200" dirty="0">
                <a:solidFill>
                  <a:srgbClr val="003300"/>
                </a:solidFill>
                <a:latin typeface="Garamond" panose="02020404030301010803" pitchFamily="18" charset="0"/>
              </a:rPr>
              <a:t> kurss sniedz augstākā līmeņa zināšanas, izpratni un prasmes;</a:t>
            </a:r>
          </a:p>
          <a:p>
            <a:pPr algn="just">
              <a:lnSpc>
                <a:spcPct val="100000"/>
              </a:lnSpc>
            </a:pPr>
            <a:r>
              <a:rPr lang="lv-LV" sz="2200" b="1" dirty="0">
                <a:solidFill>
                  <a:srgbClr val="003300"/>
                </a:solidFill>
                <a:latin typeface="Garamond" panose="02020404030301010803" pitchFamily="18" charset="0"/>
              </a:rPr>
              <a:t>specializētais</a:t>
            </a:r>
            <a:r>
              <a:rPr lang="lv-LV" sz="2200" dirty="0">
                <a:solidFill>
                  <a:srgbClr val="003300"/>
                </a:solidFill>
                <a:latin typeface="Garamond" panose="02020404030301010803" pitchFamily="18" charset="0"/>
              </a:rPr>
              <a:t> kurss sniedz specifiskas jebkura līmeņa zināšanas, izpratni un prasmes</a:t>
            </a:r>
            <a:r>
              <a:rPr lang="lv-LV" sz="2200" dirty="0" smtClean="0">
                <a:solidFill>
                  <a:srgbClr val="003300"/>
                </a:solidFill>
                <a:latin typeface="Garamond" panose="02020404030301010803" pitchFamily="18" charset="0"/>
              </a:rPr>
              <a:t>.</a:t>
            </a:r>
          </a:p>
          <a:p>
            <a:pPr algn="just">
              <a:lnSpc>
                <a:spcPct val="100000"/>
              </a:lnSpc>
              <a:spcBef>
                <a:spcPts val="0"/>
              </a:spcBef>
              <a:spcAft>
                <a:spcPts val="600"/>
              </a:spcAft>
              <a:buClr>
                <a:prstClr val="black">
                  <a:lumMod val="75000"/>
                  <a:lumOff val="25000"/>
                </a:prstClr>
              </a:buClr>
              <a:buFont typeface="Wingdings" pitchFamily="2" charset="2"/>
              <a:buChar char="ü"/>
              <a:defRPr/>
            </a:pPr>
            <a:r>
              <a:rPr lang="lv-LV" sz="2200" dirty="0" smtClean="0">
                <a:solidFill>
                  <a:srgbClr val="003300"/>
                </a:solidFill>
                <a:latin typeface="Garamond" panose="02020404030301010803" pitchFamily="18" charset="0"/>
                <a:cs typeface="Times New Roman" panose="02020603050405020304" pitchFamily="18" charset="0"/>
              </a:rPr>
              <a:t>Organizējot mācību procesu, ņemt vērā VISC </a:t>
            </a:r>
            <a:r>
              <a:rPr lang="lv-LV" sz="2200" b="1" dirty="0">
                <a:solidFill>
                  <a:srgbClr val="003300"/>
                </a:solidFill>
                <a:latin typeface="Garamond" panose="02020404030301010803" pitchFamily="18" charset="0"/>
              </a:rPr>
              <a:t>v</a:t>
            </a:r>
            <a:r>
              <a:rPr lang="lv-LV" sz="2200" b="1" dirty="0" smtClean="0">
                <a:solidFill>
                  <a:srgbClr val="003300"/>
                </a:solidFill>
                <a:latin typeface="Garamond" panose="02020404030301010803" pitchFamily="18" charset="0"/>
              </a:rPr>
              <a:t>adlīnijas </a:t>
            </a:r>
            <a:r>
              <a:rPr lang="lv-LV" sz="2200" b="1" dirty="0">
                <a:solidFill>
                  <a:srgbClr val="003300"/>
                </a:solidFill>
                <a:latin typeface="Garamond" panose="02020404030301010803" pitchFamily="18" charset="0"/>
              </a:rPr>
              <a:t>klātienes, kombinētu un attālinātu mācību </a:t>
            </a:r>
            <a:r>
              <a:rPr lang="lv-LV" sz="2200" b="1" dirty="0" smtClean="0">
                <a:solidFill>
                  <a:srgbClr val="003300"/>
                </a:solidFill>
                <a:latin typeface="Garamond" panose="02020404030301010803" pitchFamily="18" charset="0"/>
              </a:rPr>
              <a:t>īstenošanai.</a:t>
            </a:r>
          </a:p>
          <a:p>
            <a:pPr>
              <a:lnSpc>
                <a:spcPct val="150000"/>
              </a:lnSpc>
              <a:spcBef>
                <a:spcPts val="0"/>
              </a:spcBef>
              <a:spcAft>
                <a:spcPts val="600"/>
              </a:spcAft>
              <a:buClr>
                <a:prstClr val="black">
                  <a:lumMod val="75000"/>
                  <a:lumOff val="25000"/>
                </a:prstClr>
              </a:buClr>
              <a:buFont typeface="Wingdings" pitchFamily="2" charset="2"/>
              <a:buChar char="ü"/>
              <a:defRPr/>
            </a:pPr>
            <a:endParaRPr lang="lv-LV" sz="1800" b="1" dirty="0">
              <a:solidFill>
                <a:srgbClr val="003300"/>
              </a:solidFill>
              <a:latin typeface="Garamond" panose="02020404030301010803" pitchFamily="18" charset="0"/>
            </a:endParaRPr>
          </a:p>
          <a:p>
            <a:pPr lvl="0">
              <a:lnSpc>
                <a:spcPct val="150000"/>
              </a:lnSpc>
              <a:spcBef>
                <a:spcPts val="0"/>
              </a:spcBef>
              <a:spcAft>
                <a:spcPts val="600"/>
              </a:spcAft>
              <a:buClr>
                <a:prstClr val="black">
                  <a:lumMod val="75000"/>
                  <a:lumOff val="25000"/>
                </a:prstClr>
              </a:buClr>
              <a:buFont typeface="Wingdings" pitchFamily="2" charset="2"/>
              <a:buChar char="ü"/>
              <a:defRPr/>
            </a:pPr>
            <a:endParaRPr lang="lv-LV" sz="1800" dirty="0" smtClean="0">
              <a:solidFill>
                <a:srgbClr val="00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619951"/>
      </p:ext>
    </p:extLst>
  </p:cSld>
  <p:clrMapOvr>
    <a:masterClrMapping/>
  </p:clrMapOvr>
  <p:transition spd="slow">
    <p:pu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5122" name="Virsraksts 3"/>
          <p:cNvSpPr>
            <a:spLocks noGrp="1"/>
          </p:cNvSpPr>
          <p:nvPr>
            <p:ph type="title"/>
          </p:nvPr>
        </p:nvSpPr>
        <p:spPr>
          <a:xfrm>
            <a:off x="624136" y="116632"/>
            <a:ext cx="8291264" cy="1368152"/>
          </a:xfrm>
        </p:spPr>
        <p:txBody>
          <a:bodyPr wrap="square" numCol="1" anchorCtr="0" compatLnSpc="1">
            <a:prstTxWarp prst="textNoShape">
              <a:avLst/>
            </a:prstTxWarp>
            <a:noAutofit/>
          </a:bodyPr>
          <a:lstStyle/>
          <a:p>
            <a:pPr algn="ctr">
              <a:lnSpc>
                <a:spcPct val="100000"/>
              </a:lnSpc>
            </a:pP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Aktualitātes</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un</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prioritātes</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b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b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audzināšanas</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darbā</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un</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interešu</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izglītībā</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sz="2800" b="1" dirty="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r>
            <a:br>
              <a:rPr lang="lv-LV" sz="2800" b="1" dirty="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b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2020./2021.</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mācību</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gadā</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p>
        </p:txBody>
      </p:sp>
      <p:sp>
        <p:nvSpPr>
          <p:cNvPr id="3075" name="Satura vietturis 4"/>
          <p:cNvSpPr>
            <a:spLocks noGrp="1"/>
          </p:cNvSpPr>
          <p:nvPr>
            <p:ph idx="1"/>
          </p:nvPr>
        </p:nvSpPr>
        <p:spPr>
          <a:xfrm>
            <a:off x="78372" y="1340768"/>
            <a:ext cx="9036496" cy="5256584"/>
          </a:xfrm>
        </p:spPr>
        <p:txBody>
          <a:bodyPr rtlCol="0">
            <a:noAutofit/>
          </a:bodyPr>
          <a:lstStyle/>
          <a:p>
            <a:pPr marL="0" indent="0" algn="just" eaLnBrk="1" fontAlgn="auto" hangingPunct="1">
              <a:spcAft>
                <a:spcPts val="0"/>
              </a:spcAft>
              <a:buClr>
                <a:schemeClr val="tx1">
                  <a:lumMod val="75000"/>
                  <a:lumOff val="25000"/>
                </a:schemeClr>
              </a:buClr>
              <a:buNone/>
              <a:defRPr/>
            </a:pPr>
            <a:endParaRPr lang="lv-LV" sz="2400" b="1" dirty="0" smtClean="0">
              <a:solidFill>
                <a:schemeClr val="accent6">
                  <a:lumMod val="50000"/>
                </a:schemeClr>
              </a:solidFill>
              <a:effectLst>
                <a:outerShdw blurRad="38100" dist="38100" dir="2700000" algn="tl">
                  <a:srgbClr val="000000"/>
                </a:outerShdw>
              </a:effectLst>
              <a:latin typeface="Yatra One" panose="02000000000000000000" pitchFamily="2" charset="-70"/>
              <a:ea typeface="Trebuchet MS" pitchFamily="34" charset="0"/>
              <a:cs typeface="Yatra One" panose="02000000000000000000" pitchFamily="2" charset="-70"/>
            </a:endParaRPr>
          </a:p>
          <a:p>
            <a:pPr indent="-342900" algn="just" eaLnBrk="1" fontAlgn="auto" hangingPunct="1">
              <a:lnSpc>
                <a:spcPct val="100000"/>
              </a:lnSpc>
              <a:spcBef>
                <a:spcPts val="500"/>
              </a:spcBef>
              <a:spcAft>
                <a:spcPts val="0"/>
              </a:spcAft>
              <a:buClr>
                <a:schemeClr val="tx1">
                  <a:lumMod val="75000"/>
                  <a:lumOff val="25000"/>
                </a:schemeClr>
              </a:buClr>
              <a:buFont typeface="Wingdings" panose="05000000000000000000" pitchFamily="2" charset="2"/>
              <a:buChar char="ü"/>
              <a:defRPr/>
            </a:pP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Radīt apstākļus radošas, atbildīgas, vispusīgi izglītotas personības veidošanai.</a:t>
            </a:r>
          </a:p>
          <a:p>
            <a:pPr indent="-342900" algn="just">
              <a:lnSpc>
                <a:spcPct val="100000"/>
              </a:lnSpc>
              <a:spcBef>
                <a:spcPts val="500"/>
              </a:spcBef>
              <a:buClr>
                <a:schemeClr val="tx1">
                  <a:lumMod val="75000"/>
                  <a:lumOff val="25000"/>
                </a:schemeClr>
              </a:buClr>
              <a:buFont typeface="Wingdings" panose="05000000000000000000" pitchFamily="2" charset="2"/>
              <a:buChar char="ü"/>
              <a:defRPr/>
            </a:pP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Aktualizēt skolēnu pašpārvaldes darbību, skolas un vietējās kopienas tradīciju kopšanu, gatavoties XII Latvijas skolu jaunatnes dziesmu un deju svētkiem 2021. gada jūlijā, iesaistoties ar to saistītajos pasākumos.</a:t>
            </a:r>
          </a:p>
          <a:p>
            <a:pPr indent="-342900" algn="just">
              <a:lnSpc>
                <a:spcPct val="100000"/>
              </a:lnSpc>
              <a:spcBef>
                <a:spcPts val="500"/>
              </a:spcBef>
              <a:buClr>
                <a:schemeClr val="tx1">
                  <a:lumMod val="75000"/>
                  <a:lumOff val="25000"/>
                </a:schemeClr>
              </a:buClr>
              <a:buFont typeface="Wingdings" panose="05000000000000000000" pitchFamily="2" charset="2"/>
              <a:buChar char="ü"/>
              <a:defRPr/>
            </a:pP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Epidemioloģiskās drošības pasākumu/noteikumu ievērošana interešu izglītības nodarbībās. </a:t>
            </a:r>
          </a:p>
          <a:p>
            <a:pPr indent="-342900" algn="just">
              <a:lnSpc>
                <a:spcPct val="100000"/>
              </a:lnSpc>
              <a:spcBef>
                <a:spcPts val="500"/>
              </a:spcBef>
              <a:buClr>
                <a:schemeClr val="tx1">
                  <a:lumMod val="75000"/>
                  <a:lumOff val="25000"/>
                </a:schemeClr>
              </a:buClr>
              <a:buFont typeface="Wingdings" panose="05000000000000000000" pitchFamily="2" charset="2"/>
              <a:buChar char="ü"/>
              <a:defRPr/>
            </a:pP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Motivēt bērnus un jauniešus iesaistīties interešu izglītībā, sekmējot kultūrvēsturiskā mantojuma apgūšanu, saglabāšanu, veicinot bērnu un jauniešu nacionālās identitātes veidošanos. Organizēt 1991. gada barikāžu aizstāvju atceres dienas pasākumus katrā izglītības iestādē. </a:t>
            </a:r>
          </a:p>
          <a:p>
            <a:pPr indent="-342900" algn="just">
              <a:lnSpc>
                <a:spcPct val="150000"/>
              </a:lnSpc>
              <a:spcBef>
                <a:spcPts val="500"/>
              </a:spcBef>
              <a:buClr>
                <a:schemeClr val="tx1">
                  <a:lumMod val="75000"/>
                  <a:lumOff val="25000"/>
                </a:schemeClr>
              </a:buClr>
              <a:buFont typeface="Wingdings" panose="05000000000000000000" pitchFamily="2" charset="2"/>
              <a:buChar char="ü"/>
              <a:defRPr/>
            </a:pP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Veicināt pedagogu profesionālo pilnveidi.</a:t>
            </a:r>
          </a:p>
          <a:p>
            <a:pPr algn="just">
              <a:lnSpc>
                <a:spcPct val="150000"/>
              </a:lnSpc>
              <a:spcBef>
                <a:spcPts val="500"/>
              </a:spcBef>
              <a:buClr>
                <a:schemeClr val="tx1">
                  <a:lumMod val="75000"/>
                  <a:lumOff val="25000"/>
                </a:schemeClr>
              </a:buClr>
              <a:buFont typeface="Wingdings" panose="05000000000000000000" pitchFamily="2" charset="2"/>
              <a:buChar char="ü"/>
              <a:defRPr/>
            </a:pP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   Karjeras izglītības pasākumu realizēšana izglītības iestādē un ārpus tās</a:t>
            </a:r>
            <a:r>
              <a:rPr lang="lv-LV" sz="1800" dirty="0" smtClean="0">
                <a:solidFill>
                  <a:schemeClr val="accent6">
                    <a:lumMod val="50000"/>
                  </a:schemeClr>
                </a:solidFill>
                <a:latin typeface="Times New Roman" panose="02020603050405020304" pitchFamily="18" charset="0"/>
                <a:cs typeface="Times New Roman" panose="02020603050405020304" pitchFamily="18" charset="0"/>
              </a:rPr>
              <a:t>.</a:t>
            </a:r>
          </a:p>
          <a:p>
            <a:pPr indent="-342900" algn="just">
              <a:buClr>
                <a:schemeClr val="tx1">
                  <a:lumMod val="75000"/>
                  <a:lumOff val="25000"/>
                </a:schemeClr>
              </a:buClr>
              <a:buFont typeface="Wingdings" panose="05000000000000000000" pitchFamily="2" charset="2"/>
              <a:buChar char="Ø"/>
              <a:defRPr/>
            </a:pPr>
            <a:endParaRPr lang="lv-LV" sz="2000" dirty="0" smtClean="0">
              <a:solidFill>
                <a:srgbClr val="FF0000"/>
              </a:solidFill>
              <a:latin typeface="Bookman Old Style" pitchFamily="18" charset="0"/>
            </a:endParaRPr>
          </a:p>
          <a:p>
            <a:pPr marL="0" indent="0" algn="just" eaLnBrk="1" fontAlgn="auto" hangingPunct="1">
              <a:spcAft>
                <a:spcPts val="0"/>
              </a:spcAft>
              <a:buClr>
                <a:schemeClr val="tx1">
                  <a:lumMod val="75000"/>
                  <a:lumOff val="25000"/>
                </a:schemeClr>
              </a:buClr>
              <a:buNone/>
              <a:defRPr/>
            </a:pPr>
            <a:endParaRPr lang="lv-LV" sz="2400" dirty="0" smtClean="0">
              <a:solidFill>
                <a:srgbClr val="FF0000"/>
              </a:solidFill>
              <a:latin typeface="Bookman Old Style" pitchFamily="18" charset="0"/>
            </a:endParaRPr>
          </a:p>
          <a:p>
            <a:pPr lvl="1" algn="just" eaLnBrk="1" fontAlgn="auto" hangingPunct="1">
              <a:spcAft>
                <a:spcPts val="0"/>
              </a:spcAft>
              <a:buClr>
                <a:schemeClr val="tx1">
                  <a:lumMod val="75000"/>
                  <a:lumOff val="25000"/>
                </a:schemeClr>
              </a:buClr>
              <a:buFont typeface="Wingdings 2" charset="2"/>
              <a:buNone/>
              <a:defRPr/>
            </a:pPr>
            <a:endParaRPr lang="lv-LV" sz="1800" dirty="0" smtClean="0">
              <a:solidFill>
                <a:srgbClr val="000099"/>
              </a:solidFill>
              <a:latin typeface="Bookman Old Style" pitchFamily="18" charset="0"/>
            </a:endParaRPr>
          </a:p>
          <a:p>
            <a:pPr lvl="1" algn="just" eaLnBrk="1" fontAlgn="auto" hangingPunct="1">
              <a:spcAft>
                <a:spcPts val="0"/>
              </a:spcAft>
              <a:buClr>
                <a:schemeClr val="tx1">
                  <a:lumMod val="75000"/>
                  <a:lumOff val="25000"/>
                </a:schemeClr>
              </a:buClr>
              <a:buFont typeface="Wingdings 2" charset="2"/>
              <a:buNone/>
              <a:defRPr/>
            </a:pPr>
            <a:endParaRPr lang="lv-LV" sz="1800" dirty="0" smtClean="0">
              <a:solidFill>
                <a:srgbClr val="000099"/>
              </a:solidFill>
              <a:latin typeface="Bookman Old Style" pitchFamily="18" charset="0"/>
            </a:endParaRPr>
          </a:p>
          <a:p>
            <a:pPr lvl="1" algn="just" eaLnBrk="1" fontAlgn="auto" hangingPunct="1">
              <a:spcAft>
                <a:spcPts val="0"/>
              </a:spcAft>
              <a:buClr>
                <a:schemeClr val="tx1">
                  <a:lumMod val="75000"/>
                  <a:lumOff val="25000"/>
                </a:schemeClr>
              </a:buClr>
              <a:buFont typeface="Wingdings 2" charset="2"/>
              <a:buNone/>
              <a:defRPr/>
            </a:pPr>
            <a:endParaRPr lang="lv-LV" sz="1800" dirty="0" smtClean="0">
              <a:solidFill>
                <a:srgbClr val="000099"/>
              </a:solidFill>
              <a:latin typeface="Bookman Old Style" pitchFamily="18" charset="0"/>
            </a:endParaRPr>
          </a:p>
          <a:p>
            <a:pPr lvl="1" algn="just" eaLnBrk="1" fontAlgn="auto" hangingPunct="1">
              <a:spcAft>
                <a:spcPts val="0"/>
              </a:spcAft>
              <a:buClr>
                <a:schemeClr val="tx1">
                  <a:lumMod val="75000"/>
                  <a:lumOff val="25000"/>
                </a:schemeClr>
              </a:buClr>
              <a:buFont typeface="Wingdings 2" charset="2"/>
              <a:buNone/>
              <a:defRPr/>
            </a:pPr>
            <a:endParaRPr lang="lv-LV" sz="900" dirty="0" smtClean="0">
              <a:solidFill>
                <a:srgbClr val="000099"/>
              </a:solidFill>
              <a:latin typeface="Bookman Old Style" pitchFamily="18" charset="0"/>
            </a:endParaRPr>
          </a:p>
        </p:txBody>
      </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1506" name="Virsraksts 1"/>
          <p:cNvSpPr>
            <a:spLocks noGrp="1"/>
          </p:cNvSpPr>
          <p:nvPr>
            <p:ph type="title" idx="4294967295"/>
          </p:nvPr>
        </p:nvSpPr>
        <p:spPr>
          <a:xfrm>
            <a:off x="539750" y="116632"/>
            <a:ext cx="4968552" cy="864096"/>
          </a:xfrm>
        </p:spPr>
        <p:txBody>
          <a:bodyPr>
            <a:normAutofit/>
          </a:bodyPr>
          <a:lstStyle/>
          <a:p>
            <a:pPr eaLnBrk="1" fontAlgn="auto" hangingPunct="1">
              <a:spcAft>
                <a:spcPts val="0"/>
              </a:spcAft>
              <a:defRPr/>
            </a:pPr>
            <a:r>
              <a:rPr lang="lv-LV" sz="40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Pamatskolas</a:t>
            </a:r>
            <a:r>
              <a:rPr lang="lv-LV" b="1" dirty="0" smtClean="0">
                <a:solidFill>
                  <a:schemeClr val="accent6">
                    <a:lumMod val="50000"/>
                  </a:schemeClr>
                </a:solidFill>
                <a:latin typeface="Bookman Old Style" pitchFamily="18" charset="0"/>
                <a:cs typeface="Trebuchet MS" pitchFamily="34" charset="0"/>
              </a:rPr>
              <a:t> </a:t>
            </a:r>
          </a:p>
        </p:txBody>
      </p:sp>
      <p:pic>
        <p:nvPicPr>
          <p:cNvPr id="6" name="Picture 4"/>
          <p:cNvPicPr>
            <a:picLocks noChangeAspect="1" noChangeArrowheads="1"/>
          </p:cNvPicPr>
          <p:nvPr/>
        </p:nvPicPr>
        <p:blipFill>
          <a:blip r:embed="rId3" cstate="print"/>
          <a:srcRect/>
          <a:stretch>
            <a:fillRect/>
          </a:stretch>
        </p:blipFill>
        <p:spPr bwMode="auto">
          <a:xfrm>
            <a:off x="611560" y="1268760"/>
            <a:ext cx="3460579"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5"/>
          <p:cNvPicPr>
            <a:picLocks noChangeAspect="1" noChangeArrowheads="1"/>
          </p:cNvPicPr>
          <p:nvPr/>
        </p:nvPicPr>
        <p:blipFill>
          <a:blip r:embed="rId4" cstate="print">
            <a:lum bright="-9000"/>
          </a:blip>
          <a:srcRect/>
          <a:stretch>
            <a:fillRect/>
          </a:stretch>
        </p:blipFill>
        <p:spPr bwMode="auto">
          <a:xfrm>
            <a:off x="611560" y="4149080"/>
            <a:ext cx="3456385"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6"/>
          <p:cNvPicPr>
            <a:picLocks noChangeAspect="1" noChangeArrowheads="1"/>
          </p:cNvPicPr>
          <p:nvPr/>
        </p:nvPicPr>
        <p:blipFill>
          <a:blip r:embed="rId5" cstate="print"/>
          <a:srcRect/>
          <a:stretch>
            <a:fillRect/>
          </a:stretch>
        </p:blipFill>
        <p:spPr bwMode="auto">
          <a:xfrm>
            <a:off x="4860032" y="1268760"/>
            <a:ext cx="3744416"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318" name="TextBox 10"/>
          <p:cNvSpPr txBox="1">
            <a:spLocks noChangeArrowheads="1"/>
          </p:cNvSpPr>
          <p:nvPr/>
        </p:nvSpPr>
        <p:spPr bwMode="auto">
          <a:xfrm>
            <a:off x="539750" y="3357563"/>
            <a:ext cx="2544763" cy="400050"/>
          </a:xfrm>
          <a:prstGeom prst="rect">
            <a:avLst/>
          </a:prstGeom>
          <a:noFill/>
          <a:ln w="9525">
            <a:noFill/>
            <a:miter lim="800000"/>
            <a:headEnd/>
            <a:tailEnd/>
          </a:ln>
        </p:spPr>
        <p:txBody>
          <a:bodyPr wrap="none">
            <a:spAutoFit/>
          </a:bodyPr>
          <a:lstStyle/>
          <a:p>
            <a:r>
              <a:rPr lang="lv-LV" sz="2000" b="1" dirty="0">
                <a:solidFill>
                  <a:srgbClr val="FFFF00"/>
                </a:solidFill>
                <a:effectLst>
                  <a:outerShdw blurRad="38100" dist="38100" dir="2700000" algn="tl">
                    <a:srgbClr val="000000">
                      <a:alpha val="43137"/>
                    </a:srgbClr>
                  </a:outerShdw>
                </a:effectLst>
                <a:latin typeface="Bookman Old Style" pitchFamily="18" charset="0"/>
              </a:rPr>
              <a:t>Cēres pamatskola</a:t>
            </a:r>
          </a:p>
        </p:txBody>
      </p:sp>
      <p:sp>
        <p:nvSpPr>
          <p:cNvPr id="13319" name="TextBox 12"/>
          <p:cNvSpPr txBox="1">
            <a:spLocks noChangeArrowheads="1"/>
          </p:cNvSpPr>
          <p:nvPr/>
        </p:nvSpPr>
        <p:spPr bwMode="auto">
          <a:xfrm>
            <a:off x="684213" y="6200775"/>
            <a:ext cx="2867025" cy="400050"/>
          </a:xfrm>
          <a:prstGeom prst="rect">
            <a:avLst/>
          </a:prstGeom>
          <a:noFill/>
          <a:ln w="9525">
            <a:noFill/>
            <a:miter lim="800000"/>
            <a:headEnd/>
            <a:tailEnd/>
          </a:ln>
        </p:spPr>
        <p:txBody>
          <a:bodyPr wrap="none">
            <a:spAutoFit/>
          </a:bodyPr>
          <a:lstStyle/>
          <a:p>
            <a:r>
              <a:rPr lang="lv-LV" sz="2000" b="1" dirty="0">
                <a:solidFill>
                  <a:srgbClr val="FFFF00"/>
                </a:solidFill>
                <a:effectLst>
                  <a:outerShdw blurRad="38100" dist="38100" dir="2700000" algn="tl">
                    <a:srgbClr val="000000">
                      <a:alpha val="43137"/>
                    </a:srgbClr>
                  </a:outerShdw>
                </a:effectLst>
                <a:latin typeface="Bookman Old Style" pitchFamily="18" charset="0"/>
              </a:rPr>
              <a:t>Zemītes pamatskola</a:t>
            </a:r>
          </a:p>
        </p:txBody>
      </p:sp>
      <p:sp>
        <p:nvSpPr>
          <p:cNvPr id="13320" name="TextBox 13"/>
          <p:cNvSpPr txBox="1">
            <a:spLocks noChangeArrowheads="1"/>
          </p:cNvSpPr>
          <p:nvPr/>
        </p:nvSpPr>
        <p:spPr bwMode="auto">
          <a:xfrm>
            <a:off x="5148263" y="3357563"/>
            <a:ext cx="2595562" cy="400050"/>
          </a:xfrm>
          <a:prstGeom prst="rect">
            <a:avLst/>
          </a:prstGeom>
          <a:noFill/>
          <a:ln w="9525">
            <a:noFill/>
            <a:miter lim="800000"/>
            <a:headEnd/>
            <a:tailEnd/>
          </a:ln>
        </p:spPr>
        <p:txBody>
          <a:bodyPr wrap="none">
            <a:spAutoFit/>
          </a:bodyPr>
          <a:lstStyle/>
          <a:p>
            <a:r>
              <a:rPr lang="lv-LV" sz="2000" b="1" dirty="0">
                <a:solidFill>
                  <a:srgbClr val="FFFF00"/>
                </a:solidFill>
                <a:effectLst>
                  <a:outerShdw blurRad="38100" dist="38100" dir="2700000" algn="tl">
                    <a:srgbClr val="000000">
                      <a:alpha val="43137"/>
                    </a:srgbClr>
                  </a:outerShdw>
                </a:effectLst>
                <a:latin typeface="Bookman Old Style" pitchFamily="18" charset="0"/>
              </a:rPr>
              <a:t>Vānes pamatskola</a:t>
            </a:r>
          </a:p>
        </p:txBody>
      </p:sp>
      <p:pic>
        <p:nvPicPr>
          <p:cNvPr id="3074" name="Picture 2"/>
          <p:cNvPicPr>
            <a:picLocks noChangeAspect="1" noChangeArrowheads="1"/>
          </p:cNvPicPr>
          <p:nvPr/>
        </p:nvPicPr>
        <p:blipFill>
          <a:blip r:embed="rId6" cstate="print">
            <a:lum bright="-19000"/>
          </a:blip>
          <a:srcRect/>
          <a:stretch>
            <a:fillRect/>
          </a:stretch>
        </p:blipFill>
        <p:spPr bwMode="auto">
          <a:xfrm>
            <a:off x="4860032" y="4077072"/>
            <a:ext cx="3754543"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322" name="TextBox 17"/>
          <p:cNvSpPr txBox="1">
            <a:spLocks noChangeArrowheads="1"/>
          </p:cNvSpPr>
          <p:nvPr/>
        </p:nvSpPr>
        <p:spPr bwMode="auto">
          <a:xfrm>
            <a:off x="5049838" y="5907088"/>
            <a:ext cx="2693987" cy="708025"/>
          </a:xfrm>
          <a:prstGeom prst="rect">
            <a:avLst/>
          </a:prstGeom>
          <a:noFill/>
          <a:ln w="9525">
            <a:noFill/>
            <a:miter lim="800000"/>
            <a:headEnd/>
            <a:tailEnd/>
          </a:ln>
        </p:spPr>
        <p:txBody>
          <a:bodyPr wrap="none">
            <a:spAutoFit/>
          </a:bodyPr>
          <a:lstStyle/>
          <a:p>
            <a:r>
              <a:rPr lang="lv-LV" sz="2000" b="1" dirty="0">
                <a:solidFill>
                  <a:srgbClr val="FFFF00"/>
                </a:solidFill>
                <a:effectLst>
                  <a:outerShdw blurRad="38100" dist="38100" dir="2700000" algn="tl">
                    <a:srgbClr val="000000">
                      <a:alpha val="43137"/>
                    </a:srgbClr>
                  </a:outerShdw>
                </a:effectLst>
                <a:latin typeface="Bookman Old Style" pitchFamily="18" charset="0"/>
              </a:rPr>
              <a:t>Kandavas novada </a:t>
            </a:r>
          </a:p>
          <a:p>
            <a:r>
              <a:rPr lang="lv-LV" sz="2000" b="1" dirty="0">
                <a:solidFill>
                  <a:srgbClr val="FFFF00"/>
                </a:solidFill>
                <a:effectLst>
                  <a:outerShdw blurRad="38100" dist="38100" dir="2700000" algn="tl">
                    <a:srgbClr val="000000">
                      <a:alpha val="43137"/>
                    </a:srgbClr>
                  </a:outerShdw>
                </a:effectLst>
                <a:latin typeface="Bookman Old Style" pitchFamily="18" charset="0"/>
              </a:rPr>
              <a:t>Zantes pamatskola</a:t>
            </a:r>
          </a:p>
        </p:txBody>
      </p:sp>
    </p:spTree>
  </p:cSld>
  <p:clrMapOvr>
    <a:masterClrMapping/>
  </p:clrMapOvr>
  <p:transition spd="slow">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539552" y="0"/>
            <a:ext cx="8229600" cy="1123950"/>
          </a:xfrm>
        </p:spPr>
        <p:txBody>
          <a:bodyPr wrap="square" numCol="1" anchorCtr="0" compatLnSpc="1">
            <a:prstTxWarp prst="textNoShape">
              <a:avLst/>
            </a:prstTxWarp>
            <a:noAutofit/>
          </a:bodyPr>
          <a:lstStyle/>
          <a:p>
            <a:pPr algn="ctr" eaLnBrk="1" hangingPunct="1">
              <a:lnSpc>
                <a:spcPct val="100000"/>
              </a:lnSpc>
            </a:pP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Mācību satura un mācību procesa pilnveides būtiskākie aspekti valstī 2020./2021. mācību gadā </a:t>
            </a:r>
            <a:endParaRPr lang="lv-LV" sz="2800"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endParaRPr>
          </a:p>
        </p:txBody>
      </p:sp>
      <p:sp>
        <p:nvSpPr>
          <p:cNvPr id="6147" name="Satura vietturis 2"/>
          <p:cNvSpPr>
            <a:spLocks noGrp="1"/>
          </p:cNvSpPr>
          <p:nvPr>
            <p:ph idx="1"/>
          </p:nvPr>
        </p:nvSpPr>
        <p:spPr>
          <a:xfrm>
            <a:off x="0" y="1123950"/>
            <a:ext cx="8892480" cy="5545410"/>
          </a:xfrm>
          <a:noFill/>
        </p:spPr>
        <p:txBody>
          <a:bodyPr rtlCol="0">
            <a:normAutofit/>
          </a:bodyPr>
          <a:lstStyle/>
          <a:p>
            <a:pPr marL="87313" indent="22225" algn="just">
              <a:buClr>
                <a:schemeClr val="tx1">
                  <a:lumMod val="75000"/>
                  <a:lumOff val="25000"/>
                </a:schemeClr>
              </a:buClr>
              <a:buFont typeface="Wingdings" pitchFamily="2" charset="2"/>
              <a:buChar char="ü"/>
              <a:defRPr/>
            </a:pPr>
            <a:r>
              <a:rPr lang="lv-LV" dirty="0" smtClean="0">
                <a:solidFill>
                  <a:schemeClr val="accent6">
                    <a:lumMod val="50000"/>
                  </a:schemeClr>
                </a:solidFill>
                <a:latin typeface="Garamond" panose="02020404030301010803" pitchFamily="18" charset="0"/>
                <a:cs typeface="Times New Roman" panose="02020603050405020304" pitchFamily="18" charset="0"/>
              </a:rPr>
              <a:t>Organizēt </a:t>
            </a:r>
            <a:r>
              <a:rPr lang="lv-LV" b="1" dirty="0" smtClean="0">
                <a:solidFill>
                  <a:schemeClr val="accent6">
                    <a:lumMod val="50000"/>
                  </a:schemeClr>
                </a:solidFill>
                <a:latin typeface="Garamond" panose="02020404030301010803" pitchFamily="18" charset="0"/>
                <a:cs typeface="Times New Roman" panose="02020603050405020304" pitchFamily="18" charset="0"/>
              </a:rPr>
              <a:t>3. un 6. klases diagnosticējošo </a:t>
            </a:r>
            <a:r>
              <a:rPr lang="lv-LV" dirty="0" smtClean="0">
                <a:solidFill>
                  <a:schemeClr val="accent6">
                    <a:lumMod val="50000"/>
                  </a:schemeClr>
                </a:solidFill>
                <a:latin typeface="Garamond" panose="02020404030301010803" pitchFamily="18" charset="0"/>
                <a:cs typeface="Times New Roman" panose="02020603050405020304" pitchFamily="18" charset="0"/>
              </a:rPr>
              <a:t>darbu norisi 2021. gada februārī- martā. (Plānota tiešsaistē 6.kl. </a:t>
            </a:r>
            <a:r>
              <a:rPr lang="lv-LV" dirty="0" err="1" smtClean="0">
                <a:solidFill>
                  <a:schemeClr val="accent6">
                    <a:lumMod val="50000"/>
                  </a:schemeClr>
                </a:solidFill>
                <a:latin typeface="Garamond" panose="02020404030301010803" pitchFamily="18" charset="0"/>
                <a:cs typeface="Times New Roman" panose="02020603050405020304" pitchFamily="18" charset="0"/>
              </a:rPr>
              <a:t>dabasz</a:t>
            </a:r>
            <a:r>
              <a:rPr lang="lv-LV" dirty="0" smtClean="0">
                <a:solidFill>
                  <a:schemeClr val="accent6">
                    <a:lumMod val="50000"/>
                  </a:schemeClr>
                </a:solidFill>
                <a:latin typeface="Garamond" panose="02020404030301010803" pitchFamily="18" charset="0"/>
                <a:cs typeface="Times New Roman" panose="02020603050405020304" pitchFamily="18" charset="0"/>
              </a:rPr>
              <a:t>. un 3. kl. matemātika sadarbībā ar </a:t>
            </a:r>
            <a:r>
              <a:rPr lang="lv-LV" i="1" dirty="0" smtClean="0">
                <a:solidFill>
                  <a:schemeClr val="accent6">
                    <a:lumMod val="50000"/>
                  </a:schemeClr>
                </a:solidFill>
                <a:latin typeface="Garamond" panose="02020404030301010803" pitchFamily="18" charset="0"/>
                <a:cs typeface="Times New Roman" panose="02020603050405020304" pitchFamily="18" charset="0"/>
              </a:rPr>
              <a:t>uzdevumi.lv</a:t>
            </a:r>
            <a:r>
              <a:rPr lang="lv-LV" dirty="0" smtClean="0">
                <a:solidFill>
                  <a:schemeClr val="accent6">
                    <a:lumMod val="50000"/>
                  </a:schemeClr>
                </a:solidFill>
                <a:latin typeface="Garamond" panose="02020404030301010803" pitchFamily="18" charset="0"/>
                <a:cs typeface="Times New Roman" panose="02020603050405020304" pitchFamily="18" charset="0"/>
              </a:rPr>
              <a:t>) </a:t>
            </a:r>
          </a:p>
          <a:p>
            <a:pPr marL="87313" indent="22225" algn="just">
              <a:buClr>
                <a:schemeClr val="tx1">
                  <a:lumMod val="75000"/>
                  <a:lumOff val="25000"/>
                </a:schemeClr>
              </a:buClr>
              <a:buFont typeface="Wingdings" pitchFamily="2" charset="2"/>
              <a:buChar char="ü"/>
              <a:defRPr/>
            </a:pPr>
            <a:r>
              <a:rPr lang="lv-LV" dirty="0" smtClean="0">
                <a:solidFill>
                  <a:schemeClr val="accent6">
                    <a:lumMod val="50000"/>
                  </a:schemeClr>
                </a:solidFill>
                <a:latin typeface="Garamond" panose="02020404030301010803" pitchFamily="18" charset="0"/>
                <a:cs typeface="Times New Roman" panose="02020603050405020304" pitchFamily="18" charset="0"/>
              </a:rPr>
              <a:t>11. klases diagnosticējošie darbi </a:t>
            </a:r>
            <a:r>
              <a:rPr lang="lv-LV" b="1" dirty="0" smtClean="0">
                <a:solidFill>
                  <a:schemeClr val="accent6">
                    <a:lumMod val="50000"/>
                  </a:schemeClr>
                </a:solidFill>
                <a:latin typeface="Garamond" panose="02020404030301010803" pitchFamily="18" charset="0"/>
                <a:cs typeface="Times New Roman" panose="02020603050405020304" pitchFamily="18" charset="0"/>
              </a:rPr>
              <a:t>fizikā un ķīmijā </a:t>
            </a:r>
            <a:r>
              <a:rPr lang="lv-LV" dirty="0" smtClean="0">
                <a:solidFill>
                  <a:schemeClr val="accent6">
                    <a:lumMod val="50000"/>
                  </a:schemeClr>
                </a:solidFill>
                <a:latin typeface="Garamond" panose="02020404030301010803" pitchFamily="18" charset="0"/>
                <a:cs typeface="Times New Roman" panose="02020603050405020304" pitchFamily="18" charset="0"/>
              </a:rPr>
              <a:t>– 2021. gada aprīlī.</a:t>
            </a:r>
          </a:p>
          <a:p>
            <a:pPr marL="87313" indent="22225" algn="just" eaLnBrk="1" fontAlgn="auto" hangingPunct="1">
              <a:spcAft>
                <a:spcPts val="0"/>
              </a:spcAft>
              <a:buClr>
                <a:schemeClr val="tx1">
                  <a:lumMod val="75000"/>
                  <a:lumOff val="25000"/>
                </a:schemeClr>
              </a:buClr>
              <a:buFont typeface="Wingdings" pitchFamily="2" charset="2"/>
              <a:buChar char="ü"/>
              <a:defRPr/>
            </a:pPr>
            <a:r>
              <a:rPr lang="lv-LV" dirty="0" smtClean="0">
                <a:solidFill>
                  <a:schemeClr val="accent6">
                    <a:lumMod val="50000"/>
                  </a:schemeClr>
                </a:solidFill>
                <a:latin typeface="Garamond" panose="02020404030301010803" pitchFamily="18" charset="0"/>
                <a:cs typeface="Times New Roman" panose="02020603050405020304" pitchFamily="18" charset="0"/>
              </a:rPr>
              <a:t>Visu </a:t>
            </a:r>
            <a:r>
              <a:rPr lang="lv-LV" b="1" dirty="0" smtClean="0">
                <a:solidFill>
                  <a:schemeClr val="accent6">
                    <a:lumMod val="50000"/>
                  </a:schemeClr>
                </a:solidFill>
                <a:latin typeface="Garamond" panose="02020404030301010803" pitchFamily="18" charset="0"/>
                <a:cs typeface="Times New Roman" panose="02020603050405020304" pitchFamily="18" charset="0"/>
              </a:rPr>
              <a:t>svešvalodu centralizēto </a:t>
            </a:r>
            <a:r>
              <a:rPr lang="lv-LV" dirty="0" smtClean="0">
                <a:solidFill>
                  <a:schemeClr val="accent6">
                    <a:lumMod val="50000"/>
                  </a:schemeClr>
                </a:solidFill>
                <a:latin typeface="Garamond" panose="02020404030301010803" pitchFamily="18" charset="0"/>
                <a:cs typeface="Times New Roman" panose="02020603050405020304" pitchFamily="18" charset="0"/>
              </a:rPr>
              <a:t>eksāmenu norise paredzēta martā, vērtēšana - tiešsaistē.</a:t>
            </a:r>
          </a:p>
          <a:p>
            <a:pPr marL="87313" indent="22225" algn="just">
              <a:buClr>
                <a:schemeClr val="tx1">
                  <a:lumMod val="75000"/>
                  <a:lumOff val="25000"/>
                </a:schemeClr>
              </a:buClr>
              <a:buFont typeface="Wingdings" pitchFamily="2" charset="2"/>
              <a:buChar char="ü"/>
              <a:defRPr/>
            </a:pPr>
            <a:r>
              <a:rPr lang="lv-LV" b="1" dirty="0" smtClean="0">
                <a:solidFill>
                  <a:schemeClr val="accent6">
                    <a:lumMod val="50000"/>
                  </a:schemeClr>
                </a:solidFill>
                <a:latin typeface="Garamond" panose="02020404030301010803" pitchFamily="18" charset="0"/>
                <a:cs typeface="Times New Roman" panose="02020603050405020304" pitchFamily="18" charset="0"/>
              </a:rPr>
              <a:t>Centralizēto eksāmenu </a:t>
            </a:r>
            <a:r>
              <a:rPr lang="lv-LV" dirty="0" smtClean="0">
                <a:solidFill>
                  <a:schemeClr val="accent6">
                    <a:lumMod val="50000"/>
                  </a:schemeClr>
                </a:solidFill>
                <a:latin typeface="Garamond" panose="02020404030301010803" pitchFamily="18" charset="0"/>
                <a:cs typeface="Times New Roman" panose="02020603050405020304" pitchFamily="18" charset="0"/>
              </a:rPr>
              <a:t>un </a:t>
            </a:r>
            <a:r>
              <a:rPr lang="lv-LV" b="1" dirty="0" smtClean="0">
                <a:solidFill>
                  <a:schemeClr val="accent6">
                    <a:lumMod val="50000"/>
                  </a:schemeClr>
                </a:solidFill>
                <a:latin typeface="Garamond" panose="02020404030301010803" pitchFamily="18" charset="0"/>
                <a:cs typeface="Times New Roman" panose="02020603050405020304" pitchFamily="18" charset="0"/>
              </a:rPr>
              <a:t>eksāmenu</a:t>
            </a:r>
            <a:r>
              <a:rPr lang="lv-LV" dirty="0" smtClean="0">
                <a:solidFill>
                  <a:schemeClr val="accent6">
                    <a:lumMod val="50000"/>
                  </a:schemeClr>
                </a:solidFill>
                <a:latin typeface="Garamond" panose="02020404030301010803" pitchFamily="18" charset="0"/>
                <a:cs typeface="Times New Roman" panose="02020603050405020304" pitchFamily="18" charset="0"/>
              </a:rPr>
              <a:t> norisi par pamatizglītības un vispārējās vidējās izglītības apguvi 2021. gada maijā - jūnijā.</a:t>
            </a:r>
          </a:p>
          <a:p>
            <a:pPr marL="87313" indent="22225" algn="just">
              <a:buClr>
                <a:schemeClr val="tx1">
                  <a:lumMod val="75000"/>
                  <a:lumOff val="25000"/>
                </a:schemeClr>
              </a:buClr>
              <a:buFont typeface="Wingdings" pitchFamily="2" charset="2"/>
              <a:buChar char="ü"/>
              <a:defRPr/>
            </a:pPr>
            <a:r>
              <a:rPr lang="lv-LV" dirty="0" smtClean="0">
                <a:solidFill>
                  <a:schemeClr val="accent6">
                    <a:lumMod val="50000"/>
                  </a:schemeClr>
                </a:solidFill>
                <a:latin typeface="Garamond" panose="02020404030301010803" pitchFamily="18" charset="0"/>
                <a:cs typeface="Times New Roman" panose="02020603050405020304" pitchFamily="18" charset="0"/>
              </a:rPr>
              <a:t>Ieplānotas </a:t>
            </a:r>
            <a:r>
              <a:rPr lang="lv-LV" b="1" dirty="0" smtClean="0">
                <a:solidFill>
                  <a:schemeClr val="accent6">
                    <a:lumMod val="50000"/>
                  </a:schemeClr>
                </a:solidFill>
                <a:latin typeface="Garamond" panose="02020404030301010803" pitchFamily="18" charset="0"/>
                <a:cs typeface="Times New Roman" panose="02020603050405020304" pitchFamily="18" charset="0"/>
              </a:rPr>
              <a:t>14 valsts </a:t>
            </a:r>
            <a:r>
              <a:rPr lang="lv-LV" dirty="0" smtClean="0">
                <a:solidFill>
                  <a:schemeClr val="accent6">
                    <a:lumMod val="50000"/>
                  </a:schemeClr>
                </a:solidFill>
                <a:latin typeface="Garamond" panose="02020404030301010803" pitchFamily="18" charset="0"/>
                <a:cs typeface="Times New Roman" panose="02020603050405020304" pitchFamily="18" charset="0"/>
              </a:rPr>
              <a:t>mācību priekšmetu olimpiādes, no tām 8 novada posma olimpiādes tiešsaistes formā</a:t>
            </a:r>
            <a:r>
              <a:rPr lang="lv-LV" dirty="0">
                <a:solidFill>
                  <a:schemeClr val="accent6">
                    <a:lumMod val="50000"/>
                  </a:schemeClr>
                </a:solidFill>
                <a:latin typeface="Garamond" panose="02020404030301010803" pitchFamily="18" charset="0"/>
                <a:cs typeface="Times New Roman" panose="02020603050405020304" pitchFamily="18" charset="0"/>
              </a:rPr>
              <a:t> </a:t>
            </a:r>
            <a:r>
              <a:rPr lang="lv-LV" dirty="0" smtClean="0">
                <a:solidFill>
                  <a:schemeClr val="accent6">
                    <a:lumMod val="50000"/>
                  </a:schemeClr>
                </a:solidFill>
                <a:latin typeface="Garamond" panose="02020404030301010803" pitchFamily="18" charset="0"/>
                <a:cs typeface="Times New Roman" panose="02020603050405020304" pitchFamily="18" charset="0"/>
              </a:rPr>
              <a:t>(klāt esošajām vēl angļu valoda un filozofija).</a:t>
            </a:r>
          </a:p>
          <a:p>
            <a:pPr marL="87313" indent="22225" algn="just">
              <a:buClr>
                <a:schemeClr val="tx1">
                  <a:lumMod val="75000"/>
                  <a:lumOff val="25000"/>
                </a:schemeClr>
              </a:buClr>
              <a:buFont typeface="Wingdings" pitchFamily="2" charset="2"/>
              <a:buChar char="ü"/>
              <a:defRPr/>
            </a:pPr>
            <a:r>
              <a:rPr lang="lv-LV" dirty="0" smtClean="0">
                <a:solidFill>
                  <a:schemeClr val="accent6">
                    <a:lumMod val="50000"/>
                  </a:schemeClr>
                </a:solidFill>
                <a:latin typeface="Garamond" panose="02020404030301010803" pitchFamily="18" charset="0"/>
                <a:cs typeface="Times New Roman" panose="02020603050405020304" pitchFamily="18" charset="0"/>
              </a:rPr>
              <a:t>Reģionālā </a:t>
            </a:r>
            <a:r>
              <a:rPr lang="lv-LV" b="1" dirty="0" smtClean="0">
                <a:solidFill>
                  <a:schemeClr val="accent6">
                    <a:lumMod val="50000"/>
                  </a:schemeClr>
                </a:solidFill>
                <a:latin typeface="Garamond" panose="02020404030301010803" pitchFamily="18" charset="0"/>
                <a:cs typeface="Times New Roman" panose="02020603050405020304" pitchFamily="18" charset="0"/>
              </a:rPr>
              <a:t>zinātniskās pētniecības darbu </a:t>
            </a:r>
            <a:r>
              <a:rPr lang="lv-LV" dirty="0" smtClean="0">
                <a:solidFill>
                  <a:schemeClr val="accent6">
                    <a:lumMod val="50000"/>
                  </a:schemeClr>
                </a:solidFill>
                <a:latin typeface="Garamond" panose="02020404030301010803" pitchFamily="18" charset="0"/>
                <a:cs typeface="Times New Roman" panose="02020603050405020304" pitchFamily="18" charset="0"/>
              </a:rPr>
              <a:t>konference 2021. gada 5. martā.</a:t>
            </a:r>
          </a:p>
          <a:p>
            <a:pPr marL="87313" indent="22225" algn="just">
              <a:buClr>
                <a:schemeClr val="tx1">
                  <a:lumMod val="75000"/>
                  <a:lumOff val="25000"/>
                </a:schemeClr>
              </a:buClr>
              <a:buFont typeface="Wingdings" pitchFamily="2" charset="2"/>
              <a:buChar char="ü"/>
              <a:defRPr/>
            </a:pPr>
            <a:r>
              <a:rPr lang="lv-LV" b="1" dirty="0">
                <a:solidFill>
                  <a:schemeClr val="accent6">
                    <a:lumMod val="50000"/>
                  </a:schemeClr>
                </a:solidFill>
                <a:latin typeface="Garamond" panose="02020404030301010803" pitchFamily="18" charset="0"/>
                <a:cs typeface="Times New Roman" panose="02020603050405020304" pitchFamily="18" charset="0"/>
              </a:rPr>
              <a:t>V</a:t>
            </a:r>
            <a:r>
              <a:rPr lang="lv-LV" b="1" dirty="0" smtClean="0">
                <a:solidFill>
                  <a:schemeClr val="accent6">
                    <a:lumMod val="50000"/>
                  </a:schemeClr>
                </a:solidFill>
                <a:latin typeface="Garamond" panose="02020404030301010803" pitchFamily="18" charset="0"/>
                <a:cs typeface="Times New Roman" panose="02020603050405020304" pitchFamily="18" charset="0"/>
              </a:rPr>
              <a:t>alsts</a:t>
            </a:r>
            <a:r>
              <a:rPr lang="lv-LV" dirty="0" smtClean="0">
                <a:solidFill>
                  <a:schemeClr val="accent6">
                    <a:lumMod val="50000"/>
                  </a:schemeClr>
                </a:solidFill>
                <a:latin typeface="Garamond" panose="02020404030301010803" pitchFamily="18" charset="0"/>
                <a:cs typeface="Times New Roman" panose="02020603050405020304" pitchFamily="18" charset="0"/>
              </a:rPr>
              <a:t> zinātniskās pētniecības darbu konference 2021. gada 31. martā.</a:t>
            </a:r>
          </a:p>
          <a:p>
            <a:pPr marL="87313" indent="22225" algn="just">
              <a:buClr>
                <a:schemeClr val="tx1">
                  <a:lumMod val="75000"/>
                  <a:lumOff val="25000"/>
                </a:schemeClr>
              </a:buClr>
              <a:buFont typeface="Wingdings" pitchFamily="2" charset="2"/>
              <a:buChar char="ü"/>
              <a:defRPr/>
            </a:pPr>
            <a:r>
              <a:rPr lang="lv-LV" b="1" dirty="0" smtClean="0">
                <a:solidFill>
                  <a:schemeClr val="accent6">
                    <a:lumMod val="50000"/>
                  </a:schemeClr>
                </a:solidFill>
                <a:latin typeface="Garamond" panose="02020404030301010803" pitchFamily="18" charset="0"/>
                <a:cs typeface="Times New Roman" panose="02020603050405020304" pitchFamily="18" charset="0"/>
              </a:rPr>
              <a:t>Valsts pārbaudes darbu norises laiki </a:t>
            </a:r>
            <a:r>
              <a:rPr lang="lv-LV" dirty="0" smtClean="0">
                <a:solidFill>
                  <a:schemeClr val="accent6">
                    <a:lumMod val="50000"/>
                  </a:schemeClr>
                </a:solidFill>
                <a:latin typeface="Garamond" panose="02020404030301010803" pitchFamily="18" charset="0"/>
                <a:cs typeface="Times New Roman" panose="02020603050405020304" pitchFamily="18" charset="0"/>
              </a:rPr>
              <a:t>Ministru kabineta noteikumi </a:t>
            </a:r>
            <a:r>
              <a:rPr lang="lv-LV" b="1" dirty="0" smtClean="0">
                <a:solidFill>
                  <a:schemeClr val="accent6">
                    <a:lumMod val="50000"/>
                  </a:schemeClr>
                </a:solidFill>
                <a:latin typeface="Garamond" panose="02020404030301010803" pitchFamily="18" charset="0"/>
                <a:cs typeface="Times New Roman" panose="02020603050405020304" pitchFamily="18" charset="0"/>
              </a:rPr>
              <a:t>Nr.319</a:t>
            </a:r>
            <a:r>
              <a:rPr lang="lv-LV" dirty="0" smtClean="0">
                <a:solidFill>
                  <a:schemeClr val="accent6">
                    <a:lumMod val="50000"/>
                  </a:schemeClr>
                </a:solidFill>
                <a:latin typeface="Garamond" panose="02020404030301010803" pitchFamily="18" charset="0"/>
                <a:cs typeface="Times New Roman" panose="02020603050405020304" pitchFamily="18" charset="0"/>
              </a:rPr>
              <a:t> «Noteikumi par valsts pārbaudes darbu norises laiku 2020./2021. mācību gadā»</a:t>
            </a:r>
          </a:p>
          <a:p>
            <a:pPr marL="87313" indent="0" algn="just">
              <a:buClr>
                <a:schemeClr val="tx1">
                  <a:lumMod val="75000"/>
                  <a:lumOff val="25000"/>
                </a:schemeClr>
              </a:buClr>
              <a:buNone/>
              <a:defRPr/>
            </a:pPr>
            <a:r>
              <a:rPr lang="lv-LV" sz="2000" dirty="0" smtClean="0">
                <a:latin typeface="Garamond" panose="02020404030301010803" pitchFamily="18" charset="0"/>
                <a:hlinkClick r:id="rId3"/>
              </a:rPr>
              <a:t>https</a:t>
            </a:r>
            <a:r>
              <a:rPr lang="lv-LV" sz="2000" dirty="0">
                <a:latin typeface="Garamond" panose="02020404030301010803" pitchFamily="18" charset="0"/>
                <a:hlinkClick r:id="rId3"/>
              </a:rPr>
              <a:t>://likumi.lv/ta/id/315040-noteikumi-par-valsts-parbaudes-darbu-norises-laiku-2020-2021-macibu-gada</a:t>
            </a:r>
            <a:endParaRPr lang="lv-LV" sz="2000" dirty="0" smtClean="0">
              <a:solidFill>
                <a:srgbClr val="000099"/>
              </a:solidFill>
              <a:latin typeface="Garamond" panose="02020404030301010803" pitchFamily="18" charset="0"/>
            </a:endParaRPr>
          </a:p>
          <a:p>
            <a:pPr marL="514350" indent="514350" eaLnBrk="1" fontAlgn="auto" hangingPunct="1">
              <a:spcAft>
                <a:spcPts val="0"/>
              </a:spcAft>
              <a:buClr>
                <a:schemeClr val="tx1">
                  <a:lumMod val="75000"/>
                  <a:lumOff val="25000"/>
                </a:schemeClr>
              </a:buClr>
              <a:buFont typeface="Wingdings 2" charset="2"/>
              <a:buNone/>
              <a:defRPr/>
            </a:pPr>
            <a:endParaRPr lang="lv-LV" sz="1600" dirty="0" smtClean="0">
              <a:solidFill>
                <a:srgbClr val="000099"/>
              </a:solidFill>
            </a:endParaRPr>
          </a:p>
          <a:p>
            <a:pPr marL="514350" indent="514350" eaLnBrk="1" fontAlgn="auto" hangingPunct="1">
              <a:spcAft>
                <a:spcPts val="0"/>
              </a:spcAft>
              <a:buClr>
                <a:schemeClr val="tx1">
                  <a:lumMod val="75000"/>
                  <a:lumOff val="25000"/>
                </a:schemeClr>
              </a:buClr>
              <a:buFont typeface="Wingdings 2" charset="2"/>
              <a:buNone/>
              <a:defRPr/>
            </a:pPr>
            <a:endParaRPr lang="lv-LV" sz="1600" dirty="0" smtClean="0">
              <a:solidFill>
                <a:srgbClr val="000099"/>
              </a:solidFill>
            </a:endParaRPr>
          </a:p>
        </p:txBody>
      </p:sp>
    </p:spTree>
  </p:cSld>
  <p:clrMapOvr>
    <a:masterClrMapping/>
  </p:clrMapOvr>
  <p:transition spd="slow">
    <p:pu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975798" cy="759618"/>
          </a:xfrm>
        </p:spPr>
        <p:txBody>
          <a:bodyPr>
            <a:normAutofit/>
          </a:bodyPr>
          <a:lstStyle/>
          <a:p>
            <a:pPr algn="ct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Citas</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2020./2021</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mācību</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gada</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aktualitātes</a:t>
            </a:r>
            <a:endParaRPr lang="lv-LV" sz="2800" b="1" dirty="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endParaRPr>
          </a:p>
        </p:txBody>
      </p:sp>
      <p:sp>
        <p:nvSpPr>
          <p:cNvPr id="3" name="Content Placeholder 2"/>
          <p:cNvSpPr>
            <a:spLocks noGrp="1"/>
          </p:cNvSpPr>
          <p:nvPr>
            <p:ph idx="1"/>
          </p:nvPr>
        </p:nvSpPr>
        <p:spPr>
          <a:xfrm>
            <a:off x="350987" y="1052736"/>
            <a:ext cx="8640960" cy="5733255"/>
          </a:xfrm>
        </p:spPr>
        <p:txBody>
          <a:bodyPr>
            <a:noAutofit/>
          </a:bodyPr>
          <a:lstStyle/>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cs typeface="Times New Roman" panose="02020603050405020304" pitchFamily="18" charset="0"/>
              </a:rPr>
              <a:t>Zemītes pamatskolas reorganizācija par Zemītes sākumskolu ar 31.08.2020.</a:t>
            </a:r>
          </a:p>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cs typeface="Times New Roman" panose="02020603050405020304" pitchFamily="18" charset="0"/>
              </a:rPr>
              <a:t>01.09.2020. stājas spēkā MK not. 747 «</a:t>
            </a:r>
            <a:r>
              <a:rPr lang="lv-LV" sz="2000" dirty="0" smtClean="0">
                <a:solidFill>
                  <a:schemeClr val="accent6">
                    <a:lumMod val="50000"/>
                  </a:schemeClr>
                </a:solidFill>
                <a:latin typeface="Garamond" panose="02020404030301010803" pitchFamily="18" charset="0"/>
              </a:rPr>
              <a:t>Noteikumi </a:t>
            </a:r>
            <a:r>
              <a:rPr lang="lv-LV" sz="2000" dirty="0">
                <a:solidFill>
                  <a:schemeClr val="accent6">
                    <a:lumMod val="50000"/>
                  </a:schemeClr>
                </a:solidFill>
                <a:latin typeface="Garamond" panose="02020404030301010803" pitchFamily="18" charset="0"/>
              </a:rPr>
              <a:t>par valsts pamatizglītības standartu un pamatizglītības programmu </a:t>
            </a:r>
            <a:r>
              <a:rPr lang="lv-LV" sz="2000" dirty="0" smtClean="0">
                <a:solidFill>
                  <a:schemeClr val="accent6">
                    <a:lumMod val="50000"/>
                  </a:schemeClr>
                </a:solidFill>
                <a:latin typeface="Garamond" panose="02020404030301010803" pitchFamily="18" charset="0"/>
              </a:rPr>
              <a:t>paraugiem»</a:t>
            </a:r>
          </a:p>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cs typeface="Times New Roman" panose="02020603050405020304" pitchFamily="18" charset="0"/>
              </a:rPr>
              <a:t>Izglītības likumā 1. pantā grozījumi - papildinātas lietoto terminu definīcijas: attālinātās mācības, klātiene, mācību līdzekļi.</a:t>
            </a:r>
          </a:p>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Sagatavots MK noteikumu projekts «Noteikumi par vispārējās izglītības iestāžu pedagoģiskā procesa organizēšanai nepieciešamo obligāto dokumentāciju». </a:t>
            </a:r>
          </a:p>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Sagatavots MK noteikumu projekts «Kārtība, kādā izglītojamie tiek uzņemti vispārējās izglītības programmās, speciālajās izglītības iestādēs un speciālajās pirmsskolas izglītības grupas un atskaitīti no tām, kā arī pārcelti uz nākamo klasi»</a:t>
            </a:r>
          </a:p>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Plānoti grozījumi IL – noteikt vecākiem vai pilngadīgam izglītojamajam pienākumu slēgt ar izglītības iestādi līgumu par visp. vai </a:t>
            </a:r>
            <a:r>
              <a:rPr lang="lv-LV" sz="2000" dirty="0" err="1"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profes</a:t>
            </a: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 </a:t>
            </a:r>
            <a:r>
              <a:rPr lang="lv-LV" sz="2000" dirty="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i</a:t>
            </a: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zglītības ieguvi.</a:t>
            </a:r>
          </a:p>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rPr>
              <a:t>Plānoti grozījumi MK not. 583 par minimālo izglītojamo skaitu 10.-12. klasē – administratīvajā teritorijā ārpus administratīvā centra – 40. </a:t>
            </a:r>
          </a:p>
          <a:p>
            <a:pPr>
              <a:lnSpc>
                <a:spcPct val="100000"/>
              </a:lnSpc>
              <a:buFont typeface="Wingdings" panose="05000000000000000000" pitchFamily="2" charset="2"/>
              <a:buChar char="ü"/>
            </a:pPr>
            <a:endPar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endParaRPr>
          </a:p>
          <a:p>
            <a:pPr>
              <a:lnSpc>
                <a:spcPct val="100000"/>
              </a:lnSpc>
              <a:buFont typeface="Wingdings" panose="05000000000000000000" pitchFamily="2" charset="2"/>
              <a:buChar char="ü"/>
            </a:pPr>
            <a:endParaRPr lang="lv-LV" sz="2000" dirty="0" smtClean="0"/>
          </a:p>
          <a:p>
            <a:endParaRPr lang="lv-LV" sz="2000" dirty="0"/>
          </a:p>
        </p:txBody>
      </p:sp>
    </p:spTree>
    <p:extLst>
      <p:ext uri="{BB962C8B-B14F-4D97-AF65-F5344CB8AC3E}">
        <p14:creationId xmlns:p14="http://schemas.microsoft.com/office/powerpoint/2010/main" val="107749203"/>
      </p:ext>
    </p:extLst>
  </p:cSld>
  <p:clrMapOvr>
    <a:masterClrMapping/>
  </p:clrMapOvr>
  <p:transition spd="slow">
    <p:pu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838" y="116632"/>
            <a:ext cx="7975798" cy="759618"/>
          </a:xfrm>
        </p:spPr>
        <p:txBody>
          <a:bodyPr>
            <a:normAutofit/>
          </a:bodyPr>
          <a:lstStyle/>
          <a:p>
            <a:pPr algn="ct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Citas</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2020./2021</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mācību</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gada</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aktualitātes</a:t>
            </a:r>
            <a:endParaRPr lang="lv-LV" sz="2800" b="1" dirty="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endParaRPr>
          </a:p>
        </p:txBody>
      </p:sp>
      <p:sp>
        <p:nvSpPr>
          <p:cNvPr id="3" name="Content Placeholder 2"/>
          <p:cNvSpPr>
            <a:spLocks noGrp="1"/>
          </p:cNvSpPr>
          <p:nvPr>
            <p:ph idx="1"/>
          </p:nvPr>
        </p:nvSpPr>
        <p:spPr>
          <a:xfrm>
            <a:off x="350987" y="1268760"/>
            <a:ext cx="8685509" cy="5085183"/>
          </a:xfrm>
        </p:spPr>
        <p:txBody>
          <a:bodyPr>
            <a:noAutofit/>
          </a:bodyPr>
          <a:lstStyle/>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cs typeface="Times New Roman" panose="02020603050405020304" pitchFamily="18" charset="0"/>
              </a:rPr>
              <a:t>Pieejami visi mācību priekšmetu paraugi: </a:t>
            </a:r>
            <a:r>
              <a:rPr lang="lv-LV" sz="2000" dirty="0" smtClean="0">
                <a:solidFill>
                  <a:schemeClr val="accent6">
                    <a:lumMod val="50000"/>
                  </a:schemeClr>
                </a:solidFill>
                <a:latin typeface="Garamond" panose="02020404030301010803" pitchFamily="18" charset="0"/>
                <a:cs typeface="Times New Roman" panose="02020603050405020304" pitchFamily="18" charset="0"/>
                <a:hlinkClick r:id="rId3"/>
              </a:rPr>
              <a:t>https://mape.skola2030.lv</a:t>
            </a:r>
            <a:endParaRPr lang="lv-LV" sz="2000" dirty="0" smtClean="0">
              <a:solidFill>
                <a:schemeClr val="accent6">
                  <a:lumMod val="50000"/>
                </a:schemeClr>
              </a:solidFill>
              <a:latin typeface="Garamond" panose="02020404030301010803" pitchFamily="18" charset="0"/>
              <a:cs typeface="Times New Roman" panose="02020603050405020304" pitchFamily="18" charset="0"/>
            </a:endParaRPr>
          </a:p>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cs typeface="Times New Roman" panose="02020603050405020304" pitchFamily="18" charset="0"/>
              </a:rPr>
              <a:t>Turpinās pašvaldības mācību jomu koordinatoru, mācīšanās konsultantu pirmsskolām un vispārējās izglītības iestādēm izglītošana.  Rudenī MJK </a:t>
            </a:r>
            <a:r>
              <a:rPr lang="lv-LV" sz="2000" dirty="0" err="1" smtClean="0">
                <a:solidFill>
                  <a:schemeClr val="accent6">
                    <a:lumMod val="50000"/>
                  </a:schemeClr>
                </a:solidFill>
                <a:latin typeface="Garamond" panose="02020404030301010803" pitchFamily="18" charset="0"/>
                <a:cs typeface="Times New Roman" panose="02020603050405020304" pitchFamily="18" charset="0"/>
              </a:rPr>
              <a:t>vebināri</a:t>
            </a:r>
            <a:r>
              <a:rPr lang="lv-LV" sz="2000" dirty="0" smtClean="0">
                <a:solidFill>
                  <a:schemeClr val="accent6">
                    <a:lumMod val="50000"/>
                  </a:schemeClr>
                </a:solidFill>
                <a:latin typeface="Garamond" panose="02020404030301010803" pitchFamily="18" charset="0"/>
                <a:cs typeface="Times New Roman" panose="02020603050405020304" pitchFamily="18" charset="0"/>
              </a:rPr>
              <a:t>.</a:t>
            </a:r>
          </a:p>
          <a:p>
            <a:pPr>
              <a:lnSpc>
                <a:spcPct val="100000"/>
              </a:lnSpc>
              <a:buFont typeface="Wingdings" panose="05000000000000000000" pitchFamily="2" charset="2"/>
              <a:buChar char="ü"/>
            </a:pPr>
            <a:r>
              <a:rPr lang="lv-LV" sz="2000" dirty="0">
                <a:solidFill>
                  <a:schemeClr val="accent6">
                    <a:lumMod val="50000"/>
                  </a:schemeClr>
                </a:solidFill>
                <a:latin typeface="Garamond" panose="02020404030301010803" pitchFamily="18" charset="0"/>
                <a:cs typeface="Times New Roman" panose="02020603050405020304" pitchFamily="18" charset="0"/>
              </a:rPr>
              <a:t>Turpinās atbalsta pasākumi projekta «Kompetenču pieeja mācību saturā» (semināri, kursi, konferences, </a:t>
            </a:r>
            <a:r>
              <a:rPr lang="lv-LV" sz="2000" dirty="0" err="1">
                <a:solidFill>
                  <a:schemeClr val="accent6">
                    <a:lumMod val="50000"/>
                  </a:schemeClr>
                </a:solidFill>
                <a:latin typeface="Garamond" panose="02020404030301010803" pitchFamily="18" charset="0"/>
                <a:cs typeface="Times New Roman" panose="02020603050405020304" pitchFamily="18" charset="0"/>
              </a:rPr>
              <a:t>vebināri</a:t>
            </a:r>
            <a:r>
              <a:rPr lang="lv-LV" sz="2000" dirty="0">
                <a:solidFill>
                  <a:schemeClr val="accent6">
                    <a:lumMod val="50000"/>
                  </a:schemeClr>
                </a:solidFill>
                <a:latin typeface="Garamond" panose="02020404030301010803" pitchFamily="18" charset="0"/>
                <a:cs typeface="Times New Roman" panose="02020603050405020304" pitchFamily="18" charset="0"/>
              </a:rPr>
              <a:t> u.tml.)</a:t>
            </a:r>
          </a:p>
          <a:p>
            <a:pPr>
              <a:lnSpc>
                <a:spcPct val="100000"/>
              </a:lnSpc>
              <a:buFont typeface="Wingdings" panose="05000000000000000000" pitchFamily="2" charset="2"/>
              <a:buChar char="ü"/>
            </a:pPr>
            <a:r>
              <a:rPr lang="lv-LV" sz="2000" dirty="0">
                <a:solidFill>
                  <a:schemeClr val="accent6">
                    <a:lumMod val="50000"/>
                  </a:schemeClr>
                </a:solidFill>
                <a:latin typeface="Garamond" panose="02020404030301010803" pitchFamily="18" charset="0"/>
                <a:cs typeface="Times New Roman" panose="02020603050405020304" pitchFamily="18" charset="0"/>
              </a:rPr>
              <a:t>Turpinās projekts « </a:t>
            </a:r>
            <a:r>
              <a:rPr lang="lv-LV" sz="2000" dirty="0" err="1">
                <a:solidFill>
                  <a:schemeClr val="accent6">
                    <a:lumMod val="50000"/>
                  </a:schemeClr>
                </a:solidFill>
                <a:latin typeface="Garamond" panose="02020404030301010803" pitchFamily="18" charset="0"/>
                <a:cs typeface="Times New Roman" panose="02020603050405020304" pitchFamily="18" charset="0"/>
              </a:rPr>
              <a:t>PuMPuRS</a:t>
            </a:r>
            <a:r>
              <a:rPr lang="lv-LV" sz="2000" dirty="0">
                <a:solidFill>
                  <a:schemeClr val="accent6">
                    <a:lumMod val="50000"/>
                  </a:schemeClr>
                </a:solidFill>
                <a:latin typeface="Garamond" panose="02020404030301010803" pitchFamily="18" charset="0"/>
                <a:cs typeface="Times New Roman" panose="02020603050405020304" pitchFamily="18" charset="0"/>
              </a:rPr>
              <a:t>» - darbnīcas  un </a:t>
            </a:r>
            <a:r>
              <a:rPr lang="lv-LV" sz="2000" dirty="0" err="1">
                <a:solidFill>
                  <a:schemeClr val="accent6">
                    <a:lumMod val="50000"/>
                  </a:schemeClr>
                </a:solidFill>
                <a:latin typeface="Garamond" panose="02020404030301010803" pitchFamily="18" charset="0"/>
                <a:cs typeface="Times New Roman" panose="02020603050405020304" pitchFamily="18" charset="0"/>
              </a:rPr>
              <a:t>supervīzijas</a:t>
            </a:r>
            <a:r>
              <a:rPr lang="lv-LV" sz="2000" dirty="0">
                <a:solidFill>
                  <a:schemeClr val="accent6">
                    <a:lumMod val="50000"/>
                  </a:schemeClr>
                </a:solidFill>
                <a:latin typeface="Garamond" panose="02020404030301010803" pitchFamily="18" charset="0"/>
                <a:cs typeface="Times New Roman" panose="02020603050405020304" pitchFamily="18" charset="0"/>
              </a:rPr>
              <a:t> izglītības iestādēs</a:t>
            </a:r>
            <a:r>
              <a:rPr lang="lv-LV" sz="2000" dirty="0" smtClean="0">
                <a:solidFill>
                  <a:schemeClr val="accent6">
                    <a:lumMod val="50000"/>
                  </a:schemeClr>
                </a:solidFill>
                <a:latin typeface="Garamond" panose="02020404030301010803" pitchFamily="18" charset="0"/>
                <a:cs typeface="Times New Roman" panose="02020603050405020304" pitchFamily="18" charset="0"/>
              </a:rPr>
              <a:t>.</a:t>
            </a:r>
          </a:p>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cs typeface="Times New Roman" panose="02020603050405020304" pitchFamily="18" charset="0"/>
              </a:rPr>
              <a:t>Izstrādē mācību programmu paraugi Latgaliešu rakstu valodas un Novadu mācības apguvei vidējās izglītības pakāpē.</a:t>
            </a:r>
          </a:p>
          <a:p>
            <a:pPr>
              <a:lnSpc>
                <a:spcPct val="100000"/>
              </a:lnSpc>
              <a:buFont typeface="Wingdings" panose="05000000000000000000" pitchFamily="2" charset="2"/>
              <a:buChar char="ü"/>
            </a:pPr>
            <a:r>
              <a:rPr lang="lv-LV" sz="2000" dirty="0" smtClean="0">
                <a:solidFill>
                  <a:schemeClr val="accent6">
                    <a:lumMod val="50000"/>
                  </a:schemeClr>
                </a:solidFill>
                <a:latin typeface="Garamond" panose="02020404030301010803" pitchFamily="18" charset="0"/>
                <a:cs typeface="Times New Roman" panose="02020603050405020304" pitchFamily="18" charset="0"/>
              </a:rPr>
              <a:t>Izstrādāta specializētā kursa programma «Valsts aizsardzības mācība». </a:t>
            </a:r>
          </a:p>
          <a:p>
            <a:pPr>
              <a:lnSpc>
                <a:spcPct val="100000"/>
              </a:lnSpc>
              <a:buFont typeface="Wingdings" panose="05000000000000000000" pitchFamily="2" charset="2"/>
              <a:buChar char="ü"/>
            </a:pPr>
            <a:endParaRPr lang="lv-LV" sz="2000" dirty="0" smtClean="0">
              <a:solidFill>
                <a:schemeClr val="accent6">
                  <a:lumMod val="50000"/>
                </a:schemeClr>
              </a:solidFill>
              <a:latin typeface="Garamond" panose="02020404030301010803" pitchFamily="18" charset="0"/>
              <a:cs typeface="Times New Roman" panose="02020603050405020304" pitchFamily="18" charset="0"/>
            </a:endParaRPr>
          </a:p>
          <a:p>
            <a:pPr>
              <a:lnSpc>
                <a:spcPct val="100000"/>
              </a:lnSpc>
              <a:buFont typeface="Wingdings" panose="05000000000000000000" pitchFamily="2" charset="2"/>
              <a:buChar char="ü"/>
            </a:pPr>
            <a:endParaRPr lang="lv-LV" sz="2000" dirty="0" smtClean="0">
              <a:solidFill>
                <a:schemeClr val="accent6">
                  <a:lumMod val="50000"/>
                </a:schemeClr>
              </a:solidFill>
              <a:latin typeface="Garamond" panose="02020404030301010803" pitchFamily="18" charset="0"/>
              <a:cs typeface="Times New Roman" panose="02020603050405020304" pitchFamily="18" charset="0"/>
            </a:endParaRPr>
          </a:p>
          <a:p>
            <a:pPr>
              <a:lnSpc>
                <a:spcPct val="100000"/>
              </a:lnSpc>
              <a:buFont typeface="Wingdings" panose="05000000000000000000" pitchFamily="2" charset="2"/>
              <a:buChar char="ü"/>
            </a:pPr>
            <a:endParaRPr lang="lv-LV" sz="2000" dirty="0" smtClean="0">
              <a:solidFill>
                <a:schemeClr val="accent6">
                  <a:lumMod val="50000"/>
                </a:schemeClr>
              </a:solidFill>
              <a:latin typeface="Garamond" panose="02020404030301010803" pitchFamily="18" charset="0"/>
              <a:cs typeface="Times New Roman" panose="02020603050405020304" pitchFamily="18" charset="0"/>
            </a:endParaRPr>
          </a:p>
          <a:p>
            <a:pPr>
              <a:lnSpc>
                <a:spcPct val="100000"/>
              </a:lnSpc>
              <a:buFont typeface="Wingdings" panose="05000000000000000000" pitchFamily="2" charset="2"/>
              <a:buChar char="ü"/>
            </a:pPr>
            <a:endParaRPr lang="lv-LV" sz="2000" dirty="0" smtClean="0">
              <a:solidFill>
                <a:schemeClr val="accent6">
                  <a:lumMod val="50000"/>
                </a:schemeClr>
              </a:solidFill>
              <a:latin typeface="Garamond" panose="02020404030301010803" pitchFamily="18" charset="0"/>
              <a:cs typeface="Times New Roman" panose="02020603050405020304" pitchFamily="18" charset="0"/>
            </a:endParaRPr>
          </a:p>
          <a:p>
            <a:pPr>
              <a:lnSpc>
                <a:spcPct val="100000"/>
              </a:lnSpc>
              <a:buFont typeface="Wingdings" panose="05000000000000000000" pitchFamily="2" charset="2"/>
              <a:buChar char="ü"/>
            </a:pPr>
            <a:endParaRPr lang="lv-LV" sz="2000" dirty="0" smtClean="0">
              <a:solidFill>
                <a:schemeClr val="accent6">
                  <a:lumMod val="50000"/>
                </a:schemeClr>
              </a:solidFill>
              <a:latin typeface="Garamond" panose="02020404030301010803" pitchFamily="18" charset="0"/>
              <a:ea typeface="SimSun" panose="02010600030101010101" pitchFamily="2" charset="-122"/>
              <a:cs typeface="Times New Roman" panose="02020603050405020304" pitchFamily="18" charset="0"/>
            </a:endParaRPr>
          </a:p>
          <a:p>
            <a:pPr>
              <a:lnSpc>
                <a:spcPct val="100000"/>
              </a:lnSpc>
              <a:buFont typeface="Wingdings" panose="05000000000000000000" pitchFamily="2" charset="2"/>
              <a:buChar char="ü"/>
            </a:pPr>
            <a:endParaRPr lang="lv-LV" sz="2000" dirty="0" smtClean="0"/>
          </a:p>
          <a:p>
            <a:endParaRPr lang="lv-LV" sz="2000" dirty="0"/>
          </a:p>
        </p:txBody>
      </p:sp>
    </p:spTree>
    <p:extLst>
      <p:ext uri="{BB962C8B-B14F-4D97-AF65-F5344CB8AC3E}">
        <p14:creationId xmlns:p14="http://schemas.microsoft.com/office/powerpoint/2010/main" val="3764753974"/>
      </p:ext>
    </p:extLst>
  </p:cSld>
  <p:clrMapOvr>
    <a:masterClrMapping/>
  </p:clrMapOvr>
  <p:transition spd="slow">
    <p:pu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692150"/>
            <a:ext cx="8229600" cy="908050"/>
          </a:xfrm>
        </p:spPr>
        <p:txBody>
          <a:bodyPr wrap="square" numCol="1" anchorCtr="0" compatLnSpc="1">
            <a:prstTxWarp prst="textNoShape">
              <a:avLst/>
            </a:prstTxWarp>
            <a:noAutofit/>
          </a:bodyPr>
          <a:lstStyle/>
          <a:p>
            <a:pPr algn="ctr" eaLnBrk="1" hangingPunct="1">
              <a:lnSpc>
                <a:spcPct val="100000"/>
              </a:lnSpc>
            </a:pP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MĀCĪBU PROCESS </a:t>
            </a:r>
            <a:b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2800" b="1"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2019./2020. MĀCĪBU GADĀ</a:t>
            </a:r>
            <a:endParaRPr lang="lv-LV" sz="2800" dirty="0" smtClean="0">
              <a:solidFill>
                <a:schemeClr val="accent6">
                  <a:lumMod val="50000"/>
                </a:schemeClr>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endParaRPr>
          </a:p>
        </p:txBody>
      </p:sp>
      <p:sp>
        <p:nvSpPr>
          <p:cNvPr id="7171" name="Satura vietturis 2"/>
          <p:cNvSpPr>
            <a:spLocks noGrp="1"/>
          </p:cNvSpPr>
          <p:nvPr>
            <p:ph idx="1"/>
          </p:nvPr>
        </p:nvSpPr>
        <p:spPr>
          <a:xfrm>
            <a:off x="467544" y="1556792"/>
            <a:ext cx="8208912" cy="4896544"/>
          </a:xfrm>
        </p:spPr>
        <p:txBody>
          <a:bodyPr rtlCol="0">
            <a:normAutofit lnSpcReduction="10000"/>
          </a:bodyPr>
          <a:lstStyle/>
          <a:p>
            <a:pPr algn="ctr" eaLnBrk="1" fontAlgn="auto" hangingPunct="1">
              <a:lnSpc>
                <a:spcPct val="80000"/>
              </a:lnSpc>
              <a:spcAft>
                <a:spcPts val="0"/>
              </a:spcAft>
              <a:buClr>
                <a:schemeClr val="tx1">
                  <a:lumMod val="75000"/>
                  <a:lumOff val="25000"/>
                </a:schemeClr>
              </a:buClr>
              <a:buFont typeface="Arial" charset="0"/>
              <a:buNone/>
              <a:defRPr/>
            </a:pPr>
            <a:r>
              <a:rPr lang="lv-LV" sz="3200" b="1" dirty="0" smtClean="0">
                <a:solidFill>
                  <a:srgbClr val="000099"/>
                </a:solidFill>
                <a:latin typeface="Garamond" panose="02020404030301010803" pitchFamily="18" charset="0"/>
              </a:rPr>
              <a:t>	</a:t>
            </a:r>
            <a:endParaRPr lang="lv-LV" sz="3200" dirty="0" smtClean="0">
              <a:solidFill>
                <a:srgbClr val="000099"/>
              </a:solidFill>
              <a:latin typeface="Garamond" panose="02020404030301010803" pitchFamily="18" charset="0"/>
            </a:endParaRPr>
          </a:p>
          <a:p>
            <a:pPr eaLnBrk="1" fontAlgn="auto" hangingPunct="1">
              <a:lnSpc>
                <a:spcPct val="80000"/>
              </a:lnSpc>
              <a:spcAft>
                <a:spcPts val="0"/>
              </a:spcAft>
              <a:buClr>
                <a:schemeClr val="tx1">
                  <a:lumMod val="75000"/>
                  <a:lumOff val="25000"/>
                </a:schemeClr>
              </a:buClr>
              <a:buFont typeface="Wingdings" pitchFamily="2" charset="2"/>
              <a:buChar char="ü"/>
              <a:defRPr/>
            </a:pPr>
            <a:r>
              <a:rPr lang="lv-LV" sz="2800" i="1" u="sng" dirty="0" smtClean="0">
                <a:solidFill>
                  <a:schemeClr val="tx1"/>
                </a:solidFill>
                <a:latin typeface="Garamond" panose="02020404030301010803" pitchFamily="18" charset="0"/>
                <a:cs typeface="Yatra One" panose="02000000000000000000" pitchFamily="2" charset="-70"/>
              </a:rPr>
              <a:t>Pirmais semestris:</a:t>
            </a:r>
            <a:r>
              <a:rPr lang="lv-LV" sz="2800" dirty="0" smtClean="0">
                <a:solidFill>
                  <a:schemeClr val="tx1"/>
                </a:solidFill>
                <a:latin typeface="Garamond" panose="02020404030301010803" pitchFamily="18" charset="0"/>
                <a:cs typeface="Yatra One" panose="02000000000000000000" pitchFamily="2" charset="-70"/>
              </a:rPr>
              <a:t> </a:t>
            </a:r>
          </a:p>
          <a:p>
            <a:pPr marL="68580" indent="0" eaLnBrk="1" fontAlgn="auto" hangingPunct="1">
              <a:lnSpc>
                <a:spcPct val="80000"/>
              </a:lnSpc>
              <a:spcAft>
                <a:spcPts val="0"/>
              </a:spcAft>
              <a:buClr>
                <a:schemeClr val="tx1">
                  <a:lumMod val="75000"/>
                  <a:lumOff val="25000"/>
                </a:schemeClr>
              </a:buClr>
              <a:buNone/>
              <a:defRPr/>
            </a:pPr>
            <a:r>
              <a:rPr lang="lv-LV" sz="2800" b="1" dirty="0" smtClean="0">
                <a:solidFill>
                  <a:schemeClr val="tx1"/>
                </a:solidFill>
                <a:latin typeface="Garamond" panose="02020404030301010803" pitchFamily="18" charset="0"/>
                <a:cs typeface="Yatra One" panose="02000000000000000000" pitchFamily="2" charset="-70"/>
              </a:rPr>
              <a:t>	no</a:t>
            </a:r>
            <a:r>
              <a:rPr lang="lv-LV" sz="2800" dirty="0" smtClean="0">
                <a:solidFill>
                  <a:schemeClr val="tx1"/>
                </a:solidFill>
                <a:latin typeface="Garamond" panose="02020404030301010803" pitchFamily="18" charset="0"/>
                <a:cs typeface="Yatra One" panose="02000000000000000000" pitchFamily="2" charset="-70"/>
              </a:rPr>
              <a:t> </a:t>
            </a:r>
            <a:r>
              <a:rPr lang="lv-LV" sz="2800" b="1" dirty="0" smtClean="0">
                <a:solidFill>
                  <a:schemeClr val="tx1"/>
                </a:solidFill>
                <a:latin typeface="Garamond" panose="02020404030301010803" pitchFamily="18" charset="0"/>
                <a:cs typeface="Yatra One" panose="02000000000000000000" pitchFamily="2" charset="-70"/>
              </a:rPr>
              <a:t>2020. gada 1. septembra līdz </a:t>
            </a:r>
            <a:r>
              <a:rPr lang="lv-LV" sz="2800" b="1" dirty="0" smtClean="0">
                <a:latin typeface="Garamond" panose="02020404030301010803" pitchFamily="18" charset="0"/>
                <a:cs typeface="Yatra One" panose="02000000000000000000" pitchFamily="2" charset="-70"/>
              </a:rPr>
              <a:t>18</a:t>
            </a:r>
            <a:r>
              <a:rPr lang="lv-LV" sz="2800" b="1" dirty="0" smtClean="0">
                <a:solidFill>
                  <a:schemeClr val="tx1"/>
                </a:solidFill>
                <a:latin typeface="Garamond" panose="02020404030301010803" pitchFamily="18" charset="0"/>
                <a:cs typeface="Yatra One" panose="02000000000000000000" pitchFamily="2" charset="-70"/>
              </a:rPr>
              <a:t>. decembrim</a:t>
            </a:r>
          </a:p>
          <a:p>
            <a:pPr eaLnBrk="1" fontAlgn="auto" hangingPunct="1">
              <a:lnSpc>
                <a:spcPct val="80000"/>
              </a:lnSpc>
              <a:spcAft>
                <a:spcPts val="0"/>
              </a:spcAft>
              <a:buClr>
                <a:schemeClr val="tx1">
                  <a:lumMod val="75000"/>
                  <a:lumOff val="25000"/>
                </a:schemeClr>
              </a:buClr>
              <a:buFont typeface="Wingdings 2" charset="2"/>
              <a:buNone/>
              <a:defRPr/>
            </a:pPr>
            <a:endParaRPr lang="lv-LV" sz="2800" b="1" dirty="0" smtClean="0">
              <a:solidFill>
                <a:schemeClr val="tx1"/>
              </a:solidFill>
              <a:latin typeface="Garamond" panose="02020404030301010803" pitchFamily="18" charset="0"/>
              <a:cs typeface="Yatra One" panose="02000000000000000000" pitchFamily="2" charset="-70"/>
            </a:endParaRPr>
          </a:p>
          <a:p>
            <a:pPr eaLnBrk="1" fontAlgn="auto" hangingPunct="1">
              <a:lnSpc>
                <a:spcPct val="80000"/>
              </a:lnSpc>
              <a:spcAft>
                <a:spcPts val="0"/>
              </a:spcAft>
              <a:buClr>
                <a:schemeClr val="tx1">
                  <a:lumMod val="75000"/>
                  <a:lumOff val="25000"/>
                </a:schemeClr>
              </a:buClr>
              <a:buFont typeface="Wingdings" pitchFamily="2" charset="2"/>
              <a:buChar char="ü"/>
              <a:defRPr/>
            </a:pPr>
            <a:r>
              <a:rPr lang="lv-LV" sz="2800" i="1" u="sng" dirty="0" smtClean="0">
                <a:solidFill>
                  <a:schemeClr val="tx1"/>
                </a:solidFill>
                <a:latin typeface="Garamond" panose="02020404030301010803" pitchFamily="18" charset="0"/>
                <a:cs typeface="Yatra One" panose="02000000000000000000" pitchFamily="2" charset="-70"/>
              </a:rPr>
              <a:t>Otrais semestris: </a:t>
            </a:r>
          </a:p>
          <a:p>
            <a:pPr marL="68580" indent="0" eaLnBrk="1" fontAlgn="auto" hangingPunct="1">
              <a:lnSpc>
                <a:spcPct val="80000"/>
              </a:lnSpc>
              <a:spcAft>
                <a:spcPts val="0"/>
              </a:spcAft>
              <a:buClr>
                <a:schemeClr val="tx1">
                  <a:lumMod val="75000"/>
                  <a:lumOff val="25000"/>
                </a:schemeClr>
              </a:buClr>
              <a:buNone/>
              <a:defRPr/>
            </a:pPr>
            <a:r>
              <a:rPr lang="lv-LV" sz="2800" b="1" i="1" dirty="0" smtClean="0">
                <a:solidFill>
                  <a:schemeClr val="tx1"/>
                </a:solidFill>
                <a:latin typeface="Garamond" panose="02020404030301010803" pitchFamily="18" charset="0"/>
                <a:cs typeface="Yatra One" panose="02000000000000000000" pitchFamily="2" charset="-70"/>
              </a:rPr>
              <a:t>	no</a:t>
            </a:r>
            <a:r>
              <a:rPr lang="lv-LV" sz="2800" i="1" dirty="0" smtClean="0">
                <a:solidFill>
                  <a:schemeClr val="tx1"/>
                </a:solidFill>
                <a:latin typeface="Garamond" panose="02020404030301010803" pitchFamily="18" charset="0"/>
                <a:cs typeface="Yatra One" panose="02000000000000000000" pitchFamily="2" charset="-70"/>
              </a:rPr>
              <a:t>  </a:t>
            </a:r>
            <a:r>
              <a:rPr lang="lv-LV" sz="2800" b="1" dirty="0" smtClean="0">
                <a:solidFill>
                  <a:schemeClr val="tx1"/>
                </a:solidFill>
                <a:latin typeface="Garamond" panose="02020404030301010803" pitchFamily="18" charset="0"/>
                <a:cs typeface="Yatra One" panose="02000000000000000000" pitchFamily="2" charset="-70"/>
              </a:rPr>
              <a:t>2021. gada 4. janvāra līdz </a:t>
            </a:r>
            <a:r>
              <a:rPr lang="lv-LV" sz="2800" b="1" dirty="0" smtClean="0">
                <a:latin typeface="Garamond" panose="02020404030301010803" pitchFamily="18" charset="0"/>
                <a:cs typeface="Yatra One" panose="02000000000000000000" pitchFamily="2" charset="-70"/>
              </a:rPr>
              <a:t>31</a:t>
            </a:r>
            <a:r>
              <a:rPr lang="lv-LV" sz="2800" b="1" dirty="0" smtClean="0">
                <a:solidFill>
                  <a:schemeClr val="tx1"/>
                </a:solidFill>
                <a:latin typeface="Garamond" panose="02020404030301010803" pitchFamily="18" charset="0"/>
                <a:cs typeface="Yatra One" panose="02000000000000000000" pitchFamily="2" charset="-70"/>
              </a:rPr>
              <a:t>.maijam</a:t>
            </a:r>
          </a:p>
          <a:p>
            <a:pPr marL="0" indent="0" eaLnBrk="1" fontAlgn="auto" hangingPunct="1">
              <a:lnSpc>
                <a:spcPct val="80000"/>
              </a:lnSpc>
              <a:spcAft>
                <a:spcPts val="0"/>
              </a:spcAft>
              <a:buClr>
                <a:schemeClr val="tx1">
                  <a:lumMod val="75000"/>
                  <a:lumOff val="25000"/>
                </a:schemeClr>
              </a:buClr>
              <a:buNone/>
              <a:defRPr/>
            </a:pPr>
            <a:endParaRPr lang="lv-LV" sz="2800" b="1" dirty="0" smtClean="0">
              <a:solidFill>
                <a:schemeClr val="tx1"/>
              </a:solidFill>
              <a:latin typeface="Garamond" panose="02020404030301010803" pitchFamily="18" charset="0"/>
              <a:cs typeface="Yatra One" panose="02000000000000000000" pitchFamily="2" charset="-70"/>
            </a:endParaRPr>
          </a:p>
          <a:p>
            <a:pPr lvl="0">
              <a:lnSpc>
                <a:spcPct val="80000"/>
              </a:lnSpc>
              <a:buClr>
                <a:prstClr val="black">
                  <a:lumMod val="75000"/>
                  <a:lumOff val="25000"/>
                </a:prstClr>
              </a:buClr>
              <a:buFont typeface="Wingdings" pitchFamily="2" charset="2"/>
              <a:buChar char="ü"/>
              <a:defRPr/>
            </a:pPr>
            <a:r>
              <a:rPr lang="lv-LV" sz="2800" i="1" u="sng" dirty="0" smtClean="0">
                <a:solidFill>
                  <a:schemeClr val="tx1"/>
                </a:solidFill>
                <a:latin typeface="Garamond" panose="02020404030301010803" pitchFamily="18" charset="0"/>
                <a:cs typeface="Yatra One" panose="02000000000000000000" pitchFamily="2" charset="-70"/>
              </a:rPr>
              <a:t>9. klasei </a:t>
            </a:r>
          </a:p>
          <a:p>
            <a:pPr marL="68580" lvl="0" indent="0">
              <a:lnSpc>
                <a:spcPct val="80000"/>
              </a:lnSpc>
              <a:buClr>
                <a:prstClr val="black">
                  <a:lumMod val="75000"/>
                  <a:lumOff val="25000"/>
                </a:prstClr>
              </a:buClr>
              <a:buNone/>
              <a:defRPr/>
            </a:pPr>
            <a:r>
              <a:rPr lang="lv-LV" sz="2800" dirty="0" smtClean="0">
                <a:solidFill>
                  <a:schemeClr val="tx1"/>
                </a:solidFill>
                <a:latin typeface="Garamond" panose="02020404030301010803" pitchFamily="18" charset="0"/>
                <a:cs typeface="Yatra One" panose="02000000000000000000" pitchFamily="2" charset="-70"/>
              </a:rPr>
              <a:t>	</a:t>
            </a:r>
            <a:r>
              <a:rPr lang="lv-LV" sz="2800" i="1" u="sng" dirty="0" smtClean="0">
                <a:solidFill>
                  <a:schemeClr val="tx1"/>
                </a:solidFill>
                <a:latin typeface="Garamond" panose="02020404030301010803" pitchFamily="18" charset="0"/>
                <a:cs typeface="Yatra One" panose="02000000000000000000" pitchFamily="2" charset="-70"/>
              </a:rPr>
              <a:t>mācību gads </a:t>
            </a:r>
            <a:r>
              <a:rPr lang="lv-LV" sz="2800" dirty="0" smtClean="0">
                <a:solidFill>
                  <a:schemeClr val="tx1"/>
                </a:solidFill>
                <a:latin typeface="Garamond" panose="02020404030301010803" pitchFamily="18" charset="0"/>
                <a:cs typeface="Yatra One" panose="02000000000000000000" pitchFamily="2" charset="-70"/>
              </a:rPr>
              <a:t>– </a:t>
            </a:r>
            <a:r>
              <a:rPr lang="lv-LV" sz="2800" b="1" dirty="0" smtClean="0">
                <a:solidFill>
                  <a:schemeClr val="tx1"/>
                </a:solidFill>
                <a:latin typeface="Garamond" panose="02020404030301010803" pitchFamily="18" charset="0"/>
                <a:cs typeface="Yatra One" panose="02000000000000000000" pitchFamily="2" charset="-70"/>
              </a:rPr>
              <a:t>2021. gada 11. jūnijā</a:t>
            </a:r>
          </a:p>
          <a:p>
            <a:pPr lvl="0">
              <a:lnSpc>
                <a:spcPct val="80000"/>
              </a:lnSpc>
              <a:buClr>
                <a:prstClr val="black">
                  <a:lumMod val="75000"/>
                  <a:lumOff val="25000"/>
                </a:prstClr>
              </a:buClr>
              <a:buNone/>
              <a:defRPr/>
            </a:pPr>
            <a:endParaRPr lang="lv-LV" sz="2800" b="1" dirty="0" smtClean="0">
              <a:solidFill>
                <a:schemeClr val="tx1"/>
              </a:solidFill>
              <a:latin typeface="Garamond" panose="02020404030301010803" pitchFamily="18" charset="0"/>
              <a:cs typeface="Yatra One" panose="02000000000000000000" pitchFamily="2" charset="-70"/>
            </a:endParaRPr>
          </a:p>
          <a:p>
            <a:pPr lvl="0">
              <a:lnSpc>
                <a:spcPct val="80000"/>
              </a:lnSpc>
              <a:buClr>
                <a:prstClr val="black">
                  <a:lumMod val="75000"/>
                  <a:lumOff val="25000"/>
                </a:prstClr>
              </a:buClr>
              <a:buFont typeface="Wingdings" pitchFamily="2" charset="2"/>
              <a:buChar char="ü"/>
              <a:defRPr/>
            </a:pPr>
            <a:r>
              <a:rPr lang="lv-LV" sz="2800" i="1" u="sng" dirty="0" smtClean="0">
                <a:solidFill>
                  <a:schemeClr val="tx1"/>
                </a:solidFill>
                <a:latin typeface="Garamond" panose="02020404030301010803" pitchFamily="18" charset="0"/>
                <a:cs typeface="Yatra One" panose="02000000000000000000" pitchFamily="2" charset="-70"/>
              </a:rPr>
              <a:t>12. klasei </a:t>
            </a:r>
          </a:p>
          <a:p>
            <a:pPr marL="68580" lvl="0" indent="0">
              <a:lnSpc>
                <a:spcPct val="80000"/>
              </a:lnSpc>
              <a:buClr>
                <a:prstClr val="black">
                  <a:lumMod val="75000"/>
                  <a:lumOff val="25000"/>
                </a:prstClr>
              </a:buClr>
              <a:buNone/>
              <a:defRPr/>
            </a:pPr>
            <a:r>
              <a:rPr lang="lv-LV" sz="2800" dirty="0" smtClean="0">
                <a:solidFill>
                  <a:schemeClr val="tx1"/>
                </a:solidFill>
                <a:latin typeface="Garamond" panose="02020404030301010803" pitchFamily="18" charset="0"/>
                <a:cs typeface="Yatra One" panose="02000000000000000000" pitchFamily="2" charset="-70"/>
              </a:rPr>
              <a:t>	</a:t>
            </a:r>
            <a:r>
              <a:rPr lang="lv-LV" sz="2800" i="1" u="sng" dirty="0" smtClean="0">
                <a:solidFill>
                  <a:schemeClr val="tx1"/>
                </a:solidFill>
                <a:latin typeface="Garamond" panose="02020404030301010803" pitchFamily="18" charset="0"/>
                <a:cs typeface="Yatra One" panose="02000000000000000000" pitchFamily="2" charset="-70"/>
              </a:rPr>
              <a:t>mācību gads </a:t>
            </a:r>
            <a:r>
              <a:rPr lang="lv-LV" sz="2800" b="1" dirty="0" smtClean="0">
                <a:solidFill>
                  <a:schemeClr val="tx1"/>
                </a:solidFill>
                <a:latin typeface="Garamond" panose="02020404030301010803" pitchFamily="18" charset="0"/>
                <a:cs typeface="Yatra One" panose="02000000000000000000" pitchFamily="2" charset="-70"/>
              </a:rPr>
              <a:t>- 2021. gada 18.jūnijā</a:t>
            </a:r>
            <a:endParaRPr lang="lv-LV" sz="2800" dirty="0" smtClean="0">
              <a:solidFill>
                <a:schemeClr val="tx1"/>
              </a:solidFill>
              <a:latin typeface="Garamond" panose="02020404030301010803" pitchFamily="18" charset="0"/>
              <a:cs typeface="Yatra One" panose="02000000000000000000" pitchFamily="2" charset="-70"/>
            </a:endParaRPr>
          </a:p>
          <a:p>
            <a:pPr marL="0" indent="0" eaLnBrk="1" fontAlgn="auto" hangingPunct="1">
              <a:lnSpc>
                <a:spcPct val="80000"/>
              </a:lnSpc>
              <a:spcAft>
                <a:spcPts val="0"/>
              </a:spcAft>
              <a:buClr>
                <a:schemeClr val="tx1">
                  <a:lumMod val="75000"/>
                  <a:lumOff val="25000"/>
                </a:schemeClr>
              </a:buClr>
              <a:buNone/>
              <a:defRPr/>
            </a:pPr>
            <a:endParaRPr lang="lv-LV" sz="2500" b="1" dirty="0" smtClean="0">
              <a:solidFill>
                <a:srgbClr val="000099"/>
              </a:solidFill>
              <a:latin typeface="Bookman Old Style" pitchFamily="18" charset="0"/>
            </a:endParaRPr>
          </a:p>
          <a:p>
            <a:pPr eaLnBrk="1" fontAlgn="auto" hangingPunct="1">
              <a:lnSpc>
                <a:spcPct val="80000"/>
              </a:lnSpc>
              <a:spcAft>
                <a:spcPts val="0"/>
              </a:spcAft>
              <a:buClr>
                <a:schemeClr val="tx1">
                  <a:lumMod val="75000"/>
                  <a:lumOff val="25000"/>
                </a:schemeClr>
              </a:buClr>
              <a:buFont typeface="Arial" charset="0"/>
              <a:buNone/>
              <a:defRPr/>
            </a:pPr>
            <a:endParaRPr lang="lv-LV" sz="2500" dirty="0" smtClean="0">
              <a:solidFill>
                <a:srgbClr val="000099"/>
              </a:solidFill>
            </a:endParaRPr>
          </a:p>
          <a:p>
            <a:pPr eaLnBrk="1" fontAlgn="auto" hangingPunct="1">
              <a:lnSpc>
                <a:spcPct val="80000"/>
              </a:lnSpc>
              <a:spcAft>
                <a:spcPts val="0"/>
              </a:spcAft>
              <a:buClr>
                <a:schemeClr val="tx1">
                  <a:lumMod val="75000"/>
                  <a:lumOff val="25000"/>
                </a:schemeClr>
              </a:buClr>
              <a:buFont typeface="Wingdings 2" charset="2"/>
              <a:buChar char=""/>
              <a:defRPr/>
            </a:pPr>
            <a:endParaRPr lang="lv-LV" sz="2500" dirty="0" smtClean="0">
              <a:solidFill>
                <a:srgbClr val="000099"/>
              </a:solidFill>
            </a:endParaRPr>
          </a:p>
        </p:txBody>
      </p:sp>
    </p:spTree>
  </p:cSld>
  <p:clrMapOvr>
    <a:masterClrMapping/>
  </p:clrMapOvr>
  <p:transition spd="slow">
    <p:pu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48834" name="Satura vietturis 2"/>
          <p:cNvSpPr>
            <a:spLocks noGrp="1"/>
          </p:cNvSpPr>
          <p:nvPr>
            <p:ph idx="1"/>
          </p:nvPr>
        </p:nvSpPr>
        <p:spPr>
          <a:xfrm>
            <a:off x="611560" y="188640"/>
            <a:ext cx="8136904" cy="6641119"/>
          </a:xfrm>
        </p:spPr>
        <p:txBody>
          <a:bodyPr>
            <a:normAutofit lnSpcReduction="10000"/>
          </a:bodyPr>
          <a:lstStyle/>
          <a:p>
            <a:pPr algn="ctr" eaLnBrk="1" hangingPunct="1">
              <a:buFont typeface="Arial" pitchFamily="34" charset="0"/>
              <a:buNone/>
              <a:defRPr/>
            </a:pPr>
            <a:r>
              <a:rPr lang="lv-LV" sz="40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Brīvlaiki:</a:t>
            </a:r>
          </a:p>
          <a:p>
            <a:pPr eaLnBrk="1" hangingPunct="1">
              <a:lnSpc>
                <a:spcPct val="100000"/>
              </a:lnSpc>
              <a:buFont typeface="Wingdings" pitchFamily="2" charset="2"/>
              <a:buChar char="ü"/>
              <a:defRPr/>
            </a:pPr>
            <a:r>
              <a:rPr lang="lv-LV" sz="2400" dirty="0" smtClean="0">
                <a:solidFill>
                  <a:schemeClr val="tx1"/>
                </a:solidFill>
                <a:latin typeface="Garamond" panose="02020404030301010803" pitchFamily="18" charset="0"/>
                <a:cs typeface="Yatra One" panose="02000000000000000000" pitchFamily="2" charset="-70"/>
              </a:rPr>
              <a:t>Rudens brīvdienas: </a:t>
            </a:r>
          </a:p>
          <a:p>
            <a:pPr marL="0" indent="0" eaLnBrk="1" hangingPunct="1">
              <a:lnSpc>
                <a:spcPct val="100000"/>
              </a:lnSpc>
              <a:buNone/>
              <a:defRPr/>
            </a:pPr>
            <a:r>
              <a:rPr lang="lv-LV" sz="2400" dirty="0" smtClean="0">
                <a:solidFill>
                  <a:schemeClr val="tx1"/>
                </a:solidFill>
                <a:latin typeface="Garamond" panose="02020404030301010803" pitchFamily="18" charset="0"/>
                <a:cs typeface="Yatra One" panose="02000000000000000000" pitchFamily="2" charset="-70"/>
              </a:rPr>
              <a:t>	</a:t>
            </a:r>
            <a:r>
              <a:rPr lang="lv-LV" sz="2400" b="1" dirty="0" smtClean="0">
                <a:solidFill>
                  <a:schemeClr val="tx1"/>
                </a:solidFill>
                <a:latin typeface="Garamond" panose="02020404030301010803" pitchFamily="18" charset="0"/>
                <a:cs typeface="Yatra One" panose="02000000000000000000" pitchFamily="2" charset="-70"/>
              </a:rPr>
              <a:t>no 2020. gada </a:t>
            </a:r>
            <a:r>
              <a:rPr lang="lv-LV" sz="2400" b="1" dirty="0" smtClean="0">
                <a:latin typeface="Garamond" panose="02020404030301010803" pitchFamily="18" charset="0"/>
                <a:cs typeface="Yatra One" panose="02000000000000000000" pitchFamily="2" charset="-70"/>
              </a:rPr>
              <a:t>19</a:t>
            </a:r>
            <a:r>
              <a:rPr lang="lv-LV" sz="2400" b="1" dirty="0" smtClean="0">
                <a:solidFill>
                  <a:schemeClr val="tx1"/>
                </a:solidFill>
                <a:latin typeface="Garamond" panose="02020404030301010803" pitchFamily="18" charset="0"/>
                <a:cs typeface="Yatra One" panose="02000000000000000000" pitchFamily="2" charset="-70"/>
              </a:rPr>
              <a:t>. oktobra līdz 23. oktobrim</a:t>
            </a:r>
          </a:p>
          <a:p>
            <a:pPr eaLnBrk="1" hangingPunct="1">
              <a:lnSpc>
                <a:spcPct val="100000"/>
              </a:lnSpc>
              <a:buFont typeface="Wingdings" pitchFamily="2" charset="2"/>
              <a:buChar char="ü"/>
              <a:defRPr/>
            </a:pPr>
            <a:r>
              <a:rPr lang="lv-LV" sz="2400" dirty="0" smtClean="0">
                <a:solidFill>
                  <a:schemeClr val="tx1"/>
                </a:solidFill>
                <a:latin typeface="Garamond" panose="02020404030301010803" pitchFamily="18" charset="0"/>
                <a:cs typeface="Yatra One" panose="02000000000000000000" pitchFamily="2" charset="-70"/>
              </a:rPr>
              <a:t>Ziemas brīvdienas: </a:t>
            </a:r>
          </a:p>
          <a:p>
            <a:pPr marL="0" indent="0" eaLnBrk="1" hangingPunct="1">
              <a:lnSpc>
                <a:spcPct val="100000"/>
              </a:lnSpc>
              <a:buNone/>
              <a:defRPr/>
            </a:pPr>
            <a:r>
              <a:rPr lang="lv-LV" sz="2400" dirty="0" smtClean="0">
                <a:solidFill>
                  <a:schemeClr val="tx1"/>
                </a:solidFill>
                <a:latin typeface="Garamond" panose="02020404030301010803" pitchFamily="18" charset="0"/>
                <a:cs typeface="Yatra One" panose="02000000000000000000" pitchFamily="2" charset="-70"/>
              </a:rPr>
              <a:t>	</a:t>
            </a:r>
            <a:r>
              <a:rPr lang="lv-LV" sz="2400" b="1" dirty="0" smtClean="0">
                <a:solidFill>
                  <a:schemeClr val="tx1"/>
                </a:solidFill>
                <a:latin typeface="Garamond" panose="02020404030301010803" pitchFamily="18" charset="0"/>
                <a:cs typeface="Yatra One" panose="02000000000000000000" pitchFamily="2" charset="-70"/>
              </a:rPr>
              <a:t>no 2020. gada 21. decembra līdz 2021. gada </a:t>
            </a:r>
            <a:r>
              <a:rPr lang="lv-LV" sz="2400" b="1" dirty="0">
                <a:latin typeface="Garamond" panose="02020404030301010803" pitchFamily="18" charset="0"/>
                <a:cs typeface="Yatra One" panose="02000000000000000000" pitchFamily="2" charset="-70"/>
              </a:rPr>
              <a:t>1</a:t>
            </a:r>
            <a:r>
              <a:rPr lang="lv-LV" sz="2400" b="1" dirty="0" smtClean="0">
                <a:solidFill>
                  <a:schemeClr val="tx1"/>
                </a:solidFill>
                <a:latin typeface="Garamond" panose="02020404030301010803" pitchFamily="18" charset="0"/>
                <a:cs typeface="Yatra One" panose="02000000000000000000" pitchFamily="2" charset="-70"/>
              </a:rPr>
              <a:t>. janvārim</a:t>
            </a:r>
          </a:p>
          <a:p>
            <a:pPr eaLnBrk="1" hangingPunct="1">
              <a:lnSpc>
                <a:spcPct val="100000"/>
              </a:lnSpc>
              <a:buFont typeface="Wingdings" pitchFamily="2" charset="2"/>
              <a:buChar char="ü"/>
              <a:defRPr/>
            </a:pPr>
            <a:r>
              <a:rPr lang="lv-LV" sz="2400" dirty="0" smtClean="0">
                <a:solidFill>
                  <a:schemeClr val="tx1"/>
                </a:solidFill>
                <a:latin typeface="Garamond" panose="02020404030301010803" pitchFamily="18" charset="0"/>
                <a:cs typeface="Yatra One" panose="02000000000000000000" pitchFamily="2" charset="-70"/>
              </a:rPr>
              <a:t>Pavasara brīvdienas: </a:t>
            </a:r>
          </a:p>
          <a:p>
            <a:pPr marL="0" indent="0" eaLnBrk="1" hangingPunct="1">
              <a:lnSpc>
                <a:spcPct val="100000"/>
              </a:lnSpc>
              <a:buNone/>
              <a:defRPr/>
            </a:pPr>
            <a:r>
              <a:rPr lang="lv-LV" sz="2400" dirty="0" smtClean="0">
                <a:solidFill>
                  <a:schemeClr val="tx1"/>
                </a:solidFill>
                <a:latin typeface="Garamond" panose="02020404030301010803" pitchFamily="18" charset="0"/>
                <a:cs typeface="Yatra One" panose="02000000000000000000" pitchFamily="2" charset="-70"/>
              </a:rPr>
              <a:t>	</a:t>
            </a:r>
            <a:r>
              <a:rPr lang="lv-LV" sz="2400" b="1" dirty="0" smtClean="0">
                <a:solidFill>
                  <a:schemeClr val="tx1"/>
                </a:solidFill>
                <a:latin typeface="Garamond" panose="02020404030301010803" pitchFamily="18" charset="0"/>
                <a:cs typeface="Yatra One" panose="02000000000000000000" pitchFamily="2" charset="-70"/>
              </a:rPr>
              <a:t>no 2021. gada 15. marta līdz </a:t>
            </a:r>
            <a:r>
              <a:rPr lang="lv-LV" sz="2400" b="1" dirty="0" smtClean="0">
                <a:latin typeface="Garamond" panose="02020404030301010803" pitchFamily="18" charset="0"/>
                <a:cs typeface="Yatra One" panose="02000000000000000000" pitchFamily="2" charset="-70"/>
              </a:rPr>
              <a:t>19</a:t>
            </a:r>
            <a:r>
              <a:rPr lang="lv-LV" sz="2400" b="1" dirty="0" smtClean="0">
                <a:solidFill>
                  <a:schemeClr val="tx1"/>
                </a:solidFill>
                <a:latin typeface="Garamond" panose="02020404030301010803" pitchFamily="18" charset="0"/>
                <a:cs typeface="Yatra One" panose="02000000000000000000" pitchFamily="2" charset="-70"/>
              </a:rPr>
              <a:t>. martam</a:t>
            </a:r>
          </a:p>
          <a:p>
            <a:pPr eaLnBrk="1" hangingPunct="1">
              <a:lnSpc>
                <a:spcPct val="100000"/>
              </a:lnSpc>
              <a:buFont typeface="Wingdings" pitchFamily="2" charset="2"/>
              <a:buChar char="ü"/>
              <a:defRPr/>
            </a:pPr>
            <a:r>
              <a:rPr lang="lv-LV" sz="2400" dirty="0" smtClean="0">
                <a:solidFill>
                  <a:schemeClr val="tx1"/>
                </a:solidFill>
                <a:latin typeface="Garamond" panose="02020404030301010803" pitchFamily="18" charset="0"/>
                <a:cs typeface="Yatra One" panose="02000000000000000000" pitchFamily="2" charset="-70"/>
              </a:rPr>
              <a:t>Pavasara brīvdienas 12. klasei: </a:t>
            </a:r>
          </a:p>
          <a:p>
            <a:pPr marL="0" indent="0" eaLnBrk="1" hangingPunct="1">
              <a:lnSpc>
                <a:spcPct val="100000"/>
              </a:lnSpc>
              <a:buNone/>
              <a:defRPr/>
            </a:pPr>
            <a:r>
              <a:rPr lang="lv-LV" sz="2400" dirty="0" smtClean="0">
                <a:solidFill>
                  <a:schemeClr val="tx1"/>
                </a:solidFill>
                <a:latin typeface="Garamond" panose="02020404030301010803" pitchFamily="18" charset="0"/>
                <a:cs typeface="Yatra One" panose="02000000000000000000" pitchFamily="2" charset="-70"/>
              </a:rPr>
              <a:t>	</a:t>
            </a:r>
            <a:r>
              <a:rPr lang="lv-LV" sz="2400" b="1" dirty="0" smtClean="0">
                <a:solidFill>
                  <a:schemeClr val="tx1"/>
                </a:solidFill>
                <a:latin typeface="Garamond" panose="02020404030301010803" pitchFamily="18" charset="0"/>
                <a:cs typeface="Yatra One" panose="02000000000000000000" pitchFamily="2" charset="-70"/>
              </a:rPr>
              <a:t>no 2021. gada 22. marta līdz 26. martam</a:t>
            </a:r>
          </a:p>
          <a:p>
            <a:pPr eaLnBrk="1" hangingPunct="1">
              <a:lnSpc>
                <a:spcPct val="100000"/>
              </a:lnSpc>
              <a:buFont typeface="Wingdings" pitchFamily="2" charset="2"/>
              <a:buChar char="ü"/>
              <a:defRPr/>
            </a:pPr>
            <a:r>
              <a:rPr lang="lv-LV" sz="2400" dirty="0" smtClean="0">
                <a:solidFill>
                  <a:schemeClr val="tx1"/>
                </a:solidFill>
                <a:latin typeface="Garamond" panose="02020404030301010803" pitchFamily="18" charset="0"/>
                <a:cs typeface="Yatra One" panose="02000000000000000000" pitchFamily="2" charset="-70"/>
              </a:rPr>
              <a:t>Vasaras brīvdienas: no (1.-8. klasei un 10.-11. klasei) 	</a:t>
            </a:r>
          </a:p>
          <a:p>
            <a:pPr marL="0" indent="0" eaLnBrk="1" hangingPunct="1">
              <a:lnSpc>
                <a:spcPct val="100000"/>
              </a:lnSpc>
              <a:buNone/>
              <a:defRPr/>
            </a:pPr>
            <a:r>
              <a:rPr lang="lv-LV" sz="2400" b="1" dirty="0" smtClean="0">
                <a:solidFill>
                  <a:schemeClr val="tx1"/>
                </a:solidFill>
                <a:latin typeface="Garamond" panose="02020404030301010803" pitchFamily="18" charset="0"/>
                <a:cs typeface="Yatra One" panose="02000000000000000000" pitchFamily="2" charset="-70"/>
              </a:rPr>
              <a:t>	no 2021. gada </a:t>
            </a:r>
            <a:r>
              <a:rPr lang="lv-LV" sz="2400" b="1" dirty="0" smtClean="0">
                <a:latin typeface="Garamond" panose="02020404030301010803" pitchFamily="18" charset="0"/>
                <a:cs typeface="Yatra One" panose="02000000000000000000" pitchFamily="2" charset="-70"/>
              </a:rPr>
              <a:t>1</a:t>
            </a:r>
            <a:r>
              <a:rPr lang="lv-LV" sz="2400" b="1" dirty="0" smtClean="0">
                <a:solidFill>
                  <a:schemeClr val="tx1"/>
                </a:solidFill>
                <a:latin typeface="Garamond" panose="02020404030301010803" pitchFamily="18" charset="0"/>
                <a:cs typeface="Yatra One" panose="02000000000000000000" pitchFamily="2" charset="-70"/>
              </a:rPr>
              <a:t>. jūnija līdz </a:t>
            </a:r>
            <a:r>
              <a:rPr lang="lv-LV" sz="2400" b="1" dirty="0" smtClean="0">
                <a:latin typeface="Garamond" panose="02020404030301010803" pitchFamily="18" charset="0"/>
                <a:cs typeface="Yatra One" panose="02000000000000000000" pitchFamily="2" charset="-70"/>
              </a:rPr>
              <a:t>31</a:t>
            </a:r>
            <a:r>
              <a:rPr lang="lv-LV" sz="2400" b="1" dirty="0" smtClean="0">
                <a:solidFill>
                  <a:schemeClr val="tx1"/>
                </a:solidFill>
                <a:latin typeface="Garamond" panose="02020404030301010803" pitchFamily="18" charset="0"/>
                <a:cs typeface="Yatra One" panose="02000000000000000000" pitchFamily="2" charset="-70"/>
              </a:rPr>
              <a:t>. augustam</a:t>
            </a:r>
          </a:p>
          <a:p>
            <a:pPr eaLnBrk="1" hangingPunct="1">
              <a:lnSpc>
                <a:spcPct val="100000"/>
              </a:lnSpc>
              <a:buFont typeface="Wingdings" pitchFamily="2" charset="2"/>
              <a:buChar char="ü"/>
              <a:defRPr/>
            </a:pPr>
            <a:r>
              <a:rPr lang="lv-LV" sz="2400" dirty="0" smtClean="0">
                <a:solidFill>
                  <a:schemeClr val="tx1"/>
                </a:solidFill>
                <a:latin typeface="Garamond" panose="02020404030301010803" pitchFamily="18" charset="0"/>
                <a:cs typeface="Yatra One" panose="02000000000000000000" pitchFamily="2" charset="-70"/>
              </a:rPr>
              <a:t>Papildu brīvdienas vienas nedēļas garumā </a:t>
            </a:r>
            <a:r>
              <a:rPr lang="lv-LV" sz="2400" i="1" dirty="0" smtClean="0">
                <a:solidFill>
                  <a:schemeClr val="tx1"/>
                </a:solidFill>
                <a:latin typeface="Garamond" panose="02020404030301010803" pitchFamily="18" charset="0"/>
                <a:cs typeface="Yatra One" panose="02000000000000000000" pitchFamily="2" charset="-70"/>
              </a:rPr>
              <a:t>1. klasei</a:t>
            </a:r>
            <a:r>
              <a:rPr lang="lv-LV" sz="2400" dirty="0" smtClean="0">
                <a:solidFill>
                  <a:schemeClr val="tx1"/>
                </a:solidFill>
                <a:latin typeface="Garamond" panose="02020404030301010803" pitchFamily="18" charset="0"/>
                <a:cs typeface="Yatra One" panose="02000000000000000000" pitchFamily="2" charset="-70"/>
              </a:rPr>
              <a:t> otrajā semestrī (katra skola nosaka individuāli).</a:t>
            </a:r>
          </a:p>
          <a:p>
            <a:pPr eaLnBrk="1" hangingPunct="1">
              <a:lnSpc>
                <a:spcPct val="100000"/>
              </a:lnSpc>
              <a:buFont typeface="Wingdings" pitchFamily="2" charset="2"/>
              <a:buChar char="ü"/>
              <a:defRPr/>
            </a:pPr>
            <a:r>
              <a:rPr lang="lv-LV" sz="2400" i="1" dirty="0" smtClean="0">
                <a:solidFill>
                  <a:schemeClr val="tx1"/>
                </a:solidFill>
                <a:latin typeface="Garamond" panose="02020404030301010803" pitchFamily="18" charset="0"/>
                <a:cs typeface="Yatra One" panose="02000000000000000000" pitchFamily="2" charset="-70"/>
              </a:rPr>
              <a:t>Projektu nedēļas </a:t>
            </a:r>
            <a:r>
              <a:rPr lang="lv-LV" sz="2400" dirty="0" smtClean="0">
                <a:solidFill>
                  <a:schemeClr val="tx1"/>
                </a:solidFill>
                <a:latin typeface="Garamond" panose="02020404030301010803" pitchFamily="18" charset="0"/>
                <a:cs typeface="Yatra One" panose="02000000000000000000" pitchFamily="2" charset="-70"/>
              </a:rPr>
              <a:t>laiku katra skola nosaka individuāli, tā tiek organizēta otrajā semestrī.</a:t>
            </a:r>
          </a:p>
          <a:p>
            <a:pPr eaLnBrk="1" hangingPunct="1">
              <a:buFont typeface="Arial" pitchFamily="34" charset="0"/>
              <a:buChar char="•"/>
              <a:defRPr/>
            </a:pPr>
            <a:endParaRPr lang="lv-LV" dirty="0" smtClean="0">
              <a:solidFill>
                <a:srgbClr val="000099"/>
              </a:solidFill>
            </a:endParaRPr>
          </a:p>
        </p:txBody>
      </p:sp>
    </p:spTree>
  </p:cSld>
  <p:clrMapOvr>
    <a:masterClrMapping/>
  </p:clrMapOvr>
  <p:transition spd="slow">
    <p:pu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3" name="Taisnstūris 2"/>
          <p:cNvSpPr/>
          <p:nvPr/>
        </p:nvSpPr>
        <p:spPr>
          <a:xfrm>
            <a:off x="1669684" y="692696"/>
            <a:ext cx="5836854" cy="923330"/>
          </a:xfrm>
          <a:prstGeom prst="rect">
            <a:avLst/>
          </a:prstGeom>
        </p:spPr>
        <p:txBody>
          <a:bodyPr wrap="none">
            <a:spAutoFit/>
          </a:bodyPr>
          <a:lstStyle/>
          <a:p>
            <a:pPr fontAlgn="auto">
              <a:spcBef>
                <a:spcPts val="0"/>
              </a:spcBef>
              <a:spcAft>
                <a:spcPts val="0"/>
              </a:spcAft>
              <a:defRPr/>
            </a:pPr>
            <a:r>
              <a:rPr lang="lv-LV" sz="5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Finanšu pārvaldība</a:t>
            </a:r>
            <a:endParaRPr lang="lv-LV" sz="5400" b="1" dirty="0">
              <a:solidFill>
                <a:schemeClr val="accent6">
                  <a:lumMod val="50000"/>
                </a:schemeClr>
              </a:solidFill>
              <a:latin typeface="Garamond" panose="02020404030301010803" pitchFamily="18" charset="0"/>
              <a:cs typeface="Yatra One" panose="02000000000000000000" pitchFamily="2" charset="-70"/>
            </a:endParaRPr>
          </a:p>
        </p:txBody>
      </p:sp>
      <p:pic>
        <p:nvPicPr>
          <p:cNvPr id="5" name="Attēl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988840"/>
            <a:ext cx="6894173" cy="3600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push/>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109570" name="Rectangle 3"/>
          <p:cNvSpPr>
            <a:spLocks noGrp="1"/>
          </p:cNvSpPr>
          <p:nvPr>
            <p:ph idx="1"/>
          </p:nvPr>
        </p:nvSpPr>
        <p:spPr>
          <a:xfrm>
            <a:off x="467544" y="10802"/>
            <a:ext cx="8424936" cy="6730566"/>
          </a:xfrm>
        </p:spPr>
        <p:txBody>
          <a:bodyPr>
            <a:normAutofit fontScale="92500"/>
          </a:bodyPr>
          <a:lstStyle/>
          <a:p>
            <a:pPr algn="ctr" eaLnBrk="1" hangingPunct="1">
              <a:lnSpc>
                <a:spcPct val="90000"/>
              </a:lnSpc>
              <a:spcBef>
                <a:spcPts val="600"/>
              </a:spcBef>
              <a:buFont typeface="Wingdings 2" pitchFamily="18" charset="2"/>
              <a:buNone/>
            </a:pPr>
            <a:r>
              <a:rPr lang="lv-LV" b="1" dirty="0" smtClean="0">
                <a:solidFill>
                  <a:schemeClr val="tx1"/>
                </a:solidFill>
                <a:latin typeface="Bookman Old Style" pitchFamily="18" charset="0"/>
              </a:rPr>
              <a:t>	</a:t>
            </a:r>
          </a:p>
          <a:p>
            <a:pPr algn="ctr" eaLnBrk="1" hangingPunct="1">
              <a:lnSpc>
                <a:spcPct val="90000"/>
              </a:lnSpc>
              <a:spcBef>
                <a:spcPts val="600"/>
              </a:spcBef>
              <a:buFont typeface="Wingdings 2" pitchFamily="18" charset="2"/>
              <a:buNone/>
            </a:pPr>
            <a:r>
              <a:rPr lang="lv-LV" sz="2600" b="1" dirty="0" smtClean="0">
                <a:solidFill>
                  <a:schemeClr val="tx1"/>
                </a:solidFill>
                <a:latin typeface="Bookman Old Style" pitchFamily="18" charset="0"/>
              </a:rPr>
              <a:t>	</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Mērķdotācijas 2020. gada 8 mēnešiem</a:t>
            </a:r>
            <a:r>
              <a:rPr lang="lv-LV" sz="3200" dirty="0" smtClean="0">
                <a:solidFill>
                  <a:schemeClr val="accent6">
                    <a:lumMod val="50000"/>
                  </a:schemeClr>
                </a:solidFill>
                <a:latin typeface="Garamond" panose="02020404030301010803" pitchFamily="18" charset="0"/>
                <a:cs typeface="Yatra One" panose="02000000000000000000" pitchFamily="2" charset="-70"/>
              </a:rPr>
              <a:t>:</a:t>
            </a:r>
          </a:p>
          <a:p>
            <a:pPr algn="ctr" eaLnBrk="1" hangingPunct="1">
              <a:lnSpc>
                <a:spcPct val="90000"/>
              </a:lnSpc>
              <a:spcBef>
                <a:spcPts val="600"/>
              </a:spcBef>
              <a:buFont typeface="Wingdings 2" pitchFamily="18" charset="2"/>
              <a:buNone/>
            </a:pPr>
            <a:endParaRPr lang="lv-LV" sz="1400" b="1" dirty="0" smtClean="0">
              <a:solidFill>
                <a:schemeClr val="tx1"/>
              </a:solidFill>
              <a:latin typeface="Yatra One" panose="02000000000000000000" pitchFamily="2" charset="-70"/>
              <a:cs typeface="Yatra One" panose="02000000000000000000" pitchFamily="2" charset="-70"/>
            </a:endParaRPr>
          </a:p>
          <a:p>
            <a:pPr marL="285750" indent="-285750" eaLnBrk="1" hangingPunct="1">
              <a:lnSpc>
                <a:spcPct val="150000"/>
              </a:lnSpc>
              <a:spcBef>
                <a:spcPts val="500"/>
              </a:spcBef>
              <a:buFont typeface="Wingdings" panose="05000000000000000000" pitchFamily="2" charset="2"/>
              <a:buChar char="ü"/>
            </a:pPr>
            <a:r>
              <a:rPr lang="lv-LV" sz="1800" dirty="0" smtClean="0">
                <a:solidFill>
                  <a:schemeClr val="tx1">
                    <a:lumMod val="75000"/>
                    <a:lumOff val="25000"/>
                  </a:schemeClr>
                </a:solidFill>
                <a:latin typeface="Garamond" panose="02020404030301010803" pitchFamily="18" charset="0"/>
                <a:cs typeface="Yatra One" panose="02000000000000000000" pitchFamily="2" charset="-70"/>
              </a:rPr>
              <a:t>Pamata un vispārējās izglītības iestāžu pedagogu darba samaksai un VSAOI  EUR 1063548</a:t>
            </a:r>
          </a:p>
          <a:p>
            <a:pPr marL="285750" indent="-285750" eaLnBrk="1" hangingPunct="1">
              <a:lnSpc>
                <a:spcPct val="150000"/>
              </a:lnSpc>
              <a:spcBef>
                <a:spcPts val="500"/>
              </a:spcBef>
              <a:buFont typeface="Wingdings" panose="05000000000000000000" pitchFamily="2" charset="2"/>
              <a:buChar char="ü"/>
            </a:pPr>
            <a:r>
              <a:rPr lang="lv-LV" sz="1800" dirty="0" smtClean="0">
                <a:solidFill>
                  <a:schemeClr val="tx1">
                    <a:lumMod val="75000"/>
                    <a:lumOff val="25000"/>
                  </a:schemeClr>
                </a:solidFill>
                <a:latin typeface="Garamond" panose="02020404030301010803" pitchFamily="18" charset="0"/>
                <a:cs typeface="Yatra One" panose="02000000000000000000" pitchFamily="2" charset="-70"/>
              </a:rPr>
              <a:t>5- 6gadīgo bērnu apmācībā nodarbināto pedagogu darba samaksai un VSAOI  EUR 106574</a:t>
            </a:r>
          </a:p>
          <a:p>
            <a:pPr marL="285750" indent="-285750" eaLnBrk="1" hangingPunct="1">
              <a:lnSpc>
                <a:spcPct val="150000"/>
              </a:lnSpc>
              <a:spcBef>
                <a:spcPts val="500"/>
              </a:spcBef>
              <a:buFont typeface="Wingdings" panose="05000000000000000000" pitchFamily="2" charset="2"/>
              <a:buChar char="ü"/>
            </a:pPr>
            <a:r>
              <a:rPr lang="lv-LV" sz="1800" dirty="0" smtClean="0">
                <a:solidFill>
                  <a:schemeClr val="tx1">
                    <a:lumMod val="75000"/>
                    <a:lumOff val="25000"/>
                  </a:schemeClr>
                </a:solidFill>
                <a:latin typeface="Garamond" panose="02020404030301010803" pitchFamily="18" charset="0"/>
                <a:cs typeface="Yatra One" panose="02000000000000000000" pitchFamily="2" charset="-70"/>
              </a:rPr>
              <a:t>Interešu izglītības programmu pedagogu darba samaksai un VSAOI EUR 49250</a:t>
            </a:r>
          </a:p>
          <a:p>
            <a:pPr marL="285750" lvl="1" indent="-285750" eaLnBrk="1" hangingPunct="1">
              <a:lnSpc>
                <a:spcPct val="150000"/>
              </a:lnSpc>
              <a:spcBef>
                <a:spcPts val="500"/>
              </a:spcBef>
              <a:buFont typeface="Wingdings" panose="05000000000000000000" pitchFamily="2" charset="2"/>
              <a:buChar char="ü"/>
            </a:pPr>
            <a:r>
              <a:rPr lang="lv-LV" dirty="0" smtClean="0">
                <a:solidFill>
                  <a:schemeClr val="tx1">
                    <a:lumMod val="75000"/>
                    <a:lumOff val="25000"/>
                  </a:schemeClr>
                </a:solidFill>
                <a:latin typeface="Garamond" panose="02020404030301010803" pitchFamily="18" charset="0"/>
                <a:cs typeface="Yatra One" panose="02000000000000000000" pitchFamily="2" charset="-70"/>
              </a:rPr>
              <a:t>Dotācija 1.-4. klašu brīvpusdienu nodrošināšanai EUR 10018</a:t>
            </a:r>
          </a:p>
          <a:p>
            <a:pPr marL="285750" lvl="1" indent="-285750" eaLnBrk="1" hangingPunct="1">
              <a:lnSpc>
                <a:spcPct val="150000"/>
              </a:lnSpc>
              <a:spcBef>
                <a:spcPts val="500"/>
              </a:spcBef>
              <a:buFont typeface="Wingdings" panose="05000000000000000000" pitchFamily="2" charset="2"/>
              <a:buChar char="ü"/>
            </a:pPr>
            <a:r>
              <a:rPr lang="lv-LV" dirty="0" smtClean="0">
                <a:solidFill>
                  <a:schemeClr val="tx1">
                    <a:lumMod val="75000"/>
                    <a:lumOff val="25000"/>
                  </a:schemeClr>
                </a:solidFill>
                <a:latin typeface="Garamond" panose="02020404030301010803" pitchFamily="18" charset="0"/>
                <a:cs typeface="Yatra One" panose="02000000000000000000" pitchFamily="2" charset="-70"/>
              </a:rPr>
              <a:t>Dotācija ēdināšanai izglītojamiem no maznodrošinātām, trūcīgām un </a:t>
            </a:r>
            <a:r>
              <a:rPr lang="lv-LV" dirty="0" err="1" smtClean="0">
                <a:solidFill>
                  <a:schemeClr val="tx1">
                    <a:lumMod val="75000"/>
                    <a:lumOff val="25000"/>
                  </a:schemeClr>
                </a:solidFill>
                <a:latin typeface="Garamond" panose="02020404030301010803" pitchFamily="18" charset="0"/>
                <a:cs typeface="Yatra One" panose="02000000000000000000" pitchFamily="2" charset="-70"/>
              </a:rPr>
              <a:t>daudzbērnu</a:t>
            </a:r>
            <a:r>
              <a:rPr lang="lv-LV" dirty="0" smtClean="0">
                <a:solidFill>
                  <a:schemeClr val="tx1">
                    <a:lumMod val="75000"/>
                    <a:lumOff val="25000"/>
                  </a:schemeClr>
                </a:solidFill>
                <a:latin typeface="Garamond" panose="02020404030301010803" pitchFamily="18" charset="0"/>
                <a:cs typeface="Yatra One" panose="02000000000000000000" pitchFamily="2" charset="-70"/>
              </a:rPr>
              <a:t> ģimenēm (Ārkārtas situācijas laikā) EUR 9471</a:t>
            </a:r>
          </a:p>
          <a:p>
            <a:pPr marL="285750" lvl="1" indent="-285750">
              <a:lnSpc>
                <a:spcPct val="150000"/>
              </a:lnSpc>
              <a:spcBef>
                <a:spcPts val="500"/>
              </a:spcBef>
              <a:buFont typeface="Wingdings" panose="05000000000000000000" pitchFamily="2" charset="2"/>
              <a:buChar char="ü"/>
            </a:pPr>
            <a:r>
              <a:rPr lang="lv-LV" dirty="0" smtClean="0">
                <a:solidFill>
                  <a:schemeClr val="tx1">
                    <a:lumMod val="75000"/>
                    <a:lumOff val="25000"/>
                  </a:schemeClr>
                </a:solidFill>
                <a:latin typeface="Garamond" panose="02020404030301010803" pitchFamily="18" charset="0"/>
                <a:cs typeface="Yatra One" panose="02000000000000000000" pitchFamily="2" charset="-70"/>
              </a:rPr>
              <a:t>Mācību līdzekļiem un literatūrai  EUR 19127</a:t>
            </a:r>
          </a:p>
          <a:p>
            <a:pPr marL="285750" lvl="1" indent="-285750">
              <a:lnSpc>
                <a:spcPct val="150000"/>
              </a:lnSpc>
              <a:spcBef>
                <a:spcPts val="500"/>
              </a:spcBef>
              <a:buFont typeface="Wingdings" panose="05000000000000000000" pitchFamily="2" charset="2"/>
              <a:buChar char="ü"/>
            </a:pPr>
            <a:r>
              <a:rPr lang="lv-LV" dirty="0" smtClean="0">
                <a:solidFill>
                  <a:schemeClr val="tx1">
                    <a:lumMod val="75000"/>
                    <a:lumOff val="25000"/>
                  </a:schemeClr>
                </a:solidFill>
                <a:latin typeface="Garamond" panose="02020404030301010803" pitchFamily="18" charset="0"/>
                <a:cs typeface="Yatra One" panose="02000000000000000000" pitchFamily="2" charset="-70"/>
              </a:rPr>
              <a:t>Latvijas Skolas Soma EUR 6272 </a:t>
            </a:r>
            <a:r>
              <a:rPr lang="lv-LV" i="1" dirty="0" smtClean="0">
                <a:solidFill>
                  <a:schemeClr val="tx1">
                    <a:lumMod val="75000"/>
                    <a:lumOff val="25000"/>
                  </a:schemeClr>
                </a:solidFill>
                <a:latin typeface="Garamond" panose="02020404030301010803" pitchFamily="18" charset="0"/>
                <a:cs typeface="Yatra One" panose="02000000000000000000" pitchFamily="2" charset="-70"/>
              </a:rPr>
              <a:t>(izlietoti EUR 1738)</a:t>
            </a:r>
          </a:p>
          <a:p>
            <a:pPr marL="285750" lvl="1" indent="-285750">
              <a:lnSpc>
                <a:spcPct val="150000"/>
              </a:lnSpc>
              <a:spcBef>
                <a:spcPts val="500"/>
              </a:spcBef>
              <a:buFont typeface="Wingdings" panose="05000000000000000000" pitchFamily="2" charset="2"/>
              <a:buChar char="ü"/>
            </a:pPr>
            <a:r>
              <a:rPr lang="lv-LV" dirty="0" smtClean="0">
                <a:solidFill>
                  <a:schemeClr val="tx1">
                    <a:lumMod val="75000"/>
                    <a:lumOff val="25000"/>
                  </a:schemeClr>
                </a:solidFill>
                <a:latin typeface="Garamond" panose="02020404030301010803" pitchFamily="18" charset="0"/>
                <a:cs typeface="Yatra One" panose="02000000000000000000" pitchFamily="2" charset="-70"/>
              </a:rPr>
              <a:t>Finansējums asistenta nodrošināšanai izglītojamiem ar invaliditāti EUR 2024</a:t>
            </a:r>
          </a:p>
          <a:p>
            <a:pPr marL="285750" lvl="1" indent="-285750">
              <a:lnSpc>
                <a:spcPct val="150000"/>
              </a:lnSpc>
              <a:spcBef>
                <a:spcPts val="500"/>
              </a:spcBef>
              <a:buFont typeface="Wingdings" panose="05000000000000000000" pitchFamily="2" charset="2"/>
              <a:buChar char="ü"/>
            </a:pPr>
            <a:r>
              <a:rPr lang="lv-LV" dirty="0" smtClean="0">
                <a:solidFill>
                  <a:schemeClr val="tx1">
                    <a:lumMod val="75000"/>
                    <a:lumOff val="25000"/>
                  </a:schemeClr>
                </a:solidFill>
                <a:latin typeface="Garamond" panose="02020404030301010803" pitchFamily="18" charset="0"/>
                <a:cs typeface="Yatra One" panose="02000000000000000000" pitchFamily="2" charset="-70"/>
              </a:rPr>
              <a:t>Profesionālās ievirzes programmu pedagogu darba samaksai un VSOAI:</a:t>
            </a:r>
          </a:p>
          <a:p>
            <a:pPr marL="400050" lvl="2" indent="0">
              <a:lnSpc>
                <a:spcPct val="150000"/>
              </a:lnSpc>
              <a:spcBef>
                <a:spcPts val="500"/>
              </a:spcBef>
              <a:buNone/>
            </a:pPr>
            <a:r>
              <a:rPr lang="lv-LV" sz="1800" dirty="0" smtClean="0">
                <a:solidFill>
                  <a:schemeClr val="tx1">
                    <a:lumMod val="75000"/>
                    <a:lumOff val="25000"/>
                  </a:schemeClr>
                </a:solidFill>
                <a:latin typeface="Garamond" panose="02020404030301010803" pitchFamily="18" charset="0"/>
                <a:cs typeface="Yatra One" panose="02000000000000000000" pitchFamily="2" charset="-70"/>
              </a:rPr>
              <a:t>	Mākslas un mūzikas skolai	EUR 111952</a:t>
            </a:r>
          </a:p>
          <a:p>
            <a:pPr marL="400050" lvl="2" indent="0">
              <a:lnSpc>
                <a:spcPct val="150000"/>
              </a:lnSpc>
              <a:spcBef>
                <a:spcPts val="500"/>
              </a:spcBef>
              <a:buNone/>
            </a:pPr>
            <a:r>
              <a:rPr lang="lv-LV" sz="1800" dirty="0" smtClean="0">
                <a:solidFill>
                  <a:schemeClr val="tx1">
                    <a:lumMod val="75000"/>
                    <a:lumOff val="25000"/>
                  </a:schemeClr>
                </a:solidFill>
                <a:latin typeface="Garamond" panose="02020404030301010803" pitchFamily="18" charset="0"/>
                <a:cs typeface="Yatra One" panose="02000000000000000000" pitchFamily="2" charset="-70"/>
              </a:rPr>
              <a:t>	Deju skolai			EUR 15660</a:t>
            </a:r>
          </a:p>
          <a:p>
            <a:pPr marL="400050" lvl="2" indent="0">
              <a:lnSpc>
                <a:spcPct val="150000"/>
              </a:lnSpc>
              <a:spcBef>
                <a:spcPts val="500"/>
              </a:spcBef>
              <a:buNone/>
            </a:pPr>
            <a:endParaRPr lang="lv-LV" sz="1800" dirty="0" smtClean="0">
              <a:solidFill>
                <a:schemeClr val="tx1">
                  <a:lumMod val="75000"/>
                  <a:lumOff val="25000"/>
                </a:schemeClr>
              </a:solidFill>
              <a:latin typeface="Garamond" panose="02020404030301010803" pitchFamily="18" charset="0"/>
              <a:cs typeface="Yatra One" panose="02000000000000000000" pitchFamily="2" charset="-70"/>
            </a:endParaRPr>
          </a:p>
          <a:p>
            <a:pPr marL="0" lvl="1" indent="0" eaLnBrk="1" hangingPunct="1">
              <a:lnSpc>
                <a:spcPct val="90000"/>
              </a:lnSpc>
              <a:spcBef>
                <a:spcPts val="500"/>
              </a:spcBef>
              <a:buNone/>
            </a:pPr>
            <a:endParaRPr lang="lv-LV" sz="1600" dirty="0" smtClean="0">
              <a:solidFill>
                <a:schemeClr val="tx1"/>
              </a:solidFill>
              <a:latin typeface="Bookman Old Style" pitchFamily="18" charset="0"/>
            </a:endParaRPr>
          </a:p>
          <a:p>
            <a:pPr marL="342900" lvl="1" indent="-342900" eaLnBrk="1" hangingPunct="1">
              <a:lnSpc>
                <a:spcPct val="90000"/>
              </a:lnSpc>
              <a:spcBef>
                <a:spcPts val="500"/>
              </a:spcBef>
              <a:buFont typeface="Wingdings" panose="05000000000000000000" pitchFamily="2" charset="2"/>
              <a:buChar char="ü"/>
            </a:pPr>
            <a:endParaRPr lang="lv-LV" sz="1600" dirty="0" smtClean="0">
              <a:solidFill>
                <a:schemeClr val="tx1"/>
              </a:solidFill>
              <a:latin typeface="Bookman Old Style" pitchFamily="18" charset="0"/>
            </a:endParaRPr>
          </a:p>
          <a:p>
            <a:pPr marL="342900" lvl="1" indent="-342900">
              <a:lnSpc>
                <a:spcPct val="90000"/>
              </a:lnSpc>
              <a:spcBef>
                <a:spcPts val="500"/>
              </a:spcBef>
              <a:buFont typeface="Wingdings" panose="05000000000000000000" pitchFamily="2" charset="2"/>
              <a:buChar char="ü"/>
            </a:pPr>
            <a:endParaRPr lang="lv-LV" sz="2000" b="1" dirty="0" smtClean="0">
              <a:solidFill>
                <a:schemeClr val="tx1"/>
              </a:solidFill>
              <a:latin typeface="Bookman Old Style" pitchFamily="18" charset="0"/>
            </a:endParaRPr>
          </a:p>
          <a:p>
            <a:pPr marL="273050" indent="-273050">
              <a:lnSpc>
                <a:spcPct val="90000"/>
              </a:lnSpc>
              <a:spcBef>
                <a:spcPts val="500"/>
              </a:spcBef>
              <a:buFont typeface="Wingdings" panose="05000000000000000000" pitchFamily="2" charset="2"/>
              <a:buChar char="ü"/>
            </a:pPr>
            <a:endParaRPr lang="lv-LV" dirty="0" smtClean="0">
              <a:solidFill>
                <a:schemeClr val="tx1"/>
              </a:solidFill>
              <a:latin typeface="Bookman Old Style" pitchFamily="18" charset="0"/>
            </a:endParaRPr>
          </a:p>
          <a:p>
            <a:pPr lvl="1" eaLnBrk="1" hangingPunct="1">
              <a:lnSpc>
                <a:spcPct val="90000"/>
              </a:lnSpc>
              <a:spcBef>
                <a:spcPts val="500"/>
              </a:spcBef>
              <a:buFont typeface="Wingdings 2" pitchFamily="18" charset="2"/>
              <a:buNone/>
            </a:pPr>
            <a:endParaRPr lang="lv-LV" sz="2000" b="1" dirty="0" smtClean="0">
              <a:solidFill>
                <a:schemeClr val="tx1"/>
              </a:solidFill>
              <a:latin typeface="Bookman Old Style" pitchFamily="18" charset="0"/>
            </a:endParaRPr>
          </a:p>
        </p:txBody>
      </p:sp>
    </p:spTree>
  </p:cSld>
  <p:clrMapOvr>
    <a:masterClrMapping/>
  </p:clrMapOvr>
  <p:transition spd="slow">
    <p:push/>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110594" name="Rectangle 3"/>
          <p:cNvSpPr>
            <a:spLocks noGrp="1"/>
          </p:cNvSpPr>
          <p:nvPr>
            <p:ph idx="1"/>
          </p:nvPr>
        </p:nvSpPr>
        <p:spPr>
          <a:xfrm>
            <a:off x="827584" y="980728"/>
            <a:ext cx="7979097" cy="5018756"/>
          </a:xfrm>
        </p:spPr>
        <p:txBody>
          <a:bodyPr/>
          <a:lstStyle/>
          <a:p>
            <a:pPr algn="ctr" eaLnBrk="1" hangingPunct="1">
              <a:lnSpc>
                <a:spcPct val="90000"/>
              </a:lnSpc>
              <a:spcBef>
                <a:spcPts val="600"/>
              </a:spcBef>
              <a:buFont typeface="Wingdings 2" pitchFamily="18" charset="2"/>
              <a:buNone/>
            </a:pPr>
            <a:r>
              <a:rPr lang="lv-LV" sz="2400" b="1" dirty="0" smtClean="0">
                <a:solidFill>
                  <a:srgbClr val="000099"/>
                </a:solidFill>
              </a:rPr>
              <a:t>	</a:t>
            </a:r>
            <a:r>
              <a:rPr lang="lv-LV"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Mērķdotācijas 12 mēnešiem</a:t>
            </a:r>
          </a:p>
          <a:p>
            <a:pPr eaLnBrk="1" hangingPunct="1">
              <a:lnSpc>
                <a:spcPct val="90000"/>
              </a:lnSpc>
              <a:spcBef>
                <a:spcPts val="500"/>
              </a:spcBef>
              <a:buFont typeface="Wingdings 2" pitchFamily="18" charset="2"/>
              <a:buNone/>
            </a:pPr>
            <a:r>
              <a:rPr lang="lv-LV" sz="2800" b="1" dirty="0" smtClean="0">
                <a:solidFill>
                  <a:schemeClr val="tx1">
                    <a:lumMod val="75000"/>
                    <a:lumOff val="25000"/>
                  </a:schemeClr>
                </a:solidFill>
                <a:latin typeface="Garamond" panose="02020404030301010803" pitchFamily="18" charset="0"/>
                <a:cs typeface="Yatra One" panose="02000000000000000000" pitchFamily="2" charset="-70"/>
              </a:rPr>
              <a:t>	</a:t>
            </a:r>
          </a:p>
          <a:p>
            <a:pPr eaLnBrk="1" hangingPunct="1">
              <a:lnSpc>
                <a:spcPct val="90000"/>
              </a:lnSpc>
              <a:spcBef>
                <a:spcPts val="500"/>
              </a:spcBef>
              <a:buFont typeface="Wingdings 2" pitchFamily="18" charset="2"/>
              <a:buNone/>
            </a:pPr>
            <a:r>
              <a:rPr lang="lv-LV" sz="2800" b="1" dirty="0" smtClean="0">
                <a:solidFill>
                  <a:schemeClr val="tx1">
                    <a:lumMod val="75000"/>
                    <a:lumOff val="25000"/>
                  </a:schemeClr>
                </a:solidFill>
                <a:latin typeface="Garamond" panose="02020404030301010803" pitchFamily="18" charset="0"/>
                <a:cs typeface="Yatra One" panose="02000000000000000000" pitchFamily="2" charset="-70"/>
              </a:rPr>
              <a:t>	Profesionālās ievirzes programmu pedagogu darba samaksai un VSAOI:</a:t>
            </a:r>
          </a:p>
          <a:p>
            <a:pPr eaLnBrk="1" hangingPunct="1">
              <a:lnSpc>
                <a:spcPct val="90000"/>
              </a:lnSpc>
              <a:spcBef>
                <a:spcPts val="500"/>
              </a:spcBef>
              <a:buFont typeface="Wingdings 2" pitchFamily="18" charset="2"/>
              <a:buNone/>
            </a:pPr>
            <a:endParaRPr lang="lv-LV" sz="2800" dirty="0" smtClean="0">
              <a:solidFill>
                <a:schemeClr val="tx1">
                  <a:lumMod val="75000"/>
                  <a:lumOff val="25000"/>
                </a:schemeClr>
              </a:solidFill>
              <a:latin typeface="Garamond" panose="02020404030301010803" pitchFamily="18" charset="0"/>
              <a:cs typeface="Yatra One" panose="02000000000000000000" pitchFamily="2" charset="-70"/>
            </a:endParaRPr>
          </a:p>
          <a:p>
            <a:pPr marL="0" indent="0" eaLnBrk="1" hangingPunct="1">
              <a:lnSpc>
                <a:spcPct val="90000"/>
              </a:lnSpc>
              <a:spcBef>
                <a:spcPts val="500"/>
              </a:spcBef>
              <a:buNone/>
            </a:pPr>
            <a:r>
              <a:rPr lang="lv-LV" sz="2800" u="sng" dirty="0" smtClean="0">
                <a:solidFill>
                  <a:schemeClr val="tx1">
                    <a:lumMod val="75000"/>
                    <a:lumOff val="25000"/>
                  </a:schemeClr>
                </a:solidFill>
                <a:latin typeface="Garamond" panose="02020404030301010803" pitchFamily="18" charset="0"/>
                <a:cs typeface="Yatra One" panose="02000000000000000000" pitchFamily="2" charset="-70"/>
              </a:rPr>
              <a:t>Bērnu un jaunatnes sporta skolai	 EUR 85415</a:t>
            </a:r>
          </a:p>
        </p:txBody>
      </p:sp>
    </p:spTree>
  </p:cSld>
  <p:clrMapOvr>
    <a:masterClrMapping/>
  </p:clrMapOvr>
  <p:transition spd="slow">
    <p:pu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3" name="Satura vietturis 2"/>
          <p:cNvSpPr>
            <a:spLocks noGrp="1"/>
          </p:cNvSpPr>
          <p:nvPr>
            <p:ph idx="1"/>
          </p:nvPr>
        </p:nvSpPr>
        <p:spPr>
          <a:xfrm>
            <a:off x="971600" y="2708920"/>
            <a:ext cx="7920879" cy="1440160"/>
          </a:xfrm>
        </p:spPr>
        <p:txBody>
          <a:bodyPr>
            <a:noAutofit/>
          </a:bodyPr>
          <a:lstStyle/>
          <a:p>
            <a:pPr marL="0" indent="0">
              <a:buNone/>
            </a:pPr>
            <a:r>
              <a:rPr lang="lv-LV" sz="2800" dirty="0" smtClean="0">
                <a:solidFill>
                  <a:schemeClr val="accent6">
                    <a:lumMod val="50000"/>
                  </a:schemeClr>
                </a:solidFill>
                <a:latin typeface="Garamond" panose="02020404030301010803" pitchFamily="18" charset="0"/>
              </a:rPr>
              <a:t>	Mācīt – tas </a:t>
            </a:r>
            <a:r>
              <a:rPr lang="lv-LV" sz="2800" dirty="0">
                <a:solidFill>
                  <a:schemeClr val="accent6">
                    <a:lumMod val="50000"/>
                  </a:schemeClr>
                </a:solidFill>
                <a:latin typeface="Garamond" panose="02020404030301010803" pitchFamily="18" charset="0"/>
              </a:rPr>
              <a:t>nozīmē nemitīgi dot un ņemt. Dot savas zināšanas un </a:t>
            </a:r>
            <a:r>
              <a:rPr lang="lv-LV" sz="2800" dirty="0" smtClean="0">
                <a:solidFill>
                  <a:schemeClr val="accent6">
                    <a:lumMod val="50000"/>
                  </a:schemeClr>
                </a:solidFill>
                <a:latin typeface="Garamond" panose="02020404030301010803" pitchFamily="18" charset="0"/>
              </a:rPr>
              <a:t>uzņemt </a:t>
            </a:r>
            <a:r>
              <a:rPr lang="lv-LV" sz="2800" dirty="0">
                <a:solidFill>
                  <a:schemeClr val="accent6">
                    <a:lumMod val="50000"/>
                  </a:schemeClr>
                </a:solidFill>
                <a:latin typeface="Garamond" panose="02020404030301010803" pitchFamily="18" charset="0"/>
              </a:rPr>
              <a:t>jaunas, tāpēc </a:t>
            </a:r>
            <a:r>
              <a:rPr lang="lv-LV" sz="2800" dirty="0" smtClean="0">
                <a:solidFill>
                  <a:schemeClr val="accent6">
                    <a:lumMod val="50000"/>
                  </a:schemeClr>
                </a:solidFill>
                <a:latin typeface="Garamond" panose="02020404030301010803" pitchFamily="18" charset="0"/>
              </a:rPr>
              <a:t>lai nākamajā </a:t>
            </a:r>
            <a:r>
              <a:rPr lang="lv-LV" sz="2800" dirty="0">
                <a:solidFill>
                  <a:schemeClr val="accent6">
                    <a:lumMod val="50000"/>
                  </a:schemeClr>
                </a:solidFill>
                <a:latin typeface="Garamond" panose="02020404030301010803" pitchFamily="18" charset="0"/>
              </a:rPr>
              <a:t>mācību gadā pietiek izturības, pacietības un katru dienu pavada </a:t>
            </a:r>
            <a:r>
              <a:rPr lang="lv-LV" sz="2800" dirty="0" smtClean="0">
                <a:solidFill>
                  <a:schemeClr val="accent6">
                    <a:lumMod val="50000"/>
                  </a:schemeClr>
                </a:solidFill>
                <a:latin typeface="Garamond" panose="02020404030301010803" pitchFamily="18" charset="0"/>
              </a:rPr>
              <a:t>profesionāls gandarījums </a:t>
            </a:r>
            <a:r>
              <a:rPr lang="lv-LV" sz="2800" dirty="0">
                <a:solidFill>
                  <a:schemeClr val="accent6">
                    <a:lumMod val="50000"/>
                  </a:schemeClr>
                </a:solidFill>
                <a:latin typeface="Garamond" panose="02020404030301010803" pitchFamily="18" charset="0"/>
              </a:rPr>
              <a:t>par </a:t>
            </a:r>
            <a:r>
              <a:rPr lang="lv-LV" sz="2800" dirty="0" smtClean="0">
                <a:solidFill>
                  <a:schemeClr val="accent6">
                    <a:lumMod val="50000"/>
                  </a:schemeClr>
                </a:solidFill>
                <a:latin typeface="Garamond" panose="02020404030301010803" pitchFamily="18" charset="0"/>
              </a:rPr>
              <a:t>skolēniem, kas </a:t>
            </a:r>
            <a:r>
              <a:rPr lang="lv-LV" sz="2800" dirty="0">
                <a:solidFill>
                  <a:schemeClr val="accent6">
                    <a:lumMod val="50000"/>
                  </a:schemeClr>
                </a:solidFill>
                <a:latin typeface="Garamond" panose="02020404030301010803" pitchFamily="18" charset="0"/>
              </a:rPr>
              <a:t>ir ap </a:t>
            </a:r>
            <a:r>
              <a:rPr lang="lv-LV" sz="2800" dirty="0" smtClean="0">
                <a:solidFill>
                  <a:schemeClr val="accent6">
                    <a:lumMod val="50000"/>
                  </a:schemeClr>
                </a:solidFill>
                <a:latin typeface="Garamond" panose="02020404030301010803" pitchFamily="18" charset="0"/>
              </a:rPr>
              <a:t>Jums!</a:t>
            </a:r>
            <a:endParaRPr lang="lv-LV" sz="2000" b="1" dirty="0">
              <a:solidFill>
                <a:schemeClr val="accent6">
                  <a:lumMod val="50000"/>
                </a:schemeClr>
              </a:solidFill>
              <a:latin typeface="Garamond" panose="02020404030301010803" pitchFamily="18" charset="0"/>
            </a:endParaRPr>
          </a:p>
        </p:txBody>
      </p:sp>
      <p:sp>
        <p:nvSpPr>
          <p:cNvPr id="4" name="TextBox 3"/>
          <p:cNvSpPr txBox="1"/>
          <p:nvPr/>
        </p:nvSpPr>
        <p:spPr>
          <a:xfrm>
            <a:off x="2699792" y="6165304"/>
            <a:ext cx="5904656" cy="461665"/>
          </a:xfrm>
          <a:prstGeom prst="rect">
            <a:avLst/>
          </a:prstGeom>
          <a:noFill/>
        </p:spPr>
        <p:txBody>
          <a:bodyPr wrap="square" rtlCol="0">
            <a:spAutoFit/>
          </a:bodyPr>
          <a:lstStyle/>
          <a:p>
            <a:pPr algn="r" eaLnBrk="1" hangingPunct="1">
              <a:buFont typeface="Arial" charset="0"/>
              <a:buNone/>
            </a:pPr>
            <a:r>
              <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SimSun" panose="02010600030101010101" pitchFamily="2" charset="-122"/>
                <a:cs typeface="Yatra One" panose="02000000000000000000" pitchFamily="2" charset="-70"/>
              </a:rPr>
              <a:t>Kandavas novada Izglītības pārv</a:t>
            </a:r>
            <a:r>
              <a:rPr lang="lv-LV" sz="24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alde </a:t>
            </a:r>
          </a:p>
        </p:txBody>
      </p:sp>
      <p:sp>
        <p:nvSpPr>
          <p:cNvPr id="2" name="TextBox 1"/>
          <p:cNvSpPr txBox="1"/>
          <p:nvPr/>
        </p:nvSpPr>
        <p:spPr>
          <a:xfrm>
            <a:off x="179512" y="260648"/>
            <a:ext cx="5472608" cy="1569660"/>
          </a:xfrm>
          <a:prstGeom prst="rect">
            <a:avLst/>
          </a:prstGeom>
          <a:noFill/>
        </p:spPr>
        <p:txBody>
          <a:bodyPr wrap="square" rtlCol="0">
            <a:spAutoFit/>
          </a:bodyPr>
          <a:lstStyle/>
          <a:p>
            <a:r>
              <a:rPr lang="lv-LV" sz="2400" b="1" dirty="0">
                <a:solidFill>
                  <a:schemeClr val="accent6">
                    <a:lumMod val="50000"/>
                  </a:schemeClr>
                </a:solidFill>
                <a:latin typeface="Garamond" panose="02020404030301010803" pitchFamily="18" charset="0"/>
              </a:rPr>
              <a:t>Izver sapni caur saules </a:t>
            </a:r>
            <a:r>
              <a:rPr lang="lv-LV" sz="2400" b="1" dirty="0" smtClean="0">
                <a:solidFill>
                  <a:schemeClr val="accent6">
                    <a:lumMod val="50000"/>
                  </a:schemeClr>
                </a:solidFill>
                <a:latin typeface="Garamond" panose="02020404030301010803" pitchFamily="18" charset="0"/>
              </a:rPr>
              <a:t>staru - </a:t>
            </a:r>
            <a:r>
              <a:rPr lang="lv-LV" sz="2400" b="1" dirty="0">
                <a:solidFill>
                  <a:schemeClr val="accent6">
                    <a:lumMod val="50000"/>
                  </a:schemeClr>
                </a:solidFill>
                <a:latin typeface="Garamond" panose="02020404030301010803" pitchFamily="18" charset="0"/>
              </a:rPr>
              <a:t/>
            </a:r>
            <a:br>
              <a:rPr lang="lv-LV" sz="2400" b="1" dirty="0">
                <a:solidFill>
                  <a:schemeClr val="accent6">
                    <a:lumMod val="50000"/>
                  </a:schemeClr>
                </a:solidFill>
                <a:latin typeface="Garamond" panose="02020404030301010803" pitchFamily="18" charset="0"/>
              </a:rPr>
            </a:br>
            <a:r>
              <a:rPr lang="lv-LV" sz="2400" b="1" dirty="0">
                <a:solidFill>
                  <a:schemeClr val="accent6">
                    <a:lumMod val="50000"/>
                  </a:schemeClr>
                </a:solidFill>
                <a:latin typeface="Garamond" panose="02020404030301010803" pitchFamily="18" charset="0"/>
              </a:rPr>
              <a:t>Garu, </a:t>
            </a:r>
            <a:r>
              <a:rPr lang="lv-LV" sz="2400" b="1" dirty="0" smtClean="0">
                <a:solidFill>
                  <a:schemeClr val="accent6">
                    <a:lumMod val="50000"/>
                  </a:schemeClr>
                </a:solidFill>
                <a:latin typeface="Garamond" panose="02020404030301010803" pitchFamily="18" charset="0"/>
              </a:rPr>
              <a:t>garu -</a:t>
            </a:r>
            <a:r>
              <a:rPr lang="lv-LV" sz="2400" b="1" dirty="0">
                <a:solidFill>
                  <a:schemeClr val="accent6">
                    <a:lumMod val="50000"/>
                  </a:schemeClr>
                </a:solidFill>
                <a:latin typeface="Garamond" panose="02020404030301010803" pitchFamily="18" charset="0"/>
              </a:rPr>
              <a:t/>
            </a:r>
            <a:br>
              <a:rPr lang="lv-LV" sz="2400" b="1" dirty="0">
                <a:solidFill>
                  <a:schemeClr val="accent6">
                    <a:lumMod val="50000"/>
                  </a:schemeClr>
                </a:solidFill>
                <a:latin typeface="Garamond" panose="02020404030301010803" pitchFamily="18" charset="0"/>
              </a:rPr>
            </a:br>
            <a:r>
              <a:rPr lang="lv-LV" sz="2400" b="1" dirty="0">
                <a:solidFill>
                  <a:schemeClr val="accent6">
                    <a:lumMod val="50000"/>
                  </a:schemeClr>
                </a:solidFill>
                <a:latin typeface="Garamond" panose="02020404030301010803" pitchFamily="18" charset="0"/>
              </a:rPr>
              <a:t>Un saki pats sev</a:t>
            </a:r>
            <a:br>
              <a:rPr lang="lv-LV" sz="2400" b="1" dirty="0">
                <a:solidFill>
                  <a:schemeClr val="accent6">
                    <a:lumMod val="50000"/>
                  </a:schemeClr>
                </a:solidFill>
                <a:latin typeface="Garamond" panose="02020404030301010803" pitchFamily="18" charset="0"/>
              </a:rPr>
            </a:br>
            <a:r>
              <a:rPr lang="lv-LV" sz="2400" b="1" dirty="0">
                <a:solidFill>
                  <a:schemeClr val="accent6">
                    <a:lumMod val="50000"/>
                  </a:schemeClr>
                </a:solidFill>
                <a:latin typeface="Garamond" panose="02020404030301010803" pitchFamily="18" charset="0"/>
              </a:rPr>
              <a:t>"Visu varu</a:t>
            </a:r>
            <a:r>
              <a:rPr lang="lv-LV" sz="2400" b="1" dirty="0" smtClean="0">
                <a:solidFill>
                  <a:schemeClr val="accent6">
                    <a:lumMod val="50000"/>
                  </a:schemeClr>
                </a:solidFill>
                <a:latin typeface="Garamond" panose="02020404030301010803" pitchFamily="18" charset="0"/>
              </a:rPr>
              <a:t>!« /G. </a:t>
            </a:r>
            <a:r>
              <a:rPr lang="lv-LV" sz="2400" b="1" dirty="0" err="1" smtClean="0">
                <a:solidFill>
                  <a:schemeClr val="accent6">
                    <a:lumMod val="50000"/>
                  </a:schemeClr>
                </a:solidFill>
                <a:latin typeface="Garamond" panose="02020404030301010803" pitchFamily="18" charset="0"/>
              </a:rPr>
              <a:t>Micāne</a:t>
            </a:r>
            <a:r>
              <a:rPr lang="lv-LV" sz="2400" b="1" dirty="0" smtClean="0">
                <a:solidFill>
                  <a:schemeClr val="accent6">
                    <a:lumMod val="50000"/>
                  </a:schemeClr>
                </a:solidFill>
                <a:latin typeface="Garamond" panose="02020404030301010803" pitchFamily="18" charset="0"/>
              </a:rPr>
              <a:t>/</a:t>
            </a:r>
            <a:endParaRPr lang="lv-LV" sz="2400" b="1" dirty="0">
              <a:solidFill>
                <a:schemeClr val="accent6">
                  <a:lumMod val="50000"/>
                </a:schemeClr>
              </a:solidFill>
              <a:latin typeface="Garamond" panose="02020404030301010803" pitchFamily="18" charset="0"/>
            </a:endParaRPr>
          </a:p>
        </p:txBody>
      </p:sp>
    </p:spTree>
    <p:extLst>
      <p:ext uri="{BB962C8B-B14F-4D97-AF65-F5344CB8AC3E}">
        <p14:creationId xmlns:p14="http://schemas.microsoft.com/office/powerpoint/2010/main" val="1956004335"/>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2530" name="Virsraksts 1"/>
          <p:cNvSpPr>
            <a:spLocks noGrp="1"/>
          </p:cNvSpPr>
          <p:nvPr>
            <p:ph type="title"/>
          </p:nvPr>
        </p:nvSpPr>
        <p:spPr>
          <a:xfrm>
            <a:off x="683568" y="260648"/>
            <a:ext cx="4491914" cy="580130"/>
          </a:xfrm>
        </p:spPr>
        <p:txBody>
          <a:bodyPr>
            <a:normAutofit fontScale="90000"/>
          </a:bodyPr>
          <a:lstStyle/>
          <a:p>
            <a:pPr eaLnBrk="1" fontAlgn="auto" hangingPunct="1">
              <a:spcAft>
                <a:spcPts val="0"/>
              </a:spcAft>
              <a:defRPr/>
            </a:pPr>
            <a:r>
              <a:rPr lang="lv-LV" sz="44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Vidusskolas</a:t>
            </a:r>
            <a:r>
              <a:rPr lang="lv-LV" sz="4000" b="1" dirty="0" smtClean="0">
                <a:ln>
                  <a:solidFill>
                    <a:schemeClr val="tx1"/>
                  </a:solidFill>
                </a:ln>
                <a:solidFill>
                  <a:srgbClr val="0033CC"/>
                </a:solidFill>
                <a:effectLst>
                  <a:outerShdw blurRad="38100" dist="38100" dir="2700000" algn="tl">
                    <a:srgbClr val="000000">
                      <a:alpha val="43137"/>
                    </a:srgbClr>
                  </a:outerShdw>
                </a:effectLst>
                <a:latin typeface="Bookman Old Style" pitchFamily="18" charset="0"/>
                <a:cs typeface="Trebuchet MS" pitchFamily="34" charset="0"/>
              </a:rPr>
              <a:t> </a:t>
            </a:r>
          </a:p>
        </p:txBody>
      </p:sp>
      <p:pic>
        <p:nvPicPr>
          <p:cNvPr id="4" name="Picture 2"/>
          <p:cNvPicPr>
            <a:picLocks noGrp="1" noChangeAspect="1" noChangeArrowheads="1"/>
          </p:cNvPicPr>
          <p:nvPr>
            <p:ph idx="1"/>
          </p:nvPr>
        </p:nvPicPr>
        <p:blipFill>
          <a:blip r:embed="rId3" cstate="print">
            <a:lum bright="-15000"/>
          </a:blip>
          <a:srcRect/>
          <a:stretch>
            <a:fillRect/>
          </a:stretch>
        </p:blipFill>
        <p:spPr>
          <a:xfrm>
            <a:off x="185174" y="1268388"/>
            <a:ext cx="4586368" cy="309671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5" name="Picture 3"/>
          <p:cNvPicPr>
            <a:picLocks noChangeAspect="1" noChangeArrowheads="1"/>
          </p:cNvPicPr>
          <p:nvPr/>
        </p:nvPicPr>
        <p:blipFill>
          <a:blip r:embed="rId4" cstate="print"/>
          <a:srcRect/>
          <a:stretch>
            <a:fillRect/>
          </a:stretch>
        </p:blipFill>
        <p:spPr bwMode="auto">
          <a:xfrm>
            <a:off x="4499991" y="3356992"/>
            <a:ext cx="4512501" cy="33843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341" name="TextBox 5"/>
          <p:cNvSpPr txBox="1">
            <a:spLocks noChangeArrowheads="1"/>
          </p:cNvSpPr>
          <p:nvPr/>
        </p:nvSpPr>
        <p:spPr bwMode="auto">
          <a:xfrm>
            <a:off x="1043608" y="1340768"/>
            <a:ext cx="3298825" cy="708025"/>
          </a:xfrm>
          <a:prstGeom prst="rect">
            <a:avLst/>
          </a:prstGeom>
          <a:noFill/>
          <a:ln w="9525">
            <a:noFill/>
            <a:miter lim="800000"/>
            <a:headEnd/>
            <a:tailEnd/>
          </a:ln>
        </p:spPr>
        <p:txBody>
          <a:bodyPr wrap="none">
            <a:spAutoFit/>
          </a:bodyPr>
          <a:lstStyle/>
          <a:p>
            <a:pPr algn="ctr"/>
            <a:r>
              <a:rPr lang="lv-LV" sz="2000" b="1" dirty="0">
                <a:solidFill>
                  <a:srgbClr val="FFFF00"/>
                </a:solidFill>
                <a:effectLst>
                  <a:outerShdw blurRad="38100" dist="38100" dir="2700000" algn="tl">
                    <a:srgbClr val="000000">
                      <a:alpha val="43137"/>
                    </a:srgbClr>
                  </a:outerShdw>
                </a:effectLst>
                <a:latin typeface="Bookman Old Style" pitchFamily="18" charset="0"/>
              </a:rPr>
              <a:t>Kandavas K.Mīlenbaha </a:t>
            </a:r>
          </a:p>
          <a:p>
            <a:pPr algn="ctr"/>
            <a:r>
              <a:rPr lang="lv-LV" sz="2000" b="1" dirty="0">
                <a:solidFill>
                  <a:srgbClr val="FFFF00"/>
                </a:solidFill>
                <a:effectLst>
                  <a:outerShdw blurRad="38100" dist="38100" dir="2700000" algn="tl">
                    <a:srgbClr val="000000">
                      <a:alpha val="43137"/>
                    </a:srgbClr>
                  </a:outerShdw>
                </a:effectLst>
                <a:latin typeface="Bookman Old Style" pitchFamily="18" charset="0"/>
              </a:rPr>
              <a:t>vidusskola</a:t>
            </a:r>
          </a:p>
        </p:txBody>
      </p:sp>
      <p:sp>
        <p:nvSpPr>
          <p:cNvPr id="14342" name="TextBox 6"/>
          <p:cNvSpPr txBox="1">
            <a:spLocks noChangeArrowheads="1"/>
          </p:cNvSpPr>
          <p:nvPr/>
        </p:nvSpPr>
        <p:spPr bwMode="auto">
          <a:xfrm>
            <a:off x="5364088" y="5805264"/>
            <a:ext cx="2991525" cy="707886"/>
          </a:xfrm>
          <a:prstGeom prst="rect">
            <a:avLst/>
          </a:prstGeom>
          <a:noFill/>
          <a:ln w="9525">
            <a:noFill/>
            <a:miter lim="800000"/>
            <a:headEnd/>
            <a:tailEnd/>
          </a:ln>
        </p:spPr>
        <p:txBody>
          <a:bodyPr wrap="none">
            <a:spAutoFit/>
          </a:bodyPr>
          <a:lstStyle/>
          <a:p>
            <a:pPr algn="ctr"/>
            <a:r>
              <a:rPr lang="lv-LV" sz="2000" b="1" dirty="0">
                <a:solidFill>
                  <a:srgbClr val="FFFF00"/>
                </a:solidFill>
                <a:effectLst>
                  <a:outerShdw blurRad="38100" dist="38100" dir="2700000" algn="tl">
                    <a:srgbClr val="000000">
                      <a:alpha val="43137"/>
                    </a:srgbClr>
                  </a:outerShdw>
                </a:effectLst>
                <a:latin typeface="Bookman Old Style" pitchFamily="18" charset="0"/>
              </a:rPr>
              <a:t>Kandavas </a:t>
            </a:r>
          </a:p>
          <a:p>
            <a:pPr algn="ctr"/>
            <a:r>
              <a:rPr lang="lv-LV" sz="2000" b="1" dirty="0" smtClean="0">
                <a:solidFill>
                  <a:srgbClr val="FFFF00"/>
                </a:solidFill>
                <a:effectLst>
                  <a:outerShdw blurRad="38100" dist="38100" dir="2700000" algn="tl">
                    <a:srgbClr val="000000">
                      <a:alpha val="43137"/>
                    </a:srgbClr>
                  </a:outerShdw>
                </a:effectLst>
                <a:latin typeface="Bookman Old Style" pitchFamily="18" charset="0"/>
              </a:rPr>
              <a:t>Reģionālā vidusskola</a:t>
            </a:r>
            <a:endParaRPr lang="lv-LV" sz="2000" b="1" dirty="0">
              <a:solidFill>
                <a:srgbClr val="FFFF00"/>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73000" b="-73000"/>
          </a:stretch>
        </a:blipFill>
        <a:effectLst/>
      </p:bgPr>
    </p:bg>
    <p:spTree>
      <p:nvGrpSpPr>
        <p:cNvPr id="1" name=""/>
        <p:cNvGrpSpPr/>
        <p:nvPr/>
      </p:nvGrpSpPr>
      <p:grpSpPr>
        <a:xfrm>
          <a:off x="0" y="0"/>
          <a:ext cx="0" cy="0"/>
          <a:chOff x="0" y="0"/>
          <a:chExt cx="0" cy="0"/>
        </a:xfrm>
      </p:grpSpPr>
      <p:sp>
        <p:nvSpPr>
          <p:cNvPr id="23554" name="Virsraksts 1"/>
          <p:cNvSpPr>
            <a:spLocks noGrp="1"/>
          </p:cNvSpPr>
          <p:nvPr>
            <p:ph type="title"/>
          </p:nvPr>
        </p:nvSpPr>
        <p:spPr>
          <a:xfrm>
            <a:off x="971600" y="72586"/>
            <a:ext cx="8642350" cy="925512"/>
          </a:xfrm>
        </p:spPr>
        <p:txBody>
          <a:bodyPr wrap="square" numCol="1" anchorCtr="0" compatLnSpc="1">
            <a:prstTxWarp prst="textNoShape">
              <a:avLst/>
            </a:prstTxWarp>
            <a:normAutofit/>
          </a:bodyPr>
          <a:lstStyle/>
          <a:p>
            <a:pPr eaLnBrk="1" hangingPunct="1"/>
            <a:r>
              <a:rPr lang="lv-LV" sz="40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Profesionālās ievirzes skolas</a:t>
            </a:r>
          </a:p>
        </p:txBody>
      </p:sp>
      <p:pic>
        <p:nvPicPr>
          <p:cNvPr id="8" name="Picture 10"/>
          <p:cNvPicPr>
            <a:picLocks noChangeAspect="1" noChangeArrowheads="1"/>
          </p:cNvPicPr>
          <p:nvPr/>
        </p:nvPicPr>
        <p:blipFill>
          <a:blip r:embed="rId3" cstate="print">
            <a:lum bright="-6000"/>
          </a:blip>
          <a:srcRect/>
          <a:stretch>
            <a:fillRect/>
          </a:stretch>
        </p:blipFill>
        <p:spPr bwMode="auto">
          <a:xfrm>
            <a:off x="539552" y="4077072"/>
            <a:ext cx="3456384"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368" name="TextBox 10"/>
          <p:cNvSpPr txBox="1">
            <a:spLocks noChangeArrowheads="1"/>
          </p:cNvSpPr>
          <p:nvPr/>
        </p:nvSpPr>
        <p:spPr bwMode="auto">
          <a:xfrm flipH="1">
            <a:off x="1475656" y="6281181"/>
            <a:ext cx="2448397" cy="400110"/>
          </a:xfrm>
          <a:prstGeom prst="rect">
            <a:avLst/>
          </a:prstGeom>
          <a:noFill/>
          <a:ln w="9525">
            <a:noFill/>
            <a:miter lim="800000"/>
            <a:headEnd/>
            <a:tailEnd/>
          </a:ln>
        </p:spPr>
        <p:txBody>
          <a:bodyPr wrap="square">
            <a:spAutoFit/>
          </a:bodyPr>
          <a:lstStyle/>
          <a:p>
            <a:r>
              <a:rPr lang="lv-LV" sz="2000" b="1" dirty="0">
                <a:solidFill>
                  <a:srgbClr val="FFFF00"/>
                </a:solidFill>
                <a:effectLst>
                  <a:outerShdw blurRad="38100" dist="38100" dir="2700000" algn="tl">
                    <a:srgbClr val="000000">
                      <a:alpha val="43137"/>
                    </a:srgbClr>
                  </a:outerShdw>
                </a:effectLst>
                <a:latin typeface="Bookman Old Style" pitchFamily="18" charset="0"/>
              </a:rPr>
              <a:t>Sporta skola</a:t>
            </a:r>
          </a:p>
        </p:txBody>
      </p:sp>
      <p:pic>
        <p:nvPicPr>
          <p:cNvPr id="1026" name="Picture 2" descr="http://www.kulturaskarte.lv/Multimedia/LDKK1_0005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3889" y="4091905"/>
            <a:ext cx="3436607" cy="25774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6804248" y="6165304"/>
            <a:ext cx="1574470" cy="400110"/>
          </a:xfrm>
          <a:prstGeom prst="rect">
            <a:avLst/>
          </a:prstGeom>
          <a:noFill/>
          <a:ln w="9525">
            <a:noFill/>
            <a:miter lim="800000"/>
            <a:headEnd/>
            <a:tailEnd/>
          </a:ln>
        </p:spPr>
        <p:txBody>
          <a:bodyPr wrap="none">
            <a:spAutoFit/>
          </a:bodyPr>
          <a:lstStyle/>
          <a:p>
            <a:r>
              <a:rPr lang="lv-LV" sz="2000" b="1" dirty="0" smtClean="0">
                <a:solidFill>
                  <a:srgbClr val="FFFF00"/>
                </a:solidFill>
                <a:effectLst>
                  <a:outerShdw blurRad="38100" dist="38100" dir="2700000" algn="tl">
                    <a:srgbClr val="000000">
                      <a:alpha val="43137"/>
                    </a:srgbClr>
                  </a:outerShdw>
                </a:effectLst>
                <a:latin typeface="Bookman Old Style" pitchFamily="18" charset="0"/>
              </a:rPr>
              <a:t>Deju skola</a:t>
            </a:r>
            <a:endParaRPr lang="lv-LV" sz="2000" b="1" dirty="0">
              <a:solidFill>
                <a:srgbClr val="FFFF00"/>
              </a:solidFill>
              <a:effectLst>
                <a:outerShdw blurRad="38100" dist="38100" dir="2700000" algn="tl">
                  <a:srgbClr val="000000">
                    <a:alpha val="43137"/>
                  </a:srgbClr>
                </a:outerShdw>
              </a:effectLst>
              <a:latin typeface="Bookman Old Style" pitchFamily="18" charset="0"/>
            </a:endParaRPr>
          </a:p>
        </p:txBody>
      </p:sp>
      <p:pic>
        <p:nvPicPr>
          <p:cNvPr id="2" name="Attēls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975978"/>
            <a:ext cx="3818235" cy="27224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0"/>
          <p:cNvSpPr txBox="1">
            <a:spLocks noChangeArrowheads="1"/>
          </p:cNvSpPr>
          <p:nvPr/>
        </p:nvSpPr>
        <p:spPr bwMode="auto">
          <a:xfrm flipH="1">
            <a:off x="2516487" y="3325207"/>
            <a:ext cx="3744479" cy="400110"/>
          </a:xfrm>
          <a:prstGeom prst="rect">
            <a:avLst/>
          </a:prstGeom>
          <a:noFill/>
          <a:ln w="9525">
            <a:noFill/>
            <a:miter lim="800000"/>
            <a:headEnd/>
            <a:tailEnd/>
          </a:ln>
        </p:spPr>
        <p:txBody>
          <a:bodyPr wrap="square">
            <a:spAutoFit/>
          </a:bodyPr>
          <a:lstStyle/>
          <a:p>
            <a:r>
              <a:rPr lang="lv-LV" sz="2000" b="1" dirty="0" smtClean="0">
                <a:solidFill>
                  <a:srgbClr val="FFFF00"/>
                </a:solidFill>
                <a:effectLst>
                  <a:outerShdw blurRad="38100" dist="38100" dir="2700000" algn="tl">
                    <a:srgbClr val="000000">
                      <a:alpha val="43137"/>
                    </a:srgbClr>
                  </a:outerShdw>
                </a:effectLst>
                <a:latin typeface="Bookman Old Style" pitchFamily="18" charset="0"/>
              </a:rPr>
              <a:t>Mākslas un mūzikas skola</a:t>
            </a:r>
            <a:endParaRPr lang="lv-LV" sz="2000" b="1" dirty="0">
              <a:solidFill>
                <a:srgbClr val="FFFF00"/>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18648</TotalTime>
  <Words>2675</Words>
  <Application>Microsoft Office PowerPoint</Application>
  <PresentationFormat>Slaidrāde ekrānā (4:3)</PresentationFormat>
  <Paragraphs>905</Paragraphs>
  <Slides>78</Slides>
  <Notes>12</Notes>
  <HiddenSlides>0</HiddenSlides>
  <MMClips>0</MMClips>
  <ScaleCrop>false</ScaleCrop>
  <HeadingPairs>
    <vt:vector size="6" baseType="variant">
      <vt:variant>
        <vt:lpstr>Lietotie fonti</vt:lpstr>
      </vt:variant>
      <vt:variant>
        <vt:i4>12</vt:i4>
      </vt:variant>
      <vt:variant>
        <vt:lpstr>Dizains</vt:lpstr>
      </vt:variant>
      <vt:variant>
        <vt:i4>1</vt:i4>
      </vt:variant>
      <vt:variant>
        <vt:lpstr>Slaidu virsraksti</vt:lpstr>
      </vt:variant>
      <vt:variant>
        <vt:i4>78</vt:i4>
      </vt:variant>
    </vt:vector>
  </HeadingPairs>
  <TitlesOfParts>
    <vt:vector size="91" baseType="lpstr">
      <vt:lpstr>SimSun</vt:lpstr>
      <vt:lpstr>Amita</vt:lpstr>
      <vt:lpstr>Arial</vt:lpstr>
      <vt:lpstr>Bookman Old Style</vt:lpstr>
      <vt:lpstr>Calibri</vt:lpstr>
      <vt:lpstr>Calibri Light</vt:lpstr>
      <vt:lpstr>Garamond</vt:lpstr>
      <vt:lpstr>Yatra One</vt:lpstr>
      <vt:lpstr>Times New Roman</vt:lpstr>
      <vt:lpstr>Trebuchet MS</vt:lpstr>
      <vt:lpstr>Wingdings</vt:lpstr>
      <vt:lpstr>Wingdings 2</vt:lpstr>
      <vt:lpstr>Office dizains</vt:lpstr>
      <vt:lpstr>PowerPoint prezentācija</vt:lpstr>
      <vt:lpstr>PowerPoint prezentācija</vt:lpstr>
      <vt:lpstr> </vt:lpstr>
      <vt:lpstr>PAMATMĒRĶIS</vt:lpstr>
      <vt:lpstr>    VIRZĪBA</vt:lpstr>
      <vt:lpstr>Pirmsskola </vt:lpstr>
      <vt:lpstr>Pamatskolas </vt:lpstr>
      <vt:lpstr>Vidusskolas </vt:lpstr>
      <vt:lpstr>Profesionālās ievirzes skolas</vt:lpstr>
      <vt:lpstr>Profesionālā izglītība</vt:lpstr>
      <vt:lpstr> Kandavas novada skolu tīkls</vt:lpstr>
      <vt:lpstr>PowerPoint prezentācija</vt:lpstr>
      <vt:lpstr>Kandavas novada izglītības iestādes 2019./2020.m.g.</vt:lpstr>
      <vt:lpstr>Kandavas novada skolu skolēnu skaits  kopā ar pirmsskolu   2015./2016.-2019./2020.m.g.</vt:lpstr>
      <vt:lpstr>Skolēnu skaita izmaiņas pamatskolās  (kopā ar pirmsskolu)  2015./2016. – 2019./2020. m.g. </vt:lpstr>
      <vt:lpstr>Skolēnu skaita izmaiņas pamatskolās  (bez pirmsskolas)  2015./2016. – 2019./2020. m.g.</vt:lpstr>
      <vt:lpstr>Skolēnu skaits vidusskolās un profesionālās izglītības iestādēs  2015./2016. m.g. – 2019./2020. m.g.</vt:lpstr>
      <vt:lpstr>PowerPoint prezentācija</vt:lpstr>
      <vt:lpstr>PowerPoint prezentācija</vt:lpstr>
      <vt:lpstr>Kandavas novada skolu  absolventu tālākizglītība - 9.klašu absolventi 2019./2020.m.g. </vt:lpstr>
      <vt:lpstr>Kandavas novada skolu  absolventu tālākizglītība - 12. klašu absolventi  2019./2020. m.g. </vt:lpstr>
      <vt:lpstr>Kandavas novada metodiskais darbs  2019./2020 m. g.</vt:lpstr>
      <vt:lpstr>PowerPoint prezentācija</vt:lpstr>
      <vt:lpstr>PowerPoint prezentācija</vt:lpstr>
      <vt:lpstr>PowerPoint prezentācija</vt:lpstr>
      <vt:lpstr>VALSTS PĀRBAUDES    DARBI</vt:lpstr>
      <vt:lpstr>PowerPoint prezentācija</vt:lpstr>
      <vt:lpstr>KANDAVAS NOVADA SKOLU     MĀCĪBU SASNIEGUMI   2019./2020. m. g.</vt:lpstr>
      <vt:lpstr>3.klase</vt:lpstr>
      <vt:lpstr>PowerPoint prezentācija</vt:lpstr>
      <vt:lpstr>PowerPoint prezentācija</vt:lpstr>
      <vt:lpstr>6.klase</vt:lpstr>
      <vt:lpstr>PowerPoint prezentācija</vt:lpstr>
      <vt:lpstr>PowerPoint prezentācija</vt:lpstr>
      <vt:lpstr>PowerPoint prezentācija</vt:lpstr>
      <vt:lpstr>9.klase</vt:lpstr>
      <vt:lpstr>PowerPoint prezentācija</vt:lpstr>
      <vt:lpstr>PowerPoint prezentācija</vt:lpstr>
      <vt:lpstr>PowerPoint prezentācija</vt:lpstr>
      <vt:lpstr>PowerPoint prezentācija</vt:lpstr>
      <vt:lpstr>12.klase</vt:lpstr>
      <vt:lpstr>PowerPoint prezentācija</vt:lpstr>
      <vt:lpstr>Centralizētie eksāmeni</vt:lpstr>
      <vt:lpstr>PowerPoint prezentācija</vt:lpstr>
      <vt:lpstr>PowerPoint prezentācija</vt:lpstr>
      <vt:lpstr>PowerPoint prezentācija</vt:lpstr>
      <vt:lpstr>Mācību priekšmetu olimpiādes   2019./2020.m.g.</vt:lpstr>
      <vt:lpstr>Kandavas novada skolēni piedalījušies: </vt:lpstr>
      <vt:lpstr>PowerPoint prezentācija</vt:lpstr>
      <vt:lpstr>PowerPoint prezentācija</vt:lpstr>
      <vt:lpstr>PowerPoint prezentācija</vt:lpstr>
      <vt:lpstr>PowerPoint prezentācija</vt:lpstr>
      <vt:lpstr>PowerPoint prezentācija</vt:lpstr>
      <vt:lpstr>PowerPoint prezentācija</vt:lpstr>
      <vt:lpstr>Zinātniski pētnieciskie darbi 2019./2020. m. g.</vt:lpstr>
      <vt:lpstr>Interešu izglītība Kandavas novadā  2019./2020. m. g.</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  Aktualitātes un jaunumi izglītībā      2020./2021. m. g. </vt:lpstr>
      <vt:lpstr>PowerPoint prezentācija</vt:lpstr>
      <vt:lpstr>  2020./2021. mācību gada uzdevumi  </vt:lpstr>
      <vt:lpstr>PowerPoint prezentācija</vt:lpstr>
      <vt:lpstr>Aktualitātes un prioritātes  audzināšanas darbā un interešu izglītībā  2020./2021. mācību gadā </vt:lpstr>
      <vt:lpstr>Mācību satura un mācību procesa pilnveides būtiskākie aspekti valstī 2020./2021. mācību gadā </vt:lpstr>
      <vt:lpstr>Citas 2020./2021. mācību gada aktualitātes</vt:lpstr>
      <vt:lpstr>Citas 2020./2021. mācību gada aktualitātes</vt:lpstr>
      <vt:lpstr>MĀCĪBU PROCESS  2019./2020. MĀCĪBU GADĀ</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Kandavas novada izglītības iestāžu konference</dc:title>
  <dc:creator>Agita</dc:creator>
  <cp:lastModifiedBy>centrs</cp:lastModifiedBy>
  <cp:revision>1460</cp:revision>
  <cp:lastPrinted>2020-08-20T11:26:21Z</cp:lastPrinted>
  <dcterms:created xsi:type="dcterms:W3CDTF">2011-08-09T13:01:29Z</dcterms:created>
  <dcterms:modified xsi:type="dcterms:W3CDTF">2020-08-24T11:34:16Z</dcterms:modified>
</cp:coreProperties>
</file>