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07" r:id="rId26"/>
    <p:sldId id="312" r:id="rId27"/>
    <p:sldId id="313" r:id="rId28"/>
    <p:sldId id="314" r:id="rId29"/>
    <p:sldId id="315" r:id="rId30"/>
    <p:sldId id="316" r:id="rId31"/>
    <p:sldId id="308" r:id="rId32"/>
    <p:sldId id="311" r:id="rId33"/>
    <p:sldId id="317" r:id="rId34"/>
    <p:sldId id="309" r:id="rId35"/>
    <p:sldId id="310" r:id="rId36"/>
    <p:sldId id="289" r:id="rId37"/>
    <p:sldId id="290" r:id="rId38"/>
    <p:sldId id="291" r:id="rId39"/>
    <p:sldId id="292" r:id="rId40"/>
    <p:sldId id="293" r:id="rId41"/>
    <p:sldId id="294" r:id="rId42"/>
    <p:sldId id="295" r:id="rId43"/>
    <p:sldId id="296" r:id="rId44"/>
    <p:sldId id="319" r:id="rId45"/>
    <p:sldId id="297" r:id="rId46"/>
    <p:sldId id="298" r:id="rId47"/>
    <p:sldId id="300" r:id="rId48"/>
    <p:sldId id="320" r:id="rId49"/>
    <p:sldId id="301" r:id="rId50"/>
    <p:sldId id="287" r:id="rId51"/>
    <p:sldId id="322" r:id="rId52"/>
    <p:sldId id="288" r:id="rId53"/>
    <p:sldId id="280" r:id="rId54"/>
    <p:sldId id="281" r:id="rId55"/>
    <p:sldId id="282" r:id="rId56"/>
    <p:sldId id="283" r:id="rId57"/>
    <p:sldId id="318" r:id="rId58"/>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Tumšs stils 2 - izcēlums 1/izcēlum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192.168.53.2\Volume1\KopLietosana\KONFERENCE_2020_gada%20skolot&#257;js\Gada%20skolot&#257;js%202020\pedagog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92.168.53.2\Volume1\KopLietosana\KONFERENCE_2020_gada%20skolot&#257;js\Gada%20skolot&#257;js%202020\olimpiaades_konference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92.168.53.2\Volume1\KopLietosana\KONFERENCE_2020_gada%20skolot&#257;js\Gada%20skolot&#257;js%202020\olimpiaades_konferencei.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192.168.53.2\Volume1\KopLietosana\KONFERENCE_2020_gada%20skolot&#257;js\Gada%20skolot&#257;js%202020\Gr&#257;mata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92.168.53.2\Volume1\KopLietosana\KONFERENCE_2020_gada%20skolot&#257;js\Gada%20skolot&#257;js%202020\Gr&#257;mata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53.2\Volume1\KopLietosana\KONFERENCE_2020_gada%20skolot&#257;js\Gada%20skolot&#257;js%202020\Gr&#257;mata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192.168.53.2\Volume1\KopLietosana\KONFERENCE_2020_gada%20skolot&#257;js\Gada%20skolot&#257;js%202020\Gr&#257;mata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92.168.53.2\Volume1\KopLietosana\KONFERENCE_2020_gada%20skolot&#257;js\Gada%20skolot&#257;js%202020\Gr&#257;mata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192.168.53.2\Volume1\KopLietosana\KONFERENCE_2020_gada%20skolot&#257;js\Gada%20skolot&#257;js%202020\Gr&#257;mata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192.168.53.2\Volume1\KopLietosana\KONFERENCE_2020_gada%20skolot&#257;js\Gada%20skolot&#257;js%202020\Gr&#257;mata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92.168.53.2\Volume1\KopLietosana\KONFERENCE_2020_gada%20skolot&#257;js\Gada%20skolot&#257;js%202020\Gr&#257;mata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400" b="1" i="0" u="none" strike="noStrike" kern="1200" spc="0" baseline="0">
                <a:solidFill>
                  <a:srgbClr val="00B050"/>
                </a:solidFill>
                <a:latin typeface="Garamond" panose="02020404030301010803" pitchFamily="18" charset="0"/>
                <a:ea typeface="+mn-ea"/>
                <a:cs typeface="+mn-cs"/>
              </a:defRPr>
            </a:pPr>
            <a:r>
              <a:rPr lang="lv-LV" sz="2400" b="1">
                <a:solidFill>
                  <a:srgbClr val="00B050"/>
                </a:solidFill>
              </a:rPr>
              <a:t>Pedagogu skaits Kandavas novada izglītības iestādēs</a:t>
            </a:r>
          </a:p>
          <a:p>
            <a:pPr>
              <a:defRPr sz="2400" b="1">
                <a:solidFill>
                  <a:srgbClr val="00B050"/>
                </a:solidFill>
              </a:defRPr>
            </a:pPr>
            <a:r>
              <a:rPr lang="lv-LV" sz="2400" b="1">
                <a:solidFill>
                  <a:srgbClr val="00B050"/>
                </a:solidFill>
              </a:rPr>
              <a:t> 2018. – 2021. m.g.</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rgbClr val="00B050"/>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'[pedagogi.xlsx]skolotāju skaits'!$C$3</c:f>
              <c:strCache>
                <c:ptCount val="1"/>
                <c:pt idx="0">
                  <c:v>2018./2019.</c:v>
                </c:pt>
              </c:strCache>
            </c:strRef>
          </c:tx>
          <c:spPr>
            <a:solidFill>
              <a:schemeClr val="accent3">
                <a:tint val="65000"/>
              </a:schemeClr>
            </a:solidFill>
            <a:ln>
              <a:noFill/>
            </a:ln>
            <a:effectLst/>
            <a:sp3d/>
          </c:spPr>
          <c:invertIfNegative val="0"/>
          <c:cat>
            <c:strRef>
              <c:f>'[pedagogi.xlsx]skolotāju skaits'!$B$4:$B$14</c:f>
              <c:strCache>
                <c:ptCount val="11"/>
                <c:pt idx="0">
                  <c:v>KKMV</c:v>
                </c:pt>
                <c:pt idx="1">
                  <c:v>KRV</c:v>
                </c:pt>
                <c:pt idx="2">
                  <c:v>Cēres psk.</c:v>
                </c:pt>
                <c:pt idx="3">
                  <c:v>Zemītes sāk.sk.</c:v>
                </c:pt>
                <c:pt idx="4">
                  <c:v>Vānes psk.</c:v>
                </c:pt>
                <c:pt idx="5">
                  <c:v>Zantes psk.</c:v>
                </c:pt>
                <c:pt idx="6">
                  <c:v>PII "Zīļuks"</c:v>
                </c:pt>
                <c:pt idx="7">
                  <c:v>KMMS</c:v>
                </c:pt>
                <c:pt idx="8">
                  <c:v>KBJSS</c:v>
                </c:pt>
                <c:pt idx="9">
                  <c:v>Deju skola</c:v>
                </c:pt>
                <c:pt idx="10">
                  <c:v>Kandavas LT</c:v>
                </c:pt>
              </c:strCache>
            </c:strRef>
          </c:cat>
          <c:val>
            <c:numRef>
              <c:f>'[pedagogi.xlsx]skolotāju skaits'!$C$4:$C$14</c:f>
              <c:numCache>
                <c:formatCode>General</c:formatCode>
                <c:ptCount val="11"/>
                <c:pt idx="0">
                  <c:v>47</c:v>
                </c:pt>
                <c:pt idx="1">
                  <c:v>59</c:v>
                </c:pt>
                <c:pt idx="2">
                  <c:v>15</c:v>
                </c:pt>
                <c:pt idx="3">
                  <c:v>18</c:v>
                </c:pt>
                <c:pt idx="4">
                  <c:v>19</c:v>
                </c:pt>
                <c:pt idx="5">
                  <c:v>20</c:v>
                </c:pt>
                <c:pt idx="6">
                  <c:v>27</c:v>
                </c:pt>
                <c:pt idx="7">
                  <c:v>19</c:v>
                </c:pt>
                <c:pt idx="8">
                  <c:v>10</c:v>
                </c:pt>
                <c:pt idx="9">
                  <c:v>7</c:v>
                </c:pt>
                <c:pt idx="10">
                  <c:v>52</c:v>
                </c:pt>
              </c:numCache>
            </c:numRef>
          </c:val>
          <c:extLst xmlns:c16r2="http://schemas.microsoft.com/office/drawing/2015/06/chart">
            <c:ext xmlns:c16="http://schemas.microsoft.com/office/drawing/2014/chart" uri="{C3380CC4-5D6E-409C-BE32-E72D297353CC}">
              <c16:uniqueId val="{00000000-019E-45E0-B155-7C0261F87126}"/>
            </c:ext>
          </c:extLst>
        </c:ser>
        <c:ser>
          <c:idx val="1"/>
          <c:order val="1"/>
          <c:tx>
            <c:strRef>
              <c:f>'[pedagogi.xlsx]skolotāju skaits'!$D$3</c:f>
              <c:strCache>
                <c:ptCount val="1"/>
                <c:pt idx="0">
                  <c:v>2019./2020.</c:v>
                </c:pt>
              </c:strCache>
            </c:strRef>
          </c:tx>
          <c:spPr>
            <a:solidFill>
              <a:schemeClr val="accent3"/>
            </a:solidFill>
            <a:ln>
              <a:noFill/>
            </a:ln>
            <a:effectLst/>
            <a:sp3d/>
          </c:spPr>
          <c:invertIfNegative val="0"/>
          <c:cat>
            <c:strRef>
              <c:f>'[pedagogi.xlsx]skolotāju skaits'!$B$4:$B$14</c:f>
              <c:strCache>
                <c:ptCount val="11"/>
                <c:pt idx="0">
                  <c:v>KKMV</c:v>
                </c:pt>
                <c:pt idx="1">
                  <c:v>KRV</c:v>
                </c:pt>
                <c:pt idx="2">
                  <c:v>Cēres psk.</c:v>
                </c:pt>
                <c:pt idx="3">
                  <c:v>Zemītes sāk.sk.</c:v>
                </c:pt>
                <c:pt idx="4">
                  <c:v>Vānes psk.</c:v>
                </c:pt>
                <c:pt idx="5">
                  <c:v>Zantes psk.</c:v>
                </c:pt>
                <c:pt idx="6">
                  <c:v>PII "Zīļuks"</c:v>
                </c:pt>
                <c:pt idx="7">
                  <c:v>KMMS</c:v>
                </c:pt>
                <c:pt idx="8">
                  <c:v>KBJSS</c:v>
                </c:pt>
                <c:pt idx="9">
                  <c:v>Deju skola</c:v>
                </c:pt>
                <c:pt idx="10">
                  <c:v>Kandavas LT</c:v>
                </c:pt>
              </c:strCache>
            </c:strRef>
          </c:cat>
          <c:val>
            <c:numRef>
              <c:f>'[pedagogi.xlsx]skolotāju skaits'!$D$4:$D$14</c:f>
              <c:numCache>
                <c:formatCode>General</c:formatCode>
                <c:ptCount val="11"/>
                <c:pt idx="0">
                  <c:v>47</c:v>
                </c:pt>
                <c:pt idx="1">
                  <c:v>49</c:v>
                </c:pt>
                <c:pt idx="2">
                  <c:v>14</c:v>
                </c:pt>
                <c:pt idx="3">
                  <c:v>17</c:v>
                </c:pt>
                <c:pt idx="4">
                  <c:v>19</c:v>
                </c:pt>
                <c:pt idx="5">
                  <c:v>18</c:v>
                </c:pt>
                <c:pt idx="6">
                  <c:v>26</c:v>
                </c:pt>
                <c:pt idx="7">
                  <c:v>19</c:v>
                </c:pt>
                <c:pt idx="8">
                  <c:v>11</c:v>
                </c:pt>
                <c:pt idx="9">
                  <c:v>7</c:v>
                </c:pt>
                <c:pt idx="10">
                  <c:v>55</c:v>
                </c:pt>
              </c:numCache>
            </c:numRef>
          </c:val>
          <c:extLst xmlns:c16r2="http://schemas.microsoft.com/office/drawing/2015/06/chart">
            <c:ext xmlns:c16="http://schemas.microsoft.com/office/drawing/2014/chart" uri="{C3380CC4-5D6E-409C-BE32-E72D297353CC}">
              <c16:uniqueId val="{00000001-019E-45E0-B155-7C0261F87126}"/>
            </c:ext>
          </c:extLst>
        </c:ser>
        <c:ser>
          <c:idx val="2"/>
          <c:order val="2"/>
          <c:tx>
            <c:strRef>
              <c:f>'[pedagogi.xlsx]skolotāju skaits'!$E$3</c:f>
              <c:strCache>
                <c:ptCount val="1"/>
                <c:pt idx="0">
                  <c:v>2020./2021.</c:v>
                </c:pt>
              </c:strCache>
            </c:strRef>
          </c:tx>
          <c:spPr>
            <a:solidFill>
              <a:schemeClr val="accent3">
                <a:shade val="65000"/>
              </a:schemeClr>
            </a:solidFill>
            <a:ln>
              <a:noFill/>
            </a:ln>
            <a:effectLst/>
            <a:sp3d/>
          </c:spPr>
          <c:invertIfNegative val="0"/>
          <c:cat>
            <c:strRef>
              <c:f>'[pedagogi.xlsx]skolotāju skaits'!$B$4:$B$14</c:f>
              <c:strCache>
                <c:ptCount val="11"/>
                <c:pt idx="0">
                  <c:v>KKMV</c:v>
                </c:pt>
                <c:pt idx="1">
                  <c:v>KRV</c:v>
                </c:pt>
                <c:pt idx="2">
                  <c:v>Cēres psk.</c:v>
                </c:pt>
                <c:pt idx="3">
                  <c:v>Zemītes sāk.sk.</c:v>
                </c:pt>
                <c:pt idx="4">
                  <c:v>Vānes psk.</c:v>
                </c:pt>
                <c:pt idx="5">
                  <c:v>Zantes psk.</c:v>
                </c:pt>
                <c:pt idx="6">
                  <c:v>PII "Zīļuks"</c:v>
                </c:pt>
                <c:pt idx="7">
                  <c:v>KMMS</c:v>
                </c:pt>
                <c:pt idx="8">
                  <c:v>KBJSS</c:v>
                </c:pt>
                <c:pt idx="9">
                  <c:v>Deju skola</c:v>
                </c:pt>
                <c:pt idx="10">
                  <c:v>Kandavas LT</c:v>
                </c:pt>
              </c:strCache>
            </c:strRef>
          </c:cat>
          <c:val>
            <c:numRef>
              <c:f>'[pedagogi.xlsx]skolotāju skaits'!$E$4:$E$14</c:f>
              <c:numCache>
                <c:formatCode>General</c:formatCode>
                <c:ptCount val="11"/>
                <c:pt idx="0">
                  <c:v>47</c:v>
                </c:pt>
                <c:pt idx="1">
                  <c:v>49</c:v>
                </c:pt>
                <c:pt idx="2">
                  <c:v>14</c:v>
                </c:pt>
                <c:pt idx="3">
                  <c:v>16</c:v>
                </c:pt>
                <c:pt idx="4">
                  <c:v>19</c:v>
                </c:pt>
                <c:pt idx="5">
                  <c:v>18</c:v>
                </c:pt>
                <c:pt idx="6">
                  <c:v>26</c:v>
                </c:pt>
                <c:pt idx="7">
                  <c:v>20</c:v>
                </c:pt>
                <c:pt idx="8">
                  <c:v>11</c:v>
                </c:pt>
                <c:pt idx="9">
                  <c:v>9</c:v>
                </c:pt>
                <c:pt idx="10">
                  <c:v>48</c:v>
                </c:pt>
              </c:numCache>
            </c:numRef>
          </c:val>
          <c:extLst xmlns:c16r2="http://schemas.microsoft.com/office/drawing/2015/06/chart">
            <c:ext xmlns:c16="http://schemas.microsoft.com/office/drawing/2014/chart" uri="{C3380CC4-5D6E-409C-BE32-E72D297353CC}">
              <c16:uniqueId val="{00000002-019E-45E0-B155-7C0261F87126}"/>
            </c:ext>
          </c:extLst>
        </c:ser>
        <c:dLbls>
          <c:showLegendKey val="0"/>
          <c:showVal val="0"/>
          <c:showCatName val="0"/>
          <c:showSerName val="0"/>
          <c:showPercent val="0"/>
          <c:showBubbleSize val="0"/>
        </c:dLbls>
        <c:gapWidth val="150"/>
        <c:shape val="box"/>
        <c:axId val="602061472"/>
        <c:axId val="602062016"/>
        <c:axId val="0"/>
      </c:bar3DChart>
      <c:catAx>
        <c:axId val="602061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02062016"/>
        <c:crosses val="autoZero"/>
        <c:auto val="1"/>
        <c:lblAlgn val="ctr"/>
        <c:lblOffset val="100"/>
        <c:noMultiLvlLbl val="0"/>
      </c:catAx>
      <c:valAx>
        <c:axId val="602062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02061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600">
          <a:latin typeface="Garamond" panose="02020404030301010803" pitchFamily="18" charset="0"/>
        </a:defRPr>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Garamond" panose="02020404030301010803" pitchFamily="18" charset="0"/>
                <a:ea typeface="+mn-ea"/>
                <a:cs typeface="+mn-cs"/>
              </a:defRPr>
            </a:pPr>
            <a:r>
              <a:rPr lang="lv-LV">
                <a:latin typeface="Garamond" panose="02020404030301010803" pitchFamily="18" charset="0"/>
              </a:rPr>
              <a:t>Olimpiāžu dalībnieku skaits pa skolām</a:t>
            </a: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Garamond" panose="02020404030301010803" pitchFamily="18" charset="0"/>
              <a:ea typeface="+mn-ea"/>
              <a:cs typeface="+mn-cs"/>
            </a:defRPr>
          </a:pPr>
          <a:endParaRPr lang="lv-LV"/>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4677-4AF3-977D-52C2075E5796}"/>
              </c:ext>
            </c:extLst>
          </c:dPt>
          <c:dPt>
            <c:idx val="1"/>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4677-4AF3-977D-52C2075E5796}"/>
              </c:ext>
            </c:extLst>
          </c:dPt>
          <c:dPt>
            <c:idx val="2"/>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4677-4AF3-977D-52C2075E5796}"/>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4677-4AF3-977D-52C2075E5796}"/>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4677-4AF3-977D-52C2075E5796}"/>
              </c:ext>
            </c:extLst>
          </c:dPt>
          <c:dPt>
            <c:idx val="5"/>
            <c:bubble3D val="0"/>
            <c:spPr>
              <a:solidFill>
                <a:schemeClr val="accent5">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4677-4AF3-977D-52C2075E5796}"/>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2000" b="1" i="0" u="none" strike="noStrike" kern="1200" baseline="0">
                    <a:solidFill>
                      <a:schemeClr val="lt1"/>
                    </a:solidFill>
                    <a:latin typeface="+mn-lt"/>
                    <a:ea typeface="+mn-ea"/>
                    <a:cs typeface="+mn-cs"/>
                  </a:defRPr>
                </a:pPr>
                <a:endParaRPr lang="lv-LV"/>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[olimpiaades_konferencei.xlsx]Lapa6!$C$5:$C$10</c:f>
              <c:strCache>
                <c:ptCount val="6"/>
                <c:pt idx="0">
                  <c:v>KKMV</c:v>
                </c:pt>
                <c:pt idx="1">
                  <c:v>KRV</c:v>
                </c:pt>
                <c:pt idx="2">
                  <c:v>Cēre</c:v>
                </c:pt>
                <c:pt idx="3">
                  <c:v>Vāne</c:v>
                </c:pt>
                <c:pt idx="4">
                  <c:v>Zante</c:v>
                </c:pt>
                <c:pt idx="5">
                  <c:v>KLT</c:v>
                </c:pt>
              </c:strCache>
            </c:strRef>
          </c:cat>
          <c:val>
            <c:numRef>
              <c:f>[olimpiaades_konferencei.xlsx]Lapa6!$D$5:$D$10</c:f>
              <c:numCache>
                <c:formatCode>General</c:formatCode>
                <c:ptCount val="6"/>
                <c:pt idx="0">
                  <c:v>80</c:v>
                </c:pt>
                <c:pt idx="1">
                  <c:v>21</c:v>
                </c:pt>
                <c:pt idx="2">
                  <c:v>8</c:v>
                </c:pt>
                <c:pt idx="3">
                  <c:v>2</c:v>
                </c:pt>
                <c:pt idx="4">
                  <c:v>6</c:v>
                </c:pt>
                <c:pt idx="5">
                  <c:v>3</c:v>
                </c:pt>
              </c:numCache>
            </c:numRef>
          </c:val>
          <c:extLst xmlns:c16r2="http://schemas.microsoft.com/office/drawing/2015/06/chart">
            <c:ext xmlns:c16="http://schemas.microsoft.com/office/drawing/2014/chart" uri="{C3380CC4-5D6E-409C-BE32-E72D297353CC}">
              <c16:uniqueId val="{0000000C-4677-4AF3-977D-52C2075E579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2841135927714094"/>
          <c:y val="0.33304431773614507"/>
          <c:w val="0.1574209726268542"/>
          <c:h val="0.4525893746040365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Garamond" panose="02020404030301010803" pitchFamily="18" charset="0"/>
              <a:ea typeface="+mn-ea"/>
              <a:cs typeface="+mn-cs"/>
            </a:defRPr>
          </a:pPr>
          <a:endParaRPr lang="lv-LV"/>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sz="2000"/>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cap="all" spc="120" normalizeH="0" baseline="0">
                <a:solidFill>
                  <a:schemeClr val="tx1">
                    <a:lumMod val="65000"/>
                    <a:lumOff val="35000"/>
                  </a:schemeClr>
                </a:solidFill>
                <a:latin typeface="Garamond" panose="02020404030301010803" pitchFamily="18" charset="0"/>
                <a:ea typeface="+mn-ea"/>
                <a:cs typeface="+mn-cs"/>
              </a:defRPr>
            </a:pPr>
            <a:r>
              <a:rPr lang="lv-LV"/>
              <a:t>Godalgotās vietas olimpiādēs</a:t>
            </a:r>
          </a:p>
        </c:rich>
      </c:tx>
      <c:layout/>
      <c:overlay val="0"/>
      <c:spPr>
        <a:noFill/>
        <a:ln>
          <a:noFill/>
        </a:ln>
        <a:effectLst/>
      </c:spPr>
      <c:txPr>
        <a:bodyPr rot="0" spcFirstLastPara="1" vertOverflow="ellipsis" vert="horz" wrap="square" anchor="ctr" anchorCtr="1"/>
        <a:lstStyle/>
        <a:p>
          <a:pPr>
            <a:defRPr sz="2160" b="1" i="0" u="none" strike="noStrike" kern="1200" cap="all" spc="120" normalizeH="0" baseline="0">
              <a:solidFill>
                <a:schemeClr val="tx1">
                  <a:lumMod val="65000"/>
                  <a:lumOff val="35000"/>
                </a:schemeClr>
              </a:solidFill>
              <a:latin typeface="Garamond" panose="02020404030301010803" pitchFamily="18" charset="0"/>
              <a:ea typeface="+mn-ea"/>
              <a:cs typeface="+mn-cs"/>
            </a:defRPr>
          </a:pPr>
          <a:endParaRPr lang="lv-LV"/>
        </a:p>
      </c:txPr>
    </c:title>
    <c:autoTitleDeleted val="0"/>
    <c:plotArea>
      <c:layout/>
      <c:barChart>
        <c:barDir val="col"/>
        <c:grouping val="clustered"/>
        <c:varyColors val="0"/>
        <c:ser>
          <c:idx val="0"/>
          <c:order val="0"/>
          <c:tx>
            <c:strRef>
              <c:f>[olimpiaades_konferencei.xlsx]Lapa7!$C$5</c:f>
              <c:strCache>
                <c:ptCount val="1"/>
                <c:pt idx="0">
                  <c:v>Zantes psk.</c:v>
                </c:pt>
              </c:strCache>
            </c:strRef>
          </c:tx>
          <c:spPr>
            <a:solidFill>
              <a:schemeClr val="accent1"/>
            </a:solidFill>
            <a:ln>
              <a:noFill/>
            </a:ln>
            <a:effectLst/>
          </c:spPr>
          <c:invertIfNegative val="0"/>
          <c:cat>
            <c:strRef>
              <c:f>[olimpiaades_konferencei.xlsx]Lapa7!$D$4:$H$4</c:f>
              <c:strCache>
                <c:ptCount val="5"/>
                <c:pt idx="0">
                  <c:v>1.v. </c:v>
                </c:pt>
                <c:pt idx="1">
                  <c:v>2.v. </c:v>
                </c:pt>
                <c:pt idx="2">
                  <c:v>3.v. </c:v>
                </c:pt>
                <c:pt idx="3">
                  <c:v>4.v./A</c:v>
                </c:pt>
                <c:pt idx="4">
                  <c:v>5.v./A</c:v>
                </c:pt>
              </c:strCache>
            </c:strRef>
          </c:cat>
          <c:val>
            <c:numRef>
              <c:f>[olimpiaades_konferencei.xlsx]Lapa7!$D$5:$H$5</c:f>
              <c:numCache>
                <c:formatCode>General</c:formatCode>
                <c:ptCount val="5"/>
                <c:pt idx="0">
                  <c:v>1</c:v>
                </c:pt>
                <c:pt idx="1">
                  <c:v>2</c:v>
                </c:pt>
                <c:pt idx="2">
                  <c:v>1</c:v>
                </c:pt>
                <c:pt idx="3">
                  <c:v>2</c:v>
                </c:pt>
                <c:pt idx="4">
                  <c:v>0</c:v>
                </c:pt>
              </c:numCache>
            </c:numRef>
          </c:val>
          <c:extLst xmlns:c16r2="http://schemas.microsoft.com/office/drawing/2015/06/chart">
            <c:ext xmlns:c16="http://schemas.microsoft.com/office/drawing/2014/chart" uri="{C3380CC4-5D6E-409C-BE32-E72D297353CC}">
              <c16:uniqueId val="{00000000-2F1E-4F66-9836-EE82347DC103}"/>
            </c:ext>
          </c:extLst>
        </c:ser>
        <c:ser>
          <c:idx val="1"/>
          <c:order val="1"/>
          <c:tx>
            <c:strRef>
              <c:f>[olimpiaades_konferencei.xlsx]Lapa7!$C$6</c:f>
              <c:strCache>
                <c:ptCount val="1"/>
                <c:pt idx="0">
                  <c:v>Vānes psk.</c:v>
                </c:pt>
              </c:strCache>
            </c:strRef>
          </c:tx>
          <c:spPr>
            <a:solidFill>
              <a:schemeClr val="accent2"/>
            </a:solidFill>
            <a:ln>
              <a:noFill/>
            </a:ln>
            <a:effectLst/>
          </c:spPr>
          <c:invertIfNegative val="0"/>
          <c:cat>
            <c:strRef>
              <c:f>[olimpiaades_konferencei.xlsx]Lapa7!$D$4:$H$4</c:f>
              <c:strCache>
                <c:ptCount val="5"/>
                <c:pt idx="0">
                  <c:v>1.v. </c:v>
                </c:pt>
                <c:pt idx="1">
                  <c:v>2.v. </c:v>
                </c:pt>
                <c:pt idx="2">
                  <c:v>3.v. </c:v>
                </c:pt>
                <c:pt idx="3">
                  <c:v>4.v./A</c:v>
                </c:pt>
                <c:pt idx="4">
                  <c:v>5.v./A</c:v>
                </c:pt>
              </c:strCache>
            </c:strRef>
          </c:cat>
          <c:val>
            <c:numRef>
              <c:f>[olimpiaades_konferencei.xlsx]Lapa7!$D$6:$H$6</c:f>
              <c:numCache>
                <c:formatCode>General</c:formatCode>
                <c:ptCount val="5"/>
                <c:pt idx="0">
                  <c:v>0</c:v>
                </c:pt>
                <c:pt idx="1">
                  <c:v>0</c:v>
                </c:pt>
                <c:pt idx="2">
                  <c:v>0</c:v>
                </c:pt>
                <c:pt idx="3">
                  <c:v>1</c:v>
                </c:pt>
                <c:pt idx="4">
                  <c:v>0</c:v>
                </c:pt>
              </c:numCache>
            </c:numRef>
          </c:val>
          <c:extLst xmlns:c16r2="http://schemas.microsoft.com/office/drawing/2015/06/chart">
            <c:ext xmlns:c16="http://schemas.microsoft.com/office/drawing/2014/chart" uri="{C3380CC4-5D6E-409C-BE32-E72D297353CC}">
              <c16:uniqueId val="{00000001-2F1E-4F66-9836-EE82347DC103}"/>
            </c:ext>
          </c:extLst>
        </c:ser>
        <c:ser>
          <c:idx val="2"/>
          <c:order val="2"/>
          <c:tx>
            <c:strRef>
              <c:f>[olimpiaades_konferencei.xlsx]Lapa7!$C$7</c:f>
              <c:strCache>
                <c:ptCount val="1"/>
                <c:pt idx="0">
                  <c:v>Cēres psk.</c:v>
                </c:pt>
              </c:strCache>
            </c:strRef>
          </c:tx>
          <c:spPr>
            <a:solidFill>
              <a:schemeClr val="accent3"/>
            </a:solidFill>
            <a:ln>
              <a:noFill/>
            </a:ln>
            <a:effectLst/>
          </c:spPr>
          <c:invertIfNegative val="0"/>
          <c:cat>
            <c:strRef>
              <c:f>[olimpiaades_konferencei.xlsx]Lapa7!$D$4:$H$4</c:f>
              <c:strCache>
                <c:ptCount val="5"/>
                <c:pt idx="0">
                  <c:v>1.v. </c:v>
                </c:pt>
                <c:pt idx="1">
                  <c:v>2.v. </c:v>
                </c:pt>
                <c:pt idx="2">
                  <c:v>3.v. </c:v>
                </c:pt>
                <c:pt idx="3">
                  <c:v>4.v./A</c:v>
                </c:pt>
                <c:pt idx="4">
                  <c:v>5.v./A</c:v>
                </c:pt>
              </c:strCache>
            </c:strRef>
          </c:cat>
          <c:val>
            <c:numRef>
              <c:f>[olimpiaades_konferencei.xlsx]Lapa7!$D$7:$H$7</c:f>
              <c:numCache>
                <c:formatCode>General</c:formatCode>
                <c:ptCount val="5"/>
                <c:pt idx="0">
                  <c:v>3</c:v>
                </c:pt>
                <c:pt idx="1">
                  <c:v>1</c:v>
                </c:pt>
                <c:pt idx="2">
                  <c:v>0</c:v>
                </c:pt>
                <c:pt idx="3">
                  <c:v>0</c:v>
                </c:pt>
                <c:pt idx="4">
                  <c:v>0</c:v>
                </c:pt>
              </c:numCache>
            </c:numRef>
          </c:val>
          <c:extLst xmlns:c16r2="http://schemas.microsoft.com/office/drawing/2015/06/chart">
            <c:ext xmlns:c16="http://schemas.microsoft.com/office/drawing/2014/chart" uri="{C3380CC4-5D6E-409C-BE32-E72D297353CC}">
              <c16:uniqueId val="{00000002-2F1E-4F66-9836-EE82347DC103}"/>
            </c:ext>
          </c:extLst>
        </c:ser>
        <c:ser>
          <c:idx val="3"/>
          <c:order val="3"/>
          <c:tx>
            <c:strRef>
              <c:f>[olimpiaades_konferencei.xlsx]Lapa7!$C$8</c:f>
              <c:strCache>
                <c:ptCount val="1"/>
                <c:pt idx="0">
                  <c:v>KKMV</c:v>
                </c:pt>
              </c:strCache>
            </c:strRef>
          </c:tx>
          <c:spPr>
            <a:solidFill>
              <a:schemeClr val="accent4"/>
            </a:solidFill>
            <a:ln>
              <a:noFill/>
            </a:ln>
            <a:effectLst/>
          </c:spPr>
          <c:invertIfNegative val="0"/>
          <c:cat>
            <c:strRef>
              <c:f>[olimpiaades_konferencei.xlsx]Lapa7!$D$4:$H$4</c:f>
              <c:strCache>
                <c:ptCount val="5"/>
                <c:pt idx="0">
                  <c:v>1.v. </c:v>
                </c:pt>
                <c:pt idx="1">
                  <c:v>2.v. </c:v>
                </c:pt>
                <c:pt idx="2">
                  <c:v>3.v. </c:v>
                </c:pt>
                <c:pt idx="3">
                  <c:v>4.v./A</c:v>
                </c:pt>
                <c:pt idx="4">
                  <c:v>5.v./A</c:v>
                </c:pt>
              </c:strCache>
            </c:strRef>
          </c:cat>
          <c:val>
            <c:numRef>
              <c:f>[olimpiaades_konferencei.xlsx]Lapa7!$D$8:$H$8</c:f>
              <c:numCache>
                <c:formatCode>General</c:formatCode>
                <c:ptCount val="5"/>
                <c:pt idx="0">
                  <c:v>9</c:v>
                </c:pt>
                <c:pt idx="1">
                  <c:v>14</c:v>
                </c:pt>
                <c:pt idx="2">
                  <c:v>15</c:v>
                </c:pt>
                <c:pt idx="3">
                  <c:v>17</c:v>
                </c:pt>
                <c:pt idx="4">
                  <c:v>10</c:v>
                </c:pt>
              </c:numCache>
            </c:numRef>
          </c:val>
          <c:extLst xmlns:c16r2="http://schemas.microsoft.com/office/drawing/2015/06/chart">
            <c:ext xmlns:c16="http://schemas.microsoft.com/office/drawing/2014/chart" uri="{C3380CC4-5D6E-409C-BE32-E72D297353CC}">
              <c16:uniqueId val="{00000003-2F1E-4F66-9836-EE82347DC103}"/>
            </c:ext>
          </c:extLst>
        </c:ser>
        <c:ser>
          <c:idx val="4"/>
          <c:order val="4"/>
          <c:tx>
            <c:strRef>
              <c:f>[olimpiaades_konferencei.xlsx]Lapa7!$C$9</c:f>
              <c:strCache>
                <c:ptCount val="1"/>
                <c:pt idx="0">
                  <c:v>KRV</c:v>
                </c:pt>
              </c:strCache>
            </c:strRef>
          </c:tx>
          <c:spPr>
            <a:solidFill>
              <a:schemeClr val="accent5"/>
            </a:solidFill>
            <a:ln>
              <a:noFill/>
            </a:ln>
            <a:effectLst/>
          </c:spPr>
          <c:invertIfNegative val="0"/>
          <c:cat>
            <c:strRef>
              <c:f>[olimpiaades_konferencei.xlsx]Lapa7!$D$4:$H$4</c:f>
              <c:strCache>
                <c:ptCount val="5"/>
                <c:pt idx="0">
                  <c:v>1.v. </c:v>
                </c:pt>
                <c:pt idx="1">
                  <c:v>2.v. </c:v>
                </c:pt>
                <c:pt idx="2">
                  <c:v>3.v. </c:v>
                </c:pt>
                <c:pt idx="3">
                  <c:v>4.v./A</c:v>
                </c:pt>
                <c:pt idx="4">
                  <c:v>5.v./A</c:v>
                </c:pt>
              </c:strCache>
            </c:strRef>
          </c:cat>
          <c:val>
            <c:numRef>
              <c:f>[olimpiaades_konferencei.xlsx]Lapa7!$D$9:$H$9</c:f>
              <c:numCache>
                <c:formatCode>General</c:formatCode>
                <c:ptCount val="5"/>
                <c:pt idx="0">
                  <c:v>2</c:v>
                </c:pt>
                <c:pt idx="1">
                  <c:v>1</c:v>
                </c:pt>
                <c:pt idx="2">
                  <c:v>3</c:v>
                </c:pt>
                <c:pt idx="3">
                  <c:v>4</c:v>
                </c:pt>
                <c:pt idx="4">
                  <c:v>2</c:v>
                </c:pt>
              </c:numCache>
            </c:numRef>
          </c:val>
          <c:extLst xmlns:c16r2="http://schemas.microsoft.com/office/drawing/2015/06/chart">
            <c:ext xmlns:c16="http://schemas.microsoft.com/office/drawing/2014/chart" uri="{C3380CC4-5D6E-409C-BE32-E72D297353CC}">
              <c16:uniqueId val="{00000004-2F1E-4F66-9836-EE82347DC103}"/>
            </c:ext>
          </c:extLst>
        </c:ser>
        <c:dLbls>
          <c:showLegendKey val="0"/>
          <c:showVal val="0"/>
          <c:showCatName val="0"/>
          <c:showSerName val="0"/>
          <c:showPercent val="0"/>
          <c:showBubbleSize val="0"/>
        </c:dLbls>
        <c:gapWidth val="444"/>
        <c:overlap val="-90"/>
        <c:axId val="688812848"/>
        <c:axId val="688813392"/>
      </c:barChart>
      <c:catAx>
        <c:axId val="688812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Garamond" panose="02020404030301010803" pitchFamily="18" charset="0"/>
                <a:ea typeface="+mn-ea"/>
                <a:cs typeface="+mn-cs"/>
              </a:defRPr>
            </a:pPr>
            <a:endParaRPr lang="lv-LV"/>
          </a:p>
        </c:txPr>
        <c:crossAx val="688813392"/>
        <c:crosses val="autoZero"/>
        <c:auto val="1"/>
        <c:lblAlgn val="ctr"/>
        <c:lblOffset val="100"/>
        <c:noMultiLvlLbl val="0"/>
      </c:catAx>
      <c:valAx>
        <c:axId val="688813392"/>
        <c:scaling>
          <c:orientation val="minMax"/>
        </c:scaling>
        <c:delete val="1"/>
        <c:axPos val="l"/>
        <c:numFmt formatCode="General" sourceLinked="1"/>
        <c:majorTickMark val="none"/>
        <c:minorTickMark val="none"/>
        <c:tickLblPos val="nextTo"/>
        <c:crossAx val="68881284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800">
          <a:latin typeface="Garamond" panose="02020404030301010803" pitchFamily="18" charset="0"/>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Garamond" panose="02020404030301010803" pitchFamily="18" charset="0"/>
                <a:ea typeface="+mn-ea"/>
                <a:cs typeface="+mn-cs"/>
              </a:defRPr>
            </a:pPr>
            <a:r>
              <a:rPr lang="lv-LV" sz="2000" b="1" dirty="0">
                <a:latin typeface="Garamond" panose="02020404030301010803" pitchFamily="18" charset="0"/>
              </a:rPr>
              <a:t>Kandavas novada skolu interešu izglītības pulciņi </a:t>
            </a:r>
            <a:r>
              <a:rPr lang="lv-LV" sz="2000" b="1" dirty="0" smtClean="0">
                <a:latin typeface="Garamond" panose="02020404030301010803" pitchFamily="18" charset="0"/>
              </a:rPr>
              <a:t>2020./2021. </a:t>
            </a:r>
            <a:r>
              <a:rPr lang="lv-LV" sz="2000" b="1" dirty="0" err="1">
                <a:latin typeface="Garamond" panose="02020404030301010803" pitchFamily="18" charset="0"/>
              </a:rPr>
              <a:t>m.g</a:t>
            </a:r>
            <a:r>
              <a:rPr lang="lv-LV" sz="2000" b="1" dirty="0">
                <a:latin typeface="Garamond" panose="02020404030301010803" pitchFamily="18" charset="0"/>
              </a:rPr>
              <a:t>.</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'[interesu izgl.xlsx]Lapa1'!$E$62</c:f>
              <c:strCache>
                <c:ptCount val="1"/>
                <c:pt idx="0">
                  <c:v>Pulciņu skaits</c:v>
                </c:pt>
              </c:strCache>
            </c:strRef>
          </c:tx>
          <c:spPr>
            <a:solidFill>
              <a:schemeClr val="accent1"/>
            </a:solidFill>
            <a:ln>
              <a:noFill/>
            </a:ln>
            <a:effectLst/>
            <a:sp3d/>
          </c:spPr>
          <c:invertIfNegative val="0"/>
          <c:cat>
            <c:strRef>
              <c:f>'[interesu izgl.xlsx]Lapa1'!$D$63:$D$67</c:f>
              <c:strCache>
                <c:ptCount val="5"/>
                <c:pt idx="0">
                  <c:v>Kultūrizgl. progr.</c:v>
                </c:pt>
                <c:pt idx="1">
                  <c:v>Sporta progr.</c:v>
                </c:pt>
                <c:pt idx="2">
                  <c:v>Vides izglītības progr.</c:v>
                </c:pt>
                <c:pt idx="3">
                  <c:v>Tehniskā jaunrade</c:v>
                </c:pt>
                <c:pt idx="4">
                  <c:v>Citas izglītojošās progr.</c:v>
                </c:pt>
              </c:strCache>
            </c:strRef>
          </c:cat>
          <c:val>
            <c:numRef>
              <c:f>'[interesu izgl.xlsx]Lapa1'!$E$63:$E$67</c:f>
              <c:numCache>
                <c:formatCode>General</c:formatCode>
                <c:ptCount val="5"/>
                <c:pt idx="0">
                  <c:v>44</c:v>
                </c:pt>
                <c:pt idx="1">
                  <c:v>18</c:v>
                </c:pt>
                <c:pt idx="2">
                  <c:v>6</c:v>
                </c:pt>
                <c:pt idx="3">
                  <c:v>4</c:v>
                </c:pt>
                <c:pt idx="4">
                  <c:v>5</c:v>
                </c:pt>
              </c:numCache>
            </c:numRef>
          </c:val>
          <c:extLst xmlns:c16r2="http://schemas.microsoft.com/office/drawing/2015/06/chart">
            <c:ext xmlns:c16="http://schemas.microsoft.com/office/drawing/2014/chart" uri="{C3380CC4-5D6E-409C-BE32-E72D297353CC}">
              <c16:uniqueId val="{00000000-38FB-4E80-AAE0-86BDAA49F265}"/>
            </c:ext>
          </c:extLst>
        </c:ser>
        <c:dLbls>
          <c:showLegendKey val="0"/>
          <c:showVal val="0"/>
          <c:showCatName val="0"/>
          <c:showSerName val="0"/>
          <c:showPercent val="0"/>
          <c:showBubbleSize val="0"/>
        </c:dLbls>
        <c:gapWidth val="150"/>
        <c:shape val="box"/>
        <c:axId val="688814480"/>
        <c:axId val="688815024"/>
        <c:axId val="0"/>
      </c:bar3DChart>
      <c:catAx>
        <c:axId val="688814480"/>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688815024"/>
        <c:crosses val="autoZero"/>
        <c:auto val="1"/>
        <c:lblAlgn val="ctr"/>
        <c:lblOffset val="100"/>
        <c:noMultiLvlLbl val="0"/>
      </c:catAx>
      <c:valAx>
        <c:axId val="688815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6888144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r>
              <a:rPr lang="lv-LV" sz="1600" b="1"/>
              <a:t>Angļu valoda</a:t>
            </a:r>
          </a:p>
        </c:rich>
      </c:tx>
      <c:layout>
        <c:manualLayout>
          <c:xMode val="edge"/>
          <c:yMode val="edge"/>
          <c:x val="0.38663849842976267"/>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[Grāmata4.xlsx]Lapa3!$E$5</c:f>
              <c:strCache>
                <c:ptCount val="1"/>
                <c:pt idx="0">
                  <c:v>vid. skolā</c:v>
                </c:pt>
              </c:strCache>
            </c:strRef>
          </c:tx>
          <c:spPr>
            <a:solidFill>
              <a:schemeClr val="accent2">
                <a:tint val="77000"/>
              </a:schemeClr>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[Grāmata4.xlsx]Lapa3!$D$6:$D$9</c:f>
              <c:strCache>
                <c:ptCount val="3"/>
                <c:pt idx="0">
                  <c:v>KKMV</c:v>
                </c:pt>
                <c:pt idx="1">
                  <c:v>KRV</c:v>
                </c:pt>
                <c:pt idx="2">
                  <c:v>KLT</c:v>
                </c:pt>
              </c:strCache>
            </c:strRef>
          </c:cat>
          <c:val>
            <c:numRef>
              <c:f>[Grāmata4.xlsx]Lapa3!$E$6:$E$9</c:f>
              <c:numCache>
                <c:formatCode>0.00%</c:formatCode>
                <c:ptCount val="4"/>
                <c:pt idx="0">
                  <c:v>0.80300000000000005</c:v>
                </c:pt>
                <c:pt idx="1">
                  <c:v>0.629</c:v>
                </c:pt>
                <c:pt idx="2">
                  <c:v>0.50900000000000001</c:v>
                </c:pt>
              </c:numCache>
            </c:numRef>
          </c:val>
          <c:extLst xmlns:c16r2="http://schemas.microsoft.com/office/drawing/2015/06/chart">
            <c:ext xmlns:c16="http://schemas.microsoft.com/office/drawing/2014/chart" uri="{C3380CC4-5D6E-409C-BE32-E72D297353CC}">
              <c16:uniqueId val="{00000000-6836-4F7B-A842-FE299044F0BD}"/>
            </c:ext>
          </c:extLst>
        </c:ser>
        <c:ser>
          <c:idx val="1"/>
          <c:order val="1"/>
          <c:tx>
            <c:strRef>
              <c:f>[Grāmata4.xlsx]Lapa3!$F$5</c:f>
              <c:strCache>
                <c:ptCount val="1"/>
                <c:pt idx="0">
                  <c:v>vid. valstī</c:v>
                </c:pt>
              </c:strCache>
            </c:strRef>
          </c:tx>
          <c:spPr>
            <a:solidFill>
              <a:schemeClr val="accent2">
                <a:shade val="76000"/>
              </a:schemeClr>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[Grāmata4.xlsx]Lapa3!$D$6:$D$9</c:f>
              <c:strCache>
                <c:ptCount val="3"/>
                <c:pt idx="0">
                  <c:v>KKMV</c:v>
                </c:pt>
                <c:pt idx="1">
                  <c:v>KRV</c:v>
                </c:pt>
                <c:pt idx="2">
                  <c:v>KLT</c:v>
                </c:pt>
              </c:strCache>
            </c:strRef>
          </c:cat>
          <c:val>
            <c:numRef>
              <c:f>[Grāmata4.xlsx]Lapa3!$F$6:$F$9</c:f>
              <c:numCache>
                <c:formatCode>General</c:formatCode>
                <c:ptCount val="4"/>
                <c:pt idx="3" formatCode="0.00%">
                  <c:v>0.66800000000000004</c:v>
                </c:pt>
              </c:numCache>
            </c:numRef>
          </c:val>
          <c:extLst xmlns:c16r2="http://schemas.microsoft.com/office/drawing/2015/06/chart">
            <c:ext xmlns:c16="http://schemas.microsoft.com/office/drawing/2014/chart" uri="{C3380CC4-5D6E-409C-BE32-E72D297353CC}">
              <c16:uniqueId val="{00000001-6836-4F7B-A842-FE299044F0BD}"/>
            </c:ext>
          </c:extLst>
        </c:ser>
        <c:dLbls>
          <c:showLegendKey val="0"/>
          <c:showVal val="0"/>
          <c:showCatName val="0"/>
          <c:showSerName val="0"/>
          <c:showPercent val="0"/>
          <c:showBubbleSize val="0"/>
        </c:dLbls>
        <c:gapWidth val="150"/>
        <c:shape val="box"/>
        <c:axId val="688816112"/>
        <c:axId val="688807408"/>
        <c:axId val="0"/>
      </c:bar3DChart>
      <c:catAx>
        <c:axId val="688816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07408"/>
        <c:crosses val="autoZero"/>
        <c:auto val="1"/>
        <c:lblAlgn val="ctr"/>
        <c:lblOffset val="100"/>
        <c:noMultiLvlLbl val="0"/>
      </c:catAx>
      <c:valAx>
        <c:axId val="6888074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161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200">
          <a:latin typeface="Garamond" panose="02020404030301010803" pitchFamily="18" charset="0"/>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r>
              <a:rPr lang="lv-LV" sz="1600" b="1" dirty="0" smtClean="0"/>
              <a:t>Latviešu valoda</a:t>
            </a:r>
            <a:endParaRPr lang="lv-LV" sz="1600" b="1" dirty="0"/>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[Grāmata4.xlsx]Lapa3!$E$21</c:f>
              <c:strCache>
                <c:ptCount val="1"/>
                <c:pt idx="0">
                  <c:v>vid. skolā</c:v>
                </c:pt>
              </c:strCache>
            </c:strRef>
          </c:tx>
          <c:spPr>
            <a:solidFill>
              <a:schemeClr val="accent1"/>
            </a:solidFill>
            <a:ln>
              <a:noFill/>
            </a:ln>
            <a:effectLst/>
            <a:sp3d/>
          </c:spPr>
          <c:invertIfNegative val="0"/>
          <c:dLbls>
            <c:dLbl>
              <c:idx val="0"/>
              <c:layout>
                <c:manualLayout>
                  <c:x val="-7.7574226655966021E-3"/>
                  <c:y val="-0.2662037037037037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33D-434E-A9E9-4FF9CABA0A49}"/>
                </c:ext>
                <c:ext xmlns:c15="http://schemas.microsoft.com/office/drawing/2012/chart" uri="{CE6537A1-D6FC-4f65-9D91-7224C49458BB}">
                  <c15:layout/>
                </c:ext>
              </c:extLst>
            </c:dLbl>
            <c:dLbl>
              <c:idx val="1"/>
              <c:layout>
                <c:manualLayout>
                  <c:x val="0"/>
                  <c:y val="-0.2175925925925925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33D-434E-A9E9-4FF9CABA0A49}"/>
                </c:ext>
                <c:ext xmlns:c15="http://schemas.microsoft.com/office/drawing/2012/chart" uri="{CE6537A1-D6FC-4f65-9D91-7224C49458BB}">
                  <c15:layout/>
                </c:ext>
              </c:extLst>
            </c:dLbl>
            <c:dLbl>
              <c:idx val="2"/>
              <c:layout>
                <c:manualLayout>
                  <c:x val="8.3333333333332309E-3"/>
                  <c:y val="-0.1574074074074074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33D-434E-A9E9-4FF9CABA0A49}"/>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[Grāmata4.xlsx]Lapa3!$D$22:$D$25</c:f>
              <c:strCache>
                <c:ptCount val="3"/>
                <c:pt idx="0">
                  <c:v>KKMV</c:v>
                </c:pt>
                <c:pt idx="1">
                  <c:v>KRV</c:v>
                </c:pt>
                <c:pt idx="2">
                  <c:v>KLT</c:v>
                </c:pt>
              </c:strCache>
            </c:strRef>
          </c:cat>
          <c:val>
            <c:numRef>
              <c:f>[Grāmata4.xlsx]Lapa3!$E$22:$E$25</c:f>
              <c:numCache>
                <c:formatCode>0.00%</c:formatCode>
                <c:ptCount val="4"/>
                <c:pt idx="0">
                  <c:v>0.72</c:v>
                </c:pt>
                <c:pt idx="1">
                  <c:v>0.56999999999999995</c:v>
                </c:pt>
                <c:pt idx="2">
                  <c:v>0.378</c:v>
                </c:pt>
              </c:numCache>
            </c:numRef>
          </c:val>
          <c:extLst xmlns:c16r2="http://schemas.microsoft.com/office/drawing/2015/06/chart">
            <c:ext xmlns:c16="http://schemas.microsoft.com/office/drawing/2014/chart" uri="{C3380CC4-5D6E-409C-BE32-E72D297353CC}">
              <c16:uniqueId val="{00000003-733D-434E-A9E9-4FF9CABA0A49}"/>
            </c:ext>
          </c:extLst>
        </c:ser>
        <c:ser>
          <c:idx val="1"/>
          <c:order val="1"/>
          <c:tx>
            <c:strRef>
              <c:f>[Grāmata4.xlsx]Lapa3!$F$21</c:f>
              <c:strCache>
                <c:ptCount val="1"/>
                <c:pt idx="0">
                  <c:v>vid. valstī</c:v>
                </c:pt>
              </c:strCache>
            </c:strRef>
          </c:tx>
          <c:spPr>
            <a:solidFill>
              <a:schemeClr val="accent2"/>
            </a:solidFill>
            <a:ln>
              <a:noFill/>
            </a:ln>
            <a:effectLst/>
            <a:sp3d/>
          </c:spPr>
          <c:invertIfNegative val="0"/>
          <c:dLbls>
            <c:dLbl>
              <c:idx val="3"/>
              <c:layout>
                <c:manualLayout>
                  <c:x val="3.6111111111111108E-2"/>
                  <c:y val="-0.2083333333333333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33D-434E-A9E9-4FF9CABA0A49}"/>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[Grāmata4.xlsx]Lapa3!$D$22:$D$25</c:f>
              <c:strCache>
                <c:ptCount val="3"/>
                <c:pt idx="0">
                  <c:v>KKMV</c:v>
                </c:pt>
                <c:pt idx="1">
                  <c:v>KRV</c:v>
                </c:pt>
                <c:pt idx="2">
                  <c:v>KLT</c:v>
                </c:pt>
              </c:strCache>
            </c:strRef>
          </c:cat>
          <c:val>
            <c:numRef>
              <c:f>[Grāmata4.xlsx]Lapa3!$F$22:$F$25</c:f>
              <c:numCache>
                <c:formatCode>General</c:formatCode>
                <c:ptCount val="4"/>
                <c:pt idx="3" formatCode="0.00%">
                  <c:v>0.51300000000000001</c:v>
                </c:pt>
              </c:numCache>
            </c:numRef>
          </c:val>
          <c:extLst xmlns:c16r2="http://schemas.microsoft.com/office/drawing/2015/06/chart">
            <c:ext xmlns:c16="http://schemas.microsoft.com/office/drawing/2014/chart" uri="{C3380CC4-5D6E-409C-BE32-E72D297353CC}">
              <c16:uniqueId val="{00000005-733D-434E-A9E9-4FF9CABA0A49}"/>
            </c:ext>
          </c:extLst>
        </c:ser>
        <c:dLbls>
          <c:showLegendKey val="0"/>
          <c:showVal val="1"/>
          <c:showCatName val="0"/>
          <c:showSerName val="0"/>
          <c:showPercent val="0"/>
          <c:showBubbleSize val="0"/>
        </c:dLbls>
        <c:gapWidth val="150"/>
        <c:shape val="box"/>
        <c:axId val="688816656"/>
        <c:axId val="688811216"/>
        <c:axId val="0"/>
      </c:bar3DChart>
      <c:catAx>
        <c:axId val="688816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11216"/>
        <c:crosses val="autoZero"/>
        <c:auto val="1"/>
        <c:lblAlgn val="ctr"/>
        <c:lblOffset val="100"/>
        <c:noMultiLvlLbl val="0"/>
      </c:catAx>
      <c:valAx>
        <c:axId val="6888112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166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200">
          <a:latin typeface="Garamond" panose="02020404030301010803" pitchFamily="18" charset="0"/>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r>
              <a:rPr lang="lv-LV" sz="1600" b="1" dirty="0"/>
              <a:t>Krievu valoda</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[Grāmata4.xlsx]Lapa3!$E$38</c:f>
              <c:strCache>
                <c:ptCount val="1"/>
                <c:pt idx="0">
                  <c:v>vid. skolā</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[Grāmata4.xlsx]Lapa3!$D$39:$D$41</c:f>
              <c:strCache>
                <c:ptCount val="2"/>
                <c:pt idx="0">
                  <c:v>KRV</c:v>
                </c:pt>
                <c:pt idx="1">
                  <c:v>KKMV</c:v>
                </c:pt>
              </c:strCache>
            </c:strRef>
          </c:cat>
          <c:val>
            <c:numRef>
              <c:f>[Grāmata4.xlsx]Lapa3!$E$39:$E$41</c:f>
              <c:numCache>
                <c:formatCode>0.00%</c:formatCode>
                <c:ptCount val="3"/>
                <c:pt idx="0">
                  <c:v>0.622</c:v>
                </c:pt>
                <c:pt idx="1">
                  <c:v>0.63500000000000001</c:v>
                </c:pt>
              </c:numCache>
            </c:numRef>
          </c:val>
          <c:extLst xmlns:c16r2="http://schemas.microsoft.com/office/drawing/2015/06/chart">
            <c:ext xmlns:c16="http://schemas.microsoft.com/office/drawing/2014/chart" uri="{C3380CC4-5D6E-409C-BE32-E72D297353CC}">
              <c16:uniqueId val="{00000000-2427-4D5F-96B5-F770F3210DBF}"/>
            </c:ext>
          </c:extLst>
        </c:ser>
        <c:ser>
          <c:idx val="1"/>
          <c:order val="1"/>
          <c:tx>
            <c:strRef>
              <c:f>[Grāmata4.xlsx]Lapa3!$F$38</c:f>
              <c:strCache>
                <c:ptCount val="1"/>
                <c:pt idx="0">
                  <c:v>vid. valstī</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[Grāmata4.xlsx]Lapa3!$D$39:$D$41</c:f>
              <c:strCache>
                <c:ptCount val="2"/>
                <c:pt idx="0">
                  <c:v>KRV</c:v>
                </c:pt>
                <c:pt idx="1">
                  <c:v>KKMV</c:v>
                </c:pt>
              </c:strCache>
            </c:strRef>
          </c:cat>
          <c:val>
            <c:numRef>
              <c:f>[Grāmata4.xlsx]Lapa3!$F$39:$F$41</c:f>
              <c:numCache>
                <c:formatCode>General</c:formatCode>
                <c:ptCount val="3"/>
                <c:pt idx="2" formatCode="0.00%">
                  <c:v>0.76800000000000002</c:v>
                </c:pt>
              </c:numCache>
            </c:numRef>
          </c:val>
          <c:extLst xmlns:c16r2="http://schemas.microsoft.com/office/drawing/2015/06/chart">
            <c:ext xmlns:c16="http://schemas.microsoft.com/office/drawing/2014/chart" uri="{C3380CC4-5D6E-409C-BE32-E72D297353CC}">
              <c16:uniqueId val="{00000001-2427-4D5F-96B5-F770F3210DBF}"/>
            </c:ext>
          </c:extLst>
        </c:ser>
        <c:dLbls>
          <c:showLegendKey val="0"/>
          <c:showVal val="1"/>
          <c:showCatName val="0"/>
          <c:showSerName val="0"/>
          <c:showPercent val="0"/>
          <c:showBubbleSize val="0"/>
        </c:dLbls>
        <c:gapWidth val="150"/>
        <c:shape val="box"/>
        <c:axId val="688821008"/>
        <c:axId val="688817744"/>
        <c:axId val="0"/>
      </c:bar3DChart>
      <c:catAx>
        <c:axId val="688821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17744"/>
        <c:crosses val="autoZero"/>
        <c:auto val="1"/>
        <c:lblAlgn val="ctr"/>
        <c:lblOffset val="100"/>
        <c:noMultiLvlLbl val="0"/>
      </c:catAx>
      <c:valAx>
        <c:axId val="68881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210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200">
          <a:latin typeface="Garamond" panose="02020404030301010803" pitchFamily="18" charset="0"/>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r>
              <a:rPr lang="lv-LV" sz="1600" b="1"/>
              <a:t>Matemātika</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[Grāmata4.xlsx]Lapa3!$E$67</c:f>
              <c:strCache>
                <c:ptCount val="1"/>
                <c:pt idx="0">
                  <c:v>vid. skolā</c:v>
                </c:pt>
              </c:strCache>
            </c:strRef>
          </c:tx>
          <c:spPr>
            <a:solidFill>
              <a:schemeClr val="accent1"/>
            </a:solidFill>
            <a:ln>
              <a:noFill/>
            </a:ln>
            <a:effectLst/>
            <a:sp3d/>
          </c:spPr>
          <c:invertIfNegative val="0"/>
          <c:dLbls>
            <c:dLbl>
              <c:idx val="0"/>
              <c:layout>
                <c:manualLayout>
                  <c:x val="0.11343440579149007"/>
                  <c:y val="-0.3104576019332883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3B8-49AD-AACF-79AE3BC9FCBE}"/>
                </c:ext>
                <c:ext xmlns:c15="http://schemas.microsoft.com/office/drawing/2012/chart" uri="{CE6537A1-D6FC-4f65-9D91-7224C49458BB}">
                  <c15:layout/>
                </c:ext>
              </c:extLst>
            </c:dLbl>
            <c:dLbl>
              <c:idx val="1"/>
              <c:layout>
                <c:manualLayout>
                  <c:x val="1.0552037748045588E-2"/>
                  <c:y val="-0.232843201449966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3B8-49AD-AACF-79AE3BC9FCBE}"/>
                </c:ext>
                <c:ext xmlns:c15="http://schemas.microsoft.com/office/drawing/2012/chart" uri="{CE6537A1-D6FC-4f65-9D91-7224C49458BB}">
                  <c15:layout/>
                </c:ext>
              </c:extLst>
            </c:dLbl>
            <c:dLbl>
              <c:idx val="2"/>
              <c:layout>
                <c:manualLayout>
                  <c:x val="-7.9140283110342886E-3"/>
                  <c:y val="-0.1700124962968007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3B8-49AD-AACF-79AE3BC9FCBE}"/>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[Grāmata4.xlsx]Lapa3!$D$68:$D$71</c:f>
              <c:strCache>
                <c:ptCount val="3"/>
                <c:pt idx="0">
                  <c:v>KKMV</c:v>
                </c:pt>
                <c:pt idx="1">
                  <c:v>KRV</c:v>
                </c:pt>
                <c:pt idx="2">
                  <c:v>KLT</c:v>
                </c:pt>
              </c:strCache>
            </c:strRef>
          </c:cat>
          <c:val>
            <c:numRef>
              <c:f>[Grāmata4.xlsx]Lapa3!$E$68:$E$71</c:f>
              <c:numCache>
                <c:formatCode>0.00%</c:formatCode>
                <c:ptCount val="4"/>
                <c:pt idx="0">
                  <c:v>0.501</c:v>
                </c:pt>
                <c:pt idx="1">
                  <c:v>0.28199999999999997</c:v>
                </c:pt>
                <c:pt idx="2">
                  <c:v>0.184</c:v>
                </c:pt>
              </c:numCache>
            </c:numRef>
          </c:val>
          <c:extLst xmlns:c16r2="http://schemas.microsoft.com/office/drawing/2015/06/chart">
            <c:ext xmlns:c16="http://schemas.microsoft.com/office/drawing/2014/chart" uri="{C3380CC4-5D6E-409C-BE32-E72D297353CC}">
              <c16:uniqueId val="{00000000-E3B8-49AD-AACF-79AE3BC9FCBE}"/>
            </c:ext>
          </c:extLst>
        </c:ser>
        <c:ser>
          <c:idx val="1"/>
          <c:order val="1"/>
          <c:tx>
            <c:strRef>
              <c:f>[Grāmata4.xlsx]Lapa3!$F$67</c:f>
              <c:strCache>
                <c:ptCount val="1"/>
                <c:pt idx="0">
                  <c:v>vid. valstī</c:v>
                </c:pt>
              </c:strCache>
            </c:strRef>
          </c:tx>
          <c:spPr>
            <a:solidFill>
              <a:schemeClr val="accent2"/>
            </a:solidFill>
            <a:ln>
              <a:noFill/>
            </a:ln>
            <a:effectLst/>
            <a:sp3d/>
          </c:spPr>
          <c:invertIfNegative val="0"/>
          <c:dLbls>
            <c:dLbl>
              <c:idx val="3"/>
              <c:layout>
                <c:manualLayout>
                  <c:x val="-3.9570141555171051E-2"/>
                  <c:y val="-0.2439309729475836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3B8-49AD-AACF-79AE3BC9FCBE}"/>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[Grāmata4.xlsx]Lapa3!$D$68:$D$71</c:f>
              <c:strCache>
                <c:ptCount val="3"/>
                <c:pt idx="0">
                  <c:v>KKMV</c:v>
                </c:pt>
                <c:pt idx="1">
                  <c:v>KRV</c:v>
                </c:pt>
                <c:pt idx="2">
                  <c:v>KLT</c:v>
                </c:pt>
              </c:strCache>
            </c:strRef>
          </c:cat>
          <c:val>
            <c:numRef>
              <c:f>[Grāmata4.xlsx]Lapa3!$F$68:$F$71</c:f>
              <c:numCache>
                <c:formatCode>General</c:formatCode>
                <c:ptCount val="4"/>
                <c:pt idx="3" formatCode="0.00%">
                  <c:v>0.36299999999999999</c:v>
                </c:pt>
              </c:numCache>
            </c:numRef>
          </c:val>
          <c:extLst xmlns:c16r2="http://schemas.microsoft.com/office/drawing/2015/06/chart">
            <c:ext xmlns:c16="http://schemas.microsoft.com/office/drawing/2014/chart" uri="{C3380CC4-5D6E-409C-BE32-E72D297353CC}">
              <c16:uniqueId val="{00000001-E3B8-49AD-AACF-79AE3BC9FCBE}"/>
            </c:ext>
          </c:extLst>
        </c:ser>
        <c:dLbls>
          <c:showLegendKey val="0"/>
          <c:showVal val="1"/>
          <c:showCatName val="0"/>
          <c:showSerName val="0"/>
          <c:showPercent val="0"/>
          <c:showBubbleSize val="0"/>
        </c:dLbls>
        <c:gapWidth val="150"/>
        <c:shape val="box"/>
        <c:axId val="688811760"/>
        <c:axId val="688807952"/>
        <c:axId val="0"/>
      </c:bar3DChart>
      <c:catAx>
        <c:axId val="688811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07952"/>
        <c:crosses val="autoZero"/>
        <c:auto val="1"/>
        <c:lblAlgn val="ctr"/>
        <c:lblOffset val="100"/>
        <c:noMultiLvlLbl val="0"/>
      </c:catAx>
      <c:valAx>
        <c:axId val="6888079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11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200">
          <a:latin typeface="Garamond" panose="02020404030301010803" pitchFamily="18" charset="0"/>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r>
              <a:rPr lang="lv-LV" sz="1600" b="1"/>
              <a:t>Bioloģija</a:t>
            </a:r>
          </a:p>
        </c:rich>
      </c:tx>
      <c:layout>
        <c:manualLayout>
          <c:xMode val="edge"/>
          <c:yMode val="edge"/>
          <c:x val="0.42716114805381289"/>
          <c:y val="1.040981900029672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[Grāmata4.xlsx]Lapa3!$E$84</c:f>
              <c:strCache>
                <c:ptCount val="1"/>
                <c:pt idx="0">
                  <c:v>vid. skolā</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[Grāmata4.xlsx]Lapa3!$D$85:$D$87</c:f>
              <c:strCache>
                <c:ptCount val="2"/>
                <c:pt idx="0">
                  <c:v>KKMV</c:v>
                </c:pt>
                <c:pt idx="1">
                  <c:v>KRV</c:v>
                </c:pt>
              </c:strCache>
            </c:strRef>
          </c:cat>
          <c:val>
            <c:numRef>
              <c:f>[Grāmata4.xlsx]Lapa3!$E$85:$E$87</c:f>
              <c:numCache>
                <c:formatCode>0.00%</c:formatCode>
                <c:ptCount val="3"/>
                <c:pt idx="0">
                  <c:v>0.56999999999999995</c:v>
                </c:pt>
                <c:pt idx="1">
                  <c:v>0.38</c:v>
                </c:pt>
              </c:numCache>
            </c:numRef>
          </c:val>
          <c:extLst xmlns:c16r2="http://schemas.microsoft.com/office/drawing/2015/06/chart">
            <c:ext xmlns:c16="http://schemas.microsoft.com/office/drawing/2014/chart" uri="{C3380CC4-5D6E-409C-BE32-E72D297353CC}">
              <c16:uniqueId val="{00000000-BD51-454F-80E3-8544524CBD9D}"/>
            </c:ext>
          </c:extLst>
        </c:ser>
        <c:ser>
          <c:idx val="1"/>
          <c:order val="1"/>
          <c:tx>
            <c:strRef>
              <c:f>[Grāmata4.xlsx]Lapa3!$F$84</c:f>
              <c:strCache>
                <c:ptCount val="1"/>
                <c:pt idx="0">
                  <c:v>vid. valstī</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[Grāmata4.xlsx]Lapa3!$D$85:$D$87</c:f>
              <c:strCache>
                <c:ptCount val="2"/>
                <c:pt idx="0">
                  <c:v>KKMV</c:v>
                </c:pt>
                <c:pt idx="1">
                  <c:v>KRV</c:v>
                </c:pt>
              </c:strCache>
            </c:strRef>
          </c:cat>
          <c:val>
            <c:numRef>
              <c:f>[Grāmata4.xlsx]Lapa3!$F$85:$F$87</c:f>
              <c:numCache>
                <c:formatCode>General</c:formatCode>
                <c:ptCount val="3"/>
                <c:pt idx="2" formatCode="0.00%">
                  <c:v>0.502</c:v>
                </c:pt>
              </c:numCache>
            </c:numRef>
          </c:val>
          <c:extLst xmlns:c16r2="http://schemas.microsoft.com/office/drawing/2015/06/chart">
            <c:ext xmlns:c16="http://schemas.microsoft.com/office/drawing/2014/chart" uri="{C3380CC4-5D6E-409C-BE32-E72D297353CC}">
              <c16:uniqueId val="{00000001-BD51-454F-80E3-8544524CBD9D}"/>
            </c:ext>
          </c:extLst>
        </c:ser>
        <c:dLbls>
          <c:showLegendKey val="0"/>
          <c:showVal val="1"/>
          <c:showCatName val="0"/>
          <c:showSerName val="0"/>
          <c:showPercent val="0"/>
          <c:showBubbleSize val="0"/>
        </c:dLbls>
        <c:gapWidth val="150"/>
        <c:shape val="box"/>
        <c:axId val="688822096"/>
        <c:axId val="688819920"/>
        <c:axId val="0"/>
      </c:bar3DChart>
      <c:catAx>
        <c:axId val="688822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19920"/>
        <c:crosses val="autoZero"/>
        <c:auto val="1"/>
        <c:lblAlgn val="ctr"/>
        <c:lblOffset val="100"/>
        <c:noMultiLvlLbl val="0"/>
      </c:catAx>
      <c:valAx>
        <c:axId val="6888199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220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200">
          <a:latin typeface="Garamond" panose="02020404030301010803" pitchFamily="18" charset="0"/>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r>
              <a:rPr lang="lv-LV" sz="1600" b="1"/>
              <a:t>Fizika</a:t>
            </a:r>
          </a:p>
        </c:rich>
      </c:tx>
      <c:layout>
        <c:manualLayout>
          <c:xMode val="edge"/>
          <c:yMode val="edge"/>
          <c:x val="0.43668971727870637"/>
          <c:y val="2.003922353607154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[Grāmata4.xlsx]Lapa3!$D$102</c:f>
              <c:strCache>
                <c:ptCount val="1"/>
                <c:pt idx="0">
                  <c:v>KLT</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[Grāmata4.xlsx]Lapa3!$E$101:$F$101</c:f>
              <c:strCache>
                <c:ptCount val="2"/>
                <c:pt idx="0">
                  <c:v>vid. skolā</c:v>
                </c:pt>
                <c:pt idx="1">
                  <c:v>vid. valstī</c:v>
                </c:pt>
              </c:strCache>
            </c:strRef>
          </c:cat>
          <c:val>
            <c:numRef>
              <c:f>[Grāmata4.xlsx]Lapa3!$E$102:$F$102</c:f>
              <c:numCache>
                <c:formatCode>General</c:formatCode>
                <c:ptCount val="2"/>
                <c:pt idx="0" formatCode="0.00%">
                  <c:v>0.23</c:v>
                </c:pt>
              </c:numCache>
            </c:numRef>
          </c:val>
          <c:extLst xmlns:c16r2="http://schemas.microsoft.com/office/drawing/2015/06/chart">
            <c:ext xmlns:c16="http://schemas.microsoft.com/office/drawing/2014/chart" uri="{C3380CC4-5D6E-409C-BE32-E72D297353CC}">
              <c16:uniqueId val="{00000000-802D-486E-B0FA-417E8DE40447}"/>
            </c:ext>
          </c:extLst>
        </c:ser>
        <c:ser>
          <c:idx val="1"/>
          <c:order val="1"/>
          <c:tx>
            <c:strRef>
              <c:f>[Grāmata4.xlsx]Lapa3!$D$103</c:f>
              <c:strCache>
                <c:ptCount val="1"/>
                <c:pt idx="0">
                  <c:v>Vid. valstī</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[Grāmata4.xlsx]Lapa3!$E$101:$F$101</c:f>
              <c:strCache>
                <c:ptCount val="2"/>
                <c:pt idx="0">
                  <c:v>vid. skolā</c:v>
                </c:pt>
                <c:pt idx="1">
                  <c:v>vid. valstī</c:v>
                </c:pt>
              </c:strCache>
            </c:strRef>
          </c:cat>
          <c:val>
            <c:numRef>
              <c:f>[Grāmata4.xlsx]Lapa3!$E$103:$F$103</c:f>
              <c:numCache>
                <c:formatCode>0.00%</c:formatCode>
                <c:ptCount val="2"/>
                <c:pt idx="1">
                  <c:v>0.48799999999999999</c:v>
                </c:pt>
              </c:numCache>
            </c:numRef>
          </c:val>
          <c:extLst xmlns:c16r2="http://schemas.microsoft.com/office/drawing/2015/06/chart">
            <c:ext xmlns:c16="http://schemas.microsoft.com/office/drawing/2014/chart" uri="{C3380CC4-5D6E-409C-BE32-E72D297353CC}">
              <c16:uniqueId val="{00000001-802D-486E-B0FA-417E8DE40447}"/>
            </c:ext>
          </c:extLst>
        </c:ser>
        <c:dLbls>
          <c:showLegendKey val="0"/>
          <c:showVal val="1"/>
          <c:showCatName val="0"/>
          <c:showSerName val="0"/>
          <c:showPercent val="0"/>
          <c:showBubbleSize val="0"/>
        </c:dLbls>
        <c:gapWidth val="150"/>
        <c:shape val="box"/>
        <c:axId val="688818288"/>
        <c:axId val="688808496"/>
        <c:axId val="0"/>
      </c:bar3DChart>
      <c:catAx>
        <c:axId val="6888182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08496"/>
        <c:crosses val="autoZero"/>
        <c:auto val="1"/>
        <c:lblAlgn val="ctr"/>
        <c:lblOffset val="100"/>
        <c:noMultiLvlLbl val="0"/>
      </c:catAx>
      <c:valAx>
        <c:axId val="6888084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182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200">
          <a:latin typeface="Garamond" panose="02020404030301010803" pitchFamily="18" charset="0"/>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r>
              <a:rPr lang="lv-LV" sz="1600" b="1"/>
              <a:t>Ķīmija</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[Grāmata4.xlsx]Lapa3!$D$119</c:f>
              <c:strCache>
                <c:ptCount val="1"/>
                <c:pt idx="0">
                  <c:v>KKMV</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[Grāmata4.xlsx]Lapa3!$E$118:$G$118</c:f>
              <c:strCache>
                <c:ptCount val="2"/>
                <c:pt idx="0">
                  <c:v>vid. skolā</c:v>
                </c:pt>
                <c:pt idx="1">
                  <c:v>vid. valstī</c:v>
                </c:pt>
              </c:strCache>
            </c:strRef>
          </c:cat>
          <c:val>
            <c:numRef>
              <c:f>[Grāmata4.xlsx]Lapa3!$E$119:$G$119</c:f>
              <c:numCache>
                <c:formatCode>General</c:formatCode>
                <c:ptCount val="3"/>
                <c:pt idx="0" formatCode="0.00%">
                  <c:v>0.57299999999999995</c:v>
                </c:pt>
              </c:numCache>
            </c:numRef>
          </c:val>
          <c:extLst xmlns:c16r2="http://schemas.microsoft.com/office/drawing/2015/06/chart">
            <c:ext xmlns:c16="http://schemas.microsoft.com/office/drawing/2014/chart" uri="{C3380CC4-5D6E-409C-BE32-E72D297353CC}">
              <c16:uniqueId val="{00000000-D3D3-4A88-BD87-E75392E703AA}"/>
            </c:ext>
          </c:extLst>
        </c:ser>
        <c:ser>
          <c:idx val="1"/>
          <c:order val="1"/>
          <c:tx>
            <c:strRef>
              <c:f>[Grāmata4.xlsx]Lapa3!$D$120</c:f>
              <c:strCache>
                <c:ptCount val="1"/>
                <c:pt idx="0">
                  <c:v>Vid. valstī</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[Grāmata4.xlsx]Lapa3!$E$118:$G$118</c:f>
              <c:strCache>
                <c:ptCount val="2"/>
                <c:pt idx="0">
                  <c:v>vid. skolā</c:v>
                </c:pt>
                <c:pt idx="1">
                  <c:v>vid. valstī</c:v>
                </c:pt>
              </c:strCache>
            </c:strRef>
          </c:cat>
          <c:val>
            <c:numRef>
              <c:f>[Grāmata4.xlsx]Lapa3!$E$120:$G$120</c:f>
              <c:numCache>
                <c:formatCode>0.00%</c:formatCode>
                <c:ptCount val="3"/>
                <c:pt idx="1">
                  <c:v>0.55300000000000005</c:v>
                </c:pt>
              </c:numCache>
            </c:numRef>
          </c:val>
          <c:extLst xmlns:c16r2="http://schemas.microsoft.com/office/drawing/2015/06/chart">
            <c:ext xmlns:c16="http://schemas.microsoft.com/office/drawing/2014/chart" uri="{C3380CC4-5D6E-409C-BE32-E72D297353CC}">
              <c16:uniqueId val="{00000001-D3D3-4A88-BD87-E75392E703AA}"/>
            </c:ext>
          </c:extLst>
        </c:ser>
        <c:dLbls>
          <c:showLegendKey val="0"/>
          <c:showVal val="1"/>
          <c:showCatName val="0"/>
          <c:showSerName val="0"/>
          <c:showPercent val="0"/>
          <c:showBubbleSize val="0"/>
        </c:dLbls>
        <c:gapWidth val="150"/>
        <c:shape val="box"/>
        <c:axId val="688809040"/>
        <c:axId val="688809584"/>
        <c:axId val="0"/>
      </c:bar3DChart>
      <c:catAx>
        <c:axId val="688809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09584"/>
        <c:crosses val="autoZero"/>
        <c:auto val="1"/>
        <c:lblAlgn val="ctr"/>
        <c:lblOffset val="100"/>
        <c:noMultiLvlLbl val="0"/>
      </c:catAx>
      <c:valAx>
        <c:axId val="688809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090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200">
          <a:latin typeface="Garamond" panose="02020404030301010803" pitchFamily="18" charset="0"/>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r>
              <a:rPr lang="lv-LV" sz="1600" b="1"/>
              <a:t>Vēsture</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Garamond" panose="02020404030301010803" pitchFamily="18" charset="0"/>
              <a:ea typeface="+mn-ea"/>
              <a:cs typeface="+mn-cs"/>
            </a:defRPr>
          </a:pPr>
          <a:endParaRPr lang="lv-LV"/>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[Grāmata4.xlsx]Lapa3!$E$54</c:f>
              <c:strCache>
                <c:ptCount val="1"/>
                <c:pt idx="0">
                  <c:v>vid. skolā</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[Grāmata4.xlsx]Lapa3!$D$55:$D$58</c:f>
              <c:strCache>
                <c:ptCount val="3"/>
                <c:pt idx="0">
                  <c:v>KLT</c:v>
                </c:pt>
                <c:pt idx="1">
                  <c:v>KKMV</c:v>
                </c:pt>
                <c:pt idx="2">
                  <c:v>KRV</c:v>
                </c:pt>
              </c:strCache>
            </c:strRef>
          </c:cat>
          <c:val>
            <c:numRef>
              <c:f>[Grāmata4.xlsx]Lapa3!$E$55:$E$58</c:f>
              <c:numCache>
                <c:formatCode>0.00%</c:formatCode>
                <c:ptCount val="4"/>
                <c:pt idx="0">
                  <c:v>0.27200000000000002</c:v>
                </c:pt>
                <c:pt idx="1">
                  <c:v>0.79900000000000004</c:v>
                </c:pt>
                <c:pt idx="2">
                  <c:v>0.78800000000000003</c:v>
                </c:pt>
              </c:numCache>
            </c:numRef>
          </c:val>
          <c:extLst xmlns:c16r2="http://schemas.microsoft.com/office/drawing/2015/06/chart">
            <c:ext xmlns:c16="http://schemas.microsoft.com/office/drawing/2014/chart" uri="{C3380CC4-5D6E-409C-BE32-E72D297353CC}">
              <c16:uniqueId val="{00000000-9F2A-4611-A2D2-C1F3481A545C}"/>
            </c:ext>
          </c:extLst>
        </c:ser>
        <c:ser>
          <c:idx val="1"/>
          <c:order val="1"/>
          <c:tx>
            <c:strRef>
              <c:f>[Grāmata4.xlsx]Lapa3!$F$54</c:f>
              <c:strCache>
                <c:ptCount val="1"/>
                <c:pt idx="0">
                  <c:v>vid. valstī</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aramond" panose="02020404030301010803" pitchFamily="18" charset="0"/>
                    <a:ea typeface="+mn-ea"/>
                    <a:cs typeface="+mn-cs"/>
                  </a:defRPr>
                </a:pPr>
                <a:endParaRPr lang="lv-LV"/>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[Grāmata4.xlsx]Lapa3!$D$55:$D$58</c:f>
              <c:strCache>
                <c:ptCount val="3"/>
                <c:pt idx="0">
                  <c:v>KLT</c:v>
                </c:pt>
                <c:pt idx="1">
                  <c:v>KKMV</c:v>
                </c:pt>
                <c:pt idx="2">
                  <c:v>KRV</c:v>
                </c:pt>
              </c:strCache>
            </c:strRef>
          </c:cat>
          <c:val>
            <c:numRef>
              <c:f>[Grāmata4.xlsx]Lapa3!$F$55:$F$58</c:f>
              <c:numCache>
                <c:formatCode>General</c:formatCode>
                <c:ptCount val="4"/>
                <c:pt idx="3" formatCode="0.00%">
                  <c:v>0.46</c:v>
                </c:pt>
              </c:numCache>
            </c:numRef>
          </c:val>
          <c:extLst xmlns:c16r2="http://schemas.microsoft.com/office/drawing/2015/06/chart">
            <c:ext xmlns:c16="http://schemas.microsoft.com/office/drawing/2014/chart" uri="{C3380CC4-5D6E-409C-BE32-E72D297353CC}">
              <c16:uniqueId val="{00000001-9F2A-4611-A2D2-C1F3481A545C}"/>
            </c:ext>
          </c:extLst>
        </c:ser>
        <c:dLbls>
          <c:showLegendKey val="0"/>
          <c:showVal val="1"/>
          <c:showCatName val="0"/>
          <c:showSerName val="0"/>
          <c:showPercent val="0"/>
          <c:showBubbleSize val="0"/>
        </c:dLbls>
        <c:gapWidth val="150"/>
        <c:shape val="box"/>
        <c:axId val="688820464"/>
        <c:axId val="688810672"/>
        <c:axId val="0"/>
      </c:bar3DChart>
      <c:catAx>
        <c:axId val="688820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10672"/>
        <c:crosses val="autoZero"/>
        <c:auto val="1"/>
        <c:lblAlgn val="ctr"/>
        <c:lblOffset val="100"/>
        <c:noMultiLvlLbl val="0"/>
      </c:catAx>
      <c:valAx>
        <c:axId val="688810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crossAx val="688820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Garamond" panose="02020404030301010803" pitchFamily="18" charset="0"/>
                <a:ea typeface="+mn-ea"/>
                <a:cs typeface="+mn-cs"/>
              </a:defRPr>
            </a:pPr>
            <a:endParaRPr lang="lv-LV"/>
          </a:p>
        </c:txPr>
      </c:dTable>
      <c:spPr>
        <a:noFill/>
        <a:ln>
          <a:noFill/>
        </a:ln>
        <a:effectLst/>
      </c:spPr>
    </c:plotArea>
    <c:plotVisOnly val="1"/>
    <c:dispBlanksAs val="gap"/>
    <c:showDLblsOverMax val="0"/>
  </c:chart>
  <c:spPr>
    <a:noFill/>
    <a:ln>
      <a:noFill/>
    </a:ln>
    <a:effectLst/>
  </c:spPr>
  <c:txPr>
    <a:bodyPr/>
    <a:lstStyle/>
    <a:p>
      <a:pPr>
        <a:defRPr sz="1200">
          <a:latin typeface="Garamond" panose="02020404030301010803" pitchFamily="18"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lv-LV" smtClean="0"/>
              <a:t>Rediģēt šablona virsraksta stilu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EB3F3E3B-1AD9-4CB5-A57D-F691AD319434}" type="datetimeFigureOut">
              <a:rPr lang="lv-LV" smtClean="0"/>
              <a:t>2021.08.26.</a:t>
            </a:fld>
            <a:endParaRPr lang="lv-LV"/>
          </a:p>
        </p:txBody>
      </p:sp>
      <p:sp>
        <p:nvSpPr>
          <p:cNvPr id="5" name="Footer Placeholder 4"/>
          <p:cNvSpPr>
            <a:spLocks noGrp="1"/>
          </p:cNvSpPr>
          <p:nvPr>
            <p:ph type="ftr" sz="quarter" idx="11"/>
          </p:nvPr>
        </p:nvSpPr>
        <p:spPr/>
        <p:txBody>
          <a:bodyPr/>
          <a:lstStyle/>
          <a:p>
            <a:endParaRPr lang="lv-LV"/>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155218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EB3F3E3B-1AD9-4CB5-A57D-F691AD319434}" type="datetimeFigureOut">
              <a:rPr lang="lv-LV" smtClean="0"/>
              <a:t>2021.08.26.</a:t>
            </a:fld>
            <a:endParaRPr lang="lv-LV"/>
          </a:p>
        </p:txBody>
      </p:sp>
      <p:sp>
        <p:nvSpPr>
          <p:cNvPr id="5" name="Footer Placeholder 4"/>
          <p:cNvSpPr>
            <a:spLocks noGrp="1"/>
          </p:cNvSpPr>
          <p:nvPr>
            <p:ph type="ftr" sz="quarter" idx="11"/>
          </p:nvPr>
        </p:nvSpPr>
        <p:spPr/>
        <p:txBody>
          <a:bodyPr/>
          <a:lstStyle/>
          <a:p>
            <a:endParaRPr lang="lv-LV"/>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389399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v-LV" smtClean="0"/>
              <a:t>Rediģēt šablona virsraksta stilu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EB3F3E3B-1AD9-4CB5-A57D-F691AD319434}" type="datetimeFigureOut">
              <a:rPr lang="lv-LV" smtClean="0"/>
              <a:t>2021.08.26.</a:t>
            </a:fld>
            <a:endParaRPr lang="lv-LV"/>
          </a:p>
        </p:txBody>
      </p:sp>
      <p:sp>
        <p:nvSpPr>
          <p:cNvPr id="5" name="Footer Placeholder 4"/>
          <p:cNvSpPr>
            <a:spLocks noGrp="1"/>
          </p:cNvSpPr>
          <p:nvPr>
            <p:ph type="ftr" sz="quarter" idx="11"/>
          </p:nvPr>
        </p:nvSpPr>
        <p:spPr/>
        <p:txBody>
          <a:bodyPr/>
          <a:lstStyle/>
          <a:p>
            <a:endParaRPr lang="lv-LV"/>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2784D5-F611-46CE-8112-89520E2ADAF7}" type="slidenum">
              <a:rPr lang="lv-LV" smtClean="0"/>
              <a:t>‹#›</a:t>
            </a:fld>
            <a:endParaRPr lang="lv-LV"/>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545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lv-LV" smtClean="0"/>
              <a:t>Rediģēt šablona virsraksta stilu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smtClean="0"/>
              <a:t>Rediģēt šablona teksta stilus</a:t>
            </a:r>
          </a:p>
        </p:txBody>
      </p:sp>
      <p:sp>
        <p:nvSpPr>
          <p:cNvPr id="5" name="Date Placeholder 4"/>
          <p:cNvSpPr>
            <a:spLocks noGrp="1"/>
          </p:cNvSpPr>
          <p:nvPr>
            <p:ph type="dt" sz="half" idx="10"/>
          </p:nvPr>
        </p:nvSpPr>
        <p:spPr/>
        <p:txBody>
          <a:bodyPr/>
          <a:lstStyle/>
          <a:p>
            <a:fld id="{EB3F3E3B-1AD9-4CB5-A57D-F691AD319434}" type="datetimeFigureOut">
              <a:rPr lang="lv-LV" smtClean="0"/>
              <a:t>2021.08.26.</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276343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v-LV" smtClean="0"/>
              <a:t>Rediģēt šablona virsraksta stilu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smtClean="0"/>
              <a:t>Rediģēt šablona teksta stilus</a:t>
            </a:r>
          </a:p>
        </p:txBody>
      </p:sp>
      <p:sp>
        <p:nvSpPr>
          <p:cNvPr id="5" name="Date Placeholder 4"/>
          <p:cNvSpPr>
            <a:spLocks noGrp="1"/>
          </p:cNvSpPr>
          <p:nvPr>
            <p:ph type="dt" sz="half" idx="10"/>
          </p:nvPr>
        </p:nvSpPr>
        <p:spPr/>
        <p:txBody>
          <a:bodyPr/>
          <a:lstStyle/>
          <a:p>
            <a:fld id="{EB3F3E3B-1AD9-4CB5-A57D-F691AD319434}" type="datetimeFigureOut">
              <a:rPr lang="lv-LV" smtClean="0"/>
              <a:t>2021.08.26.</a:t>
            </a:fld>
            <a:endParaRPr lang="lv-LV"/>
          </a:p>
        </p:txBody>
      </p:sp>
      <p:sp>
        <p:nvSpPr>
          <p:cNvPr id="6" name="Footer Placeholder 5"/>
          <p:cNvSpPr>
            <a:spLocks noGrp="1"/>
          </p:cNvSpPr>
          <p:nvPr>
            <p:ph type="ftr" sz="quarter" idx="11"/>
          </p:nvPr>
        </p:nvSpPr>
        <p:spPr/>
        <p:txBody>
          <a:bodyPr/>
          <a:lstStyle/>
          <a:p>
            <a:endParaRPr lang="lv-LV"/>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2784D5-F611-46CE-8112-89520E2ADAF7}" type="slidenum">
              <a:rPr lang="lv-LV" smtClean="0"/>
              <a:t>‹#›</a:t>
            </a:fld>
            <a:endParaRPr lang="lv-LV"/>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370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lv-LV" smtClean="0"/>
              <a:t>Rediģēt šablona virsraksta stilu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smtClean="0"/>
              <a:t>Rediģēt šablona teksta stilus</a:t>
            </a:r>
          </a:p>
        </p:txBody>
      </p:sp>
      <p:sp>
        <p:nvSpPr>
          <p:cNvPr id="5" name="Date Placeholder 4"/>
          <p:cNvSpPr>
            <a:spLocks noGrp="1"/>
          </p:cNvSpPr>
          <p:nvPr>
            <p:ph type="dt" sz="half" idx="10"/>
          </p:nvPr>
        </p:nvSpPr>
        <p:spPr/>
        <p:txBody>
          <a:bodyPr/>
          <a:lstStyle/>
          <a:p>
            <a:fld id="{EB3F3E3B-1AD9-4CB5-A57D-F691AD319434}" type="datetimeFigureOut">
              <a:rPr lang="lv-LV" smtClean="0"/>
              <a:t>2021.08.26.</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2184515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Vertical Text Placeholder 2"/>
          <p:cNvSpPr>
            <a:spLocks noGrp="1"/>
          </p:cNvSpPr>
          <p:nvPr>
            <p:ph type="body" orient="vert" idx="1"/>
          </p:nvPr>
        </p:nvSpPr>
        <p:spPr/>
        <p:txBody>
          <a:bodyPr vert="eaVert" ancho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EB3F3E3B-1AD9-4CB5-A57D-F691AD319434}" type="datetimeFigureOut">
              <a:rPr lang="lv-LV" smtClean="0"/>
              <a:t>2021.08.26.</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1811432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EB3F3E3B-1AD9-4CB5-A57D-F691AD319434}" type="datetimeFigureOut">
              <a:rPr lang="lv-LV" smtClean="0"/>
              <a:t>2021.08.26.</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42618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lv-LV" smtClean="0"/>
              <a:t>Rediģēt šablona virsraksta stilu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EB3F3E3B-1AD9-4CB5-A57D-F691AD319434}" type="datetimeFigureOut">
              <a:rPr lang="lv-LV" smtClean="0"/>
              <a:t>2021.08.26.</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143909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EB3F3E3B-1AD9-4CB5-A57D-F691AD319434}" type="datetimeFigureOut">
              <a:rPr lang="lv-LV" smtClean="0"/>
              <a:t>2021.08.26.</a:t>
            </a:fld>
            <a:endParaRPr lang="lv-LV"/>
          </a:p>
        </p:txBody>
      </p:sp>
      <p:sp>
        <p:nvSpPr>
          <p:cNvPr id="5" name="Footer Placeholder 4"/>
          <p:cNvSpPr>
            <a:spLocks noGrp="1"/>
          </p:cNvSpPr>
          <p:nvPr>
            <p:ph type="ftr" sz="quarter" idx="11"/>
          </p:nvPr>
        </p:nvSpPr>
        <p:spPr/>
        <p:txBody>
          <a:bodyPr/>
          <a:lstStyle/>
          <a:p>
            <a:endParaRPr lang="lv-LV"/>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18682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EB3F3E3B-1AD9-4CB5-A57D-F691AD319434}" type="datetimeFigureOut">
              <a:rPr lang="lv-LV" smtClean="0"/>
              <a:t>2021.08.26.</a:t>
            </a:fld>
            <a:endParaRPr lang="lv-LV"/>
          </a:p>
        </p:txBody>
      </p:sp>
      <p:sp>
        <p:nvSpPr>
          <p:cNvPr id="6" name="Footer Placeholder 5"/>
          <p:cNvSpPr>
            <a:spLocks noGrp="1"/>
          </p:cNvSpPr>
          <p:nvPr>
            <p:ph type="ftr" sz="quarter" idx="11"/>
          </p:nvPr>
        </p:nvSpPr>
        <p:spPr/>
        <p:txBody>
          <a:bodyPr/>
          <a:lstStyle/>
          <a:p>
            <a:endParaRPr lang="lv-LV"/>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233840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v-LV" smtClean="0"/>
              <a:t>Rediģēt šablona virsraksta stilu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EB3F3E3B-1AD9-4CB5-A57D-F691AD319434}" type="datetimeFigureOut">
              <a:rPr lang="lv-LV" smtClean="0"/>
              <a:t>2021.08.26.</a:t>
            </a:fld>
            <a:endParaRPr lang="lv-LV"/>
          </a:p>
        </p:txBody>
      </p:sp>
      <p:sp>
        <p:nvSpPr>
          <p:cNvPr id="8" name="Footer Placeholder 7"/>
          <p:cNvSpPr>
            <a:spLocks noGrp="1"/>
          </p:cNvSpPr>
          <p:nvPr>
            <p:ph type="ftr" sz="quarter" idx="11"/>
          </p:nvPr>
        </p:nvSpPr>
        <p:spPr/>
        <p:txBody>
          <a:bodyPr/>
          <a:lstStyle/>
          <a:p>
            <a:endParaRPr lang="lv-LV"/>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368169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EB3F3E3B-1AD9-4CB5-A57D-F691AD319434}" type="datetimeFigureOut">
              <a:rPr lang="lv-LV" smtClean="0"/>
              <a:t>2021.08.26.</a:t>
            </a:fld>
            <a:endParaRPr lang="lv-LV"/>
          </a:p>
        </p:txBody>
      </p:sp>
      <p:sp>
        <p:nvSpPr>
          <p:cNvPr id="4" name="Footer Placeholder 3"/>
          <p:cNvSpPr>
            <a:spLocks noGrp="1"/>
          </p:cNvSpPr>
          <p:nvPr>
            <p:ph type="ftr" sz="quarter" idx="11"/>
          </p:nvPr>
        </p:nvSpPr>
        <p:spPr/>
        <p:txBody>
          <a:bodyPr/>
          <a:lstStyle/>
          <a:p>
            <a:endParaRPr lang="lv-LV"/>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284133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F3E3B-1AD9-4CB5-A57D-F691AD319434}" type="datetimeFigureOut">
              <a:rPr lang="lv-LV" smtClean="0"/>
              <a:t>2021.08.26.</a:t>
            </a:fld>
            <a:endParaRPr lang="lv-LV"/>
          </a:p>
        </p:txBody>
      </p:sp>
      <p:sp>
        <p:nvSpPr>
          <p:cNvPr id="3" name="Footer Placeholder 2"/>
          <p:cNvSpPr>
            <a:spLocks noGrp="1"/>
          </p:cNvSpPr>
          <p:nvPr>
            <p:ph type="ftr" sz="quarter" idx="11"/>
          </p:nvPr>
        </p:nvSpPr>
        <p:spPr/>
        <p:txBody>
          <a:bodyPr/>
          <a:lstStyle/>
          <a:p>
            <a:endParaRPr lang="lv-LV"/>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191192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lv-LV" smtClean="0"/>
              <a:t>Rediģēt šablona virsraksta stilu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EB3F3E3B-1AD9-4CB5-A57D-F691AD319434}" type="datetimeFigureOut">
              <a:rPr lang="lv-LV" smtClean="0"/>
              <a:t>2021.08.26.</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187420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EB3F3E3B-1AD9-4CB5-A57D-F691AD319434}" type="datetimeFigureOut">
              <a:rPr lang="lv-LV" smtClean="0"/>
              <a:t>2021.08.26.</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2784D5-F611-46CE-8112-89520E2ADAF7}" type="slidenum">
              <a:rPr lang="lv-LV" smtClean="0"/>
              <a:t>‹#›</a:t>
            </a:fld>
            <a:endParaRPr lang="lv-LV"/>
          </a:p>
        </p:txBody>
      </p:sp>
    </p:spTree>
    <p:extLst>
      <p:ext uri="{BB962C8B-B14F-4D97-AF65-F5344CB8AC3E}">
        <p14:creationId xmlns:p14="http://schemas.microsoft.com/office/powerpoint/2010/main" val="103905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lv-LV" smtClean="0"/>
              <a:t>Rediģēt šablona virsraksta stilu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B3F3E3B-1AD9-4CB5-A57D-F691AD319434}" type="datetimeFigureOut">
              <a:rPr lang="lv-LV" smtClean="0"/>
              <a:t>2021.08.26.</a:t>
            </a:fld>
            <a:endParaRPr lang="lv-LV"/>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A2784D5-F611-46CE-8112-89520E2ADAF7}" type="slidenum">
              <a:rPr lang="lv-LV" smtClean="0"/>
              <a:t>‹#›</a:t>
            </a:fld>
            <a:endParaRPr lang="lv-LV"/>
          </a:p>
        </p:txBody>
      </p:sp>
    </p:spTree>
    <p:extLst>
      <p:ext uri="{BB962C8B-B14F-4D97-AF65-F5344CB8AC3E}">
        <p14:creationId xmlns:p14="http://schemas.microsoft.com/office/powerpoint/2010/main" val="415357418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dace_vilkausa@inbox.lv" TargetMode="External"/><Relationship Id="rId13" Type="http://schemas.openxmlformats.org/officeDocument/2006/relationships/hyperlink" Target="mailto:ligitazagere@inbox.lv" TargetMode="External"/><Relationship Id="rId3" Type="http://schemas.openxmlformats.org/officeDocument/2006/relationships/hyperlink" Target="mailto:ivitaleja@inbox.lv" TargetMode="External"/><Relationship Id="rId7" Type="http://schemas.openxmlformats.org/officeDocument/2006/relationships/hyperlink" Target="mailto:vantra@inbox.lv" TargetMode="External"/><Relationship Id="rId12" Type="http://schemas.openxmlformats.org/officeDocument/2006/relationships/hyperlink" Target="mailto:inara.batna@inbox.lv" TargetMode="External"/><Relationship Id="rId2" Type="http://schemas.openxmlformats.org/officeDocument/2006/relationships/hyperlink" Target="mailto:dace.kalmane@gmail.com" TargetMode="External"/><Relationship Id="rId1" Type="http://schemas.openxmlformats.org/officeDocument/2006/relationships/slideLayout" Target="../slideLayouts/slideLayout6.xml"/><Relationship Id="rId6" Type="http://schemas.openxmlformats.org/officeDocument/2006/relationships/hyperlink" Target="mailto:ginta_b2@inbox.lv" TargetMode="External"/><Relationship Id="rId11" Type="http://schemas.openxmlformats.org/officeDocument/2006/relationships/hyperlink" Target="mailto:inetakruminja@inbox.lv" TargetMode="External"/><Relationship Id="rId5" Type="http://schemas.openxmlformats.org/officeDocument/2006/relationships/hyperlink" Target="mailto:llasma91@inbox.lv" TargetMode="External"/><Relationship Id="rId10" Type="http://schemas.openxmlformats.org/officeDocument/2006/relationships/hyperlink" Target="mailto:maijakesenfelde@gmail.com" TargetMode="External"/><Relationship Id="rId4" Type="http://schemas.openxmlformats.org/officeDocument/2006/relationships/hyperlink" Target="mailto:aivake@inbox.lv" TargetMode="External"/><Relationship Id="rId9" Type="http://schemas.openxmlformats.org/officeDocument/2006/relationships/hyperlink" Target="mailto:ilze0602@inbox.lv" TargetMode="External"/><Relationship Id="rId14" Type="http://schemas.openxmlformats.org/officeDocument/2006/relationships/hyperlink" Target="mailto:solvitaaa@inbox.l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7.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3"/>
          <p:cNvSpPr/>
          <p:nvPr/>
        </p:nvSpPr>
        <p:spPr>
          <a:xfrm>
            <a:off x="2413025" y="2703533"/>
            <a:ext cx="8608291" cy="1754326"/>
          </a:xfrm>
          <a:prstGeom prst="rect">
            <a:avLst/>
          </a:prstGeom>
        </p:spPr>
        <p:txBody>
          <a:bodyPr wrap="square">
            <a:spAutoFit/>
          </a:bodyPr>
          <a:lstStyle/>
          <a:p>
            <a:pPr algn="ctr" fontAlgn="auto">
              <a:spcAft>
                <a:spcPts val="0"/>
              </a:spcAft>
            </a:pPr>
            <a:r>
              <a:rPr lang="lv-LV" sz="3600" b="1" dirty="0">
                <a:ln/>
                <a:solidFill>
                  <a:schemeClr val="accent1">
                    <a:lumMod val="75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KANDAVAS NOVADA IZGLĪTĪBAS IESTĀŽU </a:t>
            </a:r>
            <a:r>
              <a:rPr lang="lv-LV" sz="3600" b="1" dirty="0" smtClean="0">
                <a:ln/>
                <a:solidFill>
                  <a:schemeClr val="accent1">
                    <a:lumMod val="75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DARBA PĀRSKATS PAR 2020./2021. MĀCĪBU GADU</a:t>
            </a:r>
            <a:endParaRPr lang="lv-LV" sz="3600" b="1" dirty="0">
              <a:ln/>
              <a:solidFill>
                <a:schemeClr val="accent1">
                  <a:lumMod val="75000"/>
                </a:schemeClr>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endParaRPr>
          </a:p>
        </p:txBody>
      </p:sp>
      <p:pic>
        <p:nvPicPr>
          <p:cNvPr id="2" name="Attēls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23922" y="75857"/>
            <a:ext cx="2668078" cy="1200635"/>
          </a:xfrm>
          <a:prstGeom prst="rect">
            <a:avLst/>
          </a:prstGeom>
        </p:spPr>
      </p:pic>
    </p:spTree>
    <p:extLst>
      <p:ext uri="{BB962C8B-B14F-4D97-AF65-F5344CB8AC3E}">
        <p14:creationId xmlns:p14="http://schemas.microsoft.com/office/powerpoint/2010/main" val="2765589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751799" y="296851"/>
            <a:ext cx="9721516" cy="1280890"/>
          </a:xfrm>
        </p:spPr>
        <p:txBody>
          <a:bodyPr>
            <a:noAutofit/>
          </a:bodyPr>
          <a:lstStyle/>
          <a:p>
            <a:pPr algn="ctr"/>
            <a:r>
              <a:rPr lang="lv-LV" sz="4000" b="1" dirty="0">
                <a:ln>
                  <a:solidFill>
                    <a:schemeClr val="tx1"/>
                  </a:solidFill>
                </a:ln>
                <a:solidFill>
                  <a:srgbClr val="00B050"/>
                </a:solidFill>
                <a:latin typeface="+mn-lt"/>
                <a:ea typeface="Times New Roman" pitchFamily="18" charset="0"/>
                <a:cs typeface="Yatra One" panose="02000000000000000000" pitchFamily="2" charset="-70"/>
              </a:rPr>
              <a:t>Kandavas novada izglītības iestādes 2020./2021.m.g</a:t>
            </a:r>
            <a:r>
              <a:rPr lang="lv-LV" sz="4000" b="1" dirty="0">
                <a:solidFill>
                  <a:srgbClr val="00B050"/>
                </a:solidFill>
                <a:latin typeface="+mn-lt"/>
                <a:ea typeface="Times New Roman" pitchFamily="18" charset="0"/>
                <a:cs typeface="Yatra One" panose="02000000000000000000" pitchFamily="2" charset="-70"/>
              </a:rPr>
              <a:t>.</a:t>
            </a:r>
            <a:endParaRPr lang="lv-LV" sz="4000" b="1" dirty="0">
              <a:solidFill>
                <a:srgbClr val="00B050"/>
              </a:solidFill>
              <a:latin typeface="+mn-lt"/>
            </a:endParaRPr>
          </a:p>
        </p:txBody>
      </p:sp>
      <p:graphicFrame>
        <p:nvGraphicFramePr>
          <p:cNvPr id="3" name="Tabula 2"/>
          <p:cNvGraphicFramePr>
            <a:graphicFrameLocks noGrp="1"/>
          </p:cNvGraphicFramePr>
          <p:nvPr>
            <p:extLst>
              <p:ext uri="{D42A27DB-BD31-4B8C-83A1-F6EECF244321}">
                <p14:modId xmlns:p14="http://schemas.microsoft.com/office/powerpoint/2010/main" val="2826038417"/>
              </p:ext>
            </p:extLst>
          </p:nvPr>
        </p:nvGraphicFramePr>
        <p:xfrm>
          <a:off x="2493479" y="1854448"/>
          <a:ext cx="8421568" cy="4498226"/>
        </p:xfrm>
        <a:graphic>
          <a:graphicData uri="http://schemas.openxmlformats.org/drawingml/2006/table">
            <a:tbl>
              <a:tblPr/>
              <a:tblGrid>
                <a:gridCol w="3204668">
                  <a:extLst>
                    <a:ext uri="{9D8B030D-6E8A-4147-A177-3AD203B41FA5}">
                      <a16:colId xmlns:a16="http://schemas.microsoft.com/office/drawing/2014/main" xmlns="" val="20000"/>
                    </a:ext>
                  </a:extLst>
                </a:gridCol>
                <a:gridCol w="968853">
                  <a:extLst>
                    <a:ext uri="{9D8B030D-6E8A-4147-A177-3AD203B41FA5}">
                      <a16:colId xmlns:a16="http://schemas.microsoft.com/office/drawing/2014/main" xmlns="" val="20001"/>
                    </a:ext>
                  </a:extLst>
                </a:gridCol>
                <a:gridCol w="4248047">
                  <a:extLst>
                    <a:ext uri="{9D8B030D-6E8A-4147-A177-3AD203B41FA5}">
                      <a16:colId xmlns:a16="http://schemas.microsoft.com/office/drawing/2014/main" xmlns="" val="20002"/>
                    </a:ext>
                  </a:extLst>
                </a:gridCol>
              </a:tblGrid>
              <a:tr h="394945">
                <a:tc>
                  <a:txBody>
                    <a:bodyPr/>
                    <a:lstStyle/>
                    <a:p>
                      <a:pPr indent="269875" algn="ctr">
                        <a:spcAft>
                          <a:spcPts val="0"/>
                        </a:spcAft>
                      </a:pPr>
                      <a:r>
                        <a:rPr lang="lv-LV" sz="1800" b="1" i="1" kern="1200" dirty="0">
                          <a:solidFill>
                            <a:srgbClr val="FFFF00"/>
                          </a:solidFill>
                          <a:latin typeface="Garamond" panose="02020404030301010803" pitchFamily="18" charset="0"/>
                          <a:ea typeface="Times New Roman"/>
                          <a:cs typeface="Yatra One" panose="02000000000000000000" pitchFamily="2" charset="-70"/>
                        </a:rPr>
                        <a:t>Skolas </a:t>
                      </a:r>
                      <a:endParaRPr lang="lv-LV" sz="1100" dirty="0">
                        <a:solidFill>
                          <a:srgbClr val="FFFF00"/>
                        </a:solidFill>
                        <a:latin typeface="Garamond" panose="02020404030301010803" pitchFamily="18" charset="0"/>
                        <a:ea typeface="Calibri"/>
                        <a:cs typeface="Yatra One" panose="02000000000000000000" pitchFamily="2" charset="-70"/>
                      </a:endParaRPr>
                    </a:p>
                  </a:txBody>
                  <a:tcPr marL="40800" marR="40800" marT="6240" marB="0">
                    <a:lnL>
                      <a:noFill/>
                    </a:lnL>
                    <a:lnR>
                      <a:noFill/>
                    </a:lnR>
                    <a:lnT>
                      <a:noFill/>
                    </a:lnT>
                    <a:lnB w="19050" cap="flat" cmpd="sng" algn="ctr">
                      <a:solidFill>
                        <a:srgbClr val="000000"/>
                      </a:solidFill>
                      <a:prstDash val="solid"/>
                      <a:round/>
                      <a:headEnd type="none" w="med" len="med"/>
                      <a:tailEnd type="none" w="med" len="med"/>
                    </a:lnB>
                    <a:cell3D prstMaterial="dkEdge">
                      <a:bevel/>
                      <a:lightRig rig="flood" dir="t"/>
                    </a:cell3D>
                    <a:solidFill>
                      <a:srgbClr val="339933"/>
                    </a:solidFill>
                  </a:tcPr>
                </a:tc>
                <a:tc>
                  <a:txBody>
                    <a:bodyPr/>
                    <a:lstStyle/>
                    <a:p>
                      <a:pPr marL="0" indent="0" algn="ctr">
                        <a:spcAft>
                          <a:spcPts val="0"/>
                        </a:spcAft>
                      </a:pPr>
                      <a:r>
                        <a:rPr lang="lv-LV" sz="1800" b="1" i="1" kern="1200" dirty="0">
                          <a:solidFill>
                            <a:srgbClr val="FFFF00"/>
                          </a:solidFill>
                          <a:latin typeface="Garamond" panose="02020404030301010803" pitchFamily="18" charset="0"/>
                          <a:ea typeface="Times New Roman"/>
                          <a:cs typeface="Yatra One" panose="02000000000000000000" pitchFamily="2" charset="-70"/>
                        </a:rPr>
                        <a:t>Skaits</a:t>
                      </a:r>
                      <a:r>
                        <a:rPr lang="lv-LV" sz="1800" kern="1200" dirty="0">
                          <a:solidFill>
                            <a:srgbClr val="FFFF00"/>
                          </a:solidFill>
                          <a:latin typeface="Garamond" panose="02020404030301010803" pitchFamily="18" charset="0"/>
                          <a:ea typeface="Times New Roman"/>
                          <a:cs typeface="Yatra One" panose="02000000000000000000" pitchFamily="2" charset="-70"/>
                        </a:rPr>
                        <a:t> </a:t>
                      </a:r>
                      <a:endParaRPr lang="lv-LV" sz="1100" dirty="0">
                        <a:solidFill>
                          <a:srgbClr val="FFFF00"/>
                        </a:solidFill>
                        <a:latin typeface="Garamond" panose="02020404030301010803" pitchFamily="18" charset="0"/>
                        <a:ea typeface="Calibri"/>
                        <a:cs typeface="Yatra One" panose="02000000000000000000" pitchFamily="2" charset="-70"/>
                      </a:endParaRPr>
                    </a:p>
                  </a:txBody>
                  <a:tcPr marL="40800" marR="40800" marT="6240" marB="0">
                    <a:lnL>
                      <a:noFill/>
                    </a:lnL>
                    <a:lnR>
                      <a:noFill/>
                    </a:lnR>
                    <a:lnT>
                      <a:noFill/>
                    </a:lnT>
                    <a:lnB w="19050" cap="flat" cmpd="sng" algn="ctr">
                      <a:solidFill>
                        <a:srgbClr val="000000"/>
                      </a:solidFill>
                      <a:prstDash val="solid"/>
                      <a:round/>
                      <a:headEnd type="none" w="med" len="med"/>
                      <a:tailEnd type="none" w="med" len="med"/>
                    </a:lnB>
                    <a:cell3D prstMaterial="dkEdge">
                      <a:bevel/>
                      <a:lightRig rig="flood" dir="t"/>
                    </a:cell3D>
                    <a:solidFill>
                      <a:srgbClr val="339933"/>
                    </a:solidFill>
                  </a:tcPr>
                </a:tc>
                <a:tc>
                  <a:txBody>
                    <a:bodyPr/>
                    <a:lstStyle/>
                    <a:p>
                      <a:pPr indent="269875" algn="ctr">
                        <a:spcAft>
                          <a:spcPts val="0"/>
                        </a:spcAft>
                      </a:pPr>
                      <a:r>
                        <a:rPr lang="lv-LV" sz="1800" b="1" i="1" kern="1200" dirty="0">
                          <a:solidFill>
                            <a:srgbClr val="FFFF00"/>
                          </a:solidFill>
                          <a:latin typeface="Garamond" panose="02020404030301010803" pitchFamily="18" charset="0"/>
                          <a:ea typeface="Times New Roman"/>
                          <a:cs typeface="Yatra One" panose="02000000000000000000" pitchFamily="2" charset="-70"/>
                        </a:rPr>
                        <a:t>Skolas nosaukums</a:t>
                      </a:r>
                      <a:r>
                        <a:rPr lang="lv-LV" sz="1800" kern="1200" dirty="0">
                          <a:solidFill>
                            <a:srgbClr val="FFFF00"/>
                          </a:solidFill>
                          <a:latin typeface="Garamond" panose="02020404030301010803" pitchFamily="18" charset="0"/>
                          <a:ea typeface="Times New Roman"/>
                          <a:cs typeface="Yatra One" panose="02000000000000000000" pitchFamily="2" charset="-70"/>
                        </a:rPr>
                        <a:t> </a:t>
                      </a:r>
                      <a:endParaRPr lang="lv-LV" sz="1100" dirty="0">
                        <a:solidFill>
                          <a:srgbClr val="FFFF00"/>
                        </a:solidFill>
                        <a:latin typeface="Garamond" panose="02020404030301010803" pitchFamily="18" charset="0"/>
                        <a:ea typeface="Calibri"/>
                        <a:cs typeface="Yatra One" panose="02000000000000000000" pitchFamily="2" charset="-70"/>
                      </a:endParaRPr>
                    </a:p>
                  </a:txBody>
                  <a:tcPr marL="40800" marR="40800" marT="6240" marB="0">
                    <a:lnL>
                      <a:noFill/>
                    </a:lnL>
                    <a:lnR>
                      <a:noFill/>
                    </a:lnR>
                    <a:lnT>
                      <a:noFill/>
                    </a:lnT>
                    <a:lnB w="19050" cap="flat" cmpd="sng" algn="ctr">
                      <a:solidFill>
                        <a:srgbClr val="000000"/>
                      </a:solidFill>
                      <a:prstDash val="solid"/>
                      <a:round/>
                      <a:headEnd type="none" w="med" len="med"/>
                      <a:tailEnd type="none" w="med" len="med"/>
                    </a:lnB>
                    <a:cell3D prstMaterial="dkEdge">
                      <a:bevel/>
                      <a:lightRig rig="flood" dir="t"/>
                    </a:cell3D>
                    <a:solidFill>
                      <a:srgbClr val="339933"/>
                    </a:solidFill>
                  </a:tcPr>
                </a:tc>
                <a:extLst>
                  <a:ext uri="{0D108BD9-81ED-4DB2-BD59-A6C34878D82A}">
                    <a16:rowId xmlns:a16="http://schemas.microsoft.com/office/drawing/2014/main" xmlns="" val="10000"/>
                  </a:ext>
                </a:extLst>
              </a:tr>
              <a:tr h="303590">
                <a:tc rowSpan="2">
                  <a:txBody>
                    <a:bodyPr/>
                    <a:lstStyle/>
                    <a:p>
                      <a:pPr indent="269875" algn="l">
                        <a:lnSpc>
                          <a:spcPts val="1595"/>
                        </a:lnSpc>
                        <a:spcAft>
                          <a:spcPts val="0"/>
                        </a:spcAft>
                      </a:pPr>
                      <a:r>
                        <a:rPr lang="lv-LV" sz="1600" b="1" i="1" kern="1200" dirty="0">
                          <a:solidFill>
                            <a:srgbClr val="000000"/>
                          </a:solidFill>
                          <a:latin typeface="Garamond" panose="02020404030301010803" pitchFamily="18" charset="0"/>
                          <a:ea typeface="Times New Roman"/>
                          <a:cs typeface="Yatra One" panose="02000000000000000000" pitchFamily="2" charset="-70"/>
                        </a:rPr>
                        <a:t>Vidusskolas</a:t>
                      </a:r>
                      <a:r>
                        <a:rPr lang="lv-LV" sz="1600" b="1" kern="1200" dirty="0">
                          <a:solidFill>
                            <a:srgbClr val="000000"/>
                          </a:solidFill>
                          <a:latin typeface="Garamond" panose="02020404030301010803" pitchFamily="18" charset="0"/>
                          <a:ea typeface="Times New Roman"/>
                          <a:cs typeface="Yatra One" panose="02000000000000000000" pitchFamily="2" charset="-70"/>
                        </a:rPr>
                        <a:t>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rowSpan="2">
                  <a:txBody>
                    <a:bodyPr/>
                    <a:lstStyle/>
                    <a:p>
                      <a:pPr marL="0" indent="0" algn="ctr">
                        <a:lnSpc>
                          <a:spcPts val="1595"/>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2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indent="269875" algn="l">
                        <a:lnSpc>
                          <a:spcPts val="1595"/>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Kandavas K.Mīlenbaha vidusskola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905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extLst>
                  <a:ext uri="{0D108BD9-81ED-4DB2-BD59-A6C34878D82A}">
                    <a16:rowId xmlns:a16="http://schemas.microsoft.com/office/drawing/2014/main" xmlns="" val="10002"/>
                  </a:ext>
                </a:extLst>
              </a:tr>
              <a:tr h="263365">
                <a:tc vMerge="1">
                  <a:txBody>
                    <a:bodyPr/>
                    <a:lstStyle/>
                    <a:p>
                      <a:endParaRPr lang="lv-LV"/>
                    </a:p>
                  </a:txBody>
                  <a:tcPr/>
                </a:tc>
                <a:tc vMerge="1">
                  <a:txBody>
                    <a:bodyPr/>
                    <a:lstStyle/>
                    <a:p>
                      <a:endParaRPr lang="lv-LV"/>
                    </a:p>
                  </a:txBody>
                  <a:tcPr/>
                </a:tc>
                <a:tc>
                  <a:txBody>
                    <a:bodyPr/>
                    <a:lstStyle/>
                    <a:p>
                      <a:pPr indent="269875" algn="l">
                        <a:lnSpc>
                          <a:spcPts val="1340"/>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Kandavas </a:t>
                      </a:r>
                      <a:r>
                        <a:rPr lang="lv-LV" sz="1600" b="1" kern="1200" dirty="0" smtClean="0">
                          <a:solidFill>
                            <a:srgbClr val="000000"/>
                          </a:solidFill>
                          <a:latin typeface="Garamond" panose="02020404030301010803" pitchFamily="18" charset="0"/>
                          <a:ea typeface="Times New Roman"/>
                          <a:cs typeface="Yatra One" panose="02000000000000000000" pitchFamily="2" charset="-70"/>
                        </a:rPr>
                        <a:t>Reģionālā vidusskola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3"/>
                  </a:ext>
                </a:extLst>
              </a:tr>
              <a:tr h="263365">
                <a:tc rowSpan="3">
                  <a:txBody>
                    <a:bodyPr/>
                    <a:lstStyle/>
                    <a:p>
                      <a:pPr indent="269875" algn="l">
                        <a:spcAft>
                          <a:spcPts val="0"/>
                        </a:spcAft>
                      </a:pPr>
                      <a:r>
                        <a:rPr lang="lv-LV" sz="1600" b="1" i="1" kern="1200" dirty="0">
                          <a:solidFill>
                            <a:srgbClr val="000000"/>
                          </a:solidFill>
                          <a:latin typeface="Garamond" panose="02020404030301010803" pitchFamily="18" charset="0"/>
                          <a:ea typeface="Times New Roman"/>
                          <a:cs typeface="Yatra One" panose="02000000000000000000" pitchFamily="2" charset="-70"/>
                        </a:rPr>
                        <a:t>Pamatskolas</a:t>
                      </a:r>
                      <a:r>
                        <a:rPr lang="lv-LV" sz="1600" b="1" kern="1200" dirty="0">
                          <a:solidFill>
                            <a:srgbClr val="000000"/>
                          </a:solidFill>
                          <a:latin typeface="Garamond" panose="02020404030301010803" pitchFamily="18" charset="0"/>
                          <a:ea typeface="Times New Roman"/>
                          <a:cs typeface="Yatra One" panose="02000000000000000000" pitchFamily="2" charset="-70"/>
                        </a:rPr>
                        <a:t>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rowSpan="3">
                  <a:txBody>
                    <a:bodyPr/>
                    <a:lstStyle/>
                    <a:p>
                      <a:pPr marL="0" indent="0" algn="ctr">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3</a:t>
                      </a:r>
                      <a:r>
                        <a:rPr lang="lv-LV" sz="1600" b="1" kern="1200" dirty="0" smtClean="0">
                          <a:solidFill>
                            <a:srgbClr val="000000"/>
                          </a:solidFill>
                          <a:latin typeface="Garamond" panose="02020404030301010803" pitchFamily="18" charset="0"/>
                          <a:ea typeface="Times New Roman"/>
                          <a:cs typeface="Yatra One" panose="02000000000000000000" pitchFamily="2" charset="-70"/>
                        </a:rPr>
                        <a:t>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indent="269875" algn="l">
                        <a:lnSpc>
                          <a:spcPts val="1340"/>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Cēres pamatskola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extLst>
                  <a:ext uri="{0D108BD9-81ED-4DB2-BD59-A6C34878D82A}">
                    <a16:rowId xmlns:a16="http://schemas.microsoft.com/office/drawing/2014/main" xmlns="" val="10005"/>
                  </a:ext>
                </a:extLst>
              </a:tr>
              <a:tr h="263365">
                <a:tc vMerge="1">
                  <a:txBody>
                    <a:bodyPr/>
                    <a:lstStyle/>
                    <a:p>
                      <a:endParaRPr lang="lv-LV"/>
                    </a:p>
                  </a:txBody>
                  <a:tcPr/>
                </a:tc>
                <a:tc vMerge="1">
                  <a:txBody>
                    <a:bodyPr/>
                    <a:lstStyle/>
                    <a:p>
                      <a:endParaRPr lang="lv-LV"/>
                    </a:p>
                  </a:txBody>
                  <a:tcPr/>
                </a:tc>
                <a:tc>
                  <a:txBody>
                    <a:bodyPr/>
                    <a:lstStyle/>
                    <a:p>
                      <a:pPr indent="269875" algn="l">
                        <a:lnSpc>
                          <a:spcPts val="1340"/>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Vānes pamatskola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a:noFill/>
                    </a:lnB>
                    <a:cell3D prstMaterial="dkEdge">
                      <a:bevel/>
                      <a:lightRig rig="flood" dir="t"/>
                    </a:cell3D>
                    <a:solidFill>
                      <a:srgbClr val="E0DE80"/>
                    </a:solidFill>
                  </a:tcPr>
                </a:tc>
                <a:extLst>
                  <a:ext uri="{0D108BD9-81ED-4DB2-BD59-A6C34878D82A}">
                    <a16:rowId xmlns:a16="http://schemas.microsoft.com/office/drawing/2014/main" xmlns="" val="10007"/>
                  </a:ext>
                </a:extLst>
              </a:tr>
              <a:tr h="377185">
                <a:tc vMerge="1">
                  <a:txBody>
                    <a:bodyPr/>
                    <a:lstStyle/>
                    <a:p>
                      <a:endParaRPr lang="lv-LV"/>
                    </a:p>
                  </a:txBody>
                  <a:tcPr/>
                </a:tc>
                <a:tc vMerge="1">
                  <a:txBody>
                    <a:bodyPr/>
                    <a:lstStyle/>
                    <a:p>
                      <a:endParaRPr lang="lv-LV"/>
                    </a:p>
                  </a:txBody>
                  <a:tcPr/>
                </a:tc>
                <a:tc>
                  <a:txBody>
                    <a:bodyPr/>
                    <a:lstStyle/>
                    <a:p>
                      <a:pPr indent="269875" algn="l">
                        <a:lnSpc>
                          <a:spcPts val="1340"/>
                        </a:lnSpc>
                        <a:spcAft>
                          <a:spcPts val="0"/>
                        </a:spcAft>
                      </a:pPr>
                      <a:r>
                        <a:rPr lang="lv-LV" sz="1600" b="1" kern="1200" dirty="0" smtClean="0">
                          <a:solidFill>
                            <a:srgbClr val="000000"/>
                          </a:solidFill>
                          <a:latin typeface="Garamond" panose="02020404030301010803" pitchFamily="18" charset="0"/>
                          <a:ea typeface="Times New Roman"/>
                          <a:cs typeface="Yatra One" panose="02000000000000000000" pitchFamily="2" charset="-70"/>
                        </a:rPr>
                        <a:t>Kandavas</a:t>
                      </a:r>
                      <a:r>
                        <a:rPr lang="lv-LV" sz="1600" b="1" kern="1200" baseline="0" dirty="0" smtClean="0">
                          <a:solidFill>
                            <a:srgbClr val="000000"/>
                          </a:solidFill>
                          <a:latin typeface="Garamond" panose="02020404030301010803" pitchFamily="18" charset="0"/>
                          <a:ea typeface="Times New Roman"/>
                          <a:cs typeface="Yatra One" panose="02000000000000000000" pitchFamily="2" charset="-70"/>
                        </a:rPr>
                        <a:t> novada </a:t>
                      </a:r>
                      <a:r>
                        <a:rPr lang="lv-LV" sz="1600" b="1" kern="1200" dirty="0" smtClean="0">
                          <a:solidFill>
                            <a:srgbClr val="000000"/>
                          </a:solidFill>
                          <a:latin typeface="Garamond" panose="02020404030301010803" pitchFamily="18" charset="0"/>
                          <a:ea typeface="Times New Roman"/>
                          <a:cs typeface="Yatra One" panose="02000000000000000000" pitchFamily="2" charset="-70"/>
                        </a:rPr>
                        <a:t>Zantes pamatskola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8"/>
                  </a:ext>
                </a:extLst>
              </a:tr>
              <a:tr h="506242">
                <a:tc>
                  <a:txBody>
                    <a:bodyPr/>
                    <a:lstStyle/>
                    <a:p>
                      <a:pPr indent="269875" algn="l">
                        <a:lnSpc>
                          <a:spcPts val="1595"/>
                        </a:lnSpc>
                        <a:spcAft>
                          <a:spcPts val="0"/>
                        </a:spcAft>
                      </a:pPr>
                      <a:r>
                        <a:rPr lang="lv-LV" sz="1600" b="1" i="1" dirty="0" smtClean="0">
                          <a:latin typeface="Garamond" panose="02020404030301010803" pitchFamily="18" charset="0"/>
                          <a:ea typeface="Calibri"/>
                          <a:cs typeface="Yatra One" panose="02000000000000000000" pitchFamily="2" charset="-70"/>
                        </a:rPr>
                        <a:t>Sākumskola</a:t>
                      </a:r>
                      <a:endParaRPr lang="lv-LV" sz="1600" b="1" i="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marL="0" indent="0" algn="ctr">
                        <a:lnSpc>
                          <a:spcPts val="1595"/>
                        </a:lnSpc>
                        <a:spcAft>
                          <a:spcPts val="0"/>
                        </a:spcAft>
                      </a:pPr>
                      <a:r>
                        <a:rPr lang="lv-LV" sz="1600" b="1" dirty="0" smtClean="0">
                          <a:latin typeface="Garamond" panose="02020404030301010803" pitchFamily="18" charset="0"/>
                          <a:ea typeface="Calibri"/>
                          <a:cs typeface="Yatra One" panose="02000000000000000000" pitchFamily="2" charset="-70"/>
                        </a:rPr>
                        <a:t>1</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indent="269875" algn="l">
                        <a:lnSpc>
                          <a:spcPts val="1595"/>
                        </a:lnSpc>
                        <a:spcAft>
                          <a:spcPts val="0"/>
                        </a:spcAft>
                      </a:pPr>
                      <a:r>
                        <a:rPr lang="lv-LV" sz="1600" b="1" dirty="0" smtClean="0">
                          <a:latin typeface="Garamond" panose="02020404030301010803" pitchFamily="18" charset="0"/>
                          <a:ea typeface="Calibri"/>
                          <a:cs typeface="Yatra One" panose="02000000000000000000" pitchFamily="2" charset="-70"/>
                        </a:rPr>
                        <a:t>Zemītes sākumskola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506535299"/>
                  </a:ext>
                </a:extLst>
              </a:tr>
              <a:tr h="506242">
                <a:tc>
                  <a:txBody>
                    <a:bodyPr/>
                    <a:lstStyle/>
                    <a:p>
                      <a:pPr indent="269875" algn="l">
                        <a:lnSpc>
                          <a:spcPts val="1595"/>
                        </a:lnSpc>
                        <a:spcAft>
                          <a:spcPts val="0"/>
                        </a:spcAft>
                      </a:pPr>
                      <a:r>
                        <a:rPr lang="lv-LV" sz="1600" b="1" i="1" kern="1200" dirty="0" smtClean="0">
                          <a:solidFill>
                            <a:srgbClr val="000000"/>
                          </a:solidFill>
                          <a:latin typeface="Garamond" panose="02020404030301010803" pitchFamily="18" charset="0"/>
                          <a:ea typeface="Times New Roman"/>
                          <a:cs typeface="Yatra One" panose="02000000000000000000" pitchFamily="2" charset="-70"/>
                        </a:rPr>
                        <a:t>Pirmsskola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a:txBody>
                    <a:bodyPr/>
                    <a:lstStyle/>
                    <a:p>
                      <a:pPr marL="0" indent="0" algn="ctr">
                        <a:lnSpc>
                          <a:spcPts val="1595"/>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1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a:txBody>
                    <a:bodyPr/>
                    <a:lstStyle/>
                    <a:p>
                      <a:pPr indent="269875" algn="l">
                        <a:lnSpc>
                          <a:spcPts val="1595"/>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Pirmsskolas izglītības iestāde </a:t>
                      </a:r>
                      <a:r>
                        <a:rPr lang="lv-LV" sz="1600" b="1" kern="1200" dirty="0" smtClean="0">
                          <a:solidFill>
                            <a:srgbClr val="000000"/>
                          </a:solidFill>
                          <a:latin typeface="Garamond" panose="02020404030301010803" pitchFamily="18" charset="0"/>
                          <a:ea typeface="Times New Roman"/>
                          <a:cs typeface="Yatra One" panose="02000000000000000000" pitchFamily="2" charset="-70"/>
                        </a:rPr>
                        <a:t>  „</a:t>
                      </a:r>
                      <a:r>
                        <a:rPr lang="lv-LV" sz="1600" b="1" kern="1200" dirty="0">
                          <a:solidFill>
                            <a:srgbClr val="000000"/>
                          </a:solidFill>
                          <a:latin typeface="Garamond" panose="02020404030301010803" pitchFamily="18" charset="0"/>
                          <a:ea typeface="Times New Roman"/>
                          <a:cs typeface="Yatra One" panose="02000000000000000000" pitchFamily="2" charset="-70"/>
                        </a:rPr>
                        <a:t>Zīļuks”</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extLst>
                  <a:ext uri="{0D108BD9-81ED-4DB2-BD59-A6C34878D82A}">
                    <a16:rowId xmlns:a16="http://schemas.microsoft.com/office/drawing/2014/main" xmlns="" val="10009"/>
                  </a:ext>
                </a:extLst>
              </a:tr>
              <a:tr h="506242">
                <a:tc>
                  <a:txBody>
                    <a:bodyPr/>
                    <a:lstStyle/>
                    <a:p>
                      <a:pPr indent="269875" algn="l">
                        <a:lnSpc>
                          <a:spcPts val="1595"/>
                        </a:lnSpc>
                        <a:spcAft>
                          <a:spcPts val="0"/>
                        </a:spcAft>
                      </a:pPr>
                      <a:r>
                        <a:rPr lang="lv-LV" sz="1600" b="1" i="1" kern="1200" dirty="0" smtClean="0">
                          <a:solidFill>
                            <a:srgbClr val="000000"/>
                          </a:solidFill>
                          <a:latin typeface="Garamond" panose="02020404030301010803" pitchFamily="18" charset="0"/>
                          <a:ea typeface="Calibri"/>
                          <a:cs typeface="Yatra One" panose="02000000000000000000" pitchFamily="2" charset="-70"/>
                        </a:rPr>
                        <a:t>Profesionālā</a:t>
                      </a:r>
                      <a:r>
                        <a:rPr lang="lv-LV" sz="1600" b="1" i="1" kern="1200" baseline="0" dirty="0" smtClean="0">
                          <a:solidFill>
                            <a:srgbClr val="000000"/>
                          </a:solidFill>
                          <a:latin typeface="Garamond" panose="02020404030301010803" pitchFamily="18" charset="0"/>
                          <a:ea typeface="Calibri"/>
                          <a:cs typeface="Yatra One" panose="02000000000000000000" pitchFamily="2" charset="-70"/>
                        </a:rPr>
                        <a:t> izglītība</a:t>
                      </a:r>
                      <a:endParaRPr lang="lv-LV" sz="1600" b="1" dirty="0" smtClean="0">
                        <a:latin typeface="Garamond" panose="02020404030301010803" pitchFamily="18" charset="0"/>
                        <a:ea typeface="Times New Roman"/>
                        <a:cs typeface="Yatra One" panose="02000000000000000000" pitchFamily="2" charset="-70"/>
                      </a:endParaRPr>
                    </a:p>
                  </a:txBody>
                  <a:tcPr marL="40800" marR="40800" marT="624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marL="0" indent="0" algn="ctr">
                        <a:lnSpc>
                          <a:spcPts val="1595"/>
                        </a:lnSpc>
                        <a:spcAft>
                          <a:spcPts val="0"/>
                        </a:spcAft>
                      </a:pPr>
                      <a:r>
                        <a:rPr lang="lv-LV" sz="1600" b="1" kern="1200" dirty="0" smtClean="0">
                          <a:solidFill>
                            <a:srgbClr val="000000"/>
                          </a:solidFill>
                          <a:latin typeface="Garamond" panose="02020404030301010803" pitchFamily="18" charset="0"/>
                          <a:ea typeface="Times New Roman"/>
                          <a:cs typeface="Yatra One" panose="02000000000000000000" pitchFamily="2" charset="-70"/>
                        </a:rPr>
                        <a:t>1</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a:lightRig rig="flood" dir="t"/>
                    </a:cell3D>
                    <a:solidFill>
                      <a:srgbClr val="E0DE80"/>
                    </a:solidFill>
                  </a:tcPr>
                </a:tc>
                <a:tc>
                  <a:txBody>
                    <a:bodyPr/>
                    <a:lstStyle/>
                    <a:p>
                      <a:pPr marL="266700" indent="0" algn="l">
                        <a:lnSpc>
                          <a:spcPts val="1595"/>
                        </a:lnSpc>
                        <a:spcAft>
                          <a:spcPts val="0"/>
                        </a:spcAft>
                      </a:pPr>
                      <a:r>
                        <a:rPr lang="lv-LV" sz="1600" b="1" kern="1200" dirty="0" smtClean="0">
                          <a:solidFill>
                            <a:srgbClr val="000000"/>
                          </a:solidFill>
                          <a:latin typeface="Garamond" panose="02020404030301010803" pitchFamily="18" charset="0"/>
                          <a:ea typeface="Times New Roman"/>
                          <a:cs typeface="Yatra One" panose="02000000000000000000" pitchFamily="2" charset="-70"/>
                        </a:rPr>
                        <a:t>Kandavas Lauksaimniecības   tehnikums</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noFill/>
                      <a:prstDash val="solid"/>
                      <a:round/>
                      <a:headEnd type="none" w="med" len="med"/>
                      <a:tailEnd type="none" w="med" len="med"/>
                    </a:lnT>
                    <a:lnB>
                      <a:noFill/>
                    </a:lnB>
                    <a:cell3D prstMaterial="dkEdge">
                      <a:bevel/>
                      <a:lightRig rig="flood" dir="t"/>
                    </a:cell3D>
                    <a:solidFill>
                      <a:srgbClr val="E0DE80"/>
                    </a:solidFill>
                  </a:tcPr>
                </a:tc>
                <a:extLst>
                  <a:ext uri="{0D108BD9-81ED-4DB2-BD59-A6C34878D82A}">
                    <a16:rowId xmlns:a16="http://schemas.microsoft.com/office/drawing/2014/main" xmlns="" val="10011"/>
                  </a:ext>
                </a:extLst>
              </a:tr>
              <a:tr h="263365">
                <a:tc rowSpan="3">
                  <a:txBody>
                    <a:bodyPr/>
                    <a:lstStyle/>
                    <a:p>
                      <a:pPr marL="263525" indent="0" algn="l">
                        <a:spcAft>
                          <a:spcPts val="0"/>
                        </a:spcAft>
                      </a:pPr>
                      <a:r>
                        <a:rPr lang="lv-LV" sz="1600" b="1" i="1" kern="1200" dirty="0">
                          <a:solidFill>
                            <a:srgbClr val="000000"/>
                          </a:solidFill>
                          <a:latin typeface="Garamond" panose="02020404030301010803" pitchFamily="18" charset="0"/>
                          <a:ea typeface="Times New Roman"/>
                          <a:cs typeface="Yatra One" panose="02000000000000000000" pitchFamily="2" charset="-70"/>
                        </a:rPr>
                        <a:t>Profesionālās ievirzes izglītības iestādes</a:t>
                      </a:r>
                      <a:r>
                        <a:rPr lang="lv-LV" sz="1600" b="1" kern="1200" dirty="0">
                          <a:solidFill>
                            <a:srgbClr val="000000"/>
                          </a:solidFill>
                          <a:latin typeface="Garamond" panose="02020404030301010803" pitchFamily="18" charset="0"/>
                          <a:ea typeface="Times New Roman"/>
                          <a:cs typeface="Yatra One" panose="02000000000000000000" pitchFamily="2" charset="-70"/>
                        </a:rPr>
                        <a:t> </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rowSpan="3">
                  <a:txBody>
                    <a:bodyPr/>
                    <a:lstStyle/>
                    <a:p>
                      <a:pPr marL="0" indent="0" algn="ctr">
                        <a:spcAft>
                          <a:spcPts val="0"/>
                        </a:spcAft>
                      </a:pPr>
                      <a:r>
                        <a:rPr lang="lv-LV" sz="1600" b="1" kern="1200" dirty="0" smtClean="0">
                          <a:solidFill>
                            <a:srgbClr val="000000"/>
                          </a:solidFill>
                          <a:latin typeface="Garamond" panose="02020404030301010803" pitchFamily="18" charset="0"/>
                          <a:ea typeface="Times New Roman"/>
                          <a:cs typeface="Yatra One" panose="02000000000000000000" pitchFamily="2" charset="-70"/>
                        </a:rPr>
                        <a:t>3</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w="12700" cap="flat" cmpd="sng" algn="ctr">
                      <a:solidFill>
                        <a:srgbClr val="000000"/>
                      </a:solidFill>
                      <a:prstDash val="solid"/>
                      <a:round/>
                      <a:headEnd type="none" w="med" len="med"/>
                      <a:tailEnd type="none" w="med" len="med"/>
                    </a:lnT>
                    <a:lnB>
                      <a:noFill/>
                    </a:lnB>
                    <a:cell3D prstMaterial="dkEdge">
                      <a:bevel/>
                      <a:lightRig rig="flood" dir="t"/>
                    </a:cell3D>
                    <a:solidFill>
                      <a:srgbClr val="E0DE80"/>
                    </a:solidFill>
                  </a:tcPr>
                </a:tc>
                <a:tc>
                  <a:txBody>
                    <a:bodyPr/>
                    <a:lstStyle/>
                    <a:p>
                      <a:pPr indent="269875" algn="l">
                        <a:lnSpc>
                          <a:spcPts val="1340"/>
                        </a:lnSpc>
                        <a:spcAft>
                          <a:spcPts val="0"/>
                        </a:spcAft>
                      </a:pPr>
                      <a:r>
                        <a:rPr lang="lv-LV" sz="1600" b="1" kern="1200" dirty="0">
                          <a:solidFill>
                            <a:srgbClr val="000000"/>
                          </a:solidFill>
                          <a:latin typeface="Garamond" panose="02020404030301010803" pitchFamily="18" charset="0"/>
                          <a:ea typeface="Times New Roman"/>
                          <a:cs typeface="Yatra One" panose="02000000000000000000" pitchFamily="2" charset="-70"/>
                        </a:rPr>
                        <a:t>Kandavas Mākslas </a:t>
                      </a:r>
                      <a:r>
                        <a:rPr lang="lv-LV" sz="1600" b="1" kern="1200" dirty="0" smtClean="0">
                          <a:solidFill>
                            <a:srgbClr val="000000"/>
                          </a:solidFill>
                          <a:latin typeface="Garamond" panose="02020404030301010803" pitchFamily="18" charset="0"/>
                          <a:ea typeface="Times New Roman"/>
                          <a:cs typeface="Yatra One" panose="02000000000000000000" pitchFamily="2" charset="-70"/>
                        </a:rPr>
                        <a:t>un mūzikas skola</a:t>
                      </a:r>
                      <a:endParaRPr lang="lv-LV" sz="1600" b="1" dirty="0">
                        <a:latin typeface="Garamond" panose="02020404030301010803" pitchFamily="18" charset="0"/>
                        <a:ea typeface="Calibri"/>
                        <a:cs typeface="Yatra One" panose="02000000000000000000" pitchFamily="2" charset="-70"/>
                      </a:endParaRPr>
                    </a:p>
                  </a:txBody>
                  <a:tcPr marL="40800" marR="40800" marT="6240" marB="0" anchor="ctr">
                    <a:lnL>
                      <a:noFill/>
                    </a:lnL>
                    <a:lnR>
                      <a:noFill/>
                    </a:lnR>
                    <a:lnT>
                      <a:noFill/>
                    </a:lnT>
                    <a:lnB>
                      <a:noFill/>
                    </a:lnB>
                    <a:cell3D prstMaterial="dkEdge">
                      <a:bevel/>
                      <a:lightRig rig="flood" dir="t"/>
                    </a:cell3D>
                    <a:solidFill>
                      <a:srgbClr val="E0DE80"/>
                    </a:solidFill>
                  </a:tcPr>
                </a:tc>
                <a:extLst>
                  <a:ext uri="{0D108BD9-81ED-4DB2-BD59-A6C34878D82A}">
                    <a16:rowId xmlns:a16="http://schemas.microsoft.com/office/drawing/2014/main" xmlns="" val="10013"/>
                  </a:ext>
                </a:extLst>
              </a:tr>
              <a:tr h="495777">
                <a:tc vMerge="1">
                  <a:txBody>
                    <a:bodyPr/>
                    <a:lstStyle/>
                    <a:p>
                      <a:pPr indent="269875" algn="l">
                        <a:spcAft>
                          <a:spcPts val="0"/>
                        </a:spcAft>
                      </a:pPr>
                      <a:endParaRPr lang="lv-LV" sz="1400" dirty="0">
                        <a:latin typeface="Times New Roman"/>
                        <a:ea typeface="Calibri"/>
                        <a:cs typeface="Times New Roman"/>
                      </a:endParaRPr>
                    </a:p>
                  </a:txBody>
                  <a:tcPr marL="40800" marR="40800" marT="6240" marB="0" anchor="ctr">
                    <a:lnL>
                      <a:noFill/>
                    </a:lnL>
                    <a:lnR>
                      <a:noFill/>
                    </a:lnR>
                    <a:lnT>
                      <a:noFill/>
                    </a:lnT>
                    <a:lnB>
                      <a:noFill/>
                    </a:lnB>
                    <a:cell3D prstMaterial="dkEdge">
                      <a:bevel/>
                      <a:lightRig rig="flood" dir="t"/>
                    </a:cell3D>
                    <a:pattFill prst="pct20">
                      <a:fgClr>
                        <a:srgbClr val="FFFFFF"/>
                      </a:fgClr>
                      <a:bgClr>
                        <a:srgbClr val="EFEF00"/>
                      </a:bgClr>
                    </a:pattFill>
                  </a:tcPr>
                </a:tc>
                <a:tc vMerge="1">
                  <a:txBody>
                    <a:bodyPr/>
                    <a:lstStyle/>
                    <a:p>
                      <a:pPr indent="269875" algn="ctr">
                        <a:spcAft>
                          <a:spcPts val="0"/>
                        </a:spcAft>
                      </a:pPr>
                      <a:endParaRPr lang="lv-LV" sz="1400" dirty="0">
                        <a:latin typeface="Times New Roman"/>
                        <a:ea typeface="Calibri"/>
                        <a:cs typeface="Times New Roman"/>
                      </a:endParaRPr>
                    </a:p>
                  </a:txBody>
                  <a:tcPr marL="40800" marR="40800" marT="6240" marB="0" anchor="ctr">
                    <a:lnL>
                      <a:noFill/>
                    </a:lnL>
                    <a:lnR>
                      <a:noFill/>
                    </a:lnR>
                    <a:lnT>
                      <a:noFill/>
                    </a:lnT>
                    <a:lnB>
                      <a:noFill/>
                    </a:lnB>
                    <a:cell3D prstMaterial="dkEdge">
                      <a:bevel/>
                      <a:lightRig rig="flood" dir="t"/>
                    </a:cell3D>
                    <a:solidFill>
                      <a:srgbClr val="FCD5B5"/>
                    </a:solidFill>
                  </a:tcPr>
                </a:tc>
                <a:tc>
                  <a:txBody>
                    <a:bodyPr/>
                    <a:lstStyle/>
                    <a:p>
                      <a:pPr marL="263525" marR="0" indent="0" algn="l" defTabSz="914400" rtl="0" eaLnBrk="1" fontAlgn="auto" latinLnBrk="0" hangingPunct="1">
                        <a:lnSpc>
                          <a:spcPts val="1340"/>
                        </a:lnSpc>
                        <a:spcBef>
                          <a:spcPts val="0"/>
                        </a:spcBef>
                        <a:spcAft>
                          <a:spcPts val="0"/>
                        </a:spcAft>
                        <a:buClrTx/>
                        <a:buSzTx/>
                        <a:buFontTx/>
                        <a:buNone/>
                        <a:tabLst/>
                        <a:defRPr/>
                      </a:pPr>
                      <a:r>
                        <a:rPr lang="lv-LV" sz="1600" b="1" kern="1200" dirty="0" smtClean="0">
                          <a:solidFill>
                            <a:srgbClr val="000000"/>
                          </a:solidFill>
                          <a:latin typeface="Garamond" panose="02020404030301010803" pitchFamily="18" charset="0"/>
                          <a:ea typeface="Times New Roman"/>
                          <a:cs typeface="Yatra One" panose="02000000000000000000" pitchFamily="2" charset="-70"/>
                        </a:rPr>
                        <a:t>Kandavas novada Bērnu un jaunatnes Sporta skola</a:t>
                      </a:r>
                    </a:p>
                  </a:txBody>
                  <a:tcPr marL="40800" marR="40800" marT="6240" marB="0" anchor="ctr">
                    <a:lnL>
                      <a:noFill/>
                    </a:lnL>
                    <a:lnR>
                      <a:noFill/>
                    </a:lnR>
                    <a:lnT>
                      <a:noFill/>
                    </a:lnT>
                    <a:lnB>
                      <a:noFill/>
                    </a:lnB>
                    <a:cell3D prstMaterial="dkEdge">
                      <a:bevel/>
                      <a:lightRig rig="flood" dir="t"/>
                    </a:cell3D>
                    <a:solidFill>
                      <a:srgbClr val="E0DE80"/>
                    </a:solidFill>
                  </a:tcPr>
                </a:tc>
                <a:extLst>
                  <a:ext uri="{0D108BD9-81ED-4DB2-BD59-A6C34878D82A}">
                    <a16:rowId xmlns:a16="http://schemas.microsoft.com/office/drawing/2014/main" xmlns="" val="10014"/>
                  </a:ext>
                </a:extLst>
              </a:tr>
              <a:tr h="354543">
                <a:tc vMerge="1">
                  <a:txBody>
                    <a:bodyPr/>
                    <a:lstStyle/>
                    <a:p>
                      <a:pPr marL="263525" indent="0" algn="l">
                        <a:spcAft>
                          <a:spcPts val="0"/>
                        </a:spcAft>
                      </a:pPr>
                      <a:endParaRPr lang="lv-LV" sz="1600" b="1" dirty="0">
                        <a:latin typeface="Times New Roman"/>
                        <a:ea typeface="Calibri"/>
                        <a:cs typeface="Times New Roman"/>
                      </a:endParaRPr>
                    </a:p>
                  </a:txBody>
                  <a:tcPr marL="40800" marR="40800" marT="6240" marB="0" anchor="ctr">
                    <a:lnL>
                      <a:noFill/>
                    </a:lnL>
                    <a:lnR>
                      <a:noFill/>
                    </a:lnR>
                    <a:lnT>
                      <a:noFill/>
                    </a:lnT>
                    <a:lnB>
                      <a:noFill/>
                    </a:lnB>
                    <a:cell3D prstMaterial="dkEdge">
                      <a:bevel/>
                      <a:lightRig rig="flood" dir="t"/>
                    </a:cell3D>
                    <a:solidFill>
                      <a:schemeClr val="bg1">
                        <a:lumMod val="95000"/>
                      </a:schemeClr>
                    </a:solidFill>
                  </a:tcPr>
                </a:tc>
                <a:tc vMerge="1">
                  <a:txBody>
                    <a:bodyPr/>
                    <a:lstStyle/>
                    <a:p>
                      <a:pPr marL="0" indent="0" algn="ctr">
                        <a:spcAft>
                          <a:spcPts val="0"/>
                        </a:spcAft>
                      </a:pPr>
                      <a:endParaRPr lang="lv-LV" sz="1600" b="1" dirty="0">
                        <a:latin typeface="Times New Roman"/>
                        <a:ea typeface="Calibri"/>
                        <a:cs typeface="Times New Roman"/>
                      </a:endParaRPr>
                    </a:p>
                  </a:txBody>
                  <a:tcPr marL="40800" marR="40800" marT="6240" marB="0" anchor="ctr">
                    <a:lnL>
                      <a:noFill/>
                    </a:lnL>
                    <a:lnR>
                      <a:noFill/>
                    </a:lnR>
                    <a:lnT>
                      <a:noFill/>
                    </a:lnT>
                    <a:lnB>
                      <a:noFill/>
                    </a:lnB>
                    <a:cell3D prstMaterial="dkEdge">
                      <a:bevel/>
                      <a:lightRig rig="flood" dir="t"/>
                    </a:cell3D>
                    <a:solidFill>
                      <a:schemeClr val="bg1">
                        <a:lumMod val="95000"/>
                      </a:schemeClr>
                    </a:solidFill>
                  </a:tcPr>
                </a:tc>
                <a:tc>
                  <a:txBody>
                    <a:bodyPr/>
                    <a:lstStyle/>
                    <a:p>
                      <a:pPr marL="0" marR="0" indent="269875" algn="l" defTabSz="914400" rtl="0" eaLnBrk="1" fontAlgn="auto" latinLnBrk="0" hangingPunct="1">
                        <a:lnSpc>
                          <a:spcPts val="1340"/>
                        </a:lnSpc>
                        <a:spcBef>
                          <a:spcPts val="0"/>
                        </a:spcBef>
                        <a:spcAft>
                          <a:spcPts val="0"/>
                        </a:spcAft>
                        <a:buClrTx/>
                        <a:buSzTx/>
                        <a:buFontTx/>
                        <a:buNone/>
                        <a:tabLst/>
                        <a:defRPr/>
                      </a:pPr>
                      <a:r>
                        <a:rPr lang="lv-LV" sz="1600" b="1" kern="1200" dirty="0" smtClean="0">
                          <a:solidFill>
                            <a:srgbClr val="000000"/>
                          </a:solidFill>
                          <a:latin typeface="Garamond" panose="02020404030301010803" pitchFamily="18" charset="0"/>
                          <a:ea typeface="Calibri"/>
                          <a:cs typeface="Yatra One" panose="02000000000000000000" pitchFamily="2" charset="-70"/>
                        </a:rPr>
                        <a:t>Kandavas Deju skola</a:t>
                      </a:r>
                    </a:p>
                  </a:txBody>
                  <a:tcPr marL="40800" marR="40800" marT="6240" marB="0" anchor="ctr">
                    <a:lnL>
                      <a:noFill/>
                    </a:lnL>
                    <a:lnR>
                      <a:noFill/>
                    </a:lnR>
                    <a:lnT>
                      <a:noFill/>
                    </a:lnT>
                    <a:lnB>
                      <a:noFill/>
                    </a:lnB>
                    <a:cell3D prstMaterial="dkEdge">
                      <a:bevel/>
                      <a:lightRig rig="flood" dir="t"/>
                    </a:cell3D>
                    <a:solidFill>
                      <a:srgbClr val="E0DE80"/>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164349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91916" y="0"/>
            <a:ext cx="9914021" cy="1280890"/>
          </a:xfrm>
        </p:spPr>
        <p:txBody>
          <a:bodyPr>
            <a:normAutofit/>
          </a:bodyPr>
          <a:lstStyle/>
          <a:p>
            <a:pPr algn="ctr"/>
            <a: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Kandavas novada skolu skolēnu skaits </a:t>
            </a:r>
            <a: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kopā </a:t>
            </a:r>
            <a: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ar pirmsskolu  </a:t>
            </a:r>
            <a: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2016./2017.-2020./2021.m.g</a:t>
            </a:r>
            <a: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endParaRPr lang="lv-LV" sz="2800" dirty="0">
              <a:solidFill>
                <a:srgbClr val="00B050"/>
              </a:solidFill>
            </a:endParaRPr>
          </a:p>
        </p:txBody>
      </p:sp>
      <p:graphicFrame>
        <p:nvGraphicFramePr>
          <p:cNvPr id="3" name="Tabula 2"/>
          <p:cNvGraphicFramePr>
            <a:graphicFrameLocks noGrp="1"/>
          </p:cNvGraphicFramePr>
          <p:nvPr>
            <p:extLst>
              <p:ext uri="{D42A27DB-BD31-4B8C-83A1-F6EECF244321}">
                <p14:modId xmlns:p14="http://schemas.microsoft.com/office/powerpoint/2010/main" val="1584172167"/>
              </p:ext>
            </p:extLst>
          </p:nvPr>
        </p:nvGraphicFramePr>
        <p:xfrm>
          <a:off x="2104200" y="1081250"/>
          <a:ext cx="8396960" cy="5544616"/>
        </p:xfrm>
        <a:graphic>
          <a:graphicData uri="http://schemas.openxmlformats.org/drawingml/2006/table">
            <a:tbl>
              <a:tblPr/>
              <a:tblGrid>
                <a:gridCol w="3112550">
                  <a:extLst>
                    <a:ext uri="{9D8B030D-6E8A-4147-A177-3AD203B41FA5}">
                      <a16:colId xmlns:a16="http://schemas.microsoft.com/office/drawing/2014/main" xmlns="" val="20000"/>
                    </a:ext>
                  </a:extLst>
                </a:gridCol>
                <a:gridCol w="1072199">
                  <a:extLst>
                    <a:ext uri="{9D8B030D-6E8A-4147-A177-3AD203B41FA5}">
                      <a16:colId xmlns:a16="http://schemas.microsoft.com/office/drawing/2014/main" xmlns="" val="20005"/>
                    </a:ext>
                  </a:extLst>
                </a:gridCol>
                <a:gridCol w="995614">
                  <a:extLst>
                    <a:ext uri="{9D8B030D-6E8A-4147-A177-3AD203B41FA5}">
                      <a16:colId xmlns:a16="http://schemas.microsoft.com/office/drawing/2014/main" xmlns="" val="3965177075"/>
                    </a:ext>
                  </a:extLst>
                </a:gridCol>
                <a:gridCol w="1072199">
                  <a:extLst>
                    <a:ext uri="{9D8B030D-6E8A-4147-A177-3AD203B41FA5}">
                      <a16:colId xmlns:a16="http://schemas.microsoft.com/office/drawing/2014/main" xmlns="" val="4139285755"/>
                    </a:ext>
                  </a:extLst>
                </a:gridCol>
                <a:gridCol w="1072199">
                  <a:extLst>
                    <a:ext uri="{9D8B030D-6E8A-4147-A177-3AD203B41FA5}">
                      <a16:colId xmlns:a16="http://schemas.microsoft.com/office/drawing/2014/main" xmlns="" val="3850522538"/>
                    </a:ext>
                  </a:extLst>
                </a:gridCol>
                <a:gridCol w="1072199">
                  <a:extLst>
                    <a:ext uri="{9D8B030D-6E8A-4147-A177-3AD203B41FA5}">
                      <a16:colId xmlns:a16="http://schemas.microsoft.com/office/drawing/2014/main" xmlns="" val="3755420462"/>
                    </a:ext>
                  </a:extLst>
                </a:gridCol>
              </a:tblGrid>
              <a:tr h="338203">
                <a:tc>
                  <a:txBody>
                    <a:bodyPr/>
                    <a:lstStyle/>
                    <a:p>
                      <a:pPr algn="ctr">
                        <a:spcAft>
                          <a:spcPts val="0"/>
                        </a:spcAft>
                      </a:pPr>
                      <a:r>
                        <a:rPr lang="lv-LV" sz="1800" b="1" i="1" dirty="0">
                          <a:solidFill>
                            <a:srgbClr val="FFFF00"/>
                          </a:solidFill>
                          <a:latin typeface="Garamond" panose="02020404030301010803" pitchFamily="18" charset="0"/>
                          <a:ea typeface="Times New Roman"/>
                          <a:cs typeface="Yatra One" panose="02000000000000000000" pitchFamily="2" charset="-70"/>
                        </a:rPr>
                        <a:t>Skolas</a:t>
                      </a: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tc>
                  <a:txBody>
                    <a:bodyPr/>
                    <a:lstStyle/>
                    <a:p>
                      <a:pPr algn="ctr">
                        <a:spcAft>
                          <a:spcPts val="0"/>
                        </a:spcAft>
                      </a:pPr>
                      <a:r>
                        <a:rPr lang="lv-LV" sz="1200" b="1" i="1" dirty="0" smtClean="0">
                          <a:solidFill>
                            <a:srgbClr val="FFFF00"/>
                          </a:solidFill>
                          <a:latin typeface="Garamond" panose="02020404030301010803" pitchFamily="18" charset="0"/>
                          <a:ea typeface="Times New Roman"/>
                          <a:cs typeface="Yatra One" panose="02000000000000000000" pitchFamily="2" charset="-70"/>
                        </a:rPr>
                        <a:t>2016./2017.</a:t>
                      </a:r>
                      <a:endParaRPr lang="lv-LV" sz="1200" b="1" i="1" dirty="0">
                        <a:solidFill>
                          <a:srgbClr val="FFFF00"/>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tc>
                  <a:txBody>
                    <a:bodyPr/>
                    <a:lstStyle/>
                    <a:p>
                      <a:pPr algn="ctr">
                        <a:spcAft>
                          <a:spcPts val="0"/>
                        </a:spcAft>
                      </a:pPr>
                      <a:r>
                        <a:rPr lang="lv-LV" sz="1200" b="1" i="1" dirty="0" smtClean="0">
                          <a:solidFill>
                            <a:srgbClr val="FFFF00"/>
                          </a:solidFill>
                          <a:latin typeface="Garamond" panose="02020404030301010803" pitchFamily="18" charset="0"/>
                          <a:ea typeface="Times New Roman"/>
                          <a:cs typeface="Yatra One" panose="02000000000000000000" pitchFamily="2" charset="-70"/>
                        </a:rPr>
                        <a:t>2017./2018.</a:t>
                      </a:r>
                      <a:endParaRPr lang="lv-LV" sz="1200" b="1" i="1" dirty="0">
                        <a:solidFill>
                          <a:srgbClr val="FFFF00"/>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tc>
                  <a:txBody>
                    <a:bodyPr/>
                    <a:lstStyle/>
                    <a:p>
                      <a:pPr algn="ctr">
                        <a:spcAft>
                          <a:spcPts val="0"/>
                        </a:spcAft>
                      </a:pPr>
                      <a:r>
                        <a:rPr lang="lv-LV" sz="1200" b="1" i="1" dirty="0" smtClean="0">
                          <a:solidFill>
                            <a:srgbClr val="FFFF00"/>
                          </a:solidFill>
                          <a:latin typeface="Garamond" panose="02020404030301010803" pitchFamily="18" charset="0"/>
                          <a:ea typeface="Times New Roman"/>
                          <a:cs typeface="Yatra One" panose="02000000000000000000" pitchFamily="2" charset="-70"/>
                        </a:rPr>
                        <a:t>2018./2019.</a:t>
                      </a:r>
                      <a:endParaRPr lang="lv-LV" sz="1200" b="1" i="1" dirty="0">
                        <a:solidFill>
                          <a:srgbClr val="FFFF00"/>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tc>
                  <a:txBody>
                    <a:bodyPr/>
                    <a:lstStyle/>
                    <a:p>
                      <a:pPr algn="ctr">
                        <a:spcAft>
                          <a:spcPts val="0"/>
                        </a:spcAft>
                      </a:pPr>
                      <a:r>
                        <a:rPr lang="lv-LV" sz="1200" b="1" i="1" dirty="0" smtClean="0">
                          <a:solidFill>
                            <a:srgbClr val="FFFF00"/>
                          </a:solidFill>
                          <a:latin typeface="Garamond" panose="02020404030301010803" pitchFamily="18" charset="0"/>
                          <a:ea typeface="Times New Roman"/>
                          <a:cs typeface="Yatra One" panose="02000000000000000000" pitchFamily="2" charset="-70"/>
                        </a:rPr>
                        <a:t>2019./2020.</a:t>
                      </a:r>
                      <a:endParaRPr lang="lv-LV" sz="1200" b="1" i="1" dirty="0">
                        <a:solidFill>
                          <a:srgbClr val="FFFF00"/>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tc>
                  <a:txBody>
                    <a:bodyPr/>
                    <a:lstStyle/>
                    <a:p>
                      <a:pPr algn="ctr">
                        <a:spcAft>
                          <a:spcPts val="0"/>
                        </a:spcAft>
                      </a:pPr>
                      <a:r>
                        <a:rPr lang="lv-LV" sz="1200" b="1" i="1" dirty="0" smtClean="0">
                          <a:solidFill>
                            <a:srgbClr val="FFFF00"/>
                          </a:solidFill>
                          <a:latin typeface="Garamond" panose="02020404030301010803" pitchFamily="18" charset="0"/>
                          <a:ea typeface="Times New Roman"/>
                          <a:cs typeface="Yatra One" panose="02000000000000000000" pitchFamily="2" charset="-70"/>
                        </a:rPr>
                        <a:t>2020./2021.</a:t>
                      </a:r>
                      <a:endParaRPr lang="lv-LV" sz="1200" b="1" i="1" dirty="0">
                        <a:solidFill>
                          <a:srgbClr val="FFFF00"/>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339933"/>
                    </a:solidFill>
                  </a:tcPr>
                </a:tc>
                <a:extLst>
                  <a:ext uri="{0D108BD9-81ED-4DB2-BD59-A6C34878D82A}">
                    <a16:rowId xmlns:a16="http://schemas.microsoft.com/office/drawing/2014/main" xmlns="" val="10000"/>
                  </a:ext>
                </a:extLst>
              </a:tr>
              <a:tr h="500920">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Kandavas K.Mīlenbaha vidusskola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403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389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373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372</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386</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1"/>
                  </a:ext>
                </a:extLst>
              </a:tr>
              <a:tr h="349944">
                <a:tc>
                  <a:txBody>
                    <a:bodyPr/>
                    <a:lstStyle/>
                    <a:p>
                      <a:pPr algn="l">
                        <a:spcAft>
                          <a:spcPts val="0"/>
                        </a:spcAft>
                      </a:pPr>
                      <a:r>
                        <a:rPr lang="lv-LV" sz="1400" b="1" dirty="0" smtClean="0">
                          <a:latin typeface="Garamond" panose="02020404030301010803" pitchFamily="18" charset="0"/>
                          <a:ea typeface="Times New Roman"/>
                          <a:cs typeface="Yatra One" panose="02000000000000000000" pitchFamily="2" charset="-70"/>
                        </a:rPr>
                        <a:t>Kandavas</a:t>
                      </a:r>
                      <a:r>
                        <a:rPr lang="lv-LV" sz="1400" b="1" baseline="0" dirty="0" smtClean="0">
                          <a:latin typeface="Garamond" panose="02020404030301010803" pitchFamily="18" charset="0"/>
                          <a:ea typeface="Times New Roman"/>
                          <a:cs typeface="Yatra One" panose="02000000000000000000" pitchFamily="2" charset="-70"/>
                        </a:rPr>
                        <a:t> Reģionālā vidusskola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355</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335</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323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277</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266</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2"/>
                  </a:ext>
                </a:extLst>
              </a:tr>
              <a:tr h="272587">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Cēres pamatskola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92</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84</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78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83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89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3"/>
                  </a:ext>
                </a:extLst>
              </a:tr>
              <a:tr h="343071">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Zemītes </a:t>
                      </a:r>
                      <a:r>
                        <a:rPr lang="lv-LV" sz="1400" b="1" dirty="0" smtClean="0">
                          <a:latin typeface="Garamond" panose="02020404030301010803" pitchFamily="18" charset="0"/>
                          <a:ea typeface="Times New Roman"/>
                          <a:cs typeface="Yatra One" panose="02000000000000000000" pitchFamily="2" charset="-70"/>
                        </a:rPr>
                        <a:t>sākumskola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80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96</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101</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102</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61</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4"/>
                  </a:ext>
                </a:extLst>
              </a:tr>
              <a:tr h="272587">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Vānes pamatskola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121</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118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101</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103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94</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5"/>
                  </a:ext>
                </a:extLst>
              </a:tr>
              <a:tr h="526092">
                <a:tc>
                  <a:txBody>
                    <a:bodyPr/>
                    <a:lstStyle/>
                    <a:p>
                      <a:pPr algn="l">
                        <a:spcAft>
                          <a:spcPts val="0"/>
                        </a:spcAft>
                      </a:pPr>
                      <a:r>
                        <a:rPr lang="lv-LV" sz="1400" b="1" dirty="0" smtClean="0">
                          <a:latin typeface="Garamond" panose="02020404030301010803" pitchFamily="18" charset="0"/>
                          <a:ea typeface="Times New Roman"/>
                          <a:cs typeface="Yatra One" panose="02000000000000000000" pitchFamily="2" charset="-70"/>
                        </a:rPr>
                        <a:t>Kandavas novada Zantes </a:t>
                      </a:r>
                      <a:r>
                        <a:rPr lang="lv-LV" sz="1400" b="1" dirty="0">
                          <a:latin typeface="Garamond" panose="02020404030301010803" pitchFamily="18" charset="0"/>
                          <a:ea typeface="Times New Roman"/>
                          <a:cs typeface="Yatra One" panose="02000000000000000000" pitchFamily="2" charset="-70"/>
                        </a:rPr>
                        <a:t>pamatskola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121</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119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110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106</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92</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6"/>
                  </a:ext>
                </a:extLst>
              </a:tr>
              <a:tr h="526092">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Pirmsskolas izglītības iestāde”Zīļuks”</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216</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218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205</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209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198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8"/>
                  </a:ext>
                </a:extLst>
              </a:tr>
              <a:tr h="545175">
                <a:tc>
                  <a:txBody>
                    <a:bodyPr/>
                    <a:lstStyle/>
                    <a:p>
                      <a:pPr algn="l">
                        <a:spcAft>
                          <a:spcPts val="0"/>
                        </a:spcAft>
                      </a:pPr>
                      <a:r>
                        <a:rPr lang="lv-LV" sz="1400" b="1" dirty="0" smtClean="0">
                          <a:latin typeface="Garamond" panose="02020404030301010803" pitchFamily="18" charset="0"/>
                          <a:ea typeface="Times New Roman"/>
                          <a:cs typeface="Yatra One" panose="02000000000000000000" pitchFamily="2" charset="-70"/>
                        </a:rPr>
                        <a:t>Kandavas Lauksaimniecības </a:t>
                      </a:r>
                      <a:r>
                        <a:rPr lang="lv-LV" sz="1400" b="1" dirty="0">
                          <a:latin typeface="Garamond" panose="02020404030301010803" pitchFamily="18" charset="0"/>
                          <a:ea typeface="Times New Roman"/>
                          <a:cs typeface="Yatra One" panose="02000000000000000000" pitchFamily="2" charset="-70"/>
                        </a:rPr>
                        <a:t>tehnikums</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403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359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389</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374</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373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9"/>
                  </a:ext>
                </a:extLst>
              </a:tr>
              <a:tr h="272587">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Kopā</a:t>
                      </a: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1791</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1718</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1680</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1626</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1559</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11"/>
                  </a:ext>
                </a:extLst>
              </a:tr>
              <a:tr h="526092">
                <a:tc>
                  <a:txBody>
                    <a:bodyPr/>
                    <a:lstStyle/>
                    <a:p>
                      <a:pPr algn="l">
                        <a:spcAft>
                          <a:spcPts val="0"/>
                        </a:spcAft>
                      </a:pPr>
                      <a:r>
                        <a:rPr lang="lv-LV" sz="1400" b="1" dirty="0" smtClean="0">
                          <a:latin typeface="Garamond" panose="02020404030301010803" pitchFamily="18" charset="0"/>
                          <a:ea typeface="Times New Roman"/>
                          <a:cs typeface="Yatra One" panose="02000000000000000000" pitchFamily="2" charset="-70"/>
                        </a:rPr>
                        <a:t>Kandavas</a:t>
                      </a:r>
                      <a:r>
                        <a:rPr lang="lv-LV" sz="1400" b="1" baseline="0" dirty="0" smtClean="0">
                          <a:latin typeface="Garamond" panose="02020404030301010803" pitchFamily="18" charset="0"/>
                          <a:ea typeface="Times New Roman"/>
                          <a:cs typeface="Yatra One" panose="02000000000000000000" pitchFamily="2" charset="-70"/>
                        </a:rPr>
                        <a:t> Mākslas un mūzikas skola</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288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318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324</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291</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258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14"/>
                  </a:ext>
                </a:extLst>
              </a:tr>
              <a:tr h="526092">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Kandavas </a:t>
                      </a:r>
                      <a:r>
                        <a:rPr lang="lv-LV" sz="1400" b="1" dirty="0" smtClean="0">
                          <a:latin typeface="Garamond" panose="02020404030301010803" pitchFamily="18" charset="0"/>
                          <a:ea typeface="Times New Roman"/>
                          <a:cs typeface="Yatra One" panose="02000000000000000000" pitchFamily="2" charset="-70"/>
                        </a:rPr>
                        <a:t>novada Bērnu un jaunatnes Sporta </a:t>
                      </a:r>
                      <a:r>
                        <a:rPr lang="lv-LV" sz="1400" b="1" dirty="0">
                          <a:latin typeface="Garamond" panose="02020404030301010803" pitchFamily="18" charset="0"/>
                          <a:ea typeface="Times New Roman"/>
                          <a:cs typeface="Yatra One" panose="02000000000000000000" pitchFamily="2" charset="-70"/>
                        </a:rPr>
                        <a:t>skola</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256</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230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240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257</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275</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15"/>
                  </a:ext>
                </a:extLst>
              </a:tr>
              <a:tr h="272587">
                <a:tc>
                  <a:txBody>
                    <a:bodyPr/>
                    <a:lstStyle/>
                    <a:p>
                      <a:pPr algn="l">
                        <a:spcAft>
                          <a:spcPts val="0"/>
                        </a:spcAft>
                      </a:pPr>
                      <a:r>
                        <a:rPr lang="lv-LV" sz="1400" b="1" dirty="0" smtClean="0">
                          <a:latin typeface="Garamond" panose="02020404030301010803" pitchFamily="18" charset="0"/>
                          <a:ea typeface="Times New Roman"/>
                          <a:cs typeface="Yatra One" panose="02000000000000000000" pitchFamily="2" charset="-70"/>
                        </a:rPr>
                        <a:t>Kandavas Deju skola</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150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143</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135</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148</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0" dirty="0" smtClean="0">
                          <a:latin typeface="Garamond" panose="02020404030301010803" pitchFamily="18" charset="0"/>
                          <a:ea typeface="Times New Roman"/>
                          <a:cs typeface="Yatra One" panose="02000000000000000000" pitchFamily="2" charset="-70"/>
                        </a:rPr>
                        <a:t>200</a:t>
                      </a:r>
                      <a:endParaRPr lang="lv-LV" sz="1400" b="0"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16"/>
                  </a:ext>
                </a:extLst>
              </a:tr>
              <a:tr h="272587">
                <a:tc>
                  <a:txBody>
                    <a:bodyPr/>
                    <a:lstStyle/>
                    <a:p>
                      <a:pPr algn="l">
                        <a:spcAft>
                          <a:spcPts val="0"/>
                        </a:spcAft>
                      </a:pPr>
                      <a:r>
                        <a:rPr lang="lv-LV" sz="1400" b="1" dirty="0">
                          <a:latin typeface="Garamond" panose="02020404030301010803" pitchFamily="18" charset="0"/>
                          <a:ea typeface="Times New Roman"/>
                          <a:cs typeface="Yatra One" panose="02000000000000000000" pitchFamily="2" charset="-70"/>
                        </a:rPr>
                        <a:t>Kopā</a:t>
                      </a:r>
                      <a:endParaRPr lang="lv-LV" sz="1400" dirty="0">
                        <a:latin typeface="Garamond" panose="02020404030301010803" pitchFamily="18" charset="0"/>
                        <a:ea typeface="Times New Roman"/>
                        <a:cs typeface="Yatra One" panose="02000000000000000000" pitchFamily="2" charset="-70"/>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694</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691</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699</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696</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1400" b="1" dirty="0" smtClean="0">
                          <a:latin typeface="Garamond" panose="02020404030301010803" pitchFamily="18" charset="0"/>
                          <a:ea typeface="Times New Roman"/>
                          <a:cs typeface="Yatra One" panose="02000000000000000000" pitchFamily="2" charset="-70"/>
                        </a:rPr>
                        <a:t>733</a:t>
                      </a:r>
                      <a:endParaRPr lang="lv-LV" sz="1400" b="1" dirty="0">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408548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366787" y="123596"/>
            <a:ext cx="10347158" cy="1280890"/>
          </a:xfrm>
        </p:spPr>
        <p:txBody>
          <a:bodyPr>
            <a:noAutofit/>
          </a:bodyPr>
          <a:lstStyle/>
          <a:p>
            <a:pPr algn="ctr"/>
            <a: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Skolēnu skaita izmaiņas pamatskolās </a:t>
            </a:r>
            <a:b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(kopā ar pirmsskolu) </a:t>
            </a:r>
            <a:b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2016./2017. – 2020./2021. </a:t>
            </a:r>
            <a:r>
              <a:rPr lang="lv-LV" sz="2800" b="1" dirty="0" err="1"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m.g</a:t>
            </a:r>
            <a: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endParaRPr lang="lv-LV" sz="2800" dirty="0">
              <a:solidFill>
                <a:srgbClr val="00B050"/>
              </a:solidFill>
            </a:endParaRPr>
          </a:p>
        </p:txBody>
      </p:sp>
      <p:graphicFrame>
        <p:nvGraphicFramePr>
          <p:cNvPr id="3" name="Satura vietturis 3"/>
          <p:cNvGraphicFramePr>
            <a:graphicFrameLocks/>
          </p:cNvGraphicFramePr>
          <p:nvPr>
            <p:extLst>
              <p:ext uri="{D42A27DB-BD31-4B8C-83A1-F6EECF244321}">
                <p14:modId xmlns:p14="http://schemas.microsoft.com/office/powerpoint/2010/main" val="1945629717"/>
              </p:ext>
            </p:extLst>
          </p:nvPr>
        </p:nvGraphicFramePr>
        <p:xfrm>
          <a:off x="2961685" y="1830204"/>
          <a:ext cx="7058403" cy="432048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99220">
                  <a:extLst>
                    <a:ext uri="{9D8B030D-6E8A-4147-A177-3AD203B41FA5}">
                      <a16:colId xmlns:a16="http://schemas.microsoft.com/office/drawing/2014/main" xmlns="" val="20000"/>
                    </a:ext>
                  </a:extLst>
                </a:gridCol>
                <a:gridCol w="1116603">
                  <a:extLst>
                    <a:ext uri="{9D8B030D-6E8A-4147-A177-3AD203B41FA5}">
                      <a16:colId xmlns:a16="http://schemas.microsoft.com/office/drawing/2014/main" xmlns="" val="20005"/>
                    </a:ext>
                  </a:extLst>
                </a:gridCol>
                <a:gridCol w="1085645">
                  <a:extLst>
                    <a:ext uri="{9D8B030D-6E8A-4147-A177-3AD203B41FA5}">
                      <a16:colId xmlns:a16="http://schemas.microsoft.com/office/drawing/2014/main" xmlns="" val="3292196338"/>
                    </a:ext>
                  </a:extLst>
                </a:gridCol>
                <a:gridCol w="1085645">
                  <a:extLst>
                    <a:ext uri="{9D8B030D-6E8A-4147-A177-3AD203B41FA5}">
                      <a16:colId xmlns:a16="http://schemas.microsoft.com/office/drawing/2014/main" xmlns="" val="2268649626"/>
                    </a:ext>
                  </a:extLst>
                </a:gridCol>
                <a:gridCol w="1085645">
                  <a:extLst>
                    <a:ext uri="{9D8B030D-6E8A-4147-A177-3AD203B41FA5}">
                      <a16:colId xmlns:a16="http://schemas.microsoft.com/office/drawing/2014/main" xmlns="" val="826142832"/>
                    </a:ext>
                  </a:extLst>
                </a:gridCol>
                <a:gridCol w="1085645">
                  <a:extLst>
                    <a:ext uri="{9D8B030D-6E8A-4147-A177-3AD203B41FA5}">
                      <a16:colId xmlns:a16="http://schemas.microsoft.com/office/drawing/2014/main" xmlns="" val="3293179619"/>
                    </a:ext>
                  </a:extLst>
                </a:gridCol>
              </a:tblGrid>
              <a:tr h="804067">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Skola</a:t>
                      </a:r>
                      <a:endParaRPr lang="lv-LV" sz="16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400" i="1" dirty="0" smtClean="0">
                          <a:solidFill>
                            <a:srgbClr val="FFFF00"/>
                          </a:solidFill>
                          <a:latin typeface="Garamond" panose="02020404030301010803" pitchFamily="18" charset="0"/>
                          <a:cs typeface="Yatra One" panose="02000000000000000000" pitchFamily="2" charset="-70"/>
                        </a:rPr>
                        <a:t>2016./2017.</a:t>
                      </a:r>
                      <a:endParaRPr lang="lv-LV" sz="1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400" i="1" dirty="0" smtClean="0">
                          <a:solidFill>
                            <a:srgbClr val="FFFF00"/>
                          </a:solidFill>
                          <a:latin typeface="Garamond" panose="02020404030301010803" pitchFamily="18" charset="0"/>
                          <a:cs typeface="Yatra One" panose="02000000000000000000" pitchFamily="2" charset="-70"/>
                        </a:rPr>
                        <a:t>2017./2018.</a:t>
                      </a:r>
                      <a:endParaRPr lang="lv-LV" sz="1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400" i="1" dirty="0" smtClean="0">
                          <a:solidFill>
                            <a:srgbClr val="FFFF00"/>
                          </a:solidFill>
                          <a:latin typeface="Garamond" panose="02020404030301010803" pitchFamily="18" charset="0"/>
                          <a:cs typeface="Yatra One" panose="02000000000000000000" pitchFamily="2" charset="-70"/>
                        </a:rPr>
                        <a:t>2018./2019.</a:t>
                      </a:r>
                      <a:endParaRPr lang="lv-LV" sz="1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400" i="1" dirty="0" smtClean="0">
                          <a:solidFill>
                            <a:srgbClr val="FFFF00"/>
                          </a:solidFill>
                          <a:latin typeface="Garamond" panose="02020404030301010803" pitchFamily="18" charset="0"/>
                          <a:cs typeface="Yatra One" panose="02000000000000000000" pitchFamily="2" charset="-70"/>
                        </a:rPr>
                        <a:t>2019./2020.</a:t>
                      </a:r>
                      <a:endParaRPr lang="lv-LV" sz="1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400" i="1" dirty="0" smtClean="0">
                          <a:solidFill>
                            <a:srgbClr val="FFFF00"/>
                          </a:solidFill>
                          <a:latin typeface="Garamond" panose="02020404030301010803" pitchFamily="18" charset="0"/>
                          <a:cs typeface="Yatra One" panose="02000000000000000000" pitchFamily="2" charset="-70"/>
                        </a:rPr>
                        <a:t>2020./2021.</a:t>
                      </a:r>
                      <a:endParaRPr lang="lv-LV" sz="1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extLst>
                  <a:ext uri="{0D108BD9-81ED-4DB2-BD59-A6C34878D82A}">
                    <a16:rowId xmlns:a16="http://schemas.microsoft.com/office/drawing/2014/main" xmlns="" val="10000"/>
                  </a:ext>
                </a:extLst>
              </a:tr>
              <a:tr h="706875">
                <a:tc>
                  <a:txBody>
                    <a:bodyPr/>
                    <a:lstStyle/>
                    <a:p>
                      <a:pPr algn="ctr"/>
                      <a:r>
                        <a:rPr lang="lv-LV" sz="1600" b="1" dirty="0" smtClean="0">
                          <a:latin typeface="Garamond" panose="02020404030301010803" pitchFamily="18" charset="0"/>
                          <a:cs typeface="Yatra One" panose="02000000000000000000" pitchFamily="2" charset="-70"/>
                        </a:rPr>
                        <a:t>Cēres pamatskola</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92</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84</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78</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83</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89</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xmlns="" val="10001"/>
                  </a:ext>
                </a:extLst>
              </a:tr>
              <a:tr h="648260">
                <a:tc>
                  <a:txBody>
                    <a:bodyPr/>
                    <a:lstStyle/>
                    <a:p>
                      <a:pPr algn="ctr"/>
                      <a:r>
                        <a:rPr lang="lv-LV" sz="1600" b="1" dirty="0" smtClean="0">
                          <a:latin typeface="Garamond" panose="02020404030301010803" pitchFamily="18" charset="0"/>
                          <a:cs typeface="Yatra One" panose="02000000000000000000" pitchFamily="2" charset="-70"/>
                        </a:rPr>
                        <a:t>Zemītes sākumskola</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90</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96</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101</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102</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61</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xmlns="" val="10002"/>
                  </a:ext>
                </a:extLst>
              </a:tr>
              <a:tr h="648260">
                <a:tc>
                  <a:txBody>
                    <a:bodyPr/>
                    <a:lstStyle/>
                    <a:p>
                      <a:pPr algn="ctr"/>
                      <a:r>
                        <a:rPr lang="lv-LV" sz="1600" b="1" dirty="0" smtClean="0">
                          <a:latin typeface="Garamond" panose="02020404030301010803" pitchFamily="18" charset="0"/>
                          <a:cs typeface="Yatra One" panose="02000000000000000000" pitchFamily="2" charset="-70"/>
                        </a:rPr>
                        <a:t>Vānes pamatskola</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121</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118</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101</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103</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94</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xmlns="" val="10003"/>
                  </a:ext>
                </a:extLst>
              </a:tr>
              <a:tr h="921210">
                <a:tc>
                  <a:txBody>
                    <a:bodyPr/>
                    <a:lstStyle/>
                    <a:p>
                      <a:pPr algn="ctr"/>
                      <a:r>
                        <a:rPr lang="lv-LV" sz="1600" b="1" dirty="0" smtClean="0">
                          <a:latin typeface="Garamond" panose="02020404030301010803" pitchFamily="18" charset="0"/>
                          <a:cs typeface="Yatra One" panose="02000000000000000000" pitchFamily="2" charset="-70"/>
                        </a:rPr>
                        <a:t>Kandavas nov. Zantes pamatskola</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121</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119</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110</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106</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92</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xmlns="" val="10004"/>
                  </a:ext>
                </a:extLst>
              </a:tr>
              <a:tr h="591808">
                <a:tc>
                  <a:txBody>
                    <a:bodyPr/>
                    <a:lstStyle/>
                    <a:p>
                      <a:pPr algn="ctr"/>
                      <a:r>
                        <a:rPr lang="lv-LV" sz="1600" b="1" dirty="0" smtClean="0">
                          <a:latin typeface="Garamond" panose="02020404030301010803" pitchFamily="18" charset="0"/>
                          <a:cs typeface="Yatra One" panose="02000000000000000000" pitchFamily="2" charset="-70"/>
                        </a:rPr>
                        <a:t>PII “Zīļuks”</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208</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218</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205</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209</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latin typeface="Garamond" panose="02020404030301010803" pitchFamily="18" charset="0"/>
                          <a:cs typeface="Yatra One" panose="02000000000000000000" pitchFamily="2" charset="-70"/>
                        </a:rPr>
                        <a:t>198</a:t>
                      </a:r>
                      <a:endParaRPr lang="lv-LV" sz="1600" b="1" dirty="0">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31602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198288" y="152472"/>
            <a:ext cx="9236524" cy="1280890"/>
          </a:xfrm>
        </p:spPr>
        <p:txBody>
          <a:bodyPr>
            <a:noAutofit/>
          </a:bodyPr>
          <a:lstStyle/>
          <a:p>
            <a:pPr algn="ctr"/>
            <a: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Skolēnu skaita izmaiņas pamatskolās </a:t>
            </a:r>
            <a:b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(bez pirmsskolas) </a:t>
            </a:r>
            <a:b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2016./2017. </a:t>
            </a:r>
            <a: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2020./2021. </a:t>
            </a:r>
            <a:r>
              <a:rPr lang="lv-LV" sz="2800" b="1" dirty="0" err="1">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m.g</a:t>
            </a:r>
            <a: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endParaRPr lang="lv-LV" sz="2800" dirty="0">
              <a:solidFill>
                <a:srgbClr val="00B050"/>
              </a:solidFill>
            </a:endParaRPr>
          </a:p>
        </p:txBody>
      </p:sp>
      <p:graphicFrame>
        <p:nvGraphicFramePr>
          <p:cNvPr id="3" name="Satura vietturis 3"/>
          <p:cNvGraphicFramePr>
            <a:graphicFrameLocks/>
          </p:cNvGraphicFramePr>
          <p:nvPr>
            <p:extLst>
              <p:ext uri="{D42A27DB-BD31-4B8C-83A1-F6EECF244321}">
                <p14:modId xmlns:p14="http://schemas.microsoft.com/office/powerpoint/2010/main" val="1847391777"/>
              </p:ext>
            </p:extLst>
          </p:nvPr>
        </p:nvGraphicFramePr>
        <p:xfrm>
          <a:off x="2313908" y="2060485"/>
          <a:ext cx="8158379" cy="3551042"/>
        </p:xfrm>
        <a:graphic>
          <a:graphicData uri="http://schemas.openxmlformats.org/drawingml/2006/table">
            <a:tbl>
              <a:tblPr firstRow="1" bandRow="1">
                <a:tableStyleId>{5C22544A-7EE6-4342-B048-85BDC9FD1C3A}</a:tableStyleId>
              </a:tblPr>
              <a:tblGrid>
                <a:gridCol w="1871549">
                  <a:extLst>
                    <a:ext uri="{9D8B030D-6E8A-4147-A177-3AD203B41FA5}">
                      <a16:colId xmlns:a16="http://schemas.microsoft.com/office/drawing/2014/main" xmlns="" val="20000"/>
                    </a:ext>
                  </a:extLst>
                </a:gridCol>
                <a:gridCol w="1322630">
                  <a:extLst>
                    <a:ext uri="{9D8B030D-6E8A-4147-A177-3AD203B41FA5}">
                      <a16:colId xmlns:a16="http://schemas.microsoft.com/office/drawing/2014/main" xmlns="" val="20005"/>
                    </a:ext>
                  </a:extLst>
                </a:gridCol>
                <a:gridCol w="1215073">
                  <a:extLst>
                    <a:ext uri="{9D8B030D-6E8A-4147-A177-3AD203B41FA5}">
                      <a16:colId xmlns:a16="http://schemas.microsoft.com/office/drawing/2014/main" xmlns="" val="1437557266"/>
                    </a:ext>
                  </a:extLst>
                </a:gridCol>
                <a:gridCol w="1215073">
                  <a:extLst>
                    <a:ext uri="{9D8B030D-6E8A-4147-A177-3AD203B41FA5}">
                      <a16:colId xmlns:a16="http://schemas.microsoft.com/office/drawing/2014/main" xmlns="" val="377766521"/>
                    </a:ext>
                  </a:extLst>
                </a:gridCol>
                <a:gridCol w="1267027">
                  <a:extLst>
                    <a:ext uri="{9D8B030D-6E8A-4147-A177-3AD203B41FA5}">
                      <a16:colId xmlns:a16="http://schemas.microsoft.com/office/drawing/2014/main" xmlns="" val="467892166"/>
                    </a:ext>
                  </a:extLst>
                </a:gridCol>
                <a:gridCol w="1267027">
                  <a:extLst>
                    <a:ext uri="{9D8B030D-6E8A-4147-A177-3AD203B41FA5}">
                      <a16:colId xmlns:a16="http://schemas.microsoft.com/office/drawing/2014/main" xmlns="" val="2283986083"/>
                    </a:ext>
                  </a:extLst>
                </a:gridCol>
              </a:tblGrid>
              <a:tr h="763781">
                <a:tc>
                  <a:txBody>
                    <a:bodyPr/>
                    <a:lstStyle/>
                    <a:p>
                      <a:pPr algn="ctr"/>
                      <a:r>
                        <a:rPr lang="lv-LV" sz="2400" i="1" dirty="0" smtClean="0">
                          <a:solidFill>
                            <a:srgbClr val="FFFF00"/>
                          </a:solidFill>
                          <a:latin typeface="Garamond" panose="02020404030301010803" pitchFamily="18" charset="0"/>
                          <a:cs typeface="Yatra One" panose="02000000000000000000" pitchFamily="2" charset="-70"/>
                        </a:rPr>
                        <a:t>Skola</a:t>
                      </a:r>
                      <a:endParaRPr lang="lv-LV" sz="2400" i="1" dirty="0">
                        <a:solidFill>
                          <a:srgbClr val="FFFF00"/>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339933"/>
                    </a:solidFill>
                  </a:tcPr>
                </a:tc>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2016./2017.</a:t>
                      </a:r>
                    </a:p>
                  </a:txBody>
                  <a:tcPr marL="79163" marR="79163" anchor="ctr">
                    <a:cell3D prstMaterial="dkEdge">
                      <a:bevel/>
                      <a:lightRig rig="flood" dir="t"/>
                    </a:cell3D>
                    <a:solidFill>
                      <a:srgbClr val="339933"/>
                    </a:solidFill>
                  </a:tcPr>
                </a:tc>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2017./2018.</a:t>
                      </a:r>
                    </a:p>
                  </a:txBody>
                  <a:tcPr marL="79163" marR="79163" anchor="ctr">
                    <a:cell3D prstMaterial="dkEdge">
                      <a:bevel/>
                      <a:lightRig rig="flood" dir="t"/>
                    </a:cell3D>
                    <a:solidFill>
                      <a:srgbClr val="339933"/>
                    </a:solidFill>
                  </a:tcPr>
                </a:tc>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2018./2019.</a:t>
                      </a:r>
                    </a:p>
                  </a:txBody>
                  <a:tcPr marL="79163" marR="79163" anchor="ctr">
                    <a:cell3D prstMaterial="dkEdge">
                      <a:bevel/>
                      <a:lightRig rig="flood" dir="t"/>
                    </a:cell3D>
                    <a:solidFill>
                      <a:srgbClr val="339933"/>
                    </a:solidFill>
                  </a:tcPr>
                </a:tc>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2019./2020.</a:t>
                      </a:r>
                    </a:p>
                  </a:txBody>
                  <a:tcPr marL="79163" marR="79163" anchor="ctr">
                    <a:cell3D prstMaterial="dkEdge">
                      <a:bevel/>
                      <a:lightRig rig="flood" dir="t"/>
                    </a:cell3D>
                    <a:solidFill>
                      <a:srgbClr val="339933"/>
                    </a:solidFill>
                  </a:tcPr>
                </a:tc>
                <a:tc>
                  <a:txBody>
                    <a:bodyPr/>
                    <a:lstStyle/>
                    <a:p>
                      <a:pPr algn="ctr"/>
                      <a:r>
                        <a:rPr lang="lv-LV" sz="1600" i="1" dirty="0" smtClean="0">
                          <a:solidFill>
                            <a:srgbClr val="FFFF00"/>
                          </a:solidFill>
                          <a:latin typeface="Garamond" panose="02020404030301010803" pitchFamily="18" charset="0"/>
                          <a:cs typeface="Yatra One" panose="02000000000000000000" pitchFamily="2" charset="-70"/>
                        </a:rPr>
                        <a:t>2020./2021.</a:t>
                      </a:r>
                    </a:p>
                  </a:txBody>
                  <a:tcPr marL="79163" marR="79163" anchor="ctr">
                    <a:cell3D prstMaterial="dkEdge">
                      <a:bevel/>
                      <a:lightRig rig="flood" dir="t"/>
                    </a:cell3D>
                    <a:solidFill>
                      <a:srgbClr val="339933"/>
                    </a:solidFill>
                  </a:tcPr>
                </a:tc>
                <a:extLst>
                  <a:ext uri="{0D108BD9-81ED-4DB2-BD59-A6C34878D82A}">
                    <a16:rowId xmlns:a16="http://schemas.microsoft.com/office/drawing/2014/main" xmlns="" val="10000"/>
                  </a:ext>
                </a:extLst>
              </a:tr>
              <a:tr h="683534">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Cēres pamatskola</a:t>
                      </a:r>
                      <a:endParaRPr lang="lv-LV" sz="1600" b="1" dirty="0">
                        <a:solidFill>
                          <a:schemeClr val="tx1"/>
                        </a:solidFill>
                        <a:effectLst/>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67</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67</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67</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63</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58</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xmlns="" val="10001"/>
                  </a:ext>
                </a:extLst>
              </a:tr>
              <a:tr h="633201">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Zemītes sākumskola</a:t>
                      </a:r>
                      <a:endParaRPr lang="lv-LV" sz="1600" b="1" dirty="0">
                        <a:solidFill>
                          <a:schemeClr val="tx1"/>
                        </a:solidFill>
                        <a:effectLst/>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62</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59</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76</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69</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28</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xmlns="" val="10002"/>
                  </a:ext>
                </a:extLst>
              </a:tr>
              <a:tr h="607391">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Vānes</a:t>
                      </a:r>
                      <a:r>
                        <a:rPr lang="lv-LV" sz="1600" b="1" baseline="0" dirty="0" smtClean="0">
                          <a:solidFill>
                            <a:schemeClr val="tx1"/>
                          </a:solidFill>
                          <a:effectLst/>
                          <a:latin typeface="Garamond" panose="02020404030301010803" pitchFamily="18" charset="0"/>
                          <a:cs typeface="Yatra One" panose="02000000000000000000" pitchFamily="2" charset="-70"/>
                        </a:rPr>
                        <a:t> pamatskola</a:t>
                      </a:r>
                      <a:endParaRPr lang="lv-LV" sz="1600" b="1" dirty="0">
                        <a:solidFill>
                          <a:schemeClr val="tx1"/>
                        </a:solidFill>
                        <a:effectLst/>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72</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71</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73</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62</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48</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xmlns="" val="10003"/>
                  </a:ext>
                </a:extLst>
              </a:tr>
              <a:tr h="863135">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Kandavas nov. Zantes pamatskola</a:t>
                      </a:r>
                      <a:endParaRPr lang="lv-LV" sz="1600" b="1" dirty="0">
                        <a:solidFill>
                          <a:schemeClr val="tx1"/>
                        </a:solidFill>
                        <a:effectLst/>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92</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87</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96</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86</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tc>
                  <a:txBody>
                    <a:bodyPr/>
                    <a:lstStyle/>
                    <a:p>
                      <a:pPr algn="ctr"/>
                      <a:r>
                        <a:rPr lang="lv-LV" sz="1600" b="1" dirty="0" smtClean="0">
                          <a:solidFill>
                            <a:schemeClr val="tx1"/>
                          </a:solidFill>
                          <a:latin typeface="Garamond" panose="02020404030301010803" pitchFamily="18" charset="0"/>
                          <a:cs typeface="Yatra One" panose="02000000000000000000" pitchFamily="2" charset="-70"/>
                        </a:rPr>
                        <a:t>73</a:t>
                      </a:r>
                      <a:endParaRPr lang="lv-LV" sz="1600" b="1" dirty="0">
                        <a:solidFill>
                          <a:schemeClr val="tx1"/>
                        </a:solidFill>
                        <a:latin typeface="Garamond" panose="02020404030301010803" pitchFamily="18" charset="0"/>
                        <a:cs typeface="Yatra One" panose="02000000000000000000" pitchFamily="2" charset="-70"/>
                      </a:endParaRPr>
                    </a:p>
                  </a:txBody>
                  <a:tcPr marL="79163" marR="79163" anchor="ctr">
                    <a:cell3D prstMaterial="dkEdge">
                      <a:bevel/>
                      <a:lightRig rig="flood" dir="t"/>
                    </a:cell3D>
                    <a:solidFill>
                      <a:srgbClr val="E0DE80"/>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6066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242687" y="277601"/>
            <a:ext cx="9271550" cy="1280890"/>
          </a:xfrm>
        </p:spPr>
        <p:txBody>
          <a:bodyPr>
            <a:noAutofit/>
          </a:bodyPr>
          <a:lstStyle/>
          <a:p>
            <a:pPr algn="ctr"/>
            <a: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Skolēnu skaits vidusskolās un profesionālās izglītības iestādēs </a:t>
            </a:r>
            <a:b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2016./2017. </a:t>
            </a:r>
            <a:r>
              <a:rPr lang="lv-LV" sz="2800" b="1" dirty="0" err="1">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m.g</a:t>
            </a:r>
            <a: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 </a:t>
            </a:r>
            <a:r>
              <a:rPr lang="lv-LV" sz="28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2020./2021. </a:t>
            </a:r>
            <a:r>
              <a:rPr lang="lv-LV" sz="2800" b="1" dirty="0" err="1">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m.g</a:t>
            </a:r>
            <a:r>
              <a:rPr lang="lv-LV" sz="28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endParaRPr lang="lv-LV" sz="2800" dirty="0">
              <a:solidFill>
                <a:srgbClr val="00B050"/>
              </a:solidFill>
            </a:endParaRPr>
          </a:p>
        </p:txBody>
      </p:sp>
      <p:graphicFrame>
        <p:nvGraphicFramePr>
          <p:cNvPr id="3" name="Satura vietturis 3"/>
          <p:cNvGraphicFramePr>
            <a:graphicFrameLocks/>
          </p:cNvGraphicFramePr>
          <p:nvPr>
            <p:extLst>
              <p:ext uri="{D42A27DB-BD31-4B8C-83A1-F6EECF244321}">
                <p14:modId xmlns:p14="http://schemas.microsoft.com/office/powerpoint/2010/main" val="3947382466"/>
              </p:ext>
            </p:extLst>
          </p:nvPr>
        </p:nvGraphicFramePr>
        <p:xfrm>
          <a:off x="1949471" y="2204864"/>
          <a:ext cx="8282183" cy="3502916"/>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2159717">
                  <a:extLst>
                    <a:ext uri="{9D8B030D-6E8A-4147-A177-3AD203B41FA5}">
                      <a16:colId xmlns:a16="http://schemas.microsoft.com/office/drawing/2014/main" xmlns="" val="20000"/>
                    </a:ext>
                  </a:extLst>
                </a:gridCol>
                <a:gridCol w="1343956">
                  <a:extLst>
                    <a:ext uri="{9D8B030D-6E8A-4147-A177-3AD203B41FA5}">
                      <a16:colId xmlns:a16="http://schemas.microsoft.com/office/drawing/2014/main" xmlns="" val="20005"/>
                    </a:ext>
                  </a:extLst>
                </a:gridCol>
                <a:gridCol w="1119964">
                  <a:extLst>
                    <a:ext uri="{9D8B030D-6E8A-4147-A177-3AD203B41FA5}">
                      <a16:colId xmlns:a16="http://schemas.microsoft.com/office/drawing/2014/main" xmlns="" val="3571834550"/>
                    </a:ext>
                  </a:extLst>
                </a:gridCol>
                <a:gridCol w="1269292">
                  <a:extLst>
                    <a:ext uri="{9D8B030D-6E8A-4147-A177-3AD203B41FA5}">
                      <a16:colId xmlns:a16="http://schemas.microsoft.com/office/drawing/2014/main" xmlns="" val="2887220007"/>
                    </a:ext>
                  </a:extLst>
                </a:gridCol>
                <a:gridCol w="1194627">
                  <a:extLst>
                    <a:ext uri="{9D8B030D-6E8A-4147-A177-3AD203B41FA5}">
                      <a16:colId xmlns:a16="http://schemas.microsoft.com/office/drawing/2014/main" xmlns="" val="3474522486"/>
                    </a:ext>
                  </a:extLst>
                </a:gridCol>
                <a:gridCol w="1194627">
                  <a:extLst>
                    <a:ext uri="{9D8B030D-6E8A-4147-A177-3AD203B41FA5}">
                      <a16:colId xmlns:a16="http://schemas.microsoft.com/office/drawing/2014/main" xmlns="" val="1806015606"/>
                    </a:ext>
                  </a:extLst>
                </a:gridCol>
              </a:tblGrid>
              <a:tr h="992645">
                <a:tc>
                  <a:txBody>
                    <a:bodyPr/>
                    <a:lstStyle/>
                    <a:p>
                      <a:pPr algn="ctr"/>
                      <a:r>
                        <a:rPr lang="lv-LV" sz="24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Skola</a:t>
                      </a:r>
                      <a:endParaRPr lang="lv-LV" sz="24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tc>
                  <a:txBody>
                    <a:bodyPr/>
                    <a:lstStyle/>
                    <a:p>
                      <a:pPr algn="ctr"/>
                      <a:r>
                        <a:rPr lang="lv-LV" sz="16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2016./2017.</a:t>
                      </a:r>
                      <a:endParaRPr lang="lv-LV" sz="16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tc>
                  <a:txBody>
                    <a:bodyPr/>
                    <a:lstStyle/>
                    <a:p>
                      <a:pPr algn="ctr"/>
                      <a:r>
                        <a:rPr lang="lv-LV" sz="16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2017.2018.</a:t>
                      </a:r>
                      <a:endParaRPr lang="lv-LV" sz="16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tc>
                  <a:txBody>
                    <a:bodyPr/>
                    <a:lstStyle/>
                    <a:p>
                      <a:pPr algn="ctr"/>
                      <a:r>
                        <a:rPr lang="lv-LV" sz="16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2018./2019.</a:t>
                      </a:r>
                      <a:endParaRPr lang="lv-LV" sz="16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tc>
                  <a:txBody>
                    <a:bodyPr/>
                    <a:lstStyle/>
                    <a:p>
                      <a:pPr algn="ctr"/>
                      <a:r>
                        <a:rPr lang="lv-LV" sz="16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2019./2020.</a:t>
                      </a:r>
                      <a:endParaRPr lang="lv-LV" sz="16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tc>
                  <a:txBody>
                    <a:bodyPr/>
                    <a:lstStyle/>
                    <a:p>
                      <a:pPr algn="ctr"/>
                      <a:r>
                        <a:rPr lang="lv-LV" sz="1600" i="1" dirty="0" smtClean="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2020./2021.</a:t>
                      </a:r>
                      <a:endParaRPr lang="lv-LV" sz="1600" i="1" dirty="0">
                        <a:solidFill>
                          <a:srgbClr val="FFFF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339933"/>
                    </a:solidFill>
                  </a:tcPr>
                </a:tc>
                <a:extLst>
                  <a:ext uri="{0D108BD9-81ED-4DB2-BD59-A6C34878D82A}">
                    <a16:rowId xmlns:a16="http://schemas.microsoft.com/office/drawing/2014/main" xmlns="" val="10000"/>
                  </a:ext>
                </a:extLst>
              </a:tr>
              <a:tr h="836757">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Kandavas K.Mīlenbaha</a:t>
                      </a:r>
                      <a:r>
                        <a:rPr lang="lv-LV" sz="1600" b="1" baseline="0" dirty="0" smtClean="0">
                          <a:solidFill>
                            <a:schemeClr val="tx1"/>
                          </a:solidFill>
                          <a:effectLst/>
                          <a:latin typeface="Garamond" panose="02020404030301010803" pitchFamily="18" charset="0"/>
                          <a:cs typeface="Yatra One" panose="02000000000000000000" pitchFamily="2" charset="-70"/>
                        </a:rPr>
                        <a:t> vidusskola</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69</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57</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57</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smtClean="0">
                          <a:solidFill>
                            <a:schemeClr val="tx1"/>
                          </a:solidFill>
                          <a:effectLst/>
                          <a:latin typeface="Garamond" panose="02020404030301010803" pitchFamily="18" charset="0"/>
                          <a:cs typeface="Yatra One" panose="02000000000000000000" pitchFamily="2" charset="-70"/>
                        </a:rPr>
                        <a:t>64</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69</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xmlns="" val="10001"/>
                  </a:ext>
                </a:extLst>
              </a:tr>
              <a:tr h="836757">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Kandavas Reģionālā</a:t>
                      </a:r>
                      <a:r>
                        <a:rPr lang="lv-LV" sz="1600" b="1" baseline="0" dirty="0" smtClean="0">
                          <a:solidFill>
                            <a:schemeClr val="tx1"/>
                          </a:solidFill>
                          <a:effectLst/>
                          <a:latin typeface="Garamond" panose="02020404030301010803" pitchFamily="18" charset="0"/>
                          <a:cs typeface="Yatra One" panose="02000000000000000000" pitchFamily="2" charset="-70"/>
                        </a:rPr>
                        <a:t> vidusskola</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28</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25</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30</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24</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14</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xmlns="" val="10002"/>
                  </a:ext>
                </a:extLst>
              </a:tr>
              <a:tr h="836757">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Kandavas L</a:t>
                      </a:r>
                      <a:r>
                        <a:rPr lang="lv-LV" sz="1600" b="1" baseline="0" dirty="0" smtClean="0">
                          <a:solidFill>
                            <a:schemeClr val="tx1"/>
                          </a:solidFill>
                          <a:effectLst/>
                          <a:latin typeface="Garamond" panose="02020404030301010803" pitchFamily="18" charset="0"/>
                          <a:cs typeface="Yatra One" panose="02000000000000000000" pitchFamily="2" charset="-70"/>
                        </a:rPr>
                        <a:t>auksaimniecības tehnikums</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403</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359</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389</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374</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tc>
                  <a:txBody>
                    <a:bodyPr/>
                    <a:lstStyle/>
                    <a:p>
                      <a:pPr algn="ctr"/>
                      <a:r>
                        <a:rPr lang="lv-LV" sz="1600" b="1" dirty="0" smtClean="0">
                          <a:solidFill>
                            <a:schemeClr val="tx1"/>
                          </a:solidFill>
                          <a:effectLst/>
                          <a:latin typeface="Garamond" panose="02020404030301010803" pitchFamily="18" charset="0"/>
                          <a:cs typeface="Yatra One" panose="02000000000000000000" pitchFamily="2" charset="-70"/>
                        </a:rPr>
                        <a:t>373</a:t>
                      </a:r>
                      <a:endParaRPr lang="lv-LV" sz="1600" b="1" dirty="0">
                        <a:solidFill>
                          <a:schemeClr val="tx1"/>
                        </a:solidFill>
                        <a:effectLst/>
                        <a:latin typeface="Garamond" panose="02020404030301010803" pitchFamily="18" charset="0"/>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20995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299411" y="210223"/>
            <a:ext cx="10366407" cy="1300943"/>
          </a:xfrm>
        </p:spPr>
        <p:txBody>
          <a:bodyPr>
            <a:normAutofit fontScale="90000"/>
          </a:bodyPr>
          <a:lstStyle/>
          <a:p>
            <a:pPr algn="ctr">
              <a:defRPr sz="2000" b="1" i="0" u="none" strike="noStrike" kern="1200" baseline="0">
                <a:solidFill>
                  <a:prstClr val="black"/>
                </a:solidFill>
                <a:latin typeface="Bookman Old Style" pitchFamily="18" charset="0"/>
                <a:ea typeface="+mn-ea"/>
                <a:cs typeface="+mn-cs"/>
              </a:defRPr>
            </a:pPr>
            <a:r>
              <a:rPr lang="en-US" sz="3100" b="1" dirty="0" err="1"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Skolēnu</a:t>
            </a:r>
            <a:r>
              <a:rPr lang="en-US"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en-US" sz="3100" b="1" dirty="0" err="1"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skaits</a:t>
            </a:r>
            <a:r>
              <a:rPr lang="en-US"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en-US" sz="3100" b="1" dirty="0" err="1"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profesionālās</a:t>
            </a:r>
            <a:r>
              <a:rPr lang="en-US"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r>
            <a:br>
              <a:rPr lang="lv-LV"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r>
              <a:rPr lang="en-US" sz="3100" b="1" dirty="0" err="1"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ievirzes</a:t>
            </a:r>
            <a:r>
              <a:rPr lang="en-US"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en-US" sz="3100" b="1" dirty="0" err="1"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skolās</a:t>
            </a:r>
            <a:r>
              <a:rPr lang="en-US"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r>
            <a:br>
              <a:rPr lang="lv-LV"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r>
              <a:rPr lang="en-US"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a:t>
            </a:r>
            <a:r>
              <a:rPr lang="lv-LV"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16</a:t>
            </a:r>
            <a:r>
              <a:rPr lang="en-US"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./201</a:t>
            </a:r>
            <a:r>
              <a:rPr lang="lv-LV" sz="3100" b="1" dirty="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7</a:t>
            </a:r>
            <a:r>
              <a:rPr lang="en-US"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- 20</a:t>
            </a:r>
            <a:r>
              <a:rPr lang="lv-LV"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a:t>
            </a:r>
            <a:r>
              <a:rPr lang="en-US"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a:t>
            </a:r>
            <a:r>
              <a:rPr lang="lv-LV"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21</a:t>
            </a:r>
            <a:r>
              <a:rPr lang="en-US"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r>
              <a:rPr lang="lv-LV"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3100" b="1" dirty="0" err="1">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a:t>
            </a:r>
            <a:r>
              <a:rPr lang="lv-LV" sz="3100" b="1" dirty="0" err="1"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.g</a:t>
            </a:r>
            <a:r>
              <a:rPr lang="en-US" sz="3100" b="1" dirty="0" smtClean="0">
                <a:solidFill>
                  <a:srgbClr val="00B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r>
              <a:rPr lang="en-US"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r>
            <a:br>
              <a:rPr lang="en-US" b="1" dirty="0">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endParaRPr lang="lv-LV" dirty="0"/>
          </a:p>
        </p:txBody>
      </p:sp>
      <p:graphicFrame>
        <p:nvGraphicFramePr>
          <p:cNvPr id="3" name="Tabula 2"/>
          <p:cNvGraphicFramePr>
            <a:graphicFrameLocks noGrp="1"/>
          </p:cNvGraphicFramePr>
          <p:nvPr>
            <p:extLst>
              <p:ext uri="{D42A27DB-BD31-4B8C-83A1-F6EECF244321}">
                <p14:modId xmlns:p14="http://schemas.microsoft.com/office/powerpoint/2010/main" val="154758943"/>
              </p:ext>
            </p:extLst>
          </p:nvPr>
        </p:nvGraphicFramePr>
        <p:xfrm>
          <a:off x="2603626" y="2079373"/>
          <a:ext cx="8369173" cy="3734286"/>
        </p:xfrm>
        <a:graphic>
          <a:graphicData uri="http://schemas.openxmlformats.org/drawingml/2006/table">
            <a:tbl>
              <a:tblPr firstRow="1" bandRow="1">
                <a:tableStyleId>{5C22544A-7EE6-4342-B048-85BDC9FD1C3A}</a:tableStyleId>
              </a:tblPr>
              <a:tblGrid>
                <a:gridCol w="1844395">
                  <a:extLst>
                    <a:ext uri="{9D8B030D-6E8A-4147-A177-3AD203B41FA5}">
                      <a16:colId xmlns:a16="http://schemas.microsoft.com/office/drawing/2014/main" xmlns="" val="20000"/>
                    </a:ext>
                  </a:extLst>
                </a:gridCol>
                <a:gridCol w="1321474">
                  <a:extLst>
                    <a:ext uri="{9D8B030D-6E8A-4147-A177-3AD203B41FA5}">
                      <a16:colId xmlns:a16="http://schemas.microsoft.com/office/drawing/2014/main" xmlns="" val="20005"/>
                    </a:ext>
                  </a:extLst>
                </a:gridCol>
                <a:gridCol w="1321474">
                  <a:extLst>
                    <a:ext uri="{9D8B030D-6E8A-4147-A177-3AD203B41FA5}">
                      <a16:colId xmlns:a16="http://schemas.microsoft.com/office/drawing/2014/main" xmlns="" val="633368326"/>
                    </a:ext>
                  </a:extLst>
                </a:gridCol>
                <a:gridCol w="1238882">
                  <a:extLst>
                    <a:ext uri="{9D8B030D-6E8A-4147-A177-3AD203B41FA5}">
                      <a16:colId xmlns:a16="http://schemas.microsoft.com/office/drawing/2014/main" xmlns="" val="2093521156"/>
                    </a:ext>
                  </a:extLst>
                </a:gridCol>
                <a:gridCol w="1321474">
                  <a:extLst>
                    <a:ext uri="{9D8B030D-6E8A-4147-A177-3AD203B41FA5}">
                      <a16:colId xmlns:a16="http://schemas.microsoft.com/office/drawing/2014/main" xmlns="" val="3311754877"/>
                    </a:ext>
                  </a:extLst>
                </a:gridCol>
                <a:gridCol w="1321474">
                  <a:extLst>
                    <a:ext uri="{9D8B030D-6E8A-4147-A177-3AD203B41FA5}">
                      <a16:colId xmlns:a16="http://schemas.microsoft.com/office/drawing/2014/main" xmlns="" val="2529815167"/>
                    </a:ext>
                  </a:extLst>
                </a:gridCol>
              </a:tblGrid>
              <a:tr h="921201">
                <a:tc>
                  <a:txBody>
                    <a:bodyPr/>
                    <a:lstStyle/>
                    <a:p>
                      <a:pPr marL="0" algn="ctr" defTabSz="914400" rtl="0" eaLnBrk="1" latinLnBrk="0" hangingPunct="1"/>
                      <a:r>
                        <a:rPr lang="lv-LV" sz="2000" b="1" i="1" kern="1200" dirty="0" smtClean="0">
                          <a:solidFill>
                            <a:srgbClr val="FFFF00"/>
                          </a:solidFill>
                          <a:effectLst/>
                          <a:latin typeface="Garamond" panose="02020404030301010803" pitchFamily="18" charset="0"/>
                          <a:ea typeface="+mn-ea"/>
                          <a:cs typeface="Yatra One" panose="02000000000000000000" pitchFamily="2" charset="-70"/>
                        </a:rPr>
                        <a:t>Skolas</a:t>
                      </a:r>
                      <a:endParaRPr lang="lv-LV" sz="20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tc>
                  <a:txBody>
                    <a:bodyPr/>
                    <a:lstStyle/>
                    <a:p>
                      <a:pPr marL="0" algn="ctr" defTabSz="914400" rtl="0" eaLnBrk="1" latinLnBrk="0" hangingPunct="1"/>
                      <a:r>
                        <a:rPr lang="lv-LV" sz="1400" b="1" i="1" kern="1200" dirty="0" smtClean="0">
                          <a:solidFill>
                            <a:srgbClr val="FFFF00"/>
                          </a:solidFill>
                          <a:effectLst/>
                          <a:latin typeface="Garamond" panose="02020404030301010803" pitchFamily="18" charset="0"/>
                          <a:ea typeface="+mn-ea"/>
                          <a:cs typeface="Yatra One" panose="02000000000000000000" pitchFamily="2" charset="-70"/>
                        </a:rPr>
                        <a:t>2016./2017.</a:t>
                      </a:r>
                      <a:endParaRPr lang="lv-LV" sz="14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tc>
                  <a:txBody>
                    <a:bodyPr/>
                    <a:lstStyle/>
                    <a:p>
                      <a:pPr marL="0" algn="ctr" defTabSz="914400" rtl="0" eaLnBrk="1" latinLnBrk="0" hangingPunct="1"/>
                      <a:r>
                        <a:rPr lang="lv-LV" sz="1400" b="1" i="1" kern="1200" dirty="0" smtClean="0">
                          <a:solidFill>
                            <a:srgbClr val="FFFF00"/>
                          </a:solidFill>
                          <a:effectLst/>
                          <a:latin typeface="Garamond" panose="02020404030301010803" pitchFamily="18" charset="0"/>
                          <a:ea typeface="+mn-ea"/>
                          <a:cs typeface="Yatra One" panose="02000000000000000000" pitchFamily="2" charset="-70"/>
                        </a:rPr>
                        <a:t>2017./2018.</a:t>
                      </a:r>
                      <a:endParaRPr lang="lv-LV" sz="14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tc>
                  <a:txBody>
                    <a:bodyPr/>
                    <a:lstStyle/>
                    <a:p>
                      <a:pPr marL="0" algn="ctr" defTabSz="914400" rtl="0" eaLnBrk="1" latinLnBrk="0" hangingPunct="1"/>
                      <a:r>
                        <a:rPr lang="lv-LV" sz="1400" b="1" i="1" kern="1200" dirty="0" smtClean="0">
                          <a:solidFill>
                            <a:srgbClr val="FFFF00"/>
                          </a:solidFill>
                          <a:effectLst/>
                          <a:latin typeface="Garamond" panose="02020404030301010803" pitchFamily="18" charset="0"/>
                          <a:ea typeface="+mn-ea"/>
                          <a:cs typeface="Yatra One" panose="02000000000000000000" pitchFamily="2" charset="-70"/>
                        </a:rPr>
                        <a:t>2018./2019.</a:t>
                      </a:r>
                      <a:endParaRPr lang="lv-LV" sz="14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tc>
                  <a:txBody>
                    <a:bodyPr/>
                    <a:lstStyle/>
                    <a:p>
                      <a:pPr marL="0" algn="ctr" defTabSz="914400" rtl="0" eaLnBrk="1" latinLnBrk="0" hangingPunct="1"/>
                      <a:r>
                        <a:rPr lang="lv-LV" sz="1400" b="1" i="1" kern="1200" dirty="0" smtClean="0">
                          <a:solidFill>
                            <a:srgbClr val="FFFF00"/>
                          </a:solidFill>
                          <a:effectLst/>
                          <a:latin typeface="Garamond" panose="02020404030301010803" pitchFamily="18" charset="0"/>
                          <a:ea typeface="+mn-ea"/>
                          <a:cs typeface="Yatra One" panose="02000000000000000000" pitchFamily="2" charset="-70"/>
                        </a:rPr>
                        <a:t>2019./2020.</a:t>
                      </a:r>
                      <a:endParaRPr lang="lv-LV" sz="14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tc>
                  <a:txBody>
                    <a:bodyPr/>
                    <a:lstStyle/>
                    <a:p>
                      <a:pPr marL="0" algn="ctr" defTabSz="914400" rtl="0" eaLnBrk="1" latinLnBrk="0" hangingPunct="1"/>
                      <a:r>
                        <a:rPr lang="lv-LV" sz="1400" b="1" i="1" kern="1200" dirty="0" smtClean="0">
                          <a:solidFill>
                            <a:srgbClr val="FFFF00"/>
                          </a:solidFill>
                          <a:effectLst/>
                          <a:latin typeface="Garamond" panose="02020404030301010803" pitchFamily="18" charset="0"/>
                          <a:ea typeface="+mn-ea"/>
                          <a:cs typeface="Yatra One" panose="02000000000000000000" pitchFamily="2" charset="-70"/>
                        </a:rPr>
                        <a:t>2020./2021.</a:t>
                      </a:r>
                      <a:endParaRPr lang="lv-LV" sz="1400" b="1" i="1" kern="1200" dirty="0">
                        <a:solidFill>
                          <a:srgbClr val="FFFF00"/>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339933"/>
                    </a:solidFill>
                  </a:tcPr>
                </a:tc>
                <a:extLst>
                  <a:ext uri="{0D108BD9-81ED-4DB2-BD59-A6C34878D82A}">
                    <a16:rowId xmlns:a16="http://schemas.microsoft.com/office/drawing/2014/main" xmlns="" val="10000"/>
                  </a:ext>
                </a:extLst>
              </a:tr>
              <a:tr h="816443">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Mākslas un mūzikas skola</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288</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318</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324</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291</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258</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xmlns="" val="10001"/>
                  </a:ext>
                </a:extLst>
              </a:tr>
              <a:tr h="1300261">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Kandavas</a:t>
                      </a:r>
                      <a:r>
                        <a:rPr lang="lv-LV" sz="1600" b="1" kern="1200" baseline="0" dirty="0" smtClean="0">
                          <a:solidFill>
                            <a:schemeClr val="tx1"/>
                          </a:solidFill>
                          <a:effectLst/>
                          <a:latin typeface="Garamond" panose="02020404030301010803" pitchFamily="18" charset="0"/>
                          <a:ea typeface="+mn-ea"/>
                          <a:cs typeface="Yatra One" panose="02000000000000000000" pitchFamily="2" charset="-70"/>
                        </a:rPr>
                        <a:t> novada Bērnu un jaunatnes s</a:t>
                      </a:r>
                      <a:r>
                        <a:rPr lang="lv-LV" sz="1600" b="1" kern="1200" dirty="0" smtClean="0">
                          <a:solidFill>
                            <a:schemeClr val="tx1"/>
                          </a:solidFill>
                          <a:effectLst/>
                          <a:latin typeface="Garamond" panose="02020404030301010803" pitchFamily="18" charset="0"/>
                          <a:ea typeface="+mn-ea"/>
                          <a:cs typeface="Yatra One" panose="02000000000000000000" pitchFamily="2" charset="-70"/>
                        </a:rPr>
                        <a:t>porta skola</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256</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230</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240</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257</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275</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xmlns="" val="10002"/>
                  </a:ext>
                </a:extLst>
              </a:tr>
              <a:tr h="696381">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Kandavas Deju skola</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150</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143</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135</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148</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tc>
                  <a:txBody>
                    <a:bodyPr/>
                    <a:lstStyle/>
                    <a:p>
                      <a:pPr marL="0" algn="ctr" defTabSz="914400" rtl="0" eaLnBrk="1" latinLnBrk="0" hangingPunct="1"/>
                      <a:r>
                        <a:rPr lang="lv-LV" sz="1600" b="1" kern="1200" dirty="0" smtClean="0">
                          <a:solidFill>
                            <a:schemeClr val="tx1"/>
                          </a:solidFill>
                          <a:effectLst/>
                          <a:latin typeface="Garamond" panose="02020404030301010803" pitchFamily="18" charset="0"/>
                          <a:ea typeface="+mn-ea"/>
                          <a:cs typeface="Yatra One" panose="02000000000000000000" pitchFamily="2" charset="-70"/>
                        </a:rPr>
                        <a:t>200</a:t>
                      </a:r>
                      <a:endParaRPr lang="lv-LV" sz="1600" b="1" kern="1200" dirty="0">
                        <a:solidFill>
                          <a:schemeClr val="tx1"/>
                        </a:solidFill>
                        <a:effectLst/>
                        <a:latin typeface="Garamond" panose="02020404030301010803" pitchFamily="18" charset="0"/>
                        <a:ea typeface="+mn-ea"/>
                        <a:cs typeface="Yatra One" panose="02000000000000000000" pitchFamily="2" charset="-70"/>
                      </a:endParaRPr>
                    </a:p>
                  </a:txBody>
                  <a:tcPr anchor="ctr">
                    <a:cell3D prstMaterial="dkEdge">
                      <a:bevel/>
                      <a:lightRig rig="flood" dir="t"/>
                    </a:cell3D>
                    <a:solidFill>
                      <a:srgbClr val="E0DE80"/>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5314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a:graphicFrameLocks/>
          </p:cNvGraphicFramePr>
          <p:nvPr>
            <p:extLst>
              <p:ext uri="{D42A27DB-BD31-4B8C-83A1-F6EECF244321}">
                <p14:modId xmlns:p14="http://schemas.microsoft.com/office/powerpoint/2010/main" val="2572495133"/>
              </p:ext>
            </p:extLst>
          </p:nvPr>
        </p:nvGraphicFramePr>
        <p:xfrm>
          <a:off x="2098307" y="596765"/>
          <a:ext cx="9047747" cy="5534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993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372571" y="344977"/>
            <a:ext cx="7109342" cy="1280890"/>
          </a:xfrm>
        </p:spPr>
        <p:txBody>
          <a:bodyPr>
            <a:normAutofit fontScale="90000"/>
          </a:bodyPr>
          <a:lstStyle/>
          <a:p>
            <a:pPr algn="ctr"/>
            <a:r>
              <a:rPr lang="lv-LV" b="1" dirty="0">
                <a:solidFill>
                  <a:srgbClr val="FF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Kandavas</a:t>
            </a:r>
            <a: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b="1" dirty="0">
                <a:solidFill>
                  <a:srgbClr val="FF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novada</a:t>
            </a:r>
            <a: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b="1" dirty="0">
                <a:solidFill>
                  <a:srgbClr val="FF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skolu</a:t>
            </a:r>
            <a: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r>
            <a:b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br>
            <a: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b="1" dirty="0">
                <a:solidFill>
                  <a:srgbClr val="FF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absolventu</a:t>
            </a:r>
            <a: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b="1" dirty="0">
                <a:solidFill>
                  <a:srgbClr val="FF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tālākizglītība</a:t>
            </a:r>
            <a: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a:t>
            </a:r>
            <a: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r>
            <a:b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br>
            <a:r>
              <a:rPr lang="lv-LV" b="1" dirty="0">
                <a:solidFill>
                  <a:srgbClr val="FF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9.klašu</a:t>
            </a:r>
            <a: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b="1" dirty="0">
                <a:solidFill>
                  <a:srgbClr val="FF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absolventi</a:t>
            </a:r>
            <a: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 </a:t>
            </a:r>
            <a:r>
              <a:rPr lang="lv-LV" b="1" dirty="0" smtClean="0">
                <a:solidFill>
                  <a:srgbClr val="FF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2020./2021.m.g</a:t>
            </a:r>
            <a:r>
              <a:rPr lang="lv-LV" b="1" dirty="0">
                <a:solidFill>
                  <a:srgbClr val="FF0000"/>
                </a:solidFill>
                <a:effectLst>
                  <a:outerShdw blurRad="38100" dist="38100" dir="2700000" algn="tl">
                    <a:srgbClr val="000000">
                      <a:alpha val="43137"/>
                    </a:srgbClr>
                  </a:outerShdw>
                </a:effectLst>
                <a:latin typeface="Garamond" panose="02020404030301010803" pitchFamily="18" charset="0"/>
                <a:ea typeface="Trebuchet MS" pitchFamily="34" charset="0"/>
                <a:cs typeface="Trebuchet MS" pitchFamily="34" charset="0"/>
              </a:rPr>
              <a:t>.</a:t>
            </a:r>
            <a:endParaRPr lang="lv-LV" dirty="0"/>
          </a:p>
        </p:txBody>
      </p:sp>
    </p:spTree>
    <p:extLst>
      <p:ext uri="{BB962C8B-B14F-4D97-AF65-F5344CB8AC3E}">
        <p14:creationId xmlns:p14="http://schemas.microsoft.com/office/powerpoint/2010/main" val="1505208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400419" y="162097"/>
            <a:ext cx="8911687" cy="1280890"/>
          </a:xfrm>
        </p:spPr>
        <p:txBody>
          <a:bodyPr>
            <a:normAutofit fontScale="90000"/>
          </a:bodyPr>
          <a:lstStyle/>
          <a:p>
            <a:pPr algn="ctr"/>
            <a:r>
              <a:rPr lang="lv-LV" b="1" dirty="0">
                <a:solidFill>
                  <a:srgbClr val="FF00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Kandavas novada skolu </a:t>
            </a:r>
            <a:br>
              <a:rPr lang="lv-LV" b="1" dirty="0">
                <a:solidFill>
                  <a:srgbClr val="FF00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b="1" dirty="0">
                <a:solidFill>
                  <a:srgbClr val="FF00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absolventu tālākizglītība -</a:t>
            </a:r>
            <a:br>
              <a:rPr lang="lv-LV" b="1" dirty="0">
                <a:solidFill>
                  <a:srgbClr val="FF00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b="1" dirty="0">
                <a:solidFill>
                  <a:srgbClr val="FF00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12. klašu absolventi  </a:t>
            </a:r>
            <a:r>
              <a:rPr lang="lv-LV" b="1" dirty="0" smtClean="0">
                <a:solidFill>
                  <a:srgbClr val="FF00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2020./2021. </a:t>
            </a:r>
            <a:r>
              <a:rPr lang="lv-LV" b="1" dirty="0" err="1">
                <a:solidFill>
                  <a:srgbClr val="FF00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m.g</a:t>
            </a:r>
            <a:r>
              <a:rPr lang="lv-LV" b="1" dirty="0">
                <a:solidFill>
                  <a:srgbClr val="FF000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t>
            </a:r>
            <a:r>
              <a:rPr lang="lv-LV" dirty="0">
                <a:solidFill>
                  <a:srgbClr val="FF0000"/>
                </a:solidFill>
                <a:effectLst>
                  <a:outerShdw blurRad="38100" dist="38100" dir="2700000" algn="tl">
                    <a:srgbClr val="000000"/>
                  </a:outerShdw>
                </a:effectLst>
                <a:latin typeface="Bookman Old Style" pitchFamily="18" charset="0"/>
                <a:ea typeface="Trebuchet MS" pitchFamily="34" charset="0"/>
                <a:cs typeface="Trebuchet MS" pitchFamily="34" charset="0"/>
              </a:rPr>
              <a:t/>
            </a:r>
            <a:br>
              <a:rPr lang="lv-LV" dirty="0">
                <a:solidFill>
                  <a:srgbClr val="FF0000"/>
                </a:solidFill>
                <a:effectLst>
                  <a:outerShdw blurRad="38100" dist="38100" dir="2700000" algn="tl">
                    <a:srgbClr val="000000"/>
                  </a:outerShdw>
                </a:effectLst>
                <a:latin typeface="Bookman Old Style" pitchFamily="18" charset="0"/>
                <a:ea typeface="Trebuchet MS" pitchFamily="34" charset="0"/>
                <a:cs typeface="Trebuchet MS" pitchFamily="34" charset="0"/>
              </a:rPr>
            </a:br>
            <a:r>
              <a:rPr lang="lv-LV" dirty="0"/>
              <a:t/>
            </a:r>
            <a:br>
              <a:rPr lang="lv-LV" dirty="0"/>
            </a:br>
            <a:endParaRPr lang="lv-LV" dirty="0"/>
          </a:p>
        </p:txBody>
      </p:sp>
    </p:spTree>
    <p:extLst>
      <p:ext uri="{BB962C8B-B14F-4D97-AF65-F5344CB8AC3E}">
        <p14:creationId xmlns:p14="http://schemas.microsoft.com/office/powerpoint/2010/main" val="244933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496672" y="162097"/>
            <a:ext cx="8911687" cy="1280890"/>
          </a:xfrm>
        </p:spPr>
        <p:txBody>
          <a:bodyPr/>
          <a:lstStyle/>
          <a:p>
            <a:pPr algn="ctr"/>
            <a:r>
              <a:rPr lang="lv-LV" dirty="0">
                <a:ln>
                  <a:solidFill>
                    <a:schemeClr val="tx1"/>
                  </a:solidFill>
                </a:ln>
                <a:solidFill>
                  <a:srgbClr val="339933"/>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Kandavas novada metodiskais darbs </a:t>
            </a:r>
            <a:br>
              <a:rPr lang="lv-LV" dirty="0">
                <a:ln>
                  <a:solidFill>
                    <a:schemeClr val="tx1"/>
                  </a:solidFill>
                </a:ln>
                <a:solidFill>
                  <a:srgbClr val="339933"/>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r>
              <a:rPr lang="lv-LV" dirty="0">
                <a:ln>
                  <a:solidFill>
                    <a:schemeClr val="tx1"/>
                  </a:solidFill>
                </a:ln>
                <a:solidFill>
                  <a:srgbClr val="339933"/>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2020./2021 m. g.</a:t>
            </a:r>
            <a:endParaRPr lang="lv-LV" dirty="0"/>
          </a:p>
        </p:txBody>
      </p:sp>
      <p:sp>
        <p:nvSpPr>
          <p:cNvPr id="3" name="Satura vietturis 2"/>
          <p:cNvSpPr txBox="1">
            <a:spLocks/>
          </p:cNvSpPr>
          <p:nvPr/>
        </p:nvSpPr>
        <p:spPr>
          <a:xfrm>
            <a:off x="2419555" y="1230259"/>
            <a:ext cx="7654421" cy="3508977"/>
          </a:xfrm>
          <a:prstGeom prst="rect">
            <a:avLst/>
          </a:prstGeom>
        </p:spPr>
        <p:txBody>
          <a:bodyPr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buClr>
                <a:schemeClr val="tx1">
                  <a:lumMod val="75000"/>
                  <a:lumOff val="25000"/>
                </a:schemeClr>
              </a:buClr>
              <a:buFont typeface="Wingdings" pitchFamily="2" charset="2"/>
              <a:buChar char="ü"/>
              <a:defRPr/>
            </a:pPr>
            <a:r>
              <a:rPr lang="lv-LV" sz="2400" smtClean="0">
                <a:latin typeface="Garamond" panose="02020404030301010803" pitchFamily="18" charset="0"/>
                <a:cs typeface="Yatra One" panose="02000000000000000000" pitchFamily="2" charset="-70"/>
              </a:rPr>
              <a:t>Notiek regulāra informācijas apmaiņa e-pastā; </a:t>
            </a:r>
          </a:p>
          <a:p>
            <a:pPr>
              <a:lnSpc>
                <a:spcPct val="150000"/>
              </a:lnSpc>
              <a:buClr>
                <a:schemeClr val="tx1">
                  <a:lumMod val="75000"/>
                  <a:lumOff val="25000"/>
                </a:schemeClr>
              </a:buClr>
              <a:buFont typeface="Wingdings" pitchFamily="2" charset="2"/>
              <a:buChar char="ü"/>
              <a:defRPr/>
            </a:pPr>
            <a:r>
              <a:rPr lang="lv-LV" sz="2400" smtClean="0">
                <a:latin typeface="Garamond" panose="02020404030301010803" pitchFamily="18" charset="0"/>
                <a:cs typeface="Yatra One" panose="02000000000000000000" pitchFamily="2" charset="-70"/>
              </a:rPr>
              <a:t>informatīvas sanāksmes, semināri, kursi, pieredzes apmaiņas pasākumi, konferences, diskusijas – attālināti/tiešsaistē;</a:t>
            </a:r>
          </a:p>
          <a:p>
            <a:pPr>
              <a:lnSpc>
                <a:spcPct val="150000"/>
              </a:lnSpc>
              <a:buClr>
                <a:schemeClr val="tx1">
                  <a:lumMod val="75000"/>
                  <a:lumOff val="25000"/>
                </a:schemeClr>
              </a:buClr>
              <a:buFont typeface="Wingdings" pitchFamily="2" charset="2"/>
              <a:buChar char="ü"/>
              <a:defRPr/>
            </a:pPr>
            <a:r>
              <a:rPr lang="lv-LV" sz="2400" smtClean="0">
                <a:latin typeface="Garamond" panose="02020404030301010803" pitchFamily="18" charset="0"/>
                <a:cs typeface="Yatra One" panose="02000000000000000000" pitchFamily="2" charset="-70"/>
              </a:rPr>
              <a:t>sagatavotas un organizētas valsts olimpiādes, skolēnu zinātniski pētniecisko darbu konference (tiešsaistē) ;</a:t>
            </a:r>
          </a:p>
          <a:p>
            <a:pPr>
              <a:lnSpc>
                <a:spcPct val="150000"/>
              </a:lnSpc>
              <a:buClr>
                <a:schemeClr val="tx1">
                  <a:lumMod val="75000"/>
                  <a:lumOff val="25000"/>
                </a:schemeClr>
              </a:buClr>
              <a:buFont typeface="Wingdings" pitchFamily="2" charset="2"/>
              <a:buChar char="ü"/>
              <a:defRPr/>
            </a:pPr>
            <a:r>
              <a:rPr lang="lv-LV" sz="2400" smtClean="0">
                <a:latin typeface="Garamond" panose="02020404030301010803" pitchFamily="18" charset="0"/>
                <a:cs typeface="Yatra One" panose="02000000000000000000" pitchFamily="2" charset="-70"/>
              </a:rPr>
              <a:t>Aktuāla Kandavas novada izglītības darba informācija ievietota Kandavas novada un Kandavas novada Izglītības pārvaldes mājas lapā</a:t>
            </a:r>
          </a:p>
          <a:p>
            <a:pPr>
              <a:lnSpc>
                <a:spcPct val="150000"/>
              </a:lnSpc>
              <a:buClr>
                <a:schemeClr val="tx1">
                  <a:lumMod val="75000"/>
                  <a:lumOff val="25000"/>
                </a:schemeClr>
              </a:buClr>
              <a:buFont typeface="Wingdings" pitchFamily="2" charset="2"/>
              <a:buChar char="ü"/>
              <a:defRPr/>
            </a:pPr>
            <a:r>
              <a:rPr lang="lv-LV" sz="2400" smtClean="0">
                <a:latin typeface="Garamond" panose="02020404030301010803" pitchFamily="18" charset="0"/>
                <a:cs typeface="Yatra One" panose="02000000000000000000" pitchFamily="2" charset="-70"/>
              </a:rPr>
              <a:t>Mācību jomu koordinatoru darbības uzraudzība, sadarbība.</a:t>
            </a:r>
            <a:endParaRPr lang="lv-LV" sz="2400" dirty="0" smtClean="0">
              <a:latin typeface="Garamond" panose="02020404030301010803" pitchFamily="18" charset="0"/>
              <a:cs typeface="Yatra One" panose="02000000000000000000" pitchFamily="2" charset="-70"/>
            </a:endParaRPr>
          </a:p>
        </p:txBody>
      </p:sp>
    </p:spTree>
    <p:extLst>
      <p:ext uri="{BB962C8B-B14F-4D97-AF65-F5344CB8AC3E}">
        <p14:creationId xmlns:p14="http://schemas.microsoft.com/office/powerpoint/2010/main" val="137754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914144" y="0"/>
            <a:ext cx="8911687" cy="1280890"/>
          </a:xfrm>
        </p:spPr>
        <p:txBody>
          <a:bodyPr/>
          <a:lstStyle/>
          <a:p>
            <a:pPr algn="ctr"/>
            <a:r>
              <a:rPr lang="lv-LV" b="1" dirty="0" smtClean="0">
                <a:latin typeface="Garamond" panose="02020404030301010803" pitchFamily="18" charset="0"/>
              </a:rPr>
              <a:t>Kandavas novada izglītības pamatmērķis un virzība</a:t>
            </a:r>
            <a:endParaRPr lang="lv-LV" b="1" dirty="0">
              <a:latin typeface="Garamond" panose="02020404030301010803" pitchFamily="18" charset="0"/>
            </a:endParaRPr>
          </a:p>
        </p:txBody>
      </p:sp>
      <p:sp>
        <p:nvSpPr>
          <p:cNvPr id="3" name="Satura vietturis 2"/>
          <p:cNvSpPr>
            <a:spLocks noGrp="1"/>
          </p:cNvSpPr>
          <p:nvPr>
            <p:ph idx="1"/>
          </p:nvPr>
        </p:nvSpPr>
        <p:spPr>
          <a:xfrm>
            <a:off x="1342302" y="1369290"/>
            <a:ext cx="10581843" cy="5488710"/>
          </a:xfrm>
        </p:spPr>
        <p:txBody>
          <a:bodyPr>
            <a:normAutofit fontScale="92500" lnSpcReduction="10000"/>
          </a:bodyPr>
          <a:lstStyle/>
          <a:p>
            <a:pPr marL="0" indent="0" algn="ctr">
              <a:buNone/>
            </a:pPr>
            <a:r>
              <a:rPr lang="lv-LV" sz="1900" dirty="0" smtClean="0">
                <a:ln>
                  <a:solidFill>
                    <a:schemeClr val="tx1"/>
                  </a:solidFill>
                </a:ln>
                <a:solidFill>
                  <a:schemeClr val="accent6">
                    <a:lumMod val="50000"/>
                  </a:schemeClr>
                </a:solidFill>
                <a:effectLst>
                  <a:outerShdw blurRad="50800" dist="38100" dir="5400000" algn="t" rotWithShape="0">
                    <a:prstClr val="black">
                      <a:alpha val="40000"/>
                    </a:prstClr>
                  </a:outerShdw>
                </a:effectLst>
                <a:latin typeface="Garamond" panose="02020404030301010803" pitchFamily="18" charset="0"/>
                <a:cs typeface="Yatra One" panose="02000000000000000000" pitchFamily="2" charset="-70"/>
              </a:rPr>
              <a:t>PAMATMĒRĶIS</a:t>
            </a:r>
          </a:p>
          <a:p>
            <a:pPr marL="0" indent="0">
              <a:buNone/>
            </a:pPr>
            <a:r>
              <a:rPr lang="lv-LV" sz="2100" dirty="0" smtClean="0">
                <a:ln>
                  <a:solidFill>
                    <a:schemeClr val="tx1"/>
                  </a:solidFill>
                </a:ln>
                <a:solidFill>
                  <a:schemeClr val="accent6">
                    <a:lumMod val="50000"/>
                  </a:schemeClr>
                </a:solidFill>
                <a:effectLst>
                  <a:outerShdw blurRad="50800" dist="38100" dir="5400000" algn="t" rotWithShape="0">
                    <a:prstClr val="black">
                      <a:alpha val="40000"/>
                    </a:prstClr>
                  </a:outerShdw>
                </a:effectLst>
                <a:latin typeface="Garamond" panose="02020404030301010803" pitchFamily="18" charset="0"/>
                <a:cs typeface="Yatra One" panose="02000000000000000000" pitchFamily="2" charset="-70"/>
              </a:rPr>
              <a:t>Nodrošināt </a:t>
            </a:r>
            <a:r>
              <a:rPr lang="lv-LV" sz="2100" dirty="0">
                <a:ln>
                  <a:solidFill>
                    <a:schemeClr val="tx1"/>
                  </a:solidFill>
                </a:ln>
                <a:solidFill>
                  <a:schemeClr val="accent6">
                    <a:lumMod val="50000"/>
                  </a:schemeClr>
                </a:solidFill>
                <a:effectLst>
                  <a:outerShdw blurRad="50800" dist="38100" dir="5400000" algn="t" rotWithShape="0">
                    <a:prstClr val="black">
                      <a:alpha val="40000"/>
                    </a:prstClr>
                  </a:outerShdw>
                </a:effectLst>
                <a:latin typeface="Garamond" panose="02020404030301010803" pitchFamily="18" charset="0"/>
                <a:cs typeface="Yatra One" panose="02000000000000000000" pitchFamily="2" charset="-70"/>
              </a:rPr>
              <a:t>iespēju katrai ģimenei izvēlēties viņu bērniem atbilstošāko izglītības iestādi, kā arī radīt inovatīvas izglītības iestādes</a:t>
            </a:r>
          </a:p>
          <a:p>
            <a:pPr marL="0" indent="0" algn="ctr">
              <a:buNone/>
            </a:pPr>
            <a:r>
              <a:rPr lang="lv-LV" sz="2400" b="1" dirty="0" smtClean="0">
                <a:latin typeface="Garamond" panose="02020404030301010803" pitchFamily="18" charset="0"/>
              </a:rPr>
              <a:t>VIRZĪBA</a:t>
            </a:r>
          </a:p>
          <a:p>
            <a:pPr>
              <a:buClr>
                <a:schemeClr val="tx1">
                  <a:lumMod val="75000"/>
                  <a:lumOff val="25000"/>
                </a:schemeClr>
              </a:buClr>
              <a:buFont typeface="+mj-lt"/>
              <a:buAutoNum type="arabicPeriod"/>
              <a:defRPr/>
            </a:pPr>
            <a:r>
              <a:rPr lang="lv-LV" dirty="0" smtClean="0">
                <a:ln>
                  <a:solidFill>
                    <a:schemeClr val="tx1"/>
                  </a:solidFill>
                </a:ln>
                <a:solidFill>
                  <a:schemeClr val="accent6">
                    <a:lumMod val="50000"/>
                  </a:schemeClr>
                </a:solidFill>
                <a:latin typeface="Garamond" panose="02020404030301010803" pitchFamily="18" charset="0"/>
                <a:cs typeface="Amita" panose="00000500000000000000" pitchFamily="2" charset="-70"/>
              </a:rPr>
              <a:t>Vispārējās </a:t>
            </a:r>
            <a:r>
              <a:rPr lang="lv-LV" dirty="0">
                <a:ln>
                  <a:solidFill>
                    <a:schemeClr val="tx1"/>
                  </a:solidFill>
                </a:ln>
                <a:solidFill>
                  <a:schemeClr val="accent6">
                    <a:lumMod val="50000"/>
                  </a:schemeClr>
                </a:solidFill>
                <a:latin typeface="Garamond" panose="02020404030301010803" pitchFamily="18" charset="0"/>
                <a:cs typeface="Amita" panose="00000500000000000000" pitchFamily="2" charset="-70"/>
              </a:rPr>
              <a:t>izglītības iestāžu tīkla optimizācija un specializācija;</a:t>
            </a:r>
          </a:p>
          <a:p>
            <a:pPr>
              <a:buClr>
                <a:schemeClr val="tx1">
                  <a:lumMod val="75000"/>
                  <a:lumOff val="25000"/>
                </a:schemeClr>
              </a:buClr>
              <a:buFont typeface="+mj-lt"/>
              <a:buAutoNum type="arabicPeriod"/>
              <a:defRPr/>
            </a:pPr>
            <a:r>
              <a:rPr lang="lv-LV" dirty="0">
                <a:ln>
                  <a:solidFill>
                    <a:schemeClr val="tx1"/>
                  </a:solidFill>
                </a:ln>
                <a:solidFill>
                  <a:schemeClr val="accent6">
                    <a:lumMod val="50000"/>
                  </a:schemeClr>
                </a:solidFill>
                <a:latin typeface="Garamond" panose="02020404030301010803" pitchFamily="18" charset="0"/>
                <a:cs typeface="Amita" panose="00000500000000000000" pitchFamily="2" charset="-70"/>
              </a:rPr>
              <a:t>Kvalitatīvas pirmsskolas izglītības nodrošināšana, sagatavojot bērnus skolai;</a:t>
            </a:r>
          </a:p>
          <a:p>
            <a:pPr>
              <a:buClr>
                <a:schemeClr val="tx1">
                  <a:lumMod val="75000"/>
                  <a:lumOff val="25000"/>
                </a:schemeClr>
              </a:buClr>
              <a:buFont typeface="+mj-lt"/>
              <a:buAutoNum type="arabicPeriod"/>
              <a:defRPr/>
            </a:pPr>
            <a:r>
              <a:rPr lang="lv-LV" dirty="0">
                <a:ln>
                  <a:solidFill>
                    <a:schemeClr val="tx1"/>
                  </a:solidFill>
                </a:ln>
                <a:solidFill>
                  <a:schemeClr val="accent6">
                    <a:lumMod val="50000"/>
                  </a:schemeClr>
                </a:solidFill>
                <a:latin typeface="Garamond" panose="02020404030301010803" pitchFamily="18" charset="0"/>
                <a:cs typeface="Amita" panose="00000500000000000000" pitchFamily="2" charset="-70"/>
              </a:rPr>
              <a:t>Izglītības iestāžu sadarbības veicināšana ar uzņēmējiem, darba devējiem, nevalstiskajām organizācijām, ārvalstu partneriem;</a:t>
            </a:r>
          </a:p>
          <a:p>
            <a:pPr>
              <a:buClr>
                <a:schemeClr val="tx1">
                  <a:lumMod val="75000"/>
                  <a:lumOff val="25000"/>
                </a:schemeClr>
              </a:buClr>
              <a:buFont typeface="+mj-lt"/>
              <a:buAutoNum type="arabicPeriod"/>
              <a:defRPr/>
            </a:pPr>
            <a:r>
              <a:rPr lang="lv-LV" dirty="0" smtClean="0">
                <a:ln>
                  <a:solidFill>
                    <a:schemeClr val="tx1"/>
                  </a:solidFill>
                </a:ln>
                <a:solidFill>
                  <a:schemeClr val="accent6">
                    <a:lumMod val="50000"/>
                  </a:schemeClr>
                </a:solidFill>
                <a:latin typeface="Garamond" panose="02020404030301010803" pitchFamily="18" charset="0"/>
                <a:cs typeface="Amita" panose="00000500000000000000" pitchFamily="2" charset="-70"/>
              </a:rPr>
              <a:t>Izglītības </a:t>
            </a:r>
            <a:r>
              <a:rPr lang="lv-LV" dirty="0">
                <a:ln>
                  <a:solidFill>
                    <a:schemeClr val="tx1"/>
                  </a:solidFill>
                </a:ln>
                <a:solidFill>
                  <a:schemeClr val="accent6">
                    <a:lumMod val="50000"/>
                  </a:schemeClr>
                </a:solidFill>
                <a:latin typeface="Garamond" panose="02020404030301010803" pitchFamily="18" charset="0"/>
                <a:cs typeface="Amita" panose="00000500000000000000" pitchFamily="2" charset="-70"/>
              </a:rPr>
              <a:t>iestāžu infrastruktūras uzlabošana, materiālās bāzes pilnveide, informatizācijas tīkla modernizācija;</a:t>
            </a:r>
          </a:p>
          <a:p>
            <a:pPr>
              <a:buClr>
                <a:schemeClr val="tx1">
                  <a:lumMod val="75000"/>
                  <a:lumOff val="25000"/>
                </a:schemeClr>
              </a:buClr>
              <a:buFont typeface="+mj-lt"/>
              <a:buAutoNum type="arabicPeriod"/>
              <a:defRPr/>
            </a:pPr>
            <a:r>
              <a:rPr lang="lv-LV" dirty="0">
                <a:ln>
                  <a:solidFill>
                    <a:schemeClr val="tx1"/>
                  </a:solidFill>
                </a:ln>
                <a:solidFill>
                  <a:schemeClr val="accent6">
                    <a:lumMod val="50000"/>
                  </a:schemeClr>
                </a:solidFill>
                <a:latin typeface="Garamond" panose="02020404030301010803" pitchFamily="18" charset="0"/>
                <a:cs typeface="Amita" panose="00000500000000000000" pitchFamily="2" charset="-70"/>
              </a:rPr>
              <a:t>Interešu izglītības pieejamības un piedāvājuma paplašināšana;</a:t>
            </a:r>
          </a:p>
          <a:p>
            <a:pPr>
              <a:buClr>
                <a:schemeClr val="tx1">
                  <a:lumMod val="75000"/>
                  <a:lumOff val="25000"/>
                </a:schemeClr>
              </a:buClr>
              <a:buFont typeface="+mj-lt"/>
              <a:buAutoNum type="arabicPeriod"/>
              <a:defRPr/>
            </a:pPr>
            <a:r>
              <a:rPr lang="lv-LV" dirty="0">
                <a:ln>
                  <a:solidFill>
                    <a:schemeClr val="tx1"/>
                  </a:solidFill>
                </a:ln>
                <a:solidFill>
                  <a:schemeClr val="accent6">
                    <a:lumMod val="50000"/>
                  </a:schemeClr>
                </a:solidFill>
                <a:latin typeface="Garamond" panose="02020404030301010803" pitchFamily="18" charset="0"/>
                <a:cs typeface="Amita" panose="00000500000000000000" pitchFamily="2" charset="-70"/>
              </a:rPr>
              <a:t>Pedagogu tālākizglītības sistēmas pilnveidošana;</a:t>
            </a:r>
          </a:p>
          <a:p>
            <a:pPr>
              <a:buClr>
                <a:schemeClr val="tx1">
                  <a:lumMod val="75000"/>
                  <a:lumOff val="25000"/>
                </a:schemeClr>
              </a:buClr>
              <a:buFont typeface="+mj-lt"/>
              <a:buAutoNum type="arabicPeriod"/>
              <a:defRPr/>
            </a:pPr>
            <a:r>
              <a:rPr lang="lv-LV" dirty="0">
                <a:ln>
                  <a:solidFill>
                    <a:schemeClr val="tx1"/>
                  </a:solidFill>
                </a:ln>
                <a:solidFill>
                  <a:schemeClr val="accent6">
                    <a:lumMod val="50000"/>
                  </a:schemeClr>
                </a:solidFill>
                <a:latin typeface="Garamond" panose="02020404030301010803" pitchFamily="18" charset="0"/>
                <a:cs typeface="Amita" panose="00000500000000000000" pitchFamily="2" charset="-70"/>
              </a:rPr>
              <a:t>Izglītojamo ar speciālām vajadzībām integrācija vispārējās, profesionālās un interešu izglītības programmās;</a:t>
            </a:r>
          </a:p>
          <a:p>
            <a:pPr>
              <a:buClr>
                <a:schemeClr val="tx1">
                  <a:lumMod val="75000"/>
                  <a:lumOff val="25000"/>
                </a:schemeClr>
              </a:buClr>
              <a:buFont typeface="+mj-lt"/>
              <a:buAutoNum type="arabicPeriod"/>
              <a:defRPr/>
            </a:pPr>
            <a:r>
              <a:rPr lang="lv-LV" dirty="0">
                <a:ln>
                  <a:solidFill>
                    <a:schemeClr val="tx1"/>
                  </a:solidFill>
                </a:ln>
                <a:solidFill>
                  <a:schemeClr val="accent6">
                    <a:lumMod val="50000"/>
                  </a:schemeClr>
                </a:solidFill>
                <a:latin typeface="Garamond" panose="02020404030301010803" pitchFamily="18" charset="0"/>
                <a:cs typeface="Amita" panose="00000500000000000000" pitchFamily="2" charset="-70"/>
              </a:rPr>
              <a:t>Iesaistīšanās Eiropas Sociālā fonda projektu īstenošanā;</a:t>
            </a:r>
          </a:p>
          <a:p>
            <a:pPr>
              <a:buClr>
                <a:schemeClr val="tx1">
                  <a:lumMod val="75000"/>
                  <a:lumOff val="25000"/>
                </a:schemeClr>
              </a:buClr>
              <a:buFont typeface="+mj-lt"/>
              <a:buAutoNum type="arabicPeriod"/>
              <a:defRPr/>
            </a:pPr>
            <a:r>
              <a:rPr lang="lv-LV" dirty="0">
                <a:ln>
                  <a:solidFill>
                    <a:schemeClr val="tx1"/>
                  </a:solidFill>
                </a:ln>
                <a:solidFill>
                  <a:schemeClr val="accent6">
                    <a:lumMod val="50000"/>
                  </a:schemeClr>
                </a:solidFill>
                <a:latin typeface="Garamond" panose="02020404030301010803" pitchFamily="18" charset="0"/>
                <a:cs typeface="Amita" panose="00000500000000000000" pitchFamily="2" charset="-70"/>
              </a:rPr>
              <a:t>Dažādu izglītības pakāpju iestāžu pēctecības nodrošināšana un sadarbības veicināšana;</a:t>
            </a:r>
          </a:p>
          <a:p>
            <a:pPr>
              <a:buClr>
                <a:schemeClr val="tx1">
                  <a:lumMod val="75000"/>
                  <a:lumOff val="25000"/>
                </a:schemeClr>
              </a:buClr>
              <a:buFont typeface="+mj-lt"/>
              <a:buAutoNum type="arabicPeriod"/>
              <a:defRPr/>
            </a:pPr>
            <a:r>
              <a:rPr lang="lv-LV" dirty="0">
                <a:ln>
                  <a:solidFill>
                    <a:schemeClr val="tx1"/>
                  </a:solidFill>
                </a:ln>
                <a:solidFill>
                  <a:schemeClr val="accent6">
                    <a:lumMod val="50000"/>
                  </a:schemeClr>
                </a:solidFill>
                <a:latin typeface="Garamond" panose="02020404030301010803" pitchFamily="18" charset="0"/>
                <a:cs typeface="Amita" panose="00000500000000000000" pitchFamily="2" charset="-70"/>
              </a:rPr>
              <a:t>Izglītības iestāžu </a:t>
            </a:r>
            <a:r>
              <a:rPr lang="lv-LV" dirty="0" err="1">
                <a:ln>
                  <a:solidFill>
                    <a:schemeClr val="tx1"/>
                  </a:solidFill>
                </a:ln>
                <a:solidFill>
                  <a:schemeClr val="accent6">
                    <a:lumMod val="50000"/>
                  </a:schemeClr>
                </a:solidFill>
                <a:latin typeface="Garamond" panose="02020404030301010803" pitchFamily="18" charset="0"/>
                <a:cs typeface="Amita" panose="00000500000000000000" pitchFamily="2" charset="-70"/>
              </a:rPr>
              <a:t>psihosociālās</a:t>
            </a:r>
            <a:r>
              <a:rPr lang="lv-LV" dirty="0">
                <a:ln>
                  <a:solidFill>
                    <a:schemeClr val="tx1"/>
                  </a:solidFill>
                </a:ln>
                <a:solidFill>
                  <a:schemeClr val="accent6">
                    <a:lumMod val="50000"/>
                  </a:schemeClr>
                </a:solidFill>
                <a:latin typeface="Garamond" panose="02020404030301010803" pitchFamily="18" charset="0"/>
                <a:cs typeface="Amita" panose="00000500000000000000" pitchFamily="2" charset="-70"/>
              </a:rPr>
              <a:t> vides uzlabošana, atbalsta personāla darbības pilnveidošana</a:t>
            </a:r>
            <a:r>
              <a:rPr lang="lv-LV" dirty="0">
                <a:ln>
                  <a:solidFill>
                    <a:schemeClr val="tx1"/>
                  </a:solidFill>
                </a:ln>
                <a:solidFill>
                  <a:schemeClr val="accent6">
                    <a:lumMod val="50000"/>
                  </a:schemeClr>
                </a:solidFill>
                <a:cs typeface="Amita" panose="00000500000000000000" pitchFamily="2" charset="-70"/>
              </a:rPr>
              <a:t>.</a:t>
            </a:r>
            <a:endParaRPr lang="lv-LV" sz="800" dirty="0"/>
          </a:p>
          <a:p>
            <a:pPr marL="0" indent="0">
              <a:buNone/>
            </a:pPr>
            <a:endParaRPr lang="lv-LV" dirty="0"/>
          </a:p>
        </p:txBody>
      </p:sp>
    </p:spTree>
    <p:extLst>
      <p:ext uri="{BB962C8B-B14F-4D97-AF65-F5344CB8AC3E}">
        <p14:creationId xmlns:p14="http://schemas.microsoft.com/office/powerpoint/2010/main" val="3963996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358211" y="0"/>
            <a:ext cx="8911687" cy="1280890"/>
          </a:xfrm>
        </p:spPr>
        <p:txBody>
          <a:bodyPr>
            <a:normAutofit fontScale="90000"/>
          </a:bodyPr>
          <a:lstStyle/>
          <a:p>
            <a:pPr algn="ctr"/>
            <a:r>
              <a:rPr lang="lv-LV" b="1" dirty="0">
                <a:solidFill>
                  <a:srgbClr val="003300"/>
                </a:solidFill>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Yatra One" panose="02000000000000000000" pitchFamily="2" charset="-70"/>
              </a:rPr>
              <a:t>Kandavas novada skolu mācību priekšmetu jomu koordinatori (MJK)</a:t>
            </a:r>
            <a:r>
              <a:rPr lang="lv-LV" sz="2800" dirty="0">
                <a:solidFill>
                  <a:srgbClr val="003300"/>
                </a:solidFill>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Yatra One" panose="02000000000000000000" pitchFamily="2" charset="-70"/>
              </a:rPr>
              <a:t/>
            </a:r>
            <a:br>
              <a:rPr lang="lv-LV" sz="2800" dirty="0">
                <a:solidFill>
                  <a:srgbClr val="003300"/>
                </a:solidFill>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Yatra One" panose="02000000000000000000" pitchFamily="2" charset="-70"/>
              </a:rPr>
            </a:br>
            <a:endParaRPr lang="lv-LV" dirty="0"/>
          </a:p>
        </p:txBody>
      </p:sp>
      <p:graphicFrame>
        <p:nvGraphicFramePr>
          <p:cNvPr id="3" name="Tabula 2"/>
          <p:cNvGraphicFramePr>
            <a:graphicFrameLocks noGrp="1"/>
          </p:cNvGraphicFramePr>
          <p:nvPr>
            <p:extLst>
              <p:ext uri="{D42A27DB-BD31-4B8C-83A1-F6EECF244321}">
                <p14:modId xmlns:p14="http://schemas.microsoft.com/office/powerpoint/2010/main" val="3013761438"/>
              </p:ext>
            </p:extLst>
          </p:nvPr>
        </p:nvGraphicFramePr>
        <p:xfrm>
          <a:off x="2666199" y="1058779"/>
          <a:ext cx="8026206" cy="5629030"/>
        </p:xfrm>
        <a:graphic>
          <a:graphicData uri="http://schemas.openxmlformats.org/drawingml/2006/table">
            <a:tbl>
              <a:tblPr firstRow="1" firstCol="1" bandRow="1">
                <a:tableStyleId>{21E4AEA4-8DFA-4A89-87EB-49C32662AFE0}</a:tableStyleId>
              </a:tblPr>
              <a:tblGrid>
                <a:gridCol w="1738195">
                  <a:extLst>
                    <a:ext uri="{9D8B030D-6E8A-4147-A177-3AD203B41FA5}">
                      <a16:colId xmlns:a16="http://schemas.microsoft.com/office/drawing/2014/main" xmlns="" val="1372837619"/>
                    </a:ext>
                  </a:extLst>
                </a:gridCol>
                <a:gridCol w="1416795">
                  <a:extLst>
                    <a:ext uri="{9D8B030D-6E8A-4147-A177-3AD203B41FA5}">
                      <a16:colId xmlns:a16="http://schemas.microsoft.com/office/drawing/2014/main" xmlns="" val="370589735"/>
                    </a:ext>
                  </a:extLst>
                </a:gridCol>
                <a:gridCol w="1678560">
                  <a:extLst>
                    <a:ext uri="{9D8B030D-6E8A-4147-A177-3AD203B41FA5}">
                      <a16:colId xmlns:a16="http://schemas.microsoft.com/office/drawing/2014/main" xmlns="" val="3512053691"/>
                    </a:ext>
                  </a:extLst>
                </a:gridCol>
                <a:gridCol w="1644665">
                  <a:extLst>
                    <a:ext uri="{9D8B030D-6E8A-4147-A177-3AD203B41FA5}">
                      <a16:colId xmlns:a16="http://schemas.microsoft.com/office/drawing/2014/main" xmlns="" val="1089714113"/>
                    </a:ext>
                  </a:extLst>
                </a:gridCol>
                <a:gridCol w="1547991">
                  <a:extLst>
                    <a:ext uri="{9D8B030D-6E8A-4147-A177-3AD203B41FA5}">
                      <a16:colId xmlns:a16="http://schemas.microsoft.com/office/drawing/2014/main" xmlns="" val="286566313"/>
                    </a:ext>
                  </a:extLst>
                </a:gridCol>
              </a:tblGrid>
              <a:tr h="118704">
                <a:tc>
                  <a:txBody>
                    <a:bodyPr/>
                    <a:lstStyle/>
                    <a:p>
                      <a:pPr algn="ctr">
                        <a:lnSpc>
                          <a:spcPct val="107000"/>
                        </a:lnSpc>
                        <a:spcAft>
                          <a:spcPts val="0"/>
                        </a:spcAft>
                      </a:pPr>
                      <a:r>
                        <a:rPr lang="lv-LV" sz="1200" dirty="0">
                          <a:effectLst/>
                          <a:latin typeface="+mj-lt"/>
                        </a:rPr>
                        <a:t>Mācību joma</a:t>
                      </a:r>
                      <a:endParaRPr lang="lv-LV" sz="110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200" dirty="0">
                          <a:effectLst/>
                          <a:latin typeface="+mj-lt"/>
                        </a:rPr>
                        <a:t>Priekšmeti</a:t>
                      </a:r>
                      <a:endParaRPr lang="lv-LV" sz="110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200" dirty="0">
                          <a:effectLst/>
                          <a:latin typeface="+mj-lt"/>
                        </a:rPr>
                        <a:t>Vadītājs</a:t>
                      </a:r>
                      <a:endParaRPr lang="lv-LV" sz="110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200" dirty="0">
                          <a:effectLst/>
                          <a:latin typeface="+mj-lt"/>
                        </a:rPr>
                        <a:t>E-pasts</a:t>
                      </a:r>
                      <a:endParaRPr lang="lv-LV" sz="110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200" dirty="0">
                          <a:effectLst/>
                          <a:latin typeface="+mj-lt"/>
                        </a:rPr>
                        <a:t>Telefona nr.</a:t>
                      </a:r>
                      <a:endParaRPr lang="lv-LV" sz="110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xmlns="" val="2985058591"/>
                  </a:ext>
                </a:extLst>
              </a:tr>
              <a:tr h="684881">
                <a:tc>
                  <a:txBody>
                    <a:bodyPr/>
                    <a:lstStyle/>
                    <a:p>
                      <a:pPr algn="ctr">
                        <a:lnSpc>
                          <a:spcPct val="107000"/>
                        </a:lnSpc>
                        <a:spcAft>
                          <a:spcPts val="0"/>
                        </a:spcAft>
                      </a:pPr>
                      <a:r>
                        <a:rPr lang="lv-LV" sz="1400" dirty="0">
                          <a:effectLst/>
                          <a:latin typeface="+mj-lt"/>
                        </a:rPr>
                        <a:t>Kultūras izpratnes un pašizpausmes mākslā</a:t>
                      </a:r>
                      <a:endParaRPr lang="lv-LV" sz="1200" b="1"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mj-lt"/>
                        </a:rPr>
                        <a:t>Vizuālā māksla</a:t>
                      </a:r>
                      <a:endParaRPr lang="lv-LV" sz="1050" dirty="0">
                        <a:effectLst/>
                        <a:latin typeface="+mj-lt"/>
                      </a:endParaRPr>
                    </a:p>
                    <a:p>
                      <a:pPr algn="ctr">
                        <a:lnSpc>
                          <a:spcPct val="107000"/>
                        </a:lnSpc>
                        <a:spcAft>
                          <a:spcPts val="0"/>
                        </a:spcAft>
                      </a:pPr>
                      <a:r>
                        <a:rPr lang="lv-LV" sz="1100" dirty="0">
                          <a:effectLst/>
                          <a:latin typeface="+mj-lt"/>
                        </a:rPr>
                        <a:t>Mūzika</a:t>
                      </a:r>
                      <a:endParaRPr lang="lv-LV" sz="1050" dirty="0">
                        <a:effectLst/>
                        <a:latin typeface="+mj-lt"/>
                      </a:endParaRPr>
                    </a:p>
                    <a:p>
                      <a:pPr algn="ctr">
                        <a:lnSpc>
                          <a:spcPct val="107000"/>
                        </a:lnSpc>
                        <a:spcAft>
                          <a:spcPts val="0"/>
                        </a:spcAft>
                      </a:pPr>
                      <a:r>
                        <a:rPr lang="lv-LV" sz="1100" dirty="0">
                          <a:effectLst/>
                          <a:latin typeface="+mj-lt"/>
                        </a:rPr>
                        <a:t>Literatūra</a:t>
                      </a:r>
                      <a:endParaRPr lang="lv-LV" sz="1050" dirty="0">
                        <a:effectLst/>
                        <a:latin typeface="+mj-lt"/>
                      </a:endParaRPr>
                    </a:p>
                    <a:p>
                      <a:pPr algn="ctr">
                        <a:lnSpc>
                          <a:spcPct val="107000"/>
                        </a:lnSpc>
                        <a:spcAft>
                          <a:spcPts val="0"/>
                        </a:spcAft>
                      </a:pPr>
                      <a:r>
                        <a:rPr lang="lv-LV" sz="1100" dirty="0" err="1">
                          <a:effectLst/>
                          <a:latin typeface="+mj-lt"/>
                        </a:rPr>
                        <a:t>Kulturoloģija</a:t>
                      </a:r>
                      <a:endParaRPr lang="lv-LV" sz="1050" dirty="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mj-lt"/>
                        </a:rPr>
                        <a:t>Dace </a:t>
                      </a:r>
                      <a:r>
                        <a:rPr lang="lv-LV" sz="1100" dirty="0" err="1">
                          <a:effectLst/>
                          <a:latin typeface="+mj-lt"/>
                        </a:rPr>
                        <a:t>Kalmane</a:t>
                      </a:r>
                      <a:endParaRPr lang="lv-LV" sz="1050" dirty="0">
                        <a:effectLst/>
                        <a:latin typeface="+mj-lt"/>
                      </a:endParaRPr>
                    </a:p>
                    <a:p>
                      <a:pPr algn="ctr">
                        <a:lnSpc>
                          <a:spcPct val="107000"/>
                        </a:lnSpc>
                        <a:spcAft>
                          <a:spcPts val="0"/>
                        </a:spcAft>
                      </a:pPr>
                      <a:r>
                        <a:rPr lang="lv-LV" sz="1100" dirty="0">
                          <a:effectLst/>
                          <a:latin typeface="+mj-lt"/>
                        </a:rPr>
                        <a:t>Ivita Leja</a:t>
                      </a:r>
                      <a:endParaRPr lang="lv-LV" sz="1050" dirty="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mj-lt"/>
                          <a:hlinkClick r:id="rId2"/>
                        </a:rPr>
                        <a:t>dace.kalmane@gmail.com</a:t>
                      </a:r>
                      <a:r>
                        <a:rPr lang="lv-LV" sz="1100" dirty="0">
                          <a:effectLst/>
                          <a:latin typeface="+mj-lt"/>
                        </a:rPr>
                        <a:t> </a:t>
                      </a:r>
                      <a:endParaRPr lang="lv-LV" sz="1050" dirty="0">
                        <a:effectLst/>
                        <a:latin typeface="+mj-lt"/>
                      </a:endParaRPr>
                    </a:p>
                    <a:p>
                      <a:pPr algn="ctr">
                        <a:lnSpc>
                          <a:spcPct val="107000"/>
                        </a:lnSpc>
                        <a:spcAft>
                          <a:spcPts val="0"/>
                        </a:spcAft>
                      </a:pPr>
                      <a:r>
                        <a:rPr lang="lv-LV" sz="1100" u="none" strike="noStrike" dirty="0">
                          <a:effectLst/>
                          <a:latin typeface="+mj-lt"/>
                          <a:hlinkClick r:id="rId3"/>
                        </a:rPr>
                        <a:t>ivitaleja@inbox.lv</a:t>
                      </a:r>
                      <a:r>
                        <a:rPr lang="lv-LV" sz="1100" dirty="0">
                          <a:effectLst/>
                          <a:latin typeface="+mj-lt"/>
                        </a:rPr>
                        <a:t> </a:t>
                      </a:r>
                      <a:endParaRPr lang="lv-LV" sz="1050" b="0" dirty="0">
                        <a:solidFill>
                          <a:schemeClr val="tx1">
                            <a:lumMod val="85000"/>
                            <a:lumOff val="15000"/>
                          </a:schemeClr>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mj-lt"/>
                        </a:rPr>
                        <a:t>29146069</a:t>
                      </a:r>
                      <a:endParaRPr lang="lv-LV" sz="1050" dirty="0">
                        <a:effectLst/>
                        <a:latin typeface="+mj-lt"/>
                      </a:endParaRPr>
                    </a:p>
                    <a:p>
                      <a:pPr algn="ctr">
                        <a:lnSpc>
                          <a:spcPct val="107000"/>
                        </a:lnSpc>
                        <a:spcAft>
                          <a:spcPts val="0"/>
                        </a:spcAft>
                      </a:pPr>
                      <a:r>
                        <a:rPr lang="lv-LV" sz="1100" dirty="0">
                          <a:effectLst/>
                          <a:latin typeface="+mj-lt"/>
                        </a:rPr>
                        <a:t>26313603</a:t>
                      </a:r>
                      <a:endParaRPr lang="lv-LV" sz="1050" dirty="0">
                        <a:effectLst/>
                        <a:latin typeface="+mj-lt"/>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xmlns="" val="4101476614"/>
                  </a:ext>
                </a:extLst>
              </a:tr>
              <a:tr h="492069">
                <a:tc>
                  <a:txBody>
                    <a:bodyPr/>
                    <a:lstStyle/>
                    <a:p>
                      <a:pPr algn="ctr">
                        <a:lnSpc>
                          <a:spcPct val="107000"/>
                        </a:lnSpc>
                        <a:spcAft>
                          <a:spcPts val="0"/>
                        </a:spcAft>
                      </a:pPr>
                      <a:r>
                        <a:rPr lang="lv-LV" sz="1400" dirty="0">
                          <a:effectLst/>
                          <a:latin typeface="+mj-lt"/>
                        </a:rPr>
                        <a:t>Veselības un fiziskās aktivitātes</a:t>
                      </a:r>
                      <a:endParaRPr lang="lv-LV" sz="1200" b="1"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tc>
                <a:tc>
                  <a:txBody>
                    <a:bodyPr/>
                    <a:lstStyle/>
                    <a:p>
                      <a:pPr algn="ctr">
                        <a:lnSpc>
                          <a:spcPct val="107000"/>
                        </a:lnSpc>
                        <a:spcAft>
                          <a:spcPts val="0"/>
                        </a:spcAft>
                      </a:pPr>
                      <a:r>
                        <a:rPr lang="lv-LV" sz="1100" dirty="0">
                          <a:effectLst/>
                          <a:latin typeface="+mj-lt"/>
                        </a:rPr>
                        <a:t>Sports</a:t>
                      </a:r>
                      <a:endParaRPr lang="lv-LV" sz="1050" dirty="0">
                        <a:effectLst/>
                        <a:latin typeface="+mj-lt"/>
                      </a:endParaRPr>
                    </a:p>
                    <a:p>
                      <a:pPr algn="ctr">
                        <a:lnSpc>
                          <a:spcPct val="107000"/>
                        </a:lnSpc>
                        <a:spcAft>
                          <a:spcPts val="0"/>
                        </a:spcAft>
                      </a:pPr>
                      <a:r>
                        <a:rPr lang="lv-LV" sz="1100" dirty="0">
                          <a:effectLst/>
                          <a:latin typeface="+mj-lt"/>
                        </a:rPr>
                        <a:t>Veselība. Drošība</a:t>
                      </a:r>
                      <a:endParaRPr lang="lv-LV" sz="1050" dirty="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Aiva Ķēniņa</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mj-lt"/>
                          <a:hlinkClick r:id="rId4"/>
                        </a:rPr>
                        <a:t>aivake@inbox.lv</a:t>
                      </a:r>
                      <a:r>
                        <a:rPr lang="lv-LV" sz="1100" dirty="0">
                          <a:effectLst/>
                          <a:latin typeface="+mj-lt"/>
                        </a:rPr>
                        <a:t> </a:t>
                      </a:r>
                      <a:endParaRPr lang="lv-LV" sz="1050" b="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mj-lt"/>
                        </a:rPr>
                        <a:t>29294921</a:t>
                      </a:r>
                      <a:endParaRPr lang="lv-LV" sz="1050" dirty="0">
                        <a:effectLst/>
                        <a:latin typeface="+mj-lt"/>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xmlns="" val="64114833"/>
                  </a:ext>
                </a:extLst>
              </a:tr>
              <a:tr h="217890">
                <a:tc>
                  <a:txBody>
                    <a:bodyPr/>
                    <a:lstStyle/>
                    <a:p>
                      <a:pPr algn="ctr">
                        <a:lnSpc>
                          <a:spcPct val="107000"/>
                        </a:lnSpc>
                        <a:spcAft>
                          <a:spcPts val="0"/>
                        </a:spcAft>
                      </a:pPr>
                      <a:r>
                        <a:rPr lang="lv-LV" sz="1400" dirty="0">
                          <a:effectLst/>
                          <a:latin typeface="+mj-lt"/>
                        </a:rPr>
                        <a:t>Matemātikas</a:t>
                      </a:r>
                      <a:endParaRPr lang="lv-LV" sz="1200" b="1"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tc>
                <a:tc>
                  <a:txBody>
                    <a:bodyPr/>
                    <a:lstStyle/>
                    <a:p>
                      <a:pPr algn="ctr">
                        <a:lnSpc>
                          <a:spcPct val="107000"/>
                        </a:lnSpc>
                        <a:spcAft>
                          <a:spcPts val="0"/>
                        </a:spcAft>
                      </a:pPr>
                      <a:r>
                        <a:rPr lang="lv-LV" sz="1100" dirty="0">
                          <a:effectLst/>
                          <a:latin typeface="+mj-lt"/>
                        </a:rPr>
                        <a:t>Matemātika</a:t>
                      </a:r>
                      <a:endParaRPr lang="lv-LV" sz="1050" dirty="0">
                        <a:effectLst/>
                        <a:latin typeface="+mj-lt"/>
                        <a:ea typeface="Calibri" panose="020F0502020204030204" pitchFamily="34" charset="0"/>
                        <a:cs typeface="Yatra One" panose="02000000000000000000" pitchFamily="2" charset="-70"/>
                      </a:endParaRPr>
                    </a:p>
                  </a:txBody>
                  <a:tcPr marL="49389" marR="49389" marT="0" marB="0"/>
                </a:tc>
                <a:tc>
                  <a:txBody>
                    <a:bodyPr/>
                    <a:lstStyle/>
                    <a:p>
                      <a:pPr algn="ctr">
                        <a:lnSpc>
                          <a:spcPct val="107000"/>
                        </a:lnSpc>
                        <a:spcAft>
                          <a:spcPts val="0"/>
                        </a:spcAft>
                      </a:pPr>
                      <a:r>
                        <a:rPr lang="lv-LV" sz="1100" dirty="0">
                          <a:effectLst/>
                          <a:latin typeface="+mj-lt"/>
                        </a:rPr>
                        <a:t>Lāsma Mūrniece</a:t>
                      </a:r>
                      <a:endParaRPr lang="lv-LV" sz="1050" dirty="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mj-lt"/>
                          <a:hlinkClick r:id="rId5"/>
                        </a:rPr>
                        <a:t>llasma91@inbox.lv</a:t>
                      </a:r>
                      <a:r>
                        <a:rPr lang="lv-LV" sz="1100" dirty="0">
                          <a:effectLst/>
                          <a:latin typeface="+mj-lt"/>
                        </a:rPr>
                        <a:t> </a:t>
                      </a:r>
                      <a:endParaRPr lang="lv-LV" sz="1050" b="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28306373</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xmlns="" val="1186860572"/>
                  </a:ext>
                </a:extLst>
              </a:tr>
              <a:tr h="684881">
                <a:tc>
                  <a:txBody>
                    <a:bodyPr/>
                    <a:lstStyle/>
                    <a:p>
                      <a:pPr algn="ctr">
                        <a:lnSpc>
                          <a:spcPct val="107000"/>
                        </a:lnSpc>
                        <a:spcAft>
                          <a:spcPts val="0"/>
                        </a:spcAft>
                      </a:pPr>
                      <a:r>
                        <a:rPr lang="lv-LV" sz="1400" dirty="0">
                          <a:effectLst/>
                          <a:latin typeface="+mj-lt"/>
                        </a:rPr>
                        <a:t>Tehnoloģiju</a:t>
                      </a:r>
                      <a:endParaRPr lang="lv-LV" sz="1200" b="1"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Mājturība un tehnoloģijas</a:t>
                      </a:r>
                      <a:endParaRPr lang="lv-LV" sz="1050">
                        <a:effectLst/>
                        <a:latin typeface="+mj-lt"/>
                      </a:endParaRPr>
                    </a:p>
                    <a:p>
                      <a:pPr algn="ctr">
                        <a:lnSpc>
                          <a:spcPct val="107000"/>
                        </a:lnSpc>
                        <a:spcAft>
                          <a:spcPts val="0"/>
                        </a:spcAft>
                      </a:pPr>
                      <a:r>
                        <a:rPr lang="lv-LV" sz="1100">
                          <a:effectLst/>
                          <a:latin typeface="+mj-lt"/>
                        </a:rPr>
                        <a:t>Informātika</a:t>
                      </a:r>
                      <a:endParaRPr lang="lv-LV" sz="1050">
                        <a:effectLst/>
                        <a:latin typeface="+mj-lt"/>
                      </a:endParaRPr>
                    </a:p>
                    <a:p>
                      <a:pPr algn="ctr">
                        <a:lnSpc>
                          <a:spcPct val="107000"/>
                        </a:lnSpc>
                        <a:spcAft>
                          <a:spcPts val="0"/>
                        </a:spcAft>
                      </a:pPr>
                      <a:r>
                        <a:rPr lang="lv-LV" sz="1100">
                          <a:effectLst/>
                          <a:latin typeface="+mj-lt"/>
                        </a:rPr>
                        <a:t>Datorika</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mj-lt"/>
                        </a:rPr>
                        <a:t>Ginta </a:t>
                      </a:r>
                      <a:r>
                        <a:rPr lang="lv-LV" sz="1100" dirty="0" err="1">
                          <a:effectLst/>
                          <a:latin typeface="+mj-lt"/>
                        </a:rPr>
                        <a:t>Bogdanova</a:t>
                      </a:r>
                      <a:endParaRPr lang="lv-LV" sz="1050" dirty="0">
                        <a:effectLst/>
                        <a:latin typeface="+mj-lt"/>
                      </a:endParaRPr>
                    </a:p>
                    <a:p>
                      <a:pPr algn="ctr">
                        <a:lnSpc>
                          <a:spcPct val="107000"/>
                        </a:lnSpc>
                        <a:spcAft>
                          <a:spcPts val="0"/>
                        </a:spcAft>
                      </a:pPr>
                      <a:r>
                        <a:rPr lang="lv-LV" sz="1100" dirty="0">
                          <a:effectLst/>
                          <a:latin typeface="+mj-lt"/>
                        </a:rPr>
                        <a:t>Antra </a:t>
                      </a:r>
                      <a:r>
                        <a:rPr lang="lv-LV" sz="1100" dirty="0" err="1">
                          <a:effectLst/>
                          <a:latin typeface="+mj-lt"/>
                        </a:rPr>
                        <a:t>Petkeviča</a:t>
                      </a:r>
                      <a:endParaRPr lang="lv-LV" sz="1050" dirty="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mj-lt"/>
                          <a:hlinkClick r:id="rId6"/>
                        </a:rPr>
                        <a:t>ginta_b2@inbox.lv</a:t>
                      </a:r>
                      <a:r>
                        <a:rPr lang="lv-LV" sz="1100" dirty="0">
                          <a:effectLst/>
                          <a:latin typeface="+mj-lt"/>
                        </a:rPr>
                        <a:t> </a:t>
                      </a:r>
                      <a:endParaRPr lang="lv-LV" sz="1050" dirty="0">
                        <a:effectLst/>
                        <a:latin typeface="+mj-lt"/>
                      </a:endParaRPr>
                    </a:p>
                    <a:p>
                      <a:pPr algn="ctr">
                        <a:lnSpc>
                          <a:spcPct val="107000"/>
                        </a:lnSpc>
                        <a:spcAft>
                          <a:spcPts val="0"/>
                        </a:spcAft>
                      </a:pPr>
                      <a:r>
                        <a:rPr lang="lv-LV" sz="1100" u="none" strike="noStrike" dirty="0">
                          <a:effectLst/>
                          <a:latin typeface="+mj-lt"/>
                          <a:hlinkClick r:id="rId7"/>
                        </a:rPr>
                        <a:t>vantra@inbox.lv</a:t>
                      </a:r>
                      <a:r>
                        <a:rPr lang="lv-LV" sz="1100" dirty="0">
                          <a:effectLst/>
                          <a:latin typeface="+mj-lt"/>
                        </a:rPr>
                        <a:t> </a:t>
                      </a:r>
                      <a:endParaRPr lang="lv-LV" sz="1050" b="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29453862</a:t>
                      </a:r>
                      <a:endParaRPr lang="lv-LV" sz="1050">
                        <a:effectLst/>
                        <a:latin typeface="+mj-lt"/>
                      </a:endParaRPr>
                    </a:p>
                    <a:p>
                      <a:pPr algn="ctr">
                        <a:lnSpc>
                          <a:spcPct val="107000"/>
                        </a:lnSpc>
                        <a:spcAft>
                          <a:spcPts val="0"/>
                        </a:spcAft>
                      </a:pPr>
                      <a:r>
                        <a:rPr lang="lv-LV" sz="1100">
                          <a:effectLst/>
                          <a:latin typeface="+mj-lt"/>
                        </a:rPr>
                        <a:t>26424218</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xmlns="" val="3749470178"/>
                  </a:ext>
                </a:extLst>
              </a:tr>
              <a:tr h="684881">
                <a:tc>
                  <a:txBody>
                    <a:bodyPr/>
                    <a:lstStyle/>
                    <a:p>
                      <a:pPr algn="ctr">
                        <a:lnSpc>
                          <a:spcPct val="107000"/>
                        </a:lnSpc>
                        <a:spcAft>
                          <a:spcPts val="0"/>
                        </a:spcAft>
                      </a:pPr>
                      <a:r>
                        <a:rPr lang="lv-LV" sz="1400" dirty="0">
                          <a:effectLst/>
                          <a:latin typeface="+mj-lt"/>
                        </a:rPr>
                        <a:t>Sociālā un pilsoniskā</a:t>
                      </a:r>
                      <a:endParaRPr lang="lv-LV" sz="1200" b="1"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Sociālās zinības</a:t>
                      </a:r>
                      <a:endParaRPr lang="lv-LV" sz="1050">
                        <a:effectLst/>
                        <a:latin typeface="+mj-lt"/>
                      </a:endParaRPr>
                    </a:p>
                    <a:p>
                      <a:pPr algn="ctr">
                        <a:lnSpc>
                          <a:spcPct val="107000"/>
                        </a:lnSpc>
                        <a:spcAft>
                          <a:spcPts val="0"/>
                        </a:spcAft>
                      </a:pPr>
                      <a:r>
                        <a:rPr lang="lv-LV" sz="1100">
                          <a:effectLst/>
                          <a:latin typeface="+mj-lt"/>
                        </a:rPr>
                        <a:t>Latvijas un pasaules vēsture</a:t>
                      </a:r>
                      <a:endParaRPr lang="lv-LV" sz="1050">
                        <a:effectLst/>
                        <a:latin typeface="+mj-lt"/>
                      </a:endParaRPr>
                    </a:p>
                    <a:p>
                      <a:pPr algn="ctr">
                        <a:lnSpc>
                          <a:spcPct val="107000"/>
                        </a:lnSpc>
                        <a:spcAft>
                          <a:spcPts val="0"/>
                        </a:spcAft>
                      </a:pPr>
                      <a:r>
                        <a:rPr lang="lv-LV" sz="1100">
                          <a:effectLst/>
                          <a:latin typeface="+mj-lt"/>
                        </a:rPr>
                        <a:t>Ekonomika</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mj-lt"/>
                        </a:rPr>
                        <a:t>Dace </a:t>
                      </a:r>
                      <a:r>
                        <a:rPr lang="lv-LV" sz="1100" dirty="0" err="1">
                          <a:effectLst/>
                          <a:latin typeface="+mj-lt"/>
                        </a:rPr>
                        <a:t>Vilkauša</a:t>
                      </a:r>
                      <a:endParaRPr lang="lv-LV" sz="1050" dirty="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mj-lt"/>
                          <a:hlinkClick r:id="rId8"/>
                        </a:rPr>
                        <a:t>dace_vilkausa@inbox.lv</a:t>
                      </a:r>
                      <a:r>
                        <a:rPr lang="lv-LV" sz="1100" dirty="0">
                          <a:effectLst/>
                          <a:latin typeface="+mj-lt"/>
                        </a:rPr>
                        <a:t> </a:t>
                      </a:r>
                      <a:endParaRPr lang="lv-LV" sz="1050" b="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26140906</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xmlns="" val="2141499705"/>
                  </a:ext>
                </a:extLst>
              </a:tr>
              <a:tr h="684881">
                <a:tc>
                  <a:txBody>
                    <a:bodyPr/>
                    <a:lstStyle/>
                    <a:p>
                      <a:pPr algn="ctr">
                        <a:lnSpc>
                          <a:spcPct val="107000"/>
                        </a:lnSpc>
                        <a:spcAft>
                          <a:spcPts val="0"/>
                        </a:spcAft>
                      </a:pPr>
                      <a:r>
                        <a:rPr lang="lv-LV" sz="1400" dirty="0">
                          <a:effectLst/>
                          <a:latin typeface="+mj-lt"/>
                        </a:rPr>
                        <a:t>Valodu</a:t>
                      </a:r>
                      <a:endParaRPr lang="lv-LV" sz="1200" b="1"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Latviešu valoda</a:t>
                      </a:r>
                      <a:endParaRPr lang="lv-LV" sz="1050">
                        <a:effectLst/>
                        <a:latin typeface="+mj-lt"/>
                      </a:endParaRPr>
                    </a:p>
                    <a:p>
                      <a:pPr algn="ctr">
                        <a:lnSpc>
                          <a:spcPct val="107000"/>
                        </a:lnSpc>
                        <a:spcAft>
                          <a:spcPts val="0"/>
                        </a:spcAft>
                      </a:pPr>
                      <a:r>
                        <a:rPr lang="lv-LV" sz="1100">
                          <a:effectLst/>
                          <a:latin typeface="+mj-lt"/>
                        </a:rPr>
                        <a:t>Krievu valoda</a:t>
                      </a:r>
                      <a:endParaRPr lang="lv-LV" sz="1050">
                        <a:effectLst/>
                        <a:latin typeface="+mj-lt"/>
                      </a:endParaRPr>
                    </a:p>
                    <a:p>
                      <a:pPr algn="ctr">
                        <a:lnSpc>
                          <a:spcPct val="107000"/>
                        </a:lnSpc>
                        <a:spcAft>
                          <a:spcPts val="0"/>
                        </a:spcAft>
                      </a:pPr>
                      <a:r>
                        <a:rPr lang="lv-LV" sz="1100">
                          <a:effectLst/>
                          <a:latin typeface="+mj-lt"/>
                        </a:rPr>
                        <a:t>Angļu valoda</a:t>
                      </a:r>
                      <a:endParaRPr lang="lv-LV" sz="1050">
                        <a:effectLst/>
                        <a:latin typeface="+mj-lt"/>
                      </a:endParaRPr>
                    </a:p>
                    <a:p>
                      <a:pPr algn="ctr">
                        <a:lnSpc>
                          <a:spcPct val="107000"/>
                        </a:lnSpc>
                        <a:spcAft>
                          <a:spcPts val="0"/>
                        </a:spcAft>
                      </a:pPr>
                      <a:r>
                        <a:rPr lang="lv-LV" sz="1100">
                          <a:effectLst/>
                          <a:latin typeface="+mj-lt"/>
                        </a:rPr>
                        <a:t>Vācu valoda</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Ilze Plezere</a:t>
                      </a:r>
                      <a:endParaRPr lang="lv-LV" sz="1050">
                        <a:effectLst/>
                        <a:latin typeface="+mj-lt"/>
                      </a:endParaRPr>
                    </a:p>
                    <a:p>
                      <a:pPr algn="ctr">
                        <a:lnSpc>
                          <a:spcPct val="107000"/>
                        </a:lnSpc>
                        <a:spcAft>
                          <a:spcPts val="0"/>
                        </a:spcAft>
                      </a:pPr>
                      <a:r>
                        <a:rPr lang="lv-LV" sz="1100">
                          <a:effectLst/>
                          <a:latin typeface="+mj-lt"/>
                        </a:rPr>
                        <a:t>Maija Kesenfelde</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sng" dirty="0">
                          <a:effectLst/>
                          <a:latin typeface="+mj-lt"/>
                          <a:hlinkClick r:id="rId9"/>
                        </a:rPr>
                        <a:t>ilze0602@inbox.lv</a:t>
                      </a:r>
                      <a:r>
                        <a:rPr lang="lv-LV" sz="1100" dirty="0">
                          <a:effectLst/>
                          <a:latin typeface="+mj-lt"/>
                        </a:rPr>
                        <a:t> </a:t>
                      </a:r>
                      <a:endParaRPr lang="lv-LV" sz="1050" dirty="0">
                        <a:effectLst/>
                        <a:latin typeface="+mj-lt"/>
                      </a:endParaRPr>
                    </a:p>
                    <a:p>
                      <a:pPr algn="ctr">
                        <a:lnSpc>
                          <a:spcPct val="107000"/>
                        </a:lnSpc>
                        <a:spcAft>
                          <a:spcPts val="0"/>
                        </a:spcAft>
                      </a:pPr>
                      <a:r>
                        <a:rPr lang="lv-LV" sz="1100" u="none" strike="noStrike" dirty="0">
                          <a:effectLst/>
                          <a:latin typeface="+mj-lt"/>
                          <a:hlinkClick r:id="rId10"/>
                        </a:rPr>
                        <a:t>maijakesenfelde@gmail.com</a:t>
                      </a:r>
                      <a:r>
                        <a:rPr lang="lv-LV" sz="1100" dirty="0">
                          <a:effectLst/>
                          <a:latin typeface="+mj-lt"/>
                        </a:rPr>
                        <a:t> </a:t>
                      </a:r>
                      <a:endParaRPr lang="lv-LV" sz="1050" b="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29115194</a:t>
                      </a:r>
                      <a:endParaRPr lang="lv-LV" sz="1050">
                        <a:effectLst/>
                        <a:latin typeface="+mj-lt"/>
                      </a:endParaRPr>
                    </a:p>
                    <a:p>
                      <a:pPr algn="ctr">
                        <a:lnSpc>
                          <a:spcPct val="107000"/>
                        </a:lnSpc>
                        <a:spcAft>
                          <a:spcPts val="0"/>
                        </a:spcAft>
                      </a:pPr>
                      <a:r>
                        <a:rPr lang="lv-LV" sz="1100">
                          <a:effectLst/>
                          <a:latin typeface="+mj-lt"/>
                        </a:rPr>
                        <a:t>25418384</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xmlns="" val="2550032718"/>
                  </a:ext>
                </a:extLst>
              </a:tr>
              <a:tr h="1142939">
                <a:tc>
                  <a:txBody>
                    <a:bodyPr/>
                    <a:lstStyle/>
                    <a:p>
                      <a:pPr algn="ctr">
                        <a:lnSpc>
                          <a:spcPct val="107000"/>
                        </a:lnSpc>
                        <a:spcAft>
                          <a:spcPts val="0"/>
                        </a:spcAft>
                      </a:pPr>
                      <a:r>
                        <a:rPr lang="lv-LV" sz="1400" dirty="0">
                          <a:effectLst/>
                          <a:latin typeface="+mj-lt"/>
                        </a:rPr>
                        <a:t>Dabaszinātņu</a:t>
                      </a:r>
                      <a:endParaRPr lang="lv-LV" sz="1200" b="1"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Dabaszinības</a:t>
                      </a:r>
                      <a:endParaRPr lang="lv-LV" sz="1050">
                        <a:effectLst/>
                        <a:latin typeface="+mj-lt"/>
                      </a:endParaRPr>
                    </a:p>
                    <a:p>
                      <a:pPr algn="ctr">
                        <a:lnSpc>
                          <a:spcPct val="107000"/>
                        </a:lnSpc>
                        <a:spcAft>
                          <a:spcPts val="0"/>
                        </a:spcAft>
                      </a:pPr>
                      <a:r>
                        <a:rPr lang="lv-LV" sz="1100">
                          <a:effectLst/>
                          <a:latin typeface="+mj-lt"/>
                        </a:rPr>
                        <a:t>Fizika</a:t>
                      </a:r>
                      <a:endParaRPr lang="lv-LV" sz="1050">
                        <a:effectLst/>
                        <a:latin typeface="+mj-lt"/>
                      </a:endParaRPr>
                    </a:p>
                    <a:p>
                      <a:pPr algn="ctr">
                        <a:lnSpc>
                          <a:spcPct val="107000"/>
                        </a:lnSpc>
                        <a:spcAft>
                          <a:spcPts val="0"/>
                        </a:spcAft>
                      </a:pPr>
                      <a:r>
                        <a:rPr lang="lv-LV" sz="1100">
                          <a:effectLst/>
                          <a:latin typeface="+mj-lt"/>
                        </a:rPr>
                        <a:t>Ķīmija</a:t>
                      </a:r>
                      <a:endParaRPr lang="lv-LV" sz="1050">
                        <a:effectLst/>
                        <a:latin typeface="+mj-lt"/>
                      </a:endParaRPr>
                    </a:p>
                    <a:p>
                      <a:pPr algn="ctr">
                        <a:lnSpc>
                          <a:spcPct val="107000"/>
                        </a:lnSpc>
                        <a:spcAft>
                          <a:spcPts val="0"/>
                        </a:spcAft>
                      </a:pPr>
                      <a:r>
                        <a:rPr lang="lv-LV" sz="1100">
                          <a:effectLst/>
                          <a:latin typeface="+mj-lt"/>
                        </a:rPr>
                        <a:t>Bioloģija</a:t>
                      </a:r>
                      <a:endParaRPr lang="lv-LV" sz="1050">
                        <a:effectLst/>
                        <a:latin typeface="+mj-lt"/>
                      </a:endParaRPr>
                    </a:p>
                    <a:p>
                      <a:pPr algn="ctr">
                        <a:lnSpc>
                          <a:spcPct val="107000"/>
                        </a:lnSpc>
                        <a:spcAft>
                          <a:spcPts val="0"/>
                        </a:spcAft>
                      </a:pPr>
                      <a:r>
                        <a:rPr lang="lv-LV" sz="1100">
                          <a:effectLst/>
                          <a:latin typeface="+mj-lt"/>
                        </a:rPr>
                        <a:t>Ģeogrāfija</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Ineta Krūmiņa</a:t>
                      </a:r>
                      <a:endParaRPr lang="lv-LV" sz="1050">
                        <a:effectLst/>
                        <a:latin typeface="+mj-lt"/>
                      </a:endParaRPr>
                    </a:p>
                    <a:p>
                      <a:pPr algn="ctr">
                        <a:lnSpc>
                          <a:spcPct val="107000"/>
                        </a:lnSpc>
                        <a:spcAft>
                          <a:spcPts val="0"/>
                        </a:spcAft>
                      </a:pPr>
                      <a:r>
                        <a:rPr lang="lv-LV" sz="1100">
                          <a:effectLst/>
                          <a:latin typeface="+mj-lt"/>
                        </a:rPr>
                        <a:t>Ināra Batņa</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mj-lt"/>
                        </a:rPr>
                        <a:t> </a:t>
                      </a:r>
                      <a:endParaRPr lang="lv-LV" sz="1050" dirty="0">
                        <a:effectLst/>
                        <a:latin typeface="+mj-lt"/>
                      </a:endParaRPr>
                    </a:p>
                    <a:p>
                      <a:pPr algn="ctr">
                        <a:lnSpc>
                          <a:spcPct val="107000"/>
                        </a:lnSpc>
                        <a:spcAft>
                          <a:spcPts val="0"/>
                        </a:spcAft>
                      </a:pPr>
                      <a:r>
                        <a:rPr lang="lv-LV" sz="1100" dirty="0">
                          <a:effectLst/>
                          <a:latin typeface="+mj-lt"/>
                        </a:rPr>
                        <a:t> </a:t>
                      </a:r>
                      <a:endParaRPr lang="lv-LV" sz="1050" dirty="0">
                        <a:effectLst/>
                        <a:latin typeface="+mj-lt"/>
                      </a:endParaRPr>
                    </a:p>
                    <a:p>
                      <a:pPr algn="ctr">
                        <a:lnSpc>
                          <a:spcPct val="107000"/>
                        </a:lnSpc>
                        <a:spcAft>
                          <a:spcPts val="0"/>
                        </a:spcAft>
                      </a:pPr>
                      <a:r>
                        <a:rPr lang="lv-LV" sz="1100" u="none" strike="noStrike" dirty="0">
                          <a:effectLst/>
                          <a:latin typeface="+mj-lt"/>
                          <a:hlinkClick r:id="rId11"/>
                        </a:rPr>
                        <a:t>inetakruminja@inbox.lv</a:t>
                      </a:r>
                      <a:endParaRPr lang="lv-LV" sz="1050" dirty="0">
                        <a:effectLst/>
                        <a:latin typeface="+mj-lt"/>
                      </a:endParaRPr>
                    </a:p>
                    <a:p>
                      <a:pPr algn="ctr">
                        <a:lnSpc>
                          <a:spcPct val="107000"/>
                        </a:lnSpc>
                        <a:spcAft>
                          <a:spcPts val="0"/>
                        </a:spcAft>
                      </a:pPr>
                      <a:r>
                        <a:rPr lang="lv-LV" sz="1100" u="none" strike="noStrike" dirty="0">
                          <a:effectLst/>
                          <a:latin typeface="+mj-lt"/>
                          <a:hlinkClick r:id="rId12"/>
                        </a:rPr>
                        <a:t>inara.batna@inbox.lv</a:t>
                      </a:r>
                      <a:r>
                        <a:rPr lang="lv-LV" sz="1100" dirty="0">
                          <a:effectLst/>
                          <a:latin typeface="+mj-lt"/>
                        </a:rPr>
                        <a:t> </a:t>
                      </a:r>
                      <a:endParaRPr lang="lv-LV" sz="1050" dirty="0">
                        <a:effectLst/>
                        <a:latin typeface="+mj-lt"/>
                      </a:endParaRPr>
                    </a:p>
                    <a:p>
                      <a:pPr algn="ctr">
                        <a:lnSpc>
                          <a:spcPct val="107000"/>
                        </a:lnSpc>
                        <a:spcAft>
                          <a:spcPts val="0"/>
                        </a:spcAft>
                      </a:pPr>
                      <a:r>
                        <a:rPr lang="lv-LV" sz="1100" dirty="0">
                          <a:effectLst/>
                          <a:latin typeface="+mj-lt"/>
                        </a:rPr>
                        <a:t> </a:t>
                      </a:r>
                      <a:endParaRPr lang="lv-LV" sz="1050" dirty="0">
                        <a:effectLst/>
                        <a:latin typeface="+mj-lt"/>
                      </a:endParaRPr>
                    </a:p>
                    <a:p>
                      <a:pPr algn="ctr">
                        <a:lnSpc>
                          <a:spcPct val="107000"/>
                        </a:lnSpc>
                        <a:spcAft>
                          <a:spcPts val="0"/>
                        </a:spcAft>
                      </a:pPr>
                      <a:r>
                        <a:rPr lang="lv-LV" sz="1100" dirty="0">
                          <a:effectLst/>
                          <a:latin typeface="+mj-lt"/>
                        </a:rPr>
                        <a:t> </a:t>
                      </a:r>
                      <a:endParaRPr lang="lv-LV" sz="1050" b="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mj-lt"/>
                        </a:rPr>
                        <a:t>29128270</a:t>
                      </a:r>
                      <a:endParaRPr lang="lv-LV" sz="1050" dirty="0">
                        <a:effectLst/>
                        <a:latin typeface="+mj-lt"/>
                      </a:endParaRPr>
                    </a:p>
                    <a:p>
                      <a:pPr algn="ctr">
                        <a:lnSpc>
                          <a:spcPct val="107000"/>
                        </a:lnSpc>
                        <a:spcAft>
                          <a:spcPts val="0"/>
                        </a:spcAft>
                      </a:pPr>
                      <a:r>
                        <a:rPr lang="lv-LV" sz="1100" dirty="0">
                          <a:effectLst/>
                          <a:latin typeface="+mj-lt"/>
                        </a:rPr>
                        <a:t>28675096</a:t>
                      </a:r>
                      <a:endParaRPr lang="lv-LV" sz="1050" dirty="0">
                        <a:effectLst/>
                        <a:latin typeface="+mj-lt"/>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xmlns="" val="1316395126"/>
                  </a:ext>
                </a:extLst>
              </a:tr>
              <a:tr h="217890">
                <a:tc>
                  <a:txBody>
                    <a:bodyPr/>
                    <a:lstStyle/>
                    <a:p>
                      <a:pPr algn="ctr">
                        <a:lnSpc>
                          <a:spcPct val="107000"/>
                        </a:lnSpc>
                        <a:spcAft>
                          <a:spcPts val="0"/>
                        </a:spcAft>
                      </a:pPr>
                      <a:r>
                        <a:rPr lang="lv-LV" sz="1400" dirty="0">
                          <a:effectLst/>
                          <a:latin typeface="+mj-lt"/>
                        </a:rPr>
                        <a:t>Sākumskolas</a:t>
                      </a:r>
                      <a:endParaRPr lang="lv-LV" sz="1200" b="1"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 </a:t>
                      </a:r>
                      <a:endParaRPr lang="lv-LV" sz="1050">
                        <a:effectLst/>
                        <a:latin typeface="+mj-lt"/>
                        <a:ea typeface="Calibri" panose="020F0502020204030204" pitchFamily="34" charset="0"/>
                        <a:cs typeface="Yatra One" panose="02000000000000000000" pitchFamily="2" charset="-70"/>
                      </a:endParaRPr>
                    </a:p>
                  </a:txBody>
                  <a:tcPr marL="49389" marR="49389" marT="0" marB="0"/>
                </a:tc>
                <a:tc>
                  <a:txBody>
                    <a:bodyPr/>
                    <a:lstStyle/>
                    <a:p>
                      <a:pPr algn="ctr">
                        <a:lnSpc>
                          <a:spcPct val="107000"/>
                        </a:lnSpc>
                        <a:spcAft>
                          <a:spcPts val="0"/>
                        </a:spcAft>
                      </a:pPr>
                      <a:r>
                        <a:rPr lang="lv-LV" sz="1100">
                          <a:effectLst/>
                          <a:latin typeface="+mj-lt"/>
                        </a:rPr>
                        <a:t>Ligita Zāģere</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mj-lt"/>
                          <a:hlinkClick r:id="rId13"/>
                        </a:rPr>
                        <a:t>ligitazagere@inbox.lv</a:t>
                      </a:r>
                      <a:r>
                        <a:rPr lang="lv-LV" sz="1100" dirty="0">
                          <a:effectLst/>
                          <a:latin typeface="+mj-lt"/>
                        </a:rPr>
                        <a:t> </a:t>
                      </a:r>
                      <a:endParaRPr lang="lv-LV" sz="1050" b="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mj-lt"/>
                        </a:rPr>
                        <a:t>26321556</a:t>
                      </a:r>
                      <a:endParaRPr lang="lv-LV" sz="1050" dirty="0">
                        <a:effectLst/>
                        <a:latin typeface="+mj-lt"/>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xmlns="" val="3427813744"/>
                  </a:ext>
                </a:extLst>
              </a:tr>
              <a:tr h="326169">
                <a:tc>
                  <a:txBody>
                    <a:bodyPr/>
                    <a:lstStyle/>
                    <a:p>
                      <a:pPr algn="ctr">
                        <a:lnSpc>
                          <a:spcPct val="107000"/>
                        </a:lnSpc>
                        <a:spcAft>
                          <a:spcPts val="0"/>
                        </a:spcAft>
                      </a:pPr>
                      <a:r>
                        <a:rPr lang="lv-LV" sz="1400" dirty="0">
                          <a:effectLst/>
                          <a:latin typeface="+mj-lt"/>
                        </a:rPr>
                        <a:t>Pirmsskolas</a:t>
                      </a:r>
                      <a:endParaRPr lang="lv-LV" sz="1200" b="1"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a:effectLst/>
                          <a:latin typeface="+mj-lt"/>
                        </a:rPr>
                        <a:t> </a:t>
                      </a:r>
                      <a:endParaRPr lang="lv-LV" sz="1050">
                        <a:effectLst/>
                        <a:latin typeface="+mj-lt"/>
                        <a:ea typeface="Calibri" panose="020F0502020204030204" pitchFamily="34" charset="0"/>
                        <a:cs typeface="Yatra One" panose="02000000000000000000" pitchFamily="2" charset="-70"/>
                      </a:endParaRPr>
                    </a:p>
                  </a:txBody>
                  <a:tcPr marL="49389" marR="49389" marT="0" marB="0"/>
                </a:tc>
                <a:tc>
                  <a:txBody>
                    <a:bodyPr/>
                    <a:lstStyle/>
                    <a:p>
                      <a:pPr algn="ctr">
                        <a:lnSpc>
                          <a:spcPct val="107000"/>
                        </a:lnSpc>
                        <a:spcAft>
                          <a:spcPts val="0"/>
                        </a:spcAft>
                      </a:pPr>
                      <a:r>
                        <a:rPr lang="lv-LV" sz="1100">
                          <a:effectLst/>
                          <a:latin typeface="+mj-lt"/>
                        </a:rPr>
                        <a:t>Solvita Vinberga-Bambe</a:t>
                      </a:r>
                      <a:endParaRPr lang="lv-LV" sz="1050">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u="none" strike="noStrike" dirty="0">
                          <a:effectLst/>
                          <a:latin typeface="+mj-lt"/>
                          <a:hlinkClick r:id="rId14"/>
                        </a:rPr>
                        <a:t>solvitaaa@inbox.lv</a:t>
                      </a:r>
                      <a:r>
                        <a:rPr lang="lv-LV" sz="1100" dirty="0">
                          <a:effectLst/>
                          <a:latin typeface="+mj-lt"/>
                        </a:rPr>
                        <a:t> </a:t>
                      </a:r>
                      <a:endParaRPr lang="lv-LV" sz="1050" b="0" dirty="0">
                        <a:solidFill>
                          <a:schemeClr val="tx1"/>
                        </a:solidFill>
                        <a:effectLst/>
                        <a:latin typeface="+mj-lt"/>
                        <a:ea typeface="Calibri" panose="020F0502020204030204" pitchFamily="34" charset="0"/>
                        <a:cs typeface="Yatra One" panose="02000000000000000000" pitchFamily="2" charset="-70"/>
                      </a:endParaRPr>
                    </a:p>
                  </a:txBody>
                  <a:tcPr marL="49389" marR="49389" marT="0" marB="0" anchor="ctr"/>
                </a:tc>
                <a:tc>
                  <a:txBody>
                    <a:bodyPr/>
                    <a:lstStyle/>
                    <a:p>
                      <a:pPr algn="ctr">
                        <a:lnSpc>
                          <a:spcPct val="107000"/>
                        </a:lnSpc>
                        <a:spcAft>
                          <a:spcPts val="0"/>
                        </a:spcAft>
                      </a:pPr>
                      <a:r>
                        <a:rPr lang="lv-LV" sz="1100" dirty="0">
                          <a:effectLst/>
                          <a:latin typeface="+mj-lt"/>
                        </a:rPr>
                        <a:t>29431160</a:t>
                      </a:r>
                      <a:endParaRPr lang="lv-LV" sz="1050" dirty="0">
                        <a:effectLst/>
                        <a:latin typeface="+mj-lt"/>
                        <a:ea typeface="Calibri" panose="020F0502020204030204" pitchFamily="34" charset="0"/>
                        <a:cs typeface="Yatra One" panose="02000000000000000000" pitchFamily="2" charset="-70"/>
                      </a:endParaRPr>
                    </a:p>
                  </a:txBody>
                  <a:tcPr marL="49389" marR="49389" marT="0" marB="0" anchor="ctr"/>
                </a:tc>
                <a:extLst>
                  <a:ext uri="{0D108BD9-81ED-4DB2-BD59-A6C34878D82A}">
                    <a16:rowId xmlns:a16="http://schemas.microsoft.com/office/drawing/2014/main" xmlns="" val="2597082995"/>
                  </a:ext>
                </a:extLst>
              </a:tr>
            </a:tbl>
          </a:graphicData>
        </a:graphic>
      </p:graphicFrame>
    </p:spTree>
    <p:extLst>
      <p:ext uri="{BB962C8B-B14F-4D97-AF65-F5344CB8AC3E}">
        <p14:creationId xmlns:p14="http://schemas.microsoft.com/office/powerpoint/2010/main" val="4237037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isnstūris 2"/>
          <p:cNvSpPr/>
          <p:nvPr/>
        </p:nvSpPr>
        <p:spPr>
          <a:xfrm>
            <a:off x="2089219" y="0"/>
            <a:ext cx="8208912" cy="6924973"/>
          </a:xfrm>
          <a:prstGeom prst="rect">
            <a:avLst/>
          </a:prstGeom>
        </p:spPr>
        <p:txBody>
          <a:bodyPr wrap="square">
            <a:spAutoFit/>
          </a:bodyPr>
          <a:lstStyle/>
          <a:p>
            <a:pPr algn="ctr"/>
            <a:r>
              <a:rPr lang="lv-LV" sz="3200" b="1" dirty="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MJK uzdevumi</a:t>
            </a:r>
            <a:r>
              <a:rPr lang="lv-LV" sz="3200" b="1" dirty="0" smtClean="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p>
          <a:p>
            <a:pPr algn="ctr"/>
            <a:endParaRPr lang="lv-LV" sz="2800" b="1" dirty="0">
              <a:solidFill>
                <a:srgbClr val="00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Novadā vada, virza, koordinē un atbalsta sadarbību attiecīgajā MJ iesaistītajiem </a:t>
            </a:r>
            <a:r>
              <a:rPr lang="lv-LV" sz="2400" dirty="0" smtClean="0">
                <a:solidFill>
                  <a:srgbClr val="000000"/>
                </a:solidFill>
                <a:latin typeface="Garamond" panose="02020404030301010803" pitchFamily="18" charset="0"/>
                <a:cs typeface="Yatra One" panose="02000000000000000000" pitchFamily="2" charset="-70"/>
              </a:rPr>
              <a:t>pedagogiem</a:t>
            </a:r>
          </a:p>
          <a:p>
            <a:endParaRPr lang="lv-LV" sz="2400" dirty="0">
              <a:solidFill>
                <a:srgbClr val="000000"/>
              </a:solidFill>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Konsultē un atbalsta pedagogus pedagoģiskās prakses </a:t>
            </a:r>
            <a:r>
              <a:rPr lang="lv-LV" sz="2400" dirty="0" smtClean="0">
                <a:solidFill>
                  <a:srgbClr val="000000"/>
                </a:solidFill>
                <a:latin typeface="Garamond" panose="02020404030301010803" pitchFamily="18" charset="0"/>
                <a:cs typeface="Yatra One" panose="02000000000000000000" pitchFamily="2" charset="-70"/>
              </a:rPr>
              <a:t>pilnveidei</a:t>
            </a:r>
          </a:p>
          <a:p>
            <a:endParaRPr lang="lv-LV" sz="2400" dirty="0">
              <a:solidFill>
                <a:srgbClr val="000000"/>
              </a:solidFill>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Apzina un popularizē labās prakses piemērus un pieredzes apmaiņu </a:t>
            </a:r>
            <a:r>
              <a:rPr lang="lv-LV" sz="2400" dirty="0" smtClean="0">
                <a:solidFill>
                  <a:srgbClr val="000000"/>
                </a:solidFill>
                <a:latin typeface="Garamond" panose="02020404030301010803" pitchFamily="18" charset="0"/>
                <a:cs typeface="Yatra One" panose="02000000000000000000" pitchFamily="2" charset="-70"/>
              </a:rPr>
              <a:t>(meistarklases</a:t>
            </a:r>
            <a:r>
              <a:rPr lang="lv-LV" sz="2400" dirty="0">
                <a:solidFill>
                  <a:srgbClr val="000000"/>
                </a:solidFill>
                <a:latin typeface="Garamond" panose="02020404030301010803" pitchFamily="18" charset="0"/>
                <a:cs typeface="Yatra One" panose="02000000000000000000" pitchFamily="2" charset="-70"/>
              </a:rPr>
              <a:t>, atklātās stundas, semināri, metodiskās </a:t>
            </a:r>
            <a:r>
              <a:rPr lang="lv-LV" sz="2400" dirty="0" smtClean="0">
                <a:solidFill>
                  <a:srgbClr val="000000"/>
                </a:solidFill>
                <a:latin typeface="Garamond" panose="02020404030301010803" pitchFamily="18" charset="0"/>
                <a:cs typeface="Yatra One" panose="02000000000000000000" pitchFamily="2" charset="-70"/>
              </a:rPr>
              <a:t>izstrādnes)</a:t>
            </a:r>
          </a:p>
          <a:p>
            <a:endParaRPr lang="lv-LV" sz="2400" dirty="0">
              <a:solidFill>
                <a:srgbClr val="000000"/>
              </a:solidFill>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Stundu vērošana savā un citās novada skolās (analīze, ieteikumi</a:t>
            </a:r>
            <a:r>
              <a:rPr lang="lv-LV" sz="2400" dirty="0" smtClean="0">
                <a:solidFill>
                  <a:srgbClr val="000000"/>
                </a:solidFill>
                <a:latin typeface="Garamond" panose="02020404030301010803" pitchFamily="18" charset="0"/>
                <a:cs typeface="Yatra One" panose="02000000000000000000" pitchFamily="2" charset="-70"/>
              </a:rPr>
              <a:t>)</a:t>
            </a:r>
          </a:p>
          <a:p>
            <a:endParaRPr lang="lv-LV" sz="2400" dirty="0">
              <a:solidFill>
                <a:srgbClr val="000000"/>
              </a:solidFill>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Saikne ar VISC – regulāri iepazīstas ar aktuālo mācību saturā, informē MJ skolotājus par aktualitātēm, nodod mācību materiālus, ja nepieciešams – konsultē </a:t>
            </a:r>
            <a:r>
              <a:rPr lang="lv-LV" sz="2400" dirty="0" smtClean="0">
                <a:solidFill>
                  <a:srgbClr val="000000"/>
                </a:solidFill>
                <a:latin typeface="Garamond" panose="02020404030301010803" pitchFamily="18" charset="0"/>
                <a:cs typeface="Yatra One" panose="02000000000000000000" pitchFamily="2" charset="-70"/>
              </a:rPr>
              <a:t>pedagogus</a:t>
            </a:r>
          </a:p>
          <a:p>
            <a:endParaRPr lang="lv-LV" sz="2400" dirty="0">
              <a:solidFill>
                <a:srgbClr val="000000"/>
              </a:solidFill>
              <a:latin typeface="Garamond" panose="02020404030301010803" pitchFamily="18" charset="0"/>
              <a:cs typeface="Yatra One" panose="02000000000000000000" pitchFamily="2" charset="-70"/>
            </a:endParaRPr>
          </a:p>
          <a:p>
            <a:pPr marL="285750" indent="-285750">
              <a:buFont typeface="Arial" panose="020B0604020202020204" pitchFamily="34" charset="0"/>
              <a:buChar char="•"/>
            </a:pPr>
            <a:r>
              <a:rPr lang="lv-LV" sz="2400" dirty="0">
                <a:solidFill>
                  <a:srgbClr val="000000"/>
                </a:solidFill>
                <a:latin typeface="Garamond" panose="02020404030301010803" pitchFamily="18" charset="0"/>
                <a:cs typeface="Yatra One" panose="02000000000000000000" pitchFamily="2" charset="-70"/>
              </a:rPr>
              <a:t>Pedagogu profesionālās pilnveides koordinēšana</a:t>
            </a:r>
          </a:p>
        </p:txBody>
      </p:sp>
    </p:spTree>
    <p:extLst>
      <p:ext uri="{BB962C8B-B14F-4D97-AF65-F5344CB8AC3E}">
        <p14:creationId xmlns:p14="http://schemas.microsoft.com/office/powerpoint/2010/main" val="142526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963555" y="306476"/>
            <a:ext cx="9454430" cy="1280890"/>
          </a:xfrm>
        </p:spPr>
        <p:txBody>
          <a:bodyPr>
            <a:normAutofit fontScale="90000"/>
          </a:bodyPr>
          <a:lstStyle/>
          <a:p>
            <a:pPr algn="ctr"/>
            <a:r>
              <a:rPr lang="lv-LV" b="1" dirty="0" smtClean="0">
                <a:solidFill>
                  <a:srgbClr val="339933"/>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Pedagoģiski medicīniskā komisija 2020./2021. </a:t>
            </a:r>
            <a:r>
              <a:rPr lang="lv-LV" b="1" dirty="0" err="1" smtClean="0">
                <a:solidFill>
                  <a:srgbClr val="339933"/>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m.g</a:t>
            </a:r>
            <a:r>
              <a:rPr lang="lv-LV" b="1" dirty="0" smtClean="0">
                <a:solidFill>
                  <a:srgbClr val="339933"/>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r>
              <a:rPr lang="lv-LV" b="1" dirty="0">
                <a:solidFill>
                  <a:srgbClr val="FF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r>
            <a:br>
              <a:rPr lang="lv-LV" b="1" dirty="0">
                <a:solidFill>
                  <a:srgbClr val="FF00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endParaRPr lang="lv-LV" dirty="0"/>
          </a:p>
        </p:txBody>
      </p:sp>
      <p:sp>
        <p:nvSpPr>
          <p:cNvPr id="3" name="TextBox 2"/>
          <p:cNvSpPr txBox="1"/>
          <p:nvPr/>
        </p:nvSpPr>
        <p:spPr>
          <a:xfrm>
            <a:off x="1892445" y="1033368"/>
            <a:ext cx="8496944" cy="1107996"/>
          </a:xfrm>
          <a:prstGeom prst="rect">
            <a:avLst/>
          </a:prstGeom>
          <a:noFill/>
        </p:spPr>
        <p:txBody>
          <a:bodyPr wrap="square" rtlCol="0">
            <a:spAutoFit/>
          </a:bodyPr>
          <a:lstStyle/>
          <a:p>
            <a:pPr algn="just"/>
            <a:r>
              <a:rPr lang="lv-LV" sz="2200" dirty="0" smtClean="0">
                <a:solidFill>
                  <a:srgbClr val="003300"/>
                </a:solidFill>
                <a:latin typeface="Garamond" panose="02020404030301010803" pitchFamily="18" charset="0"/>
                <a:cs typeface="Yatra One" panose="02000000000000000000" pitchFamily="2" charset="-70"/>
              </a:rPr>
              <a:t>	Notika </a:t>
            </a:r>
            <a:r>
              <a:rPr lang="lv-LV" sz="2200" b="1" dirty="0" smtClean="0">
                <a:solidFill>
                  <a:srgbClr val="FF0000"/>
                </a:solidFill>
                <a:latin typeface="Garamond" panose="02020404030301010803" pitchFamily="18" charset="0"/>
                <a:cs typeface="Yatra One" panose="02000000000000000000" pitchFamily="2" charset="-70"/>
              </a:rPr>
              <a:t>10</a:t>
            </a:r>
            <a:r>
              <a:rPr lang="lv-LV" sz="2200" dirty="0" smtClean="0">
                <a:solidFill>
                  <a:srgbClr val="003300"/>
                </a:solidFill>
                <a:latin typeface="Garamond" panose="02020404030301010803" pitchFamily="18" charset="0"/>
                <a:cs typeface="Yatra One" panose="02000000000000000000" pitchFamily="2" charset="-70"/>
              </a:rPr>
              <a:t> Kandavas novada pedagoģiski medicīniskās komisijas sēdes, kurās izpētīja un pārbaudīja</a:t>
            </a:r>
            <a:r>
              <a:rPr lang="lv-LV" sz="2200" b="1" dirty="0" smtClean="0">
                <a:solidFill>
                  <a:srgbClr val="003300"/>
                </a:solidFill>
                <a:latin typeface="Garamond" panose="02020404030301010803" pitchFamily="18" charset="0"/>
                <a:cs typeface="Yatra One" panose="02000000000000000000" pitchFamily="2" charset="-70"/>
              </a:rPr>
              <a:t> </a:t>
            </a:r>
            <a:r>
              <a:rPr lang="lv-LV" sz="2200" b="1" dirty="0" smtClean="0">
                <a:solidFill>
                  <a:srgbClr val="FF0000"/>
                </a:solidFill>
                <a:latin typeface="Garamond" panose="02020404030301010803" pitchFamily="18" charset="0"/>
                <a:cs typeface="Yatra One" panose="02000000000000000000" pitchFamily="2" charset="-70"/>
              </a:rPr>
              <a:t>41</a:t>
            </a:r>
            <a:r>
              <a:rPr lang="lv-LV" sz="2200" b="1" dirty="0" smtClean="0">
                <a:solidFill>
                  <a:srgbClr val="003300"/>
                </a:solidFill>
                <a:latin typeface="Garamond" panose="02020404030301010803" pitchFamily="18" charset="0"/>
                <a:cs typeface="Yatra One" panose="02000000000000000000" pitchFamily="2" charset="-70"/>
              </a:rPr>
              <a:t> </a:t>
            </a:r>
            <a:r>
              <a:rPr lang="lv-LV" sz="2200" dirty="0" smtClean="0">
                <a:solidFill>
                  <a:srgbClr val="003300"/>
                </a:solidFill>
                <a:latin typeface="Garamond" panose="02020404030301010803" pitchFamily="18" charset="0"/>
                <a:cs typeface="Yatra One" panose="02000000000000000000" pitchFamily="2" charset="-70"/>
              </a:rPr>
              <a:t>bērnus un noteica viņu veselības stāvoklim, spējām un attīstības līmenim piemērotākās izglītības programmas: </a:t>
            </a:r>
          </a:p>
        </p:txBody>
      </p:sp>
      <p:graphicFrame>
        <p:nvGraphicFramePr>
          <p:cNvPr id="4" name="Tabula 3"/>
          <p:cNvGraphicFramePr>
            <a:graphicFrameLocks noGrp="1"/>
          </p:cNvGraphicFramePr>
          <p:nvPr>
            <p:extLst>
              <p:ext uri="{D42A27DB-BD31-4B8C-83A1-F6EECF244321}">
                <p14:modId xmlns:p14="http://schemas.microsoft.com/office/powerpoint/2010/main" val="3619836854"/>
              </p:ext>
            </p:extLst>
          </p:nvPr>
        </p:nvGraphicFramePr>
        <p:xfrm>
          <a:off x="2675272" y="2520679"/>
          <a:ext cx="7488832" cy="4023360"/>
        </p:xfrm>
        <a:graphic>
          <a:graphicData uri="http://schemas.openxmlformats.org/drawingml/2006/table">
            <a:tbl>
              <a:tblPr firstRow="1" bandRow="1">
                <a:tableStyleId>{0660B408-B3CF-4A94-85FC-2B1E0A45F4A2}</a:tableStyleId>
              </a:tblPr>
              <a:tblGrid>
                <a:gridCol w="3744416">
                  <a:extLst>
                    <a:ext uri="{9D8B030D-6E8A-4147-A177-3AD203B41FA5}">
                      <a16:colId xmlns:a16="http://schemas.microsoft.com/office/drawing/2014/main" xmlns="" val="943187505"/>
                    </a:ext>
                  </a:extLst>
                </a:gridCol>
                <a:gridCol w="3744416">
                  <a:extLst>
                    <a:ext uri="{9D8B030D-6E8A-4147-A177-3AD203B41FA5}">
                      <a16:colId xmlns:a16="http://schemas.microsoft.com/office/drawing/2014/main" xmlns="" val="3219501574"/>
                    </a:ext>
                  </a:extLst>
                </a:gridCol>
              </a:tblGrid>
              <a:tr h="394608">
                <a:tc>
                  <a:txBody>
                    <a:bodyPr/>
                    <a:lstStyle/>
                    <a:p>
                      <a:pPr algn="ctr"/>
                      <a:r>
                        <a:rPr lang="lv-LV" sz="2400" dirty="0" smtClean="0">
                          <a:effectLst>
                            <a:outerShdw blurRad="38100" dist="38100" dir="2700000" algn="tl">
                              <a:srgbClr val="000000">
                                <a:alpha val="43137"/>
                              </a:srgbClr>
                            </a:outerShdw>
                          </a:effectLst>
                        </a:rPr>
                        <a:t>Programma</a:t>
                      </a:r>
                      <a:endParaRPr lang="lv-LV" sz="2400" b="1" dirty="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tc>
                <a:tc>
                  <a:txBody>
                    <a:bodyPr/>
                    <a:lstStyle/>
                    <a:p>
                      <a:pPr algn="ctr"/>
                      <a:r>
                        <a:rPr lang="lv-LV" sz="2400" dirty="0" smtClean="0">
                          <a:effectLst>
                            <a:outerShdw blurRad="38100" dist="38100" dir="2700000" algn="tl">
                              <a:srgbClr val="000000">
                                <a:alpha val="43137"/>
                              </a:srgbClr>
                            </a:outerShdw>
                          </a:effectLst>
                        </a:rPr>
                        <a:t>Skaits</a:t>
                      </a:r>
                      <a:endParaRPr lang="lv-LV" sz="2400" b="1" dirty="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xmlns="" val="2032482147"/>
                  </a:ext>
                </a:extLst>
              </a:tr>
              <a:tr h="392176">
                <a:tc>
                  <a:txBody>
                    <a:bodyPr/>
                    <a:lstStyle/>
                    <a:p>
                      <a:pPr algn="ctr"/>
                      <a:r>
                        <a:rPr lang="lv-LV" sz="2000" dirty="0" smtClean="0">
                          <a:solidFill>
                            <a:srgbClr val="FF0000"/>
                          </a:solidFill>
                        </a:rPr>
                        <a:t>01015511</a:t>
                      </a:r>
                      <a:endParaRPr lang="lv-LV" sz="2000" b="1" dirty="0">
                        <a:solidFill>
                          <a:srgbClr val="FF0000"/>
                        </a:solidFill>
                        <a:latin typeface="Garamond" panose="02020404030301010803" pitchFamily="18" charset="0"/>
                        <a:cs typeface="Yatra One" panose="02000000000000000000" pitchFamily="2" charset="-70"/>
                      </a:endParaRPr>
                    </a:p>
                  </a:txBody>
                  <a:tcPr anchor="ctr"/>
                </a:tc>
                <a:tc>
                  <a:txBody>
                    <a:bodyPr/>
                    <a:lstStyle/>
                    <a:p>
                      <a:pPr algn="ctr"/>
                      <a:r>
                        <a:rPr lang="lv-LV" sz="2000" b="0" dirty="0" smtClean="0">
                          <a:solidFill>
                            <a:srgbClr val="FF0000"/>
                          </a:solidFill>
                          <a:latin typeface="+mn-lt"/>
                          <a:cs typeface="+mn-cs"/>
                        </a:rPr>
                        <a:t>5</a:t>
                      </a:r>
                      <a:endParaRPr lang="lv-LV" sz="2000" b="1" dirty="0">
                        <a:solidFill>
                          <a:srgbClr val="FF00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xmlns="" val="1587446604"/>
                  </a:ext>
                </a:extLst>
              </a:tr>
              <a:tr h="392176">
                <a:tc>
                  <a:txBody>
                    <a:bodyPr/>
                    <a:lstStyle/>
                    <a:p>
                      <a:pPr algn="ctr"/>
                      <a:r>
                        <a:rPr lang="lv-LV" sz="2000" dirty="0" smtClean="0">
                          <a:solidFill>
                            <a:srgbClr val="FF0000"/>
                          </a:solidFill>
                        </a:rPr>
                        <a:t>01015611</a:t>
                      </a:r>
                      <a:endParaRPr lang="lv-LV" sz="2000" b="1" dirty="0">
                        <a:solidFill>
                          <a:srgbClr val="FF0000"/>
                        </a:solidFill>
                        <a:latin typeface="Garamond" panose="02020404030301010803" pitchFamily="18" charset="0"/>
                        <a:cs typeface="Yatra One" panose="02000000000000000000" pitchFamily="2" charset="-70"/>
                      </a:endParaRPr>
                    </a:p>
                  </a:txBody>
                  <a:tcPr anchor="ctr"/>
                </a:tc>
                <a:tc>
                  <a:txBody>
                    <a:bodyPr/>
                    <a:lstStyle/>
                    <a:p>
                      <a:pPr algn="ctr"/>
                      <a:r>
                        <a:rPr lang="lv-LV" sz="2000" b="0" dirty="0" smtClean="0">
                          <a:solidFill>
                            <a:srgbClr val="FF0000"/>
                          </a:solidFill>
                          <a:latin typeface="+mn-lt"/>
                          <a:cs typeface="+mn-cs"/>
                        </a:rPr>
                        <a:t>4</a:t>
                      </a:r>
                      <a:endParaRPr lang="lv-LV" sz="2000" b="1" dirty="0">
                        <a:solidFill>
                          <a:srgbClr val="FF00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xmlns="" val="1193074723"/>
                  </a:ext>
                </a:extLst>
              </a:tr>
              <a:tr h="392176">
                <a:tc>
                  <a:txBody>
                    <a:bodyPr/>
                    <a:lstStyle/>
                    <a:p>
                      <a:pPr algn="ctr"/>
                      <a:r>
                        <a:rPr lang="lv-LV" sz="2000" kern="1200" dirty="0" smtClean="0">
                          <a:solidFill>
                            <a:srgbClr val="FF0000"/>
                          </a:solidFill>
                          <a:latin typeface="+mn-lt"/>
                          <a:ea typeface="+mn-ea"/>
                          <a:cs typeface="+mn-cs"/>
                        </a:rPr>
                        <a:t>01015811</a:t>
                      </a:r>
                      <a:endParaRPr lang="lv-LV" sz="2000" kern="1200" dirty="0">
                        <a:solidFill>
                          <a:srgbClr val="FF0000"/>
                        </a:solidFill>
                        <a:latin typeface="+mn-lt"/>
                        <a:ea typeface="+mn-ea"/>
                        <a:cs typeface="+mn-cs"/>
                      </a:endParaRPr>
                    </a:p>
                  </a:txBody>
                  <a:tcPr anchor="ctr"/>
                </a:tc>
                <a:tc>
                  <a:txBody>
                    <a:bodyPr/>
                    <a:lstStyle/>
                    <a:p>
                      <a:pPr algn="ctr"/>
                      <a:r>
                        <a:rPr lang="lv-LV" sz="2000" kern="1200" dirty="0" smtClean="0">
                          <a:solidFill>
                            <a:srgbClr val="FF0000"/>
                          </a:solidFill>
                          <a:latin typeface="+mn-lt"/>
                          <a:ea typeface="+mn-ea"/>
                          <a:cs typeface="+mn-cs"/>
                        </a:rPr>
                        <a:t>2</a:t>
                      </a:r>
                      <a:endParaRPr lang="lv-LV" sz="2000" kern="1200" dirty="0">
                        <a:solidFill>
                          <a:srgbClr val="FF0000"/>
                        </a:solidFill>
                        <a:latin typeface="+mn-lt"/>
                        <a:ea typeface="+mn-ea"/>
                        <a:cs typeface="+mn-cs"/>
                      </a:endParaRPr>
                    </a:p>
                  </a:txBody>
                  <a:tcPr anchor="ctr"/>
                </a:tc>
                <a:extLst>
                  <a:ext uri="{0D108BD9-81ED-4DB2-BD59-A6C34878D82A}">
                    <a16:rowId xmlns:a16="http://schemas.microsoft.com/office/drawing/2014/main" xmlns="" val="2196951696"/>
                  </a:ext>
                </a:extLst>
              </a:tr>
              <a:tr h="392176">
                <a:tc>
                  <a:txBody>
                    <a:bodyPr/>
                    <a:lstStyle/>
                    <a:p>
                      <a:pPr algn="ctr"/>
                      <a:r>
                        <a:rPr lang="lv-LV" sz="2000" kern="1200" dirty="0" smtClean="0">
                          <a:solidFill>
                            <a:srgbClr val="FF0000"/>
                          </a:solidFill>
                          <a:latin typeface="+mn-lt"/>
                          <a:ea typeface="+mn-ea"/>
                          <a:cs typeface="+mn-cs"/>
                        </a:rPr>
                        <a:t>11015611</a:t>
                      </a:r>
                      <a:endParaRPr lang="lv-LV" sz="2000" kern="1200" dirty="0">
                        <a:solidFill>
                          <a:srgbClr val="FF0000"/>
                        </a:solidFill>
                        <a:latin typeface="+mn-lt"/>
                        <a:ea typeface="+mn-ea"/>
                        <a:cs typeface="+mn-cs"/>
                      </a:endParaRPr>
                    </a:p>
                  </a:txBody>
                  <a:tcPr anchor="ctr"/>
                </a:tc>
                <a:tc>
                  <a:txBody>
                    <a:bodyPr/>
                    <a:lstStyle/>
                    <a:p>
                      <a:pPr algn="ctr"/>
                      <a:r>
                        <a:rPr lang="lv-LV" sz="2000" kern="1200" dirty="0" smtClean="0">
                          <a:solidFill>
                            <a:srgbClr val="FF0000"/>
                          </a:solidFill>
                          <a:latin typeface="+mn-lt"/>
                          <a:ea typeface="+mn-ea"/>
                          <a:cs typeface="+mn-cs"/>
                        </a:rPr>
                        <a:t>3</a:t>
                      </a:r>
                      <a:endParaRPr lang="lv-LV" sz="2000" kern="1200" dirty="0">
                        <a:solidFill>
                          <a:srgbClr val="FF0000"/>
                        </a:solidFill>
                        <a:latin typeface="+mn-lt"/>
                        <a:ea typeface="+mn-ea"/>
                        <a:cs typeface="+mn-cs"/>
                      </a:endParaRPr>
                    </a:p>
                  </a:txBody>
                  <a:tcPr anchor="ctr"/>
                </a:tc>
                <a:extLst>
                  <a:ext uri="{0D108BD9-81ED-4DB2-BD59-A6C34878D82A}">
                    <a16:rowId xmlns:a16="http://schemas.microsoft.com/office/drawing/2014/main" xmlns="" val="2268151333"/>
                  </a:ext>
                </a:extLst>
              </a:tr>
              <a:tr h="392176">
                <a:tc>
                  <a:txBody>
                    <a:bodyPr/>
                    <a:lstStyle/>
                    <a:p>
                      <a:pPr algn="ctr"/>
                      <a:r>
                        <a:rPr lang="lv-LV" sz="2000" kern="1200" dirty="0" smtClean="0">
                          <a:solidFill>
                            <a:srgbClr val="FF0000"/>
                          </a:solidFill>
                          <a:latin typeface="+mn-lt"/>
                          <a:ea typeface="+mn-ea"/>
                          <a:cs typeface="+mn-cs"/>
                        </a:rPr>
                        <a:t>11015811</a:t>
                      </a:r>
                      <a:endParaRPr lang="lv-LV" sz="2000" kern="1200" dirty="0">
                        <a:solidFill>
                          <a:srgbClr val="FF0000"/>
                        </a:solidFill>
                        <a:latin typeface="+mn-lt"/>
                        <a:ea typeface="+mn-ea"/>
                        <a:cs typeface="+mn-cs"/>
                      </a:endParaRPr>
                    </a:p>
                  </a:txBody>
                  <a:tcPr anchor="ctr"/>
                </a:tc>
                <a:tc>
                  <a:txBody>
                    <a:bodyPr/>
                    <a:lstStyle/>
                    <a:p>
                      <a:pPr algn="ctr"/>
                      <a:r>
                        <a:rPr lang="lv-LV" sz="2000" kern="1200" dirty="0" smtClean="0">
                          <a:solidFill>
                            <a:srgbClr val="FF0000"/>
                          </a:solidFill>
                          <a:latin typeface="+mn-lt"/>
                          <a:ea typeface="+mn-ea"/>
                          <a:cs typeface="+mn-cs"/>
                        </a:rPr>
                        <a:t>1</a:t>
                      </a:r>
                      <a:endParaRPr lang="lv-LV" sz="2000" kern="1200" dirty="0">
                        <a:solidFill>
                          <a:srgbClr val="FF0000"/>
                        </a:solidFill>
                        <a:latin typeface="+mn-lt"/>
                        <a:ea typeface="+mn-ea"/>
                        <a:cs typeface="+mn-cs"/>
                      </a:endParaRPr>
                    </a:p>
                  </a:txBody>
                  <a:tcPr anchor="ctr"/>
                </a:tc>
                <a:extLst>
                  <a:ext uri="{0D108BD9-81ED-4DB2-BD59-A6C34878D82A}">
                    <a16:rowId xmlns:a16="http://schemas.microsoft.com/office/drawing/2014/main" xmlns="" val="203234507"/>
                  </a:ext>
                </a:extLst>
              </a:tr>
              <a:tr h="392176">
                <a:tc>
                  <a:txBody>
                    <a:bodyPr/>
                    <a:lstStyle/>
                    <a:p>
                      <a:pPr algn="ctr"/>
                      <a:r>
                        <a:rPr lang="lv-LV" sz="2000" kern="1200" dirty="0" smtClean="0">
                          <a:solidFill>
                            <a:srgbClr val="FF0000"/>
                          </a:solidFill>
                          <a:latin typeface="+mn-lt"/>
                          <a:ea typeface="+mn-ea"/>
                          <a:cs typeface="+mn-cs"/>
                        </a:rPr>
                        <a:t>21011111</a:t>
                      </a:r>
                      <a:endParaRPr lang="lv-LV" sz="2000" kern="1200" dirty="0">
                        <a:solidFill>
                          <a:srgbClr val="FF0000"/>
                        </a:solidFill>
                        <a:latin typeface="+mn-lt"/>
                        <a:ea typeface="+mn-ea"/>
                        <a:cs typeface="+mn-cs"/>
                      </a:endParaRPr>
                    </a:p>
                  </a:txBody>
                  <a:tcPr anchor="ctr"/>
                </a:tc>
                <a:tc>
                  <a:txBody>
                    <a:bodyPr/>
                    <a:lstStyle/>
                    <a:p>
                      <a:pPr algn="ctr"/>
                      <a:r>
                        <a:rPr lang="lv-LV" sz="2000" kern="1200" dirty="0" smtClean="0">
                          <a:solidFill>
                            <a:srgbClr val="FF0000"/>
                          </a:solidFill>
                          <a:latin typeface="+mn-lt"/>
                          <a:ea typeface="+mn-ea"/>
                          <a:cs typeface="+mn-cs"/>
                        </a:rPr>
                        <a:t>3</a:t>
                      </a:r>
                      <a:endParaRPr lang="lv-LV" sz="2000" kern="1200" dirty="0">
                        <a:solidFill>
                          <a:srgbClr val="FF0000"/>
                        </a:solidFill>
                        <a:latin typeface="+mn-lt"/>
                        <a:ea typeface="+mn-ea"/>
                        <a:cs typeface="+mn-cs"/>
                      </a:endParaRPr>
                    </a:p>
                  </a:txBody>
                  <a:tcPr anchor="ctr"/>
                </a:tc>
                <a:extLst>
                  <a:ext uri="{0D108BD9-81ED-4DB2-BD59-A6C34878D82A}">
                    <a16:rowId xmlns:a16="http://schemas.microsoft.com/office/drawing/2014/main" xmlns="" val="107917032"/>
                  </a:ext>
                </a:extLst>
              </a:tr>
              <a:tr h="392176">
                <a:tc>
                  <a:txBody>
                    <a:bodyPr/>
                    <a:lstStyle/>
                    <a:p>
                      <a:pPr algn="ctr"/>
                      <a:r>
                        <a:rPr lang="lv-LV" sz="2000" kern="1200" dirty="0" smtClean="0">
                          <a:solidFill>
                            <a:srgbClr val="FF0000"/>
                          </a:solidFill>
                          <a:latin typeface="+mn-lt"/>
                          <a:ea typeface="+mn-ea"/>
                          <a:cs typeface="+mn-cs"/>
                        </a:rPr>
                        <a:t>21015511</a:t>
                      </a:r>
                      <a:endParaRPr lang="lv-LV" sz="2000" kern="1200" dirty="0">
                        <a:solidFill>
                          <a:srgbClr val="FF0000"/>
                        </a:solidFill>
                        <a:latin typeface="+mn-lt"/>
                        <a:ea typeface="+mn-ea"/>
                        <a:cs typeface="+mn-cs"/>
                      </a:endParaRPr>
                    </a:p>
                  </a:txBody>
                  <a:tcPr anchor="ctr"/>
                </a:tc>
                <a:tc>
                  <a:txBody>
                    <a:bodyPr/>
                    <a:lstStyle/>
                    <a:p>
                      <a:pPr algn="ctr"/>
                      <a:r>
                        <a:rPr lang="lv-LV" sz="2000" kern="1200" dirty="0" smtClean="0">
                          <a:solidFill>
                            <a:srgbClr val="FF0000"/>
                          </a:solidFill>
                          <a:latin typeface="+mn-lt"/>
                          <a:ea typeface="+mn-ea"/>
                          <a:cs typeface="+mn-cs"/>
                        </a:rPr>
                        <a:t>3</a:t>
                      </a:r>
                      <a:endParaRPr lang="lv-LV" sz="2000" kern="1200" dirty="0">
                        <a:solidFill>
                          <a:srgbClr val="FF0000"/>
                        </a:solidFill>
                        <a:latin typeface="+mn-lt"/>
                        <a:ea typeface="+mn-ea"/>
                        <a:cs typeface="+mn-cs"/>
                      </a:endParaRPr>
                    </a:p>
                  </a:txBody>
                  <a:tcPr anchor="ctr"/>
                </a:tc>
                <a:extLst>
                  <a:ext uri="{0D108BD9-81ED-4DB2-BD59-A6C34878D82A}">
                    <a16:rowId xmlns:a16="http://schemas.microsoft.com/office/drawing/2014/main" xmlns="" val="1425388295"/>
                  </a:ext>
                </a:extLst>
              </a:tr>
              <a:tr h="392176">
                <a:tc>
                  <a:txBody>
                    <a:bodyPr/>
                    <a:lstStyle/>
                    <a:p>
                      <a:pPr algn="ctr"/>
                      <a:r>
                        <a:rPr lang="lv-LV" sz="2000" dirty="0" smtClean="0">
                          <a:solidFill>
                            <a:srgbClr val="FF0000"/>
                          </a:solidFill>
                        </a:rPr>
                        <a:t>21015611</a:t>
                      </a:r>
                      <a:endParaRPr lang="lv-LV" sz="2000" b="1" dirty="0">
                        <a:solidFill>
                          <a:srgbClr val="FF0000"/>
                        </a:solidFill>
                        <a:latin typeface="Garamond" panose="02020404030301010803" pitchFamily="18" charset="0"/>
                        <a:cs typeface="Yatra One" panose="02000000000000000000" pitchFamily="2" charset="-70"/>
                      </a:endParaRPr>
                    </a:p>
                  </a:txBody>
                  <a:tcPr anchor="ctr"/>
                </a:tc>
                <a:tc>
                  <a:txBody>
                    <a:bodyPr/>
                    <a:lstStyle/>
                    <a:p>
                      <a:pPr algn="ctr"/>
                      <a:r>
                        <a:rPr lang="lv-LV" sz="2000" b="0" dirty="0" smtClean="0">
                          <a:solidFill>
                            <a:srgbClr val="FF0000"/>
                          </a:solidFill>
                          <a:latin typeface="+mn-lt"/>
                          <a:cs typeface="+mn-cs"/>
                        </a:rPr>
                        <a:t>13</a:t>
                      </a:r>
                      <a:endParaRPr lang="lv-LV" sz="2000" b="1" dirty="0">
                        <a:solidFill>
                          <a:srgbClr val="FF00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xmlns="" val="1207098795"/>
                  </a:ext>
                </a:extLst>
              </a:tr>
              <a:tr h="392176">
                <a:tc>
                  <a:txBody>
                    <a:bodyPr/>
                    <a:lstStyle/>
                    <a:p>
                      <a:pPr algn="ctr"/>
                      <a:r>
                        <a:rPr lang="lv-LV" sz="2000" dirty="0" smtClean="0">
                          <a:solidFill>
                            <a:srgbClr val="FF0000"/>
                          </a:solidFill>
                        </a:rPr>
                        <a:t>21015811</a:t>
                      </a:r>
                      <a:endParaRPr lang="lv-LV" sz="2000" b="1" dirty="0">
                        <a:solidFill>
                          <a:srgbClr val="FF0000"/>
                        </a:solidFill>
                        <a:latin typeface="Garamond" panose="02020404030301010803" pitchFamily="18" charset="0"/>
                        <a:cs typeface="Yatra One" panose="02000000000000000000" pitchFamily="2" charset="-70"/>
                      </a:endParaRPr>
                    </a:p>
                  </a:txBody>
                  <a:tcPr anchor="ctr"/>
                </a:tc>
                <a:tc>
                  <a:txBody>
                    <a:bodyPr/>
                    <a:lstStyle/>
                    <a:p>
                      <a:pPr algn="ctr"/>
                      <a:r>
                        <a:rPr lang="lv-LV" sz="2000" b="0" dirty="0" smtClean="0">
                          <a:solidFill>
                            <a:srgbClr val="FF0000"/>
                          </a:solidFill>
                          <a:latin typeface="+mn-lt"/>
                          <a:cs typeface="+mn-cs"/>
                        </a:rPr>
                        <a:t>7</a:t>
                      </a:r>
                      <a:endParaRPr lang="lv-LV" sz="2000" b="1" dirty="0">
                        <a:solidFill>
                          <a:srgbClr val="FF00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xmlns="" val="1550802001"/>
                  </a:ext>
                </a:extLst>
              </a:tr>
            </a:tbl>
          </a:graphicData>
        </a:graphic>
      </p:graphicFrame>
    </p:spTree>
    <p:extLst>
      <p:ext uri="{BB962C8B-B14F-4D97-AF65-F5344CB8AC3E}">
        <p14:creationId xmlns:p14="http://schemas.microsoft.com/office/powerpoint/2010/main" val="1694589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3"/>
          <p:cNvSpPr>
            <a:spLocks noGrp="1"/>
          </p:cNvSpPr>
          <p:nvPr>
            <p:ph type="title"/>
          </p:nvPr>
        </p:nvSpPr>
        <p:spPr>
          <a:xfrm>
            <a:off x="2535173" y="2549163"/>
            <a:ext cx="8911687" cy="1280890"/>
          </a:xfrm>
        </p:spPr>
        <p:txBody>
          <a:bodyPr wrap="square" numCol="1" anchorCtr="0" compatLnSpc="1">
            <a:prstTxWarp prst="textNoShape">
              <a:avLst/>
            </a:prstTxWarp>
            <a:normAutofit fontScale="90000"/>
          </a:bodyPr>
          <a:lstStyle/>
          <a:p>
            <a:pPr algn="ctr" eaLnBrk="1" hangingPunct="1"/>
            <a:r>
              <a:rPr lang="lv-LV" sz="4400" b="1" dirty="0" smtClean="0">
                <a:ln>
                  <a:solidFill>
                    <a:schemeClr val="tx1"/>
                  </a:solidFill>
                </a:ln>
                <a:solidFill>
                  <a:srgbClr val="339933"/>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VALSTS PĀRBAUDES    DARBI</a:t>
            </a:r>
            <a:br>
              <a:rPr lang="lv-LV" sz="4400" b="1" dirty="0" smtClean="0">
                <a:ln>
                  <a:solidFill>
                    <a:schemeClr val="tx1"/>
                  </a:solidFill>
                </a:ln>
                <a:solidFill>
                  <a:srgbClr val="339933"/>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400" b="1" dirty="0" smtClean="0">
                <a:ln>
                  <a:solidFill>
                    <a:schemeClr val="tx1"/>
                  </a:solidFill>
                </a:ln>
                <a:solidFill>
                  <a:srgbClr val="339933"/>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2020./2021. </a:t>
            </a:r>
            <a:r>
              <a:rPr lang="lv-LV" sz="4400" b="1" dirty="0" err="1" smtClean="0">
                <a:ln>
                  <a:solidFill>
                    <a:schemeClr val="tx1"/>
                  </a:solidFill>
                </a:ln>
                <a:solidFill>
                  <a:srgbClr val="339933"/>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m.g</a:t>
            </a:r>
            <a:r>
              <a:rPr lang="lv-LV" sz="4400" b="1" dirty="0" smtClean="0">
                <a:ln>
                  <a:solidFill>
                    <a:schemeClr val="tx1"/>
                  </a:solidFill>
                </a:ln>
                <a:solidFill>
                  <a:srgbClr val="339933"/>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 </a:t>
            </a:r>
          </a:p>
        </p:txBody>
      </p:sp>
    </p:spTree>
    <p:extLst>
      <p:ext uri="{BB962C8B-B14F-4D97-AF65-F5344CB8AC3E}">
        <p14:creationId xmlns:p14="http://schemas.microsoft.com/office/powerpoint/2010/main" val="35858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txBox="1">
            <a:spLocks/>
          </p:cNvSpPr>
          <p:nvPr/>
        </p:nvSpPr>
        <p:spPr>
          <a:xfrm>
            <a:off x="1684421" y="377280"/>
            <a:ext cx="9070366" cy="6480720"/>
          </a:xfrm>
          <a:prstGeom prst="rect">
            <a:avLst/>
          </a:prstGeom>
        </p:spPr>
        <p:txBody>
          <a:bodyPr rtlCol="0">
            <a:normAutofit fontScale="5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19050" algn="ctr">
              <a:buClr>
                <a:schemeClr val="tx1">
                  <a:lumMod val="75000"/>
                  <a:lumOff val="25000"/>
                </a:schemeClr>
              </a:buClr>
              <a:buFont typeface="Wingdings 2" charset="2"/>
              <a:buNone/>
              <a:defRPr/>
            </a:pPr>
            <a:r>
              <a:rPr lang="lv-LV" sz="5100" b="1" dirty="0" smtClean="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Kandavas novadā 2020./2021.mācību gadā</a:t>
            </a:r>
          </a:p>
          <a:p>
            <a:pPr marL="0" indent="19050" algn="ctr">
              <a:buClr>
                <a:schemeClr val="tx1">
                  <a:lumMod val="75000"/>
                  <a:lumOff val="25000"/>
                </a:schemeClr>
              </a:buClr>
              <a:buFont typeface="Wingdings 2" charset="2"/>
              <a:buNone/>
              <a:defRPr/>
            </a:pPr>
            <a:r>
              <a:rPr lang="lv-LV" sz="5100" b="1" dirty="0" smtClean="0">
                <a:solidFill>
                  <a:srgbClr val="00330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valsts pārbaudes darbus kārtoja: </a:t>
            </a:r>
          </a:p>
          <a:p>
            <a:pPr marL="0" indent="19050" algn="ctr">
              <a:buClr>
                <a:schemeClr val="tx1">
                  <a:lumMod val="75000"/>
                  <a:lumOff val="25000"/>
                </a:schemeClr>
              </a:buClr>
              <a:buFont typeface="Wingdings 2" charset="2"/>
              <a:buNone/>
              <a:defRPr/>
            </a:pPr>
            <a:r>
              <a:rPr lang="lv-LV" sz="4000" b="1" dirty="0" smtClean="0">
                <a:solidFill>
                  <a:schemeClr val="tx1"/>
                </a:solidFill>
                <a:latin typeface="Garamond" panose="02020404030301010803" pitchFamily="18" charset="0"/>
                <a:cs typeface="Yatra One" panose="02000000000000000000" pitchFamily="2" charset="-70"/>
              </a:rPr>
              <a:t>		 </a:t>
            </a:r>
          </a:p>
          <a:p>
            <a:pPr marL="0" indent="19050">
              <a:buClr>
                <a:schemeClr val="tx1">
                  <a:lumMod val="75000"/>
                  <a:lumOff val="25000"/>
                </a:schemeClr>
              </a:buClr>
              <a:buFont typeface="Wingdings 2" charset="2"/>
              <a:buNone/>
              <a:defRPr/>
            </a:pPr>
            <a:r>
              <a:rPr lang="lv-LV" sz="4000" b="1" dirty="0" smtClean="0">
                <a:latin typeface="Garamond" panose="02020404030301010803" pitchFamily="18" charset="0"/>
                <a:cs typeface="Yatra One" panose="02000000000000000000" pitchFamily="2" charset="-70"/>
              </a:rPr>
              <a:t>		</a:t>
            </a:r>
            <a:endParaRPr lang="lv-LV" sz="4200" u="sng" dirty="0" smtClean="0">
              <a:solidFill>
                <a:schemeClr val="tx1"/>
              </a:solidFill>
              <a:latin typeface="Garamond" panose="02020404030301010803" pitchFamily="18" charset="0"/>
              <a:cs typeface="Yatra One" panose="02000000000000000000" pitchFamily="2" charset="-70"/>
            </a:endParaRPr>
          </a:p>
          <a:p>
            <a:pPr algn="just">
              <a:buClr>
                <a:schemeClr val="tx1">
                  <a:lumMod val="75000"/>
                  <a:lumOff val="25000"/>
                </a:schemeClr>
              </a:buClr>
              <a:buFont typeface="Wingdings 2" charset="2"/>
              <a:buNone/>
              <a:defRPr/>
            </a:pPr>
            <a:r>
              <a:rPr lang="lv-LV" sz="4000" b="1" dirty="0" smtClean="0">
                <a:solidFill>
                  <a:schemeClr val="accent6">
                    <a:lumMod val="50000"/>
                  </a:schemeClr>
                </a:solidFill>
                <a:latin typeface="Garamond" panose="02020404030301010803" pitchFamily="18" charset="0"/>
                <a:cs typeface="Yatra One" panose="02000000000000000000" pitchFamily="2" charset="-70"/>
              </a:rPr>
              <a:t>    2020./2021. mācību gada centralizētie eksāmeni Kandavas novadā:</a:t>
            </a: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marL="273050" indent="-9525" algn="just">
              <a:buClr>
                <a:schemeClr val="tx1">
                  <a:lumMod val="75000"/>
                  <a:lumOff val="25000"/>
                </a:schemeClr>
              </a:buClr>
              <a:buFont typeface="Wingdings 2" charset="2"/>
              <a:buNone/>
              <a:defRPr/>
            </a:pPr>
            <a:r>
              <a:rPr lang="lv-LV" sz="4000" dirty="0" smtClean="0">
                <a:solidFill>
                  <a:schemeClr val="accent6">
                    <a:lumMod val="50000"/>
                  </a:schemeClr>
                </a:solidFill>
                <a:latin typeface="Garamond" panose="02020404030301010803" pitchFamily="18" charset="0"/>
                <a:cs typeface="Yatra One" panose="02000000000000000000" pitchFamily="2" charset="-70"/>
              </a:rPr>
              <a:t>	latviešu valoda un literatūra, fizika, vēsture, angļu valoda, krievu valoda, matemātika, bioloģija, ķīmija</a:t>
            </a:r>
            <a:endParaRPr lang="lv-LV" sz="2500" dirty="0">
              <a:solidFill>
                <a:schemeClr val="accent6">
                  <a:lumMod val="50000"/>
                </a:schemeClr>
              </a:solidFill>
              <a:latin typeface="Garamond" panose="02020404030301010803" pitchFamily="18" charset="0"/>
              <a:cs typeface="Yatra One" panose="02000000000000000000" pitchFamily="2" charset="-70"/>
            </a:endParaRPr>
          </a:p>
          <a:p>
            <a:pPr marL="273050" indent="-9525" algn="just">
              <a:buClr>
                <a:schemeClr val="tx1">
                  <a:lumMod val="75000"/>
                  <a:lumOff val="25000"/>
                </a:schemeClr>
              </a:buClr>
              <a:buFont typeface="Wingdings 2" charset="2"/>
              <a:buNone/>
              <a:defRPr/>
            </a:pPr>
            <a:r>
              <a:rPr lang="lv-LV" sz="4000" b="1" dirty="0" smtClean="0">
                <a:solidFill>
                  <a:schemeClr val="accent6">
                    <a:lumMod val="50000"/>
                  </a:schemeClr>
                </a:solidFill>
                <a:latin typeface="Garamond" panose="02020404030301010803" pitchFamily="18" charset="0"/>
                <a:cs typeface="Yatra One" panose="02000000000000000000" pitchFamily="2" charset="-70"/>
              </a:rPr>
              <a:t>2020./2021. mācību gada apvienotie centralizētie eksāmeni Kandavas novadā</a:t>
            </a: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algn="just">
              <a:buClr>
                <a:schemeClr val="tx1">
                  <a:lumMod val="75000"/>
                  <a:lumOff val="25000"/>
                </a:schemeClr>
              </a:buClr>
              <a:buFont typeface="Wingdings 2" charset="2"/>
              <a:buNone/>
              <a:defRPr/>
            </a:pPr>
            <a:r>
              <a:rPr lang="lv-LV" sz="4000" dirty="0" smtClean="0">
                <a:solidFill>
                  <a:schemeClr val="accent6">
                    <a:lumMod val="50000"/>
                  </a:schemeClr>
                </a:solidFill>
                <a:latin typeface="Garamond" panose="02020404030301010803" pitchFamily="18" charset="0"/>
                <a:cs typeface="Yatra One" panose="02000000000000000000" pitchFamily="2" charset="-70"/>
              </a:rPr>
              <a:t>	4 mācību priekšmetos: fizika, krievu valoda, bioloģija, vēsture</a:t>
            </a:r>
          </a:p>
          <a:p>
            <a:pPr algn="just">
              <a:buClr>
                <a:schemeClr val="tx1">
                  <a:lumMod val="75000"/>
                  <a:lumOff val="25000"/>
                </a:schemeClr>
              </a:buClr>
              <a:buFont typeface="Wingdings 2" charset="2"/>
              <a:buNone/>
              <a:defRPr/>
            </a:pP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indent="15875" algn="just">
              <a:buClr>
                <a:schemeClr val="tx1">
                  <a:lumMod val="75000"/>
                  <a:lumOff val="25000"/>
                </a:schemeClr>
              </a:buClr>
              <a:buFont typeface="Wingdings 2" charset="2"/>
              <a:buNone/>
              <a:defRPr/>
            </a:pPr>
            <a:r>
              <a:rPr lang="lv-LV" sz="4000" b="1" dirty="0" smtClean="0">
                <a:solidFill>
                  <a:schemeClr val="accent6">
                    <a:lumMod val="50000"/>
                  </a:schemeClr>
                </a:solidFill>
                <a:latin typeface="Garamond" panose="02020404030301010803" pitchFamily="18" charset="0"/>
                <a:cs typeface="Yatra One" panose="02000000000000000000" pitchFamily="2" charset="-70"/>
              </a:rPr>
              <a:t>2020./2021. mācību gada necentralizētie eksāmeni Kandavas novadā</a:t>
            </a: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algn="just">
              <a:buClr>
                <a:schemeClr val="tx1">
                  <a:lumMod val="75000"/>
                  <a:lumOff val="25000"/>
                </a:schemeClr>
              </a:buClr>
              <a:buFont typeface="Wingdings 2" charset="2"/>
              <a:buNone/>
              <a:defRPr/>
            </a:pPr>
            <a:r>
              <a:rPr lang="lv-LV" sz="4000" b="1" dirty="0" smtClean="0">
                <a:solidFill>
                  <a:schemeClr val="accent6">
                    <a:lumMod val="50000"/>
                  </a:schemeClr>
                </a:solidFill>
                <a:latin typeface="Garamond" panose="02020404030301010803" pitchFamily="18" charset="0"/>
                <a:cs typeface="Yatra One" panose="02000000000000000000" pitchFamily="2" charset="-70"/>
              </a:rPr>
              <a:t>	</a:t>
            </a:r>
            <a:r>
              <a:rPr lang="lv-LV" sz="4000" dirty="0" smtClean="0">
                <a:solidFill>
                  <a:schemeClr val="accent6">
                    <a:lumMod val="50000"/>
                  </a:schemeClr>
                </a:solidFill>
                <a:latin typeface="Garamond" panose="02020404030301010803" pitchFamily="18" charset="0"/>
                <a:cs typeface="Yatra One" panose="02000000000000000000" pitchFamily="2" charset="-70"/>
              </a:rPr>
              <a:t>1 mācību priekšmetā: informātika</a:t>
            </a:r>
          </a:p>
          <a:p>
            <a:pPr algn="just">
              <a:buClr>
                <a:schemeClr val="tx1">
                  <a:lumMod val="75000"/>
                  <a:lumOff val="25000"/>
                </a:schemeClr>
              </a:buClr>
              <a:buFont typeface="Wingdings 2" charset="2"/>
              <a:buNone/>
              <a:defRPr/>
            </a:pP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indent="15875" algn="just">
              <a:buClr>
                <a:schemeClr val="tx1">
                  <a:lumMod val="75000"/>
                  <a:lumOff val="25000"/>
                </a:schemeClr>
              </a:buClr>
              <a:buFont typeface="Wingdings 2" charset="2"/>
              <a:buNone/>
              <a:defRPr/>
            </a:pPr>
            <a:r>
              <a:rPr lang="lv-LV" sz="4000" b="1" dirty="0" smtClean="0">
                <a:solidFill>
                  <a:schemeClr val="accent6">
                    <a:lumMod val="50000"/>
                  </a:schemeClr>
                </a:solidFill>
                <a:latin typeface="Garamond" panose="02020404030301010803" pitchFamily="18" charset="0"/>
                <a:cs typeface="Yatra One" panose="02000000000000000000" pitchFamily="2" charset="-70"/>
              </a:rPr>
              <a:t>2020./2021. mācību gada valsts pārbaudes darbos tika iesaistīti ap 30 Kandavas novada skolotāji</a:t>
            </a:r>
            <a:endParaRPr lang="lv-LV" sz="4000" dirty="0" smtClean="0">
              <a:solidFill>
                <a:schemeClr val="accent6">
                  <a:lumMod val="50000"/>
                </a:schemeClr>
              </a:solidFill>
              <a:latin typeface="Garamond" panose="02020404030301010803" pitchFamily="18" charset="0"/>
              <a:cs typeface="Yatra One" panose="02000000000000000000" pitchFamily="2" charset="-70"/>
            </a:endParaRPr>
          </a:p>
          <a:p>
            <a:pPr algn="just">
              <a:buClr>
                <a:schemeClr val="tx1">
                  <a:lumMod val="75000"/>
                  <a:lumOff val="25000"/>
                </a:schemeClr>
              </a:buClr>
              <a:buFont typeface="Wingdings 2" charset="2"/>
              <a:buChar char=""/>
              <a:defRPr/>
            </a:pPr>
            <a:endParaRPr lang="lv-LV" dirty="0">
              <a:solidFill>
                <a:srgbClr val="000099"/>
              </a:solidFill>
            </a:endParaRPr>
          </a:p>
        </p:txBody>
      </p:sp>
    </p:spTree>
    <p:extLst>
      <p:ext uri="{BB962C8B-B14F-4D97-AF65-F5344CB8AC3E}">
        <p14:creationId xmlns:p14="http://schemas.microsoft.com/office/powerpoint/2010/main" val="2558136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p:cNvSpPr txBox="1">
            <a:spLocks/>
          </p:cNvSpPr>
          <p:nvPr/>
        </p:nvSpPr>
        <p:spPr>
          <a:xfrm>
            <a:off x="3805708" y="2712792"/>
            <a:ext cx="6002436" cy="1323439"/>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4000" b="1" dirty="0" smtClean="0">
                <a:ln>
                  <a:solidFill>
                    <a:schemeClr val="tx1"/>
                  </a:solidFill>
                </a:ln>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12. klase</a:t>
            </a:r>
          </a:p>
          <a:p>
            <a:pPr algn="ctr"/>
            <a:r>
              <a:rPr lang="lv-LV" sz="4000" b="1" dirty="0" smtClean="0">
                <a:ln>
                  <a:solidFill>
                    <a:schemeClr val="tx1"/>
                  </a:solidFill>
                </a:ln>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Centralizētie eksāmeni</a:t>
            </a:r>
            <a:endParaRPr lang="lv-LV" sz="4000" dirty="0"/>
          </a:p>
        </p:txBody>
      </p:sp>
    </p:spTree>
    <p:extLst>
      <p:ext uri="{BB962C8B-B14F-4D97-AF65-F5344CB8AC3E}">
        <p14:creationId xmlns:p14="http://schemas.microsoft.com/office/powerpoint/2010/main" val="1980328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a 2"/>
          <p:cNvGraphicFramePr>
            <a:graphicFrameLocks noGrp="1"/>
          </p:cNvGraphicFramePr>
          <p:nvPr>
            <p:extLst>
              <p:ext uri="{D42A27DB-BD31-4B8C-83A1-F6EECF244321}">
                <p14:modId xmlns:p14="http://schemas.microsoft.com/office/powerpoint/2010/main" val="1935379182"/>
              </p:ext>
            </p:extLst>
          </p:nvPr>
        </p:nvGraphicFramePr>
        <p:xfrm>
          <a:off x="2011682" y="96252"/>
          <a:ext cx="8653111" cy="6618694"/>
        </p:xfrm>
        <a:graphic>
          <a:graphicData uri="http://schemas.openxmlformats.org/drawingml/2006/table">
            <a:tbl>
              <a:tblPr firstRow="1" firstCol="1" bandRow="1"/>
              <a:tblGrid>
                <a:gridCol w="4631745">
                  <a:extLst>
                    <a:ext uri="{9D8B030D-6E8A-4147-A177-3AD203B41FA5}">
                      <a16:colId xmlns:a16="http://schemas.microsoft.com/office/drawing/2014/main" xmlns="" val="20000"/>
                    </a:ext>
                  </a:extLst>
                </a:gridCol>
                <a:gridCol w="1363268">
                  <a:extLst>
                    <a:ext uri="{9D8B030D-6E8A-4147-A177-3AD203B41FA5}">
                      <a16:colId xmlns:a16="http://schemas.microsoft.com/office/drawing/2014/main" xmlns="" val="20001"/>
                    </a:ext>
                  </a:extLst>
                </a:gridCol>
                <a:gridCol w="1329519">
                  <a:extLst>
                    <a:ext uri="{9D8B030D-6E8A-4147-A177-3AD203B41FA5}">
                      <a16:colId xmlns:a16="http://schemas.microsoft.com/office/drawing/2014/main" xmlns="" val="20003"/>
                    </a:ext>
                  </a:extLst>
                </a:gridCol>
                <a:gridCol w="1328579">
                  <a:extLst>
                    <a:ext uri="{9D8B030D-6E8A-4147-A177-3AD203B41FA5}">
                      <a16:colId xmlns:a16="http://schemas.microsoft.com/office/drawing/2014/main" xmlns="" val="20004"/>
                    </a:ext>
                  </a:extLst>
                </a:gridCol>
              </a:tblGrid>
              <a:tr h="186954">
                <a:tc>
                  <a:txBody>
                    <a:bodyPr/>
                    <a:lstStyle/>
                    <a:p>
                      <a:pPr algn="ctr"/>
                      <a:endParaRPr lang="lv-LV" sz="1200" dirty="0">
                        <a:effectLst/>
                        <a:latin typeface="Garamond" panose="02020404030301010803" pitchFamily="18" charset="0"/>
                        <a:cs typeface="Times New Roman"/>
                      </a:endParaRPr>
                    </a:p>
                  </a:txBody>
                  <a:tcPr marL="45260" marR="4526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a:spcAft>
                          <a:spcPts val="0"/>
                        </a:spcAft>
                      </a:pPr>
                      <a:r>
                        <a:rPr lang="lv-LV" sz="1200" b="1" dirty="0" err="1" smtClean="0">
                          <a:solidFill>
                            <a:srgbClr val="000000"/>
                          </a:solidFill>
                          <a:effectLst/>
                          <a:latin typeface="Garamond" panose="02020404030301010803" pitchFamily="18" charset="0"/>
                          <a:ea typeface="Times New Roman"/>
                          <a:cs typeface="Times New Roman"/>
                        </a:rPr>
                        <a:t>Kopprocents</a:t>
                      </a:r>
                      <a:endParaRPr lang="lv-LV" sz="1200" b="1"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86954">
                <a:tc>
                  <a:txBody>
                    <a:bodyPr/>
                    <a:lstStyle/>
                    <a:p>
                      <a:pPr algn="ctr"/>
                      <a:endParaRPr lang="lv-LV" sz="1200">
                        <a:effectLst/>
                        <a:latin typeface="Garamond" panose="02020404030301010803" pitchFamily="18" charset="0"/>
                        <a:cs typeface="Times New Roman"/>
                      </a:endParaRPr>
                    </a:p>
                  </a:txBody>
                  <a:tcPr marL="45260" marR="4526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vidēji skolā</a:t>
                      </a:r>
                      <a:endParaRPr lang="lv-LV" sz="1200" b="1"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vidēji valstī</a:t>
                      </a:r>
                      <a:endParaRPr lang="lv-LV" sz="1200" b="1"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vieta valstī</a:t>
                      </a:r>
                      <a:endParaRPr lang="lv-LV" sz="1200" b="1"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3703">
                <a:tc gridSpan="4">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Angļu valoda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02"/>
                  </a:ext>
                </a:extLst>
              </a:tr>
              <a:tr h="18695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Kārļa Mīlenbaha vidusskola</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80.3%</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lv-LV" sz="1200" dirty="0" smtClean="0">
                          <a:effectLst/>
                          <a:latin typeface="Garamond" panose="02020404030301010803" pitchFamily="18" charset="0"/>
                          <a:ea typeface="Calibri"/>
                          <a:cs typeface="Times New Roman"/>
                        </a:rPr>
                        <a:t>66.8%</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32</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695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a:t>
                      </a:r>
                      <a:r>
                        <a:rPr lang="lv-LV" sz="1200" dirty="0" smtClean="0">
                          <a:solidFill>
                            <a:srgbClr val="000000"/>
                          </a:solidFill>
                          <a:effectLst/>
                          <a:latin typeface="Garamond" panose="02020404030301010803" pitchFamily="18" charset="0"/>
                          <a:ea typeface="Times New Roman"/>
                          <a:cs typeface="Times New Roman"/>
                        </a:rPr>
                        <a:t>Reģionālā</a:t>
                      </a:r>
                      <a:r>
                        <a:rPr lang="lv-LV" sz="1200" baseline="0" dirty="0" smtClean="0">
                          <a:solidFill>
                            <a:srgbClr val="000000"/>
                          </a:solidFill>
                          <a:effectLst/>
                          <a:latin typeface="Garamond" panose="02020404030301010803" pitchFamily="18" charset="0"/>
                          <a:ea typeface="Times New Roman"/>
                          <a:cs typeface="Times New Roman"/>
                        </a:rPr>
                        <a:t> vidusskola</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62.9%</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243</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695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Lauksaimniecības tehnikums</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50.9%</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329</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6954">
                <a:tc gridSpan="4">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06"/>
                  </a:ext>
                </a:extLst>
              </a:tr>
              <a:tr h="173703">
                <a:tc gridSpan="4">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Latviešu valoda </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07"/>
                  </a:ext>
                </a:extLst>
              </a:tr>
              <a:tr h="186954">
                <a:tc>
                  <a:txBody>
                    <a:bodyPr/>
                    <a:lstStyle/>
                    <a:p>
                      <a:pPr algn="ctr">
                        <a:spcAft>
                          <a:spcPts val="0"/>
                        </a:spcAft>
                      </a:pPr>
                      <a:r>
                        <a:rPr lang="lv-LV" sz="1200">
                          <a:solidFill>
                            <a:srgbClr val="000000"/>
                          </a:solidFill>
                          <a:effectLst/>
                          <a:latin typeface="Garamond" panose="02020404030301010803" pitchFamily="18" charset="0"/>
                          <a:ea typeface="Times New Roman"/>
                          <a:cs typeface="Times New Roman"/>
                        </a:rPr>
                        <a:t>Kandavas Kārļa Mīlenbaha vidusskola</a:t>
                      </a:r>
                      <a:endParaRPr lang="lv-LV" sz="120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72%</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lv-LV" sz="1200" dirty="0" smtClean="0">
                          <a:effectLst/>
                          <a:latin typeface="Garamond" panose="02020404030301010803" pitchFamily="18" charset="0"/>
                          <a:ea typeface="Calibri"/>
                          <a:cs typeface="Times New Roman"/>
                        </a:rPr>
                        <a:t>51.3%</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15</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8695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a:t>
                      </a:r>
                      <a:r>
                        <a:rPr lang="lv-LV" sz="1200" dirty="0" smtClean="0">
                          <a:solidFill>
                            <a:srgbClr val="000000"/>
                          </a:solidFill>
                          <a:effectLst/>
                          <a:latin typeface="Garamond" panose="02020404030301010803" pitchFamily="18" charset="0"/>
                          <a:ea typeface="Times New Roman"/>
                          <a:cs typeface="Times New Roman"/>
                        </a:rPr>
                        <a:t>Reģionālā vidusskola</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57%</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150</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8695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Lauksaimniecības tehnikums</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37.8%</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308</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35547">
                <a:tc gridSpan="4">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11"/>
                  </a:ext>
                </a:extLst>
              </a:tr>
              <a:tr h="173703">
                <a:tc gridSpan="4">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Krievu valoda</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12"/>
                  </a:ext>
                </a:extLst>
              </a:tr>
              <a:tr h="186954">
                <a:tc>
                  <a:txBody>
                    <a:bodyPr/>
                    <a:lstStyle/>
                    <a:p>
                      <a:pPr algn="ctr">
                        <a:spcAft>
                          <a:spcPts val="0"/>
                        </a:spcAft>
                      </a:pPr>
                      <a:r>
                        <a:rPr lang="lv-LV" sz="1200" dirty="0" smtClean="0">
                          <a:effectLst/>
                          <a:latin typeface="Garamond" panose="02020404030301010803" pitchFamily="18" charset="0"/>
                          <a:ea typeface="Calibri"/>
                          <a:cs typeface="Times New Roman"/>
                        </a:rPr>
                        <a:t>Kandavas Kārļa </a:t>
                      </a:r>
                      <a:r>
                        <a:rPr lang="lv-LV" sz="1200" dirty="0" err="1" smtClean="0">
                          <a:effectLst/>
                          <a:latin typeface="Garamond" panose="02020404030301010803" pitchFamily="18" charset="0"/>
                          <a:ea typeface="Calibri"/>
                          <a:cs typeface="Times New Roman"/>
                        </a:rPr>
                        <a:t>Mīlenbaha</a:t>
                      </a:r>
                      <a:r>
                        <a:rPr lang="lv-LV" sz="1200" dirty="0" smtClean="0">
                          <a:effectLst/>
                          <a:latin typeface="Garamond" panose="02020404030301010803" pitchFamily="18" charset="0"/>
                          <a:ea typeface="Calibri"/>
                          <a:cs typeface="Times New Roman"/>
                        </a:rPr>
                        <a:t> vidusskola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63.5%</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lv-LV" sz="1200" dirty="0" smtClean="0">
                          <a:effectLst/>
                          <a:latin typeface="Garamond" panose="02020404030301010803" pitchFamily="18" charset="0"/>
                          <a:ea typeface="Calibri"/>
                          <a:cs typeface="Times New Roman"/>
                        </a:rPr>
                        <a:t>76.8%</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183</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869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lv-LV" sz="1200" dirty="0" smtClean="0">
                          <a:solidFill>
                            <a:srgbClr val="000000"/>
                          </a:solidFill>
                          <a:effectLst/>
                          <a:latin typeface="Garamond" panose="02020404030301010803" pitchFamily="18" charset="0"/>
                          <a:ea typeface="Times New Roman"/>
                          <a:cs typeface="Times New Roman"/>
                        </a:rPr>
                        <a:t>Kandavas Reģionālā vidusskola</a:t>
                      </a:r>
                      <a:endParaRPr lang="lv-LV" sz="1200" dirty="0" smtClean="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62.2%</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188</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1078172"/>
                  </a:ext>
                </a:extLst>
              </a:tr>
              <a:tr h="186954">
                <a:tc gridSpan="4">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15"/>
                  </a:ext>
                </a:extLst>
              </a:tr>
              <a:tr h="173703">
                <a:tc gridSpan="4">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Matemātika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16"/>
                  </a:ext>
                </a:extLst>
              </a:tr>
              <a:tr h="186954">
                <a:tc>
                  <a:txBody>
                    <a:bodyPr/>
                    <a:lstStyle/>
                    <a:p>
                      <a:pPr algn="ctr">
                        <a:spcAft>
                          <a:spcPts val="0"/>
                        </a:spcAft>
                      </a:pPr>
                      <a:r>
                        <a:rPr lang="lv-LV" sz="1200">
                          <a:solidFill>
                            <a:srgbClr val="000000"/>
                          </a:solidFill>
                          <a:effectLst/>
                          <a:latin typeface="Garamond" panose="02020404030301010803" pitchFamily="18" charset="0"/>
                          <a:ea typeface="Times New Roman"/>
                          <a:cs typeface="Times New Roman"/>
                        </a:rPr>
                        <a:t>Kandavas Kārļa Mīlenbaha vidusskola</a:t>
                      </a:r>
                      <a:endParaRPr lang="lv-LV" sz="120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50.1%</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lv-LV" sz="1200" dirty="0" smtClean="0">
                          <a:effectLst/>
                          <a:latin typeface="Garamond" panose="02020404030301010803" pitchFamily="18" charset="0"/>
                          <a:ea typeface="Calibri"/>
                          <a:cs typeface="Times New Roman"/>
                        </a:rPr>
                        <a:t>36.3%</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76</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8695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a:t>
                      </a:r>
                      <a:r>
                        <a:rPr lang="lv-LV" sz="1200" dirty="0" smtClean="0">
                          <a:solidFill>
                            <a:srgbClr val="000000"/>
                          </a:solidFill>
                          <a:effectLst/>
                          <a:latin typeface="Garamond" panose="02020404030301010803" pitchFamily="18" charset="0"/>
                          <a:ea typeface="Times New Roman"/>
                          <a:cs typeface="Times New Roman"/>
                        </a:rPr>
                        <a:t>Reģionālā vidusskola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28.2%</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262</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8695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Lauksaimniecības tehnikums</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18.4%</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lv-LV"/>
                    </a:p>
                  </a:txBody>
                  <a:tcPr/>
                </a:tc>
                <a:tc>
                  <a:txBody>
                    <a:bodyPr/>
                    <a:lstStyle/>
                    <a:p>
                      <a:pPr algn="ctr">
                        <a:spcAft>
                          <a:spcPts val="0"/>
                        </a:spcAft>
                      </a:pPr>
                      <a:r>
                        <a:rPr lang="lv-LV" sz="1200" dirty="0" smtClean="0">
                          <a:effectLst/>
                          <a:latin typeface="Garamond" panose="02020404030301010803" pitchFamily="18" charset="0"/>
                          <a:ea typeface="Calibri"/>
                          <a:cs typeface="Times New Roman"/>
                        </a:rPr>
                        <a:t>329</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86954">
                <a:tc gridSpan="4">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20"/>
                  </a:ext>
                </a:extLst>
              </a:tr>
              <a:tr h="238109">
                <a:tc gridSpan="4">
                  <a:txBody>
                    <a:bodyPr/>
                    <a:lstStyle/>
                    <a:p>
                      <a:pPr algn="ctr">
                        <a:spcAft>
                          <a:spcPts val="0"/>
                        </a:spcAft>
                      </a:pPr>
                      <a:r>
                        <a:rPr lang="lv-LV" sz="1200" b="1" dirty="0">
                          <a:solidFill>
                            <a:srgbClr val="000000"/>
                          </a:solidFill>
                          <a:effectLst/>
                          <a:latin typeface="Garamond" panose="02020404030301010803" pitchFamily="18" charset="0"/>
                          <a:ea typeface="Times New Roman"/>
                          <a:cs typeface="Times New Roman"/>
                        </a:rPr>
                        <a:t>Bioloģija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21"/>
                  </a:ext>
                </a:extLst>
              </a:tr>
              <a:tr h="18695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Kārļa </a:t>
                      </a:r>
                      <a:r>
                        <a:rPr lang="lv-LV" sz="1200" dirty="0" err="1">
                          <a:solidFill>
                            <a:srgbClr val="000000"/>
                          </a:solidFill>
                          <a:effectLst/>
                          <a:latin typeface="Garamond" panose="02020404030301010803" pitchFamily="18" charset="0"/>
                          <a:ea typeface="Times New Roman"/>
                          <a:cs typeface="Times New Roman"/>
                        </a:rPr>
                        <a:t>Mīlenbaha</a:t>
                      </a:r>
                      <a:r>
                        <a:rPr lang="lv-LV" sz="1200" dirty="0">
                          <a:solidFill>
                            <a:srgbClr val="000000"/>
                          </a:solidFill>
                          <a:effectLst/>
                          <a:latin typeface="Garamond" panose="02020404030301010803" pitchFamily="18" charset="0"/>
                          <a:ea typeface="Times New Roman"/>
                          <a:cs typeface="Times New Roman"/>
                        </a:rPr>
                        <a:t> vidusskola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57.00%</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lv-LV" sz="1200" dirty="0" smtClean="0">
                          <a:effectLst/>
                          <a:latin typeface="Garamond" panose="02020404030301010803" pitchFamily="18" charset="0"/>
                          <a:ea typeface="Calibri"/>
                          <a:cs typeface="Times New Roman"/>
                        </a:rPr>
                        <a:t>50.2%</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51</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86954">
                <a:tc>
                  <a:txBody>
                    <a:bodyPr/>
                    <a:lstStyle/>
                    <a:p>
                      <a:pPr algn="ctr">
                        <a:spcAft>
                          <a:spcPts val="0"/>
                        </a:spcAft>
                      </a:pPr>
                      <a:r>
                        <a:rPr lang="lv-LV" sz="1200" dirty="0" smtClean="0">
                          <a:effectLst/>
                          <a:latin typeface="Garamond" panose="02020404030301010803" pitchFamily="18" charset="0"/>
                          <a:ea typeface="Calibri"/>
                          <a:cs typeface="Times New Roman"/>
                        </a:rPr>
                        <a:t>Kandavas Reģionālā vidusskola</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38%</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182</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961643"/>
                  </a:ext>
                </a:extLst>
              </a:tr>
              <a:tr h="186954">
                <a:tc gridSpan="4">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23"/>
                  </a:ext>
                </a:extLst>
              </a:tr>
              <a:tr h="173703">
                <a:tc gridSpan="4">
                  <a:txBody>
                    <a:bodyPr/>
                    <a:lstStyle/>
                    <a:p>
                      <a:pPr algn="ctr">
                        <a:spcAft>
                          <a:spcPts val="0"/>
                        </a:spcAft>
                      </a:pPr>
                      <a:r>
                        <a:rPr lang="lv-LV" sz="1200" b="1" dirty="0">
                          <a:solidFill>
                            <a:srgbClr val="000000"/>
                          </a:solidFill>
                          <a:effectLst/>
                          <a:latin typeface="Garamond" panose="02020404030301010803" pitchFamily="18" charset="0"/>
                          <a:ea typeface="Times New Roman"/>
                          <a:cs typeface="Calibri" panose="020F0502020204030204" pitchFamily="34" charset="0"/>
                        </a:rPr>
                        <a:t>Fizika</a:t>
                      </a:r>
                      <a:endParaRPr lang="lv-LV" sz="1200" dirty="0">
                        <a:effectLst/>
                        <a:latin typeface="Garamond" panose="02020404030301010803" pitchFamily="18" charset="0"/>
                        <a:ea typeface="Calibri"/>
                        <a:cs typeface="Calibri" panose="020F0502020204030204" pitchFamily="34" charset="0"/>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24"/>
                  </a:ext>
                </a:extLst>
              </a:tr>
              <a:tr h="186954">
                <a:tc>
                  <a:txBody>
                    <a:bodyPr/>
                    <a:lstStyle/>
                    <a:p>
                      <a:pPr algn="ctr">
                        <a:spcAft>
                          <a:spcPts val="0"/>
                        </a:spcAft>
                      </a:pPr>
                      <a:r>
                        <a:rPr lang="lv-LV" sz="1200" dirty="0">
                          <a:solidFill>
                            <a:srgbClr val="000000"/>
                          </a:solidFill>
                          <a:effectLst/>
                          <a:latin typeface="Garamond" panose="02020404030301010803" pitchFamily="18" charset="0"/>
                          <a:ea typeface="Times New Roman"/>
                          <a:cs typeface="Times New Roman"/>
                        </a:rPr>
                        <a:t>Kandavas Lauksaimniecības tehnikums</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23%</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100" dirty="0" smtClean="0">
                          <a:effectLst/>
                          <a:latin typeface="Garamond" panose="02020404030301010803" pitchFamily="18" charset="0"/>
                          <a:ea typeface="Calibri"/>
                          <a:cs typeface="Times New Roman"/>
                        </a:rPr>
                        <a:t>48.8%</a:t>
                      </a:r>
                      <a:endParaRPr lang="lv-LV" sz="11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150</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86954">
                <a:tc gridSpan="4">
                  <a:txBody>
                    <a:bodyPr/>
                    <a:lstStyle/>
                    <a:p>
                      <a:pPr algn="ctr"/>
                      <a:endParaRPr lang="lv-LV" sz="1200" dirty="0">
                        <a:effectLst/>
                        <a:latin typeface="Garamond" panose="02020404030301010803" pitchFamily="18" charset="0"/>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26"/>
                  </a:ext>
                </a:extLst>
              </a:tr>
              <a:tr h="173703">
                <a:tc gridSpan="4">
                  <a:txBody>
                    <a:bodyPr/>
                    <a:lstStyle/>
                    <a:p>
                      <a:pPr algn="ctr">
                        <a:spcAft>
                          <a:spcPts val="0"/>
                        </a:spcAft>
                      </a:pPr>
                      <a:r>
                        <a:rPr lang="lv-LV" sz="1200" b="1" dirty="0" smtClean="0">
                          <a:solidFill>
                            <a:srgbClr val="000000"/>
                          </a:solidFill>
                          <a:effectLst/>
                          <a:latin typeface="Garamond" panose="02020404030301010803" pitchFamily="18" charset="0"/>
                          <a:ea typeface="Calibri"/>
                          <a:cs typeface="Times New Roman"/>
                        </a:rPr>
                        <a:t>Latvijas</a:t>
                      </a:r>
                      <a:r>
                        <a:rPr lang="lv-LV" sz="1200" b="1" baseline="0" dirty="0" smtClean="0">
                          <a:solidFill>
                            <a:srgbClr val="000000"/>
                          </a:solidFill>
                          <a:effectLst/>
                          <a:latin typeface="Garamond" panose="02020404030301010803" pitchFamily="18" charset="0"/>
                          <a:ea typeface="Calibri"/>
                          <a:cs typeface="Times New Roman"/>
                        </a:rPr>
                        <a:t> un pasaules vēsture</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xmlns="" val="10027"/>
                  </a:ext>
                </a:extLst>
              </a:tr>
              <a:tr h="186954">
                <a:tc>
                  <a:txBody>
                    <a:bodyPr/>
                    <a:lstStyle/>
                    <a:p>
                      <a:pPr algn="ctr">
                        <a:spcAft>
                          <a:spcPts val="0"/>
                        </a:spcAft>
                      </a:pPr>
                      <a:r>
                        <a:rPr lang="lv-LV" sz="1200" smtClean="0">
                          <a:solidFill>
                            <a:srgbClr val="000000"/>
                          </a:solidFill>
                          <a:effectLst/>
                          <a:latin typeface="Garamond" panose="02020404030301010803" pitchFamily="18" charset="0"/>
                          <a:ea typeface="Times New Roman"/>
                          <a:cs typeface="Times New Roman"/>
                        </a:rPr>
                        <a:t>Kandavas Lauksaimniecības tehnikums</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27.2%</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lv-LV" sz="1200" dirty="0" smtClean="0">
                          <a:effectLst/>
                          <a:latin typeface="Garamond" panose="02020404030301010803" pitchFamily="18" charset="0"/>
                          <a:ea typeface="Calibri"/>
                          <a:cs typeface="Times New Roman"/>
                        </a:rPr>
                        <a:t>46%</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119</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9"/>
                  </a:ext>
                </a:extLst>
              </a:tr>
              <a:tr h="1869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lv-LV" sz="1200" dirty="0" smtClean="0">
                          <a:solidFill>
                            <a:srgbClr val="000000"/>
                          </a:solidFill>
                          <a:effectLst/>
                          <a:latin typeface="Garamond" panose="02020404030301010803" pitchFamily="18" charset="0"/>
                          <a:ea typeface="Times New Roman"/>
                          <a:cs typeface="Times New Roman"/>
                        </a:rPr>
                        <a:t>Kandavas Kārļa </a:t>
                      </a:r>
                      <a:r>
                        <a:rPr lang="lv-LV" sz="1200" dirty="0" err="1" smtClean="0">
                          <a:solidFill>
                            <a:srgbClr val="000000"/>
                          </a:solidFill>
                          <a:effectLst/>
                          <a:latin typeface="Garamond" panose="02020404030301010803" pitchFamily="18" charset="0"/>
                          <a:ea typeface="Times New Roman"/>
                          <a:cs typeface="Times New Roman"/>
                        </a:rPr>
                        <a:t>Mīlenbaha</a:t>
                      </a:r>
                      <a:r>
                        <a:rPr lang="lv-LV" sz="1200" dirty="0" smtClean="0">
                          <a:solidFill>
                            <a:srgbClr val="000000"/>
                          </a:solidFill>
                          <a:effectLst/>
                          <a:latin typeface="Garamond" panose="02020404030301010803" pitchFamily="18" charset="0"/>
                          <a:ea typeface="Times New Roman"/>
                          <a:cs typeface="Times New Roman"/>
                        </a:rPr>
                        <a:t> vidusskola</a:t>
                      </a:r>
                      <a:endParaRPr lang="lv-LV" sz="1200" dirty="0" smtClean="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79.9%</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21</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8061744"/>
                  </a:ext>
                </a:extLst>
              </a:tr>
              <a:tr h="1869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lv-LV" sz="1200" dirty="0" smtClean="0">
                          <a:solidFill>
                            <a:srgbClr val="000000"/>
                          </a:solidFill>
                          <a:effectLst/>
                          <a:latin typeface="Garamond" panose="02020404030301010803" pitchFamily="18" charset="0"/>
                          <a:ea typeface="Times New Roman"/>
                          <a:cs typeface="Times New Roman"/>
                        </a:rPr>
                        <a:t>Kandavas Reģionālā vidusskola</a:t>
                      </a:r>
                      <a:endParaRPr lang="lv-LV" sz="1200" dirty="0" smtClean="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78.8%</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28</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9943055"/>
                  </a:ext>
                </a:extLst>
              </a:tr>
              <a:tr h="186954">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lv-LV" sz="1200" dirty="0" smtClean="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4089024"/>
                  </a:ext>
                </a:extLst>
              </a:tr>
              <a:tr h="186954">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lv-LV" sz="1200" b="1" dirty="0" smtClean="0">
                          <a:effectLst/>
                          <a:latin typeface="Garamond" panose="02020404030301010803" pitchFamily="18" charset="0"/>
                          <a:ea typeface="Calibri"/>
                          <a:cs typeface="Times New Roman"/>
                        </a:rPr>
                        <a:t>Ķīmija</a:t>
                      </a: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ctr">
                        <a:spcAft>
                          <a:spcPts val="0"/>
                        </a:spcAft>
                      </a:pP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8680481"/>
                  </a:ext>
                </a:extLst>
              </a:tr>
              <a:tr h="1869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lv-LV" sz="1200" dirty="0" smtClean="0">
                          <a:effectLst/>
                          <a:latin typeface="Garamond" panose="02020404030301010803" pitchFamily="18" charset="0"/>
                          <a:ea typeface="Calibri"/>
                          <a:cs typeface="Times New Roman"/>
                        </a:rPr>
                        <a:t>Kandavas Kārļa </a:t>
                      </a:r>
                      <a:r>
                        <a:rPr lang="lv-LV" sz="1200" dirty="0" err="1" smtClean="0">
                          <a:effectLst/>
                          <a:latin typeface="Garamond" panose="02020404030301010803" pitchFamily="18" charset="0"/>
                          <a:ea typeface="Calibri"/>
                          <a:cs typeface="Times New Roman"/>
                        </a:rPr>
                        <a:t>Mīlenbaha</a:t>
                      </a:r>
                      <a:r>
                        <a:rPr lang="lv-LV" sz="1200" dirty="0" smtClean="0">
                          <a:effectLst/>
                          <a:latin typeface="Garamond" panose="02020404030301010803" pitchFamily="18" charset="0"/>
                          <a:ea typeface="Calibri"/>
                          <a:cs typeface="Times New Roman"/>
                        </a:rPr>
                        <a:t> vidusskola</a:t>
                      </a: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57.3%</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55.3%</a:t>
                      </a:r>
                      <a:endParaRPr lang="lv-LV" sz="1200" dirty="0">
                        <a:effectLst/>
                        <a:latin typeface="Garamond" panose="02020404030301010803" pitchFamily="18" charset="0"/>
                        <a:ea typeface="Calibri"/>
                        <a:cs typeface="Times New Roman"/>
                      </a:endParaRPr>
                    </a:p>
                  </a:txBody>
                  <a:tcPr marL="45260" marR="45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lv-LV" sz="1200" dirty="0" smtClean="0">
                          <a:effectLst/>
                          <a:latin typeface="Garamond" panose="02020404030301010803" pitchFamily="18" charset="0"/>
                          <a:ea typeface="Calibri"/>
                          <a:cs typeface="Times New Roman"/>
                        </a:rPr>
                        <a:t>61</a:t>
                      </a:r>
                      <a:endParaRPr lang="lv-LV" sz="1200" dirty="0">
                        <a:effectLst/>
                        <a:latin typeface="Garamond" panose="02020404030301010803" pitchFamily="18" charset="0"/>
                        <a:ea typeface="Calibri"/>
                        <a:cs typeface="Times New Roman"/>
                      </a:endParaRPr>
                    </a:p>
                  </a:txBody>
                  <a:tcPr marL="45260" marR="452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3415899"/>
                  </a:ext>
                </a:extLst>
              </a:tr>
            </a:tbl>
          </a:graphicData>
        </a:graphic>
      </p:graphicFrame>
    </p:spTree>
    <p:extLst>
      <p:ext uri="{BB962C8B-B14F-4D97-AF65-F5344CB8AC3E}">
        <p14:creationId xmlns:p14="http://schemas.microsoft.com/office/powerpoint/2010/main" val="965319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2150534707"/>
              </p:ext>
            </p:extLst>
          </p:nvPr>
        </p:nvGraphicFramePr>
        <p:xfrm>
          <a:off x="1615439" y="0"/>
          <a:ext cx="5025992" cy="34386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ma 3"/>
          <p:cNvGraphicFramePr>
            <a:graphicFrameLocks/>
          </p:cNvGraphicFramePr>
          <p:nvPr>
            <p:extLst>
              <p:ext uri="{D42A27DB-BD31-4B8C-83A1-F6EECF244321}">
                <p14:modId xmlns:p14="http://schemas.microsoft.com/office/powerpoint/2010/main" val="2000689498"/>
              </p:ext>
            </p:extLst>
          </p:nvPr>
        </p:nvGraphicFramePr>
        <p:xfrm>
          <a:off x="5650029" y="3253339"/>
          <a:ext cx="5524902"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8800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a:graphicFrameLocks/>
          </p:cNvGraphicFramePr>
          <p:nvPr>
            <p:extLst>
              <p:ext uri="{D42A27DB-BD31-4B8C-83A1-F6EECF244321}">
                <p14:modId xmlns:p14="http://schemas.microsoft.com/office/powerpoint/2010/main" val="3997889981"/>
              </p:ext>
            </p:extLst>
          </p:nvPr>
        </p:nvGraphicFramePr>
        <p:xfrm>
          <a:off x="1491915" y="144380"/>
          <a:ext cx="5515276" cy="38501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ma 4"/>
          <p:cNvGraphicFramePr>
            <a:graphicFrameLocks/>
          </p:cNvGraphicFramePr>
          <p:nvPr>
            <p:extLst>
              <p:ext uri="{D42A27DB-BD31-4B8C-83A1-F6EECF244321}">
                <p14:modId xmlns:p14="http://schemas.microsoft.com/office/powerpoint/2010/main" val="2722512145"/>
              </p:ext>
            </p:extLst>
          </p:nvPr>
        </p:nvGraphicFramePr>
        <p:xfrm>
          <a:off x="6264441" y="3176337"/>
          <a:ext cx="5170371" cy="3513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787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613318882"/>
              </p:ext>
            </p:extLst>
          </p:nvPr>
        </p:nvGraphicFramePr>
        <p:xfrm>
          <a:off x="1568918" y="459607"/>
          <a:ext cx="5147912" cy="36600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ma 3"/>
          <p:cNvGraphicFramePr>
            <a:graphicFrameLocks/>
          </p:cNvGraphicFramePr>
          <p:nvPr>
            <p:extLst>
              <p:ext uri="{D42A27DB-BD31-4B8C-83A1-F6EECF244321}">
                <p14:modId xmlns:p14="http://schemas.microsoft.com/office/powerpoint/2010/main" val="2867722991"/>
              </p:ext>
            </p:extLst>
          </p:nvPr>
        </p:nvGraphicFramePr>
        <p:xfrm>
          <a:off x="6323798" y="3137836"/>
          <a:ext cx="5014762" cy="3282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395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028142" y="624110"/>
            <a:ext cx="8911687" cy="1280890"/>
          </a:xfrm>
        </p:spPr>
        <p:txBody>
          <a:bodyPr/>
          <a:lstStyle/>
          <a:p>
            <a:pPr algn="ctr"/>
            <a:r>
              <a:rPr lang="lv-LV" b="1" dirty="0">
                <a:latin typeface="Garamond" panose="02020404030301010803" pitchFamily="18" charset="0"/>
              </a:rPr>
              <a:t>P</a:t>
            </a:r>
            <a:r>
              <a:rPr lang="lv-LV" b="1" dirty="0" smtClean="0">
                <a:latin typeface="Garamond" panose="02020404030301010803" pitchFamily="18" charset="0"/>
              </a:rPr>
              <a:t>irmsskola</a:t>
            </a:r>
            <a:endParaRPr lang="lv-LV" b="1" dirty="0">
              <a:latin typeface="Garamond" panose="02020404030301010803"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18022" y="1690602"/>
            <a:ext cx="6528725" cy="43505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3"/>
          <p:cNvSpPr txBox="1">
            <a:spLocks noChangeArrowheads="1"/>
          </p:cNvSpPr>
          <p:nvPr/>
        </p:nvSpPr>
        <p:spPr bwMode="auto">
          <a:xfrm>
            <a:off x="3298807" y="5323269"/>
            <a:ext cx="2279650" cy="523875"/>
          </a:xfrm>
          <a:prstGeom prst="rect">
            <a:avLst/>
          </a:prstGeom>
          <a:noFill/>
          <a:ln w="9525">
            <a:noFill/>
            <a:miter lim="800000"/>
            <a:headEnd/>
            <a:tailEnd/>
          </a:ln>
        </p:spPr>
        <p:txBody>
          <a:bodyPr wrap="square">
            <a:spAutoFit/>
          </a:bodyPr>
          <a:lstStyle/>
          <a:p>
            <a:r>
              <a:rPr lang="lv-LV" sz="2800" b="1" dirty="0">
                <a:solidFill>
                  <a:srgbClr val="FFFF00"/>
                </a:solidFill>
                <a:latin typeface="Bookman Old Style" panose="02050604050505020204" pitchFamily="18" charset="0"/>
              </a:rPr>
              <a:t>PII </a:t>
            </a:r>
            <a:r>
              <a:rPr lang="lv-LV" sz="2800" b="1" dirty="0" smtClean="0">
                <a:solidFill>
                  <a:srgbClr val="FFFF00"/>
                </a:solidFill>
                <a:latin typeface="Bookman Old Style" pitchFamily="18" charset="0"/>
              </a:rPr>
              <a:t>«</a:t>
            </a:r>
            <a:r>
              <a:rPr lang="lv-LV" sz="2800" b="1" dirty="0" err="1" smtClean="0">
                <a:solidFill>
                  <a:srgbClr val="FFFF00"/>
                </a:solidFill>
                <a:latin typeface="Bookman Old Style" pitchFamily="18" charset="0"/>
              </a:rPr>
              <a:t>Zīļuks</a:t>
            </a:r>
            <a:r>
              <a:rPr lang="lv-LV" sz="2800" b="1" dirty="0" smtClean="0">
                <a:solidFill>
                  <a:srgbClr val="FFFF00"/>
                </a:solidFill>
                <a:latin typeface="Bookman Old Style" panose="02050604050505020204" pitchFamily="18" charset="0"/>
              </a:rPr>
              <a:t>»</a:t>
            </a:r>
            <a:endParaRPr lang="lv-LV" sz="2800" b="1" dirty="0">
              <a:solidFill>
                <a:srgbClr val="FFFF00"/>
              </a:solidFill>
              <a:latin typeface="Bookman Old Style" panose="02050604050505020204" pitchFamily="18" charset="0"/>
            </a:endParaRPr>
          </a:p>
        </p:txBody>
      </p:sp>
    </p:spTree>
    <p:extLst>
      <p:ext uri="{BB962C8B-B14F-4D97-AF65-F5344CB8AC3E}">
        <p14:creationId xmlns:p14="http://schemas.microsoft.com/office/powerpoint/2010/main" val="3300521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2501388641"/>
              </p:ext>
            </p:extLst>
          </p:nvPr>
        </p:nvGraphicFramePr>
        <p:xfrm>
          <a:off x="1530418" y="84220"/>
          <a:ext cx="5284268" cy="38813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ma 3"/>
          <p:cNvGraphicFramePr>
            <a:graphicFrameLocks/>
          </p:cNvGraphicFramePr>
          <p:nvPr>
            <p:extLst>
              <p:ext uri="{D42A27DB-BD31-4B8C-83A1-F6EECF244321}">
                <p14:modId xmlns:p14="http://schemas.microsoft.com/office/powerpoint/2010/main" val="2221277930"/>
              </p:ext>
            </p:extLst>
          </p:nvPr>
        </p:nvGraphicFramePr>
        <p:xfrm>
          <a:off x="6227544" y="3118585"/>
          <a:ext cx="5072513" cy="347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6378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p:cNvSpPr>
            <a:spLocks noGrp="1"/>
          </p:cNvSpPr>
          <p:nvPr>
            <p:ph type="title"/>
          </p:nvPr>
        </p:nvSpPr>
        <p:spPr>
          <a:xfrm>
            <a:off x="3054938" y="2770544"/>
            <a:ext cx="7792734" cy="1323439"/>
          </a:xfrm>
          <a:prstGeom prst="rect">
            <a:avLst/>
          </a:prstGeom>
        </p:spPr>
        <p:txBody>
          <a:bodyPr wrap="square">
            <a:spAutoFit/>
          </a:bodyPr>
          <a:lstStyle/>
          <a:p>
            <a:pPr algn="ctr"/>
            <a:r>
              <a:rPr lang="lv-LV" sz="4000" b="1" dirty="0" smtClean="0">
                <a:ln>
                  <a:solidFill>
                    <a:schemeClr val="tx1"/>
                  </a:solidFill>
                </a:ln>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Mācību priekšmetu olimpiādes </a:t>
            </a:r>
            <a:br>
              <a:rPr lang="lv-LV" sz="4000" b="1" dirty="0" smtClean="0">
                <a:ln>
                  <a:solidFill>
                    <a:schemeClr val="tx1"/>
                  </a:solidFill>
                </a:ln>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br>
            <a:r>
              <a:rPr lang="lv-LV" sz="4000" b="1" dirty="0" smtClean="0">
                <a:ln>
                  <a:solidFill>
                    <a:schemeClr val="tx1"/>
                  </a:solidFill>
                </a:ln>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2020./2021.m.g.</a:t>
            </a:r>
            <a:endParaRPr lang="lv-LV" sz="4000" dirty="0"/>
          </a:p>
        </p:txBody>
      </p:sp>
    </p:spTree>
    <p:extLst>
      <p:ext uri="{BB962C8B-B14F-4D97-AF65-F5344CB8AC3E}">
        <p14:creationId xmlns:p14="http://schemas.microsoft.com/office/powerpoint/2010/main" val="1441734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a:graphicFrameLocks/>
          </p:cNvGraphicFramePr>
          <p:nvPr>
            <p:extLst>
              <p:ext uri="{D42A27DB-BD31-4B8C-83A1-F6EECF244321}">
                <p14:modId xmlns:p14="http://schemas.microsoft.com/office/powerpoint/2010/main" val="2907129120"/>
              </p:ext>
            </p:extLst>
          </p:nvPr>
        </p:nvGraphicFramePr>
        <p:xfrm>
          <a:off x="2541068" y="519764"/>
          <a:ext cx="8065971" cy="5832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3884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1535529490"/>
              </p:ext>
            </p:extLst>
          </p:nvPr>
        </p:nvGraphicFramePr>
        <p:xfrm>
          <a:off x="2136807" y="404260"/>
          <a:ext cx="8922619" cy="58906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124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p:cNvSpPr txBox="1">
            <a:spLocks noGrp="1"/>
          </p:cNvSpPr>
          <p:nvPr>
            <p:ph type="title"/>
          </p:nvPr>
        </p:nvSpPr>
        <p:spPr>
          <a:xfrm>
            <a:off x="2243993" y="527858"/>
            <a:ext cx="8911687" cy="954107"/>
          </a:xfrm>
          <a:prstGeom prst="rect">
            <a:avLst/>
          </a:prstGeom>
          <a:noFill/>
        </p:spPr>
        <p:txBody>
          <a:bodyPr wrap="square" rtlCol="0">
            <a:spAutoFit/>
          </a:bodyPr>
          <a:lstStyle/>
          <a:p>
            <a:pPr algn="ctr"/>
            <a:r>
              <a:rPr lang="lv-LV" sz="2800" b="1" dirty="0" smtClean="0">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3. posma valsts olimpiāžu uzaicinātie dalībnieki</a:t>
            </a:r>
          </a:p>
          <a:p>
            <a:pPr algn="ctr"/>
            <a:r>
              <a:rPr lang="lv-LV" sz="2800" b="1" dirty="0" smtClean="0">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2020./2021. </a:t>
            </a:r>
            <a:r>
              <a:rPr lang="lv-LV" sz="2800" b="1" dirty="0" err="1" smtClean="0">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m.g</a:t>
            </a:r>
            <a:r>
              <a:rPr lang="lv-LV" sz="2800" b="1" dirty="0" smtClean="0">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a:t>
            </a:r>
            <a:endParaRPr lang="lv-LV" sz="2800" b="1" dirty="0">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p:txBody>
      </p:sp>
      <p:graphicFrame>
        <p:nvGraphicFramePr>
          <p:cNvPr id="4" name="Tabula 3"/>
          <p:cNvGraphicFramePr>
            <a:graphicFrameLocks noGrp="1"/>
          </p:cNvGraphicFramePr>
          <p:nvPr>
            <p:extLst>
              <p:ext uri="{D42A27DB-BD31-4B8C-83A1-F6EECF244321}">
                <p14:modId xmlns:p14="http://schemas.microsoft.com/office/powerpoint/2010/main" val="1749331242"/>
              </p:ext>
            </p:extLst>
          </p:nvPr>
        </p:nvGraphicFramePr>
        <p:xfrm>
          <a:off x="2458172" y="1922189"/>
          <a:ext cx="8697508" cy="2977070"/>
        </p:xfrm>
        <a:graphic>
          <a:graphicData uri="http://schemas.openxmlformats.org/drawingml/2006/table">
            <a:tbl>
              <a:tblPr firstRow="1" bandRow="1">
                <a:tableStyleId>{21E4AEA4-8DFA-4A89-87EB-49C32662AFE0}</a:tableStyleId>
              </a:tblPr>
              <a:tblGrid>
                <a:gridCol w="2174377">
                  <a:extLst>
                    <a:ext uri="{9D8B030D-6E8A-4147-A177-3AD203B41FA5}">
                      <a16:colId xmlns:a16="http://schemas.microsoft.com/office/drawing/2014/main" xmlns="" val="1601715418"/>
                    </a:ext>
                  </a:extLst>
                </a:gridCol>
                <a:gridCol w="2174377">
                  <a:extLst>
                    <a:ext uri="{9D8B030D-6E8A-4147-A177-3AD203B41FA5}">
                      <a16:colId xmlns:a16="http://schemas.microsoft.com/office/drawing/2014/main" xmlns="" val="1095566135"/>
                    </a:ext>
                  </a:extLst>
                </a:gridCol>
                <a:gridCol w="2174377">
                  <a:extLst>
                    <a:ext uri="{9D8B030D-6E8A-4147-A177-3AD203B41FA5}">
                      <a16:colId xmlns:a16="http://schemas.microsoft.com/office/drawing/2014/main" xmlns="" val="2179541448"/>
                    </a:ext>
                  </a:extLst>
                </a:gridCol>
                <a:gridCol w="2174377">
                  <a:extLst>
                    <a:ext uri="{9D8B030D-6E8A-4147-A177-3AD203B41FA5}">
                      <a16:colId xmlns:a16="http://schemas.microsoft.com/office/drawing/2014/main" xmlns="" val="2754851073"/>
                    </a:ext>
                  </a:extLst>
                </a:gridCol>
              </a:tblGrid>
              <a:tr h="788741">
                <a:tc>
                  <a:txBody>
                    <a:bodyPr/>
                    <a:lstStyle/>
                    <a:p>
                      <a:pPr algn="ctr"/>
                      <a:r>
                        <a:rPr lang="lv-LV" sz="2400" dirty="0" smtClean="0">
                          <a:effectLst/>
                          <a:latin typeface="Garamond" panose="02020404030301010803" pitchFamily="18" charset="0"/>
                        </a:rPr>
                        <a:t>Vārds, uzvārds</a:t>
                      </a:r>
                      <a:endParaRPr lang="lv-LV" sz="2400" b="1" dirty="0">
                        <a:solidFill>
                          <a:schemeClr val="tx1">
                            <a:lumMod val="95000"/>
                            <a:lumOff val="5000"/>
                          </a:schemeClr>
                        </a:solidFill>
                        <a:effectLst/>
                        <a:latin typeface="Garamond" panose="02020404030301010803" pitchFamily="18" charset="0"/>
                        <a:cs typeface="Yatra One" panose="02000000000000000000" pitchFamily="2" charset="-70"/>
                      </a:endParaRPr>
                    </a:p>
                  </a:txBody>
                  <a:tcPr anchor="ctr"/>
                </a:tc>
                <a:tc>
                  <a:txBody>
                    <a:bodyPr/>
                    <a:lstStyle/>
                    <a:p>
                      <a:pPr algn="ctr"/>
                      <a:r>
                        <a:rPr lang="lv-LV" sz="2400" dirty="0" smtClean="0">
                          <a:effectLst/>
                          <a:latin typeface="Garamond" panose="02020404030301010803" pitchFamily="18" charset="0"/>
                        </a:rPr>
                        <a:t>Klase</a:t>
                      </a:r>
                      <a:endParaRPr lang="lv-LV" sz="2400" b="1" dirty="0">
                        <a:solidFill>
                          <a:schemeClr val="tx1">
                            <a:lumMod val="95000"/>
                            <a:lumOff val="5000"/>
                          </a:schemeClr>
                        </a:solidFill>
                        <a:effectLst/>
                        <a:latin typeface="Garamond" panose="02020404030301010803" pitchFamily="18" charset="0"/>
                        <a:cs typeface="Yatra One" panose="02000000000000000000" pitchFamily="2" charset="-70"/>
                      </a:endParaRPr>
                    </a:p>
                  </a:txBody>
                  <a:tcPr anchor="ctr"/>
                </a:tc>
                <a:tc>
                  <a:txBody>
                    <a:bodyPr/>
                    <a:lstStyle/>
                    <a:p>
                      <a:pPr algn="ctr"/>
                      <a:r>
                        <a:rPr lang="lv-LV" sz="2400" dirty="0" smtClean="0">
                          <a:effectLst/>
                          <a:latin typeface="Garamond" panose="02020404030301010803" pitchFamily="18" charset="0"/>
                        </a:rPr>
                        <a:t>Olimpiāde</a:t>
                      </a:r>
                      <a:endParaRPr lang="lv-LV" sz="2400" b="1" dirty="0">
                        <a:solidFill>
                          <a:schemeClr val="tx1">
                            <a:lumMod val="95000"/>
                            <a:lumOff val="5000"/>
                          </a:schemeClr>
                        </a:solidFill>
                        <a:effectLst/>
                        <a:latin typeface="Garamond" panose="02020404030301010803" pitchFamily="18" charset="0"/>
                        <a:cs typeface="Yatra One" panose="02000000000000000000" pitchFamily="2" charset="-70"/>
                      </a:endParaRPr>
                    </a:p>
                  </a:txBody>
                  <a:tcPr anchor="ctr"/>
                </a:tc>
                <a:tc>
                  <a:txBody>
                    <a:bodyPr/>
                    <a:lstStyle/>
                    <a:p>
                      <a:pPr algn="ctr"/>
                      <a:r>
                        <a:rPr lang="lv-LV" sz="2400" dirty="0" smtClean="0">
                          <a:effectLst/>
                          <a:latin typeface="Garamond" panose="02020404030301010803" pitchFamily="18" charset="0"/>
                        </a:rPr>
                        <a:t>Skola</a:t>
                      </a:r>
                      <a:endParaRPr lang="lv-LV" sz="2400" b="1" dirty="0">
                        <a:solidFill>
                          <a:schemeClr val="tx1">
                            <a:lumMod val="95000"/>
                            <a:lumOff val="5000"/>
                          </a:schemeClr>
                        </a:solidFill>
                        <a:effectLst/>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xmlns="" val="1122100048"/>
                  </a:ext>
                </a:extLst>
              </a:tr>
              <a:tr h="957333">
                <a:tc>
                  <a:txBody>
                    <a:bodyPr/>
                    <a:lstStyle/>
                    <a:p>
                      <a:pPr algn="ctr"/>
                      <a:r>
                        <a:rPr lang="lv-LV" sz="2000" b="1" dirty="0" smtClean="0">
                          <a:latin typeface="Garamond" panose="02020404030301010803" pitchFamily="18" charset="0"/>
                        </a:rPr>
                        <a:t>Everita </a:t>
                      </a:r>
                      <a:r>
                        <a:rPr lang="lv-LV" sz="2000" b="1" dirty="0" err="1" smtClean="0">
                          <a:latin typeface="Garamond" panose="02020404030301010803" pitchFamily="18" charset="0"/>
                        </a:rPr>
                        <a:t>Uzuliņa</a:t>
                      </a:r>
                      <a:endParaRPr lang="lv-LV" sz="2000" b="1" dirty="0">
                        <a:solidFill>
                          <a:srgbClr val="FF0000"/>
                        </a:solidFill>
                        <a:latin typeface="Garamond" panose="02020404030301010803" pitchFamily="18" charset="0"/>
                        <a:cs typeface="Yatra One" panose="02000000000000000000" pitchFamily="2" charset="-70"/>
                      </a:endParaRPr>
                    </a:p>
                  </a:txBody>
                  <a:tcPr anchor="ctr"/>
                </a:tc>
                <a:tc>
                  <a:txBody>
                    <a:bodyPr/>
                    <a:lstStyle/>
                    <a:p>
                      <a:pPr algn="ctr"/>
                      <a:r>
                        <a:rPr lang="lv-LV" sz="2000" dirty="0" smtClean="0">
                          <a:latin typeface="Garamond" panose="02020404030301010803" pitchFamily="18" charset="0"/>
                        </a:rPr>
                        <a:t>9.</a:t>
                      </a:r>
                      <a:endParaRPr lang="lv-LV" sz="2000" dirty="0">
                        <a:solidFill>
                          <a:srgbClr val="FF0000"/>
                        </a:solidFill>
                        <a:latin typeface="Garamond" panose="02020404030301010803" pitchFamily="18" charset="0"/>
                        <a:cs typeface="Yatra One" panose="02000000000000000000" pitchFamily="2" charset="-70"/>
                      </a:endParaRPr>
                    </a:p>
                  </a:txBody>
                  <a:tcPr anchor="ctr"/>
                </a:tc>
                <a:tc>
                  <a:txBody>
                    <a:bodyPr/>
                    <a:lstStyle/>
                    <a:p>
                      <a:pPr algn="ctr"/>
                      <a:r>
                        <a:rPr lang="lv-LV" sz="1800" dirty="0" smtClean="0">
                          <a:latin typeface="Garamond" panose="02020404030301010803" pitchFamily="18" charset="0"/>
                        </a:rPr>
                        <a:t>Latviešu</a:t>
                      </a:r>
                      <a:r>
                        <a:rPr lang="lv-LV" sz="1800" baseline="0" dirty="0" smtClean="0">
                          <a:latin typeface="Garamond" panose="02020404030301010803" pitchFamily="18" charset="0"/>
                        </a:rPr>
                        <a:t> valodas un literatūras 47. olimpiāde</a:t>
                      </a:r>
                      <a:endParaRPr lang="lv-LV" sz="1800" dirty="0">
                        <a:solidFill>
                          <a:srgbClr val="FF0000"/>
                        </a:solidFill>
                        <a:latin typeface="Garamond" panose="02020404030301010803" pitchFamily="18" charset="0"/>
                        <a:cs typeface="Yatra One" panose="02000000000000000000" pitchFamily="2" charset="-7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lv-LV" sz="1800" dirty="0" smtClean="0">
                          <a:latin typeface="Garamond" panose="02020404030301010803" pitchFamily="18" charset="0"/>
                        </a:rPr>
                        <a:t>Kandavas K. </a:t>
                      </a:r>
                      <a:r>
                        <a:rPr lang="lv-LV" sz="1800" dirty="0" err="1" smtClean="0">
                          <a:latin typeface="Garamond" panose="02020404030301010803" pitchFamily="18" charset="0"/>
                        </a:rPr>
                        <a:t>Mīlenbaha</a:t>
                      </a:r>
                      <a:r>
                        <a:rPr lang="lv-LV" sz="1800" dirty="0" smtClean="0">
                          <a:latin typeface="Garamond" panose="02020404030301010803" pitchFamily="18" charset="0"/>
                        </a:rPr>
                        <a:t> vidusskola</a:t>
                      </a:r>
                      <a:endParaRPr lang="lv-LV" sz="1800" dirty="0" smtClean="0">
                        <a:solidFill>
                          <a:srgbClr val="FF00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xmlns="" val="847139879"/>
                  </a:ext>
                </a:extLst>
              </a:tr>
              <a:tr h="1230996">
                <a:tc>
                  <a:txBody>
                    <a:bodyPr/>
                    <a:lstStyle/>
                    <a:p>
                      <a:pPr algn="ctr"/>
                      <a:r>
                        <a:rPr lang="lv-LV" sz="2000" b="1" dirty="0" smtClean="0">
                          <a:latin typeface="Garamond" panose="02020404030301010803" pitchFamily="18" charset="0"/>
                        </a:rPr>
                        <a:t>Katrīna Marta Krūmiņa</a:t>
                      </a:r>
                      <a:endParaRPr lang="lv-LV" sz="2000" b="1" dirty="0">
                        <a:solidFill>
                          <a:srgbClr val="FF0000"/>
                        </a:solidFill>
                        <a:latin typeface="Garamond" panose="02020404030301010803" pitchFamily="18" charset="0"/>
                        <a:cs typeface="Yatra One" panose="02000000000000000000" pitchFamily="2" charset="-70"/>
                      </a:endParaRPr>
                    </a:p>
                  </a:txBody>
                  <a:tcPr anchor="ctr"/>
                </a:tc>
                <a:tc>
                  <a:txBody>
                    <a:bodyPr/>
                    <a:lstStyle/>
                    <a:p>
                      <a:pPr algn="ctr"/>
                      <a:r>
                        <a:rPr lang="lv-LV" sz="2000" dirty="0" smtClean="0">
                          <a:latin typeface="Garamond" panose="02020404030301010803" pitchFamily="18" charset="0"/>
                        </a:rPr>
                        <a:t>12.</a:t>
                      </a:r>
                      <a:endParaRPr lang="lv-LV" sz="2000" dirty="0">
                        <a:solidFill>
                          <a:srgbClr val="FF0000"/>
                        </a:solidFill>
                        <a:latin typeface="Garamond" panose="02020404030301010803" pitchFamily="18" charset="0"/>
                        <a:cs typeface="Yatra One" panose="02000000000000000000" pitchFamily="2" charset="-7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lv-LV" sz="1800" dirty="0" smtClean="0">
                          <a:latin typeface="Garamond" panose="02020404030301010803" pitchFamily="18" charset="0"/>
                        </a:rPr>
                        <a:t>Latviešu</a:t>
                      </a:r>
                      <a:r>
                        <a:rPr lang="lv-LV" sz="1800" baseline="0" dirty="0" smtClean="0">
                          <a:latin typeface="Garamond" panose="02020404030301010803" pitchFamily="18" charset="0"/>
                        </a:rPr>
                        <a:t> valodas un literatūras 47. olimpiāde</a:t>
                      </a:r>
                      <a:endParaRPr lang="lv-LV" sz="1800" dirty="0" smtClean="0">
                        <a:latin typeface="Garamond" panose="02020404030301010803" pitchFamily="18" charset="0"/>
                      </a:endParaRPr>
                    </a:p>
                    <a:p>
                      <a:pPr algn="ctr"/>
                      <a:endParaRPr lang="lv-LV" sz="1800" dirty="0">
                        <a:solidFill>
                          <a:srgbClr val="FF0000"/>
                        </a:solidFill>
                        <a:latin typeface="Garamond" panose="02020404030301010803" pitchFamily="18" charset="0"/>
                        <a:cs typeface="Yatra One" panose="02000000000000000000" pitchFamily="2" charset="-70"/>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lv-LV" sz="1800" dirty="0" smtClean="0">
                          <a:latin typeface="Garamond" panose="02020404030301010803" pitchFamily="18" charset="0"/>
                        </a:rPr>
                        <a:t>Kandavas K. </a:t>
                      </a:r>
                      <a:r>
                        <a:rPr lang="lv-LV" sz="1800" dirty="0" err="1" smtClean="0">
                          <a:latin typeface="Garamond" panose="02020404030301010803" pitchFamily="18" charset="0"/>
                        </a:rPr>
                        <a:t>Mīlenbaha</a:t>
                      </a:r>
                      <a:r>
                        <a:rPr lang="lv-LV" sz="1800" dirty="0" smtClean="0">
                          <a:latin typeface="Garamond" panose="02020404030301010803" pitchFamily="18" charset="0"/>
                        </a:rPr>
                        <a:t> vidusskola</a:t>
                      </a:r>
                      <a:endParaRPr lang="lv-LV" sz="1800" dirty="0" smtClean="0">
                        <a:solidFill>
                          <a:srgbClr val="FF0000"/>
                        </a:solidFill>
                        <a:latin typeface="Garamond" panose="02020404030301010803" pitchFamily="18" charset="0"/>
                        <a:cs typeface="Yatra One" panose="02000000000000000000" pitchFamily="2" charset="-70"/>
                      </a:endParaRPr>
                    </a:p>
                  </a:txBody>
                  <a:tcPr anchor="ctr"/>
                </a:tc>
                <a:extLst>
                  <a:ext uri="{0D108BD9-81ED-4DB2-BD59-A6C34878D82A}">
                    <a16:rowId xmlns:a16="http://schemas.microsoft.com/office/drawing/2014/main" xmlns="" val="1662953131"/>
                  </a:ext>
                </a:extLst>
              </a:tr>
            </a:tbl>
          </a:graphicData>
        </a:graphic>
      </p:graphicFrame>
    </p:spTree>
    <p:extLst>
      <p:ext uri="{BB962C8B-B14F-4D97-AF65-F5344CB8AC3E}">
        <p14:creationId xmlns:p14="http://schemas.microsoft.com/office/powerpoint/2010/main" val="3214399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1"/>
          <p:cNvSpPr>
            <a:spLocks noGrp="1"/>
          </p:cNvSpPr>
          <p:nvPr>
            <p:ph type="title"/>
          </p:nvPr>
        </p:nvSpPr>
        <p:spPr>
          <a:xfrm>
            <a:off x="1851778" y="162097"/>
            <a:ext cx="9196881" cy="1280890"/>
          </a:xfrm>
        </p:spPr>
        <p:txBody>
          <a:bodyPr wrap="square" numCol="1" anchorCtr="0" compatLnSpc="1">
            <a:prstTxWarp prst="textNoShape">
              <a:avLst/>
            </a:prstTxWarp>
            <a:noAutofit/>
          </a:bodyPr>
          <a:lstStyle/>
          <a:p>
            <a:pPr algn="ctr" eaLnBrk="1" hangingPunct="1">
              <a:lnSpc>
                <a:spcPct val="100000"/>
              </a:lnSpc>
            </a:pPr>
            <a:r>
              <a:rPr lang="lv-LV" sz="3200" b="1" dirty="0" smtClean="0">
                <a:solidFill>
                  <a:srgbClr val="92D050"/>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Zinātniski pētnieciskie darbi</a:t>
            </a:r>
            <a:br>
              <a:rPr lang="lv-LV" sz="3200" b="1" dirty="0" smtClean="0">
                <a:solidFill>
                  <a:srgbClr val="92D050"/>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br>
            <a:r>
              <a:rPr lang="lv-LV" sz="3200" b="1" dirty="0" smtClean="0">
                <a:solidFill>
                  <a:srgbClr val="92D050"/>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rPr>
              <a:t>2020./2021. m. g.</a:t>
            </a:r>
            <a:endParaRPr lang="lv-LV" sz="4000" b="1" dirty="0" smtClean="0">
              <a:solidFill>
                <a:srgbClr val="92D050"/>
              </a:solidFill>
              <a:effectLst>
                <a:outerShdw blurRad="38100" dist="38100" dir="2700000" algn="tl">
                  <a:srgbClr val="000000">
                    <a:alpha val="43137"/>
                  </a:srgbClr>
                </a:outerShdw>
              </a:effectLst>
              <a:latin typeface="Garamond" panose="02020404030301010803" pitchFamily="18" charset="0"/>
              <a:ea typeface="Trebuchet MS" pitchFamily="34" charset="0"/>
              <a:cs typeface="Yatra One" panose="02000000000000000000" pitchFamily="2" charset="-70"/>
            </a:endParaRPr>
          </a:p>
        </p:txBody>
      </p:sp>
      <p:graphicFrame>
        <p:nvGraphicFramePr>
          <p:cNvPr id="4" name="Tabula 3"/>
          <p:cNvGraphicFramePr>
            <a:graphicFrameLocks noGrp="1"/>
          </p:cNvGraphicFramePr>
          <p:nvPr>
            <p:extLst>
              <p:ext uri="{D42A27DB-BD31-4B8C-83A1-F6EECF244321}">
                <p14:modId xmlns:p14="http://schemas.microsoft.com/office/powerpoint/2010/main" val="146283726"/>
              </p:ext>
            </p:extLst>
          </p:nvPr>
        </p:nvGraphicFramePr>
        <p:xfrm>
          <a:off x="2631670" y="1524012"/>
          <a:ext cx="8004243" cy="2743200"/>
        </p:xfrm>
        <a:graphic>
          <a:graphicData uri="http://schemas.openxmlformats.org/drawingml/2006/table">
            <a:tbl>
              <a:tblPr>
                <a:effectLst>
                  <a:outerShdw blurRad="50800" dist="38100" dir="5400000" algn="t" rotWithShape="0">
                    <a:prstClr val="black">
                      <a:alpha val="40000"/>
                    </a:prstClr>
                  </a:outerShdw>
                </a:effectLst>
              </a:tblPr>
              <a:tblGrid>
                <a:gridCol w="2374139">
                  <a:extLst>
                    <a:ext uri="{9D8B030D-6E8A-4147-A177-3AD203B41FA5}">
                      <a16:colId xmlns:a16="http://schemas.microsoft.com/office/drawing/2014/main" xmlns="" val="20000"/>
                    </a:ext>
                  </a:extLst>
                </a:gridCol>
                <a:gridCol w="1288819">
                  <a:extLst>
                    <a:ext uri="{9D8B030D-6E8A-4147-A177-3AD203B41FA5}">
                      <a16:colId xmlns:a16="http://schemas.microsoft.com/office/drawing/2014/main" xmlns="" val="20001"/>
                    </a:ext>
                  </a:extLst>
                </a:gridCol>
                <a:gridCol w="2102810">
                  <a:extLst>
                    <a:ext uri="{9D8B030D-6E8A-4147-A177-3AD203B41FA5}">
                      <a16:colId xmlns:a16="http://schemas.microsoft.com/office/drawing/2014/main" xmlns="" val="20002"/>
                    </a:ext>
                  </a:extLst>
                </a:gridCol>
                <a:gridCol w="2238475">
                  <a:extLst>
                    <a:ext uri="{9D8B030D-6E8A-4147-A177-3AD203B41FA5}">
                      <a16:colId xmlns:a16="http://schemas.microsoft.com/office/drawing/2014/main" xmlns="" val="20003"/>
                    </a:ext>
                  </a:extLst>
                </a:gridCol>
              </a:tblGrid>
              <a:tr h="999596">
                <a:tc>
                  <a:txBody>
                    <a:bodyPr/>
                    <a:lstStyle/>
                    <a:p>
                      <a:pPr algn="ctr">
                        <a:spcAft>
                          <a:spcPts val="0"/>
                        </a:spcAft>
                      </a:pPr>
                      <a:r>
                        <a:rPr lang="lv-LV" sz="2000" b="1" i="1" dirty="0">
                          <a:solidFill>
                            <a:srgbClr val="FFFF00"/>
                          </a:solidFill>
                          <a:latin typeface="Garamond" panose="02020404030301010803" pitchFamily="18" charset="0"/>
                          <a:ea typeface="Times New Roman"/>
                          <a:cs typeface="Yatra One" panose="02000000000000000000" pitchFamily="2" charset="-70"/>
                        </a:rPr>
                        <a:t>Skolas</a:t>
                      </a: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00B050"/>
                    </a:solidFill>
                  </a:tcPr>
                </a:tc>
                <a:tc>
                  <a:txBody>
                    <a:bodyPr/>
                    <a:lstStyle/>
                    <a:p>
                      <a:pPr algn="ctr">
                        <a:spcAft>
                          <a:spcPts val="0"/>
                        </a:spcAft>
                      </a:pPr>
                      <a:r>
                        <a:rPr lang="lv-LV" sz="2000" b="1" i="1" dirty="0">
                          <a:solidFill>
                            <a:srgbClr val="FFFF00"/>
                          </a:solidFill>
                          <a:latin typeface="Garamond" panose="02020404030301010803" pitchFamily="18" charset="0"/>
                          <a:ea typeface="Times New Roman"/>
                          <a:cs typeface="Yatra One" panose="02000000000000000000" pitchFamily="2" charset="-70"/>
                        </a:rPr>
                        <a:t>Novadā pārstāvētie darbi</a:t>
                      </a: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00B050"/>
                    </a:solidFill>
                  </a:tcPr>
                </a:tc>
                <a:tc>
                  <a:txBody>
                    <a:bodyPr/>
                    <a:lstStyle/>
                    <a:p>
                      <a:pPr algn="ctr">
                        <a:spcAft>
                          <a:spcPts val="0"/>
                        </a:spcAft>
                      </a:pPr>
                      <a:r>
                        <a:rPr lang="lv-LV" sz="2000" b="1" i="1" dirty="0">
                          <a:solidFill>
                            <a:srgbClr val="FFFF00"/>
                          </a:solidFill>
                          <a:latin typeface="Garamond" panose="02020404030301010803" pitchFamily="18" charset="0"/>
                          <a:ea typeface="Times New Roman"/>
                          <a:cs typeface="Yatra One" panose="02000000000000000000" pitchFamily="2" charset="-70"/>
                        </a:rPr>
                        <a:t>Zemgales reģionālajā konferencē pārstāvētie darbi</a:t>
                      </a: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00B050"/>
                    </a:solidFill>
                  </a:tcPr>
                </a:tc>
                <a:tc>
                  <a:txBody>
                    <a:bodyPr/>
                    <a:lstStyle/>
                    <a:p>
                      <a:pPr algn="ctr">
                        <a:spcAft>
                          <a:spcPts val="0"/>
                        </a:spcAft>
                      </a:pPr>
                      <a:r>
                        <a:rPr lang="lv-LV" sz="2000" b="1" i="1" dirty="0">
                          <a:solidFill>
                            <a:srgbClr val="FFFF00"/>
                          </a:solidFill>
                          <a:latin typeface="Garamond" panose="02020404030301010803" pitchFamily="18" charset="0"/>
                          <a:ea typeface="Times New Roman"/>
                          <a:cs typeface="Yatra One" panose="02000000000000000000" pitchFamily="2" charset="-70"/>
                        </a:rPr>
                        <a:t>Uz Valsts </a:t>
                      </a:r>
                      <a:r>
                        <a:rPr lang="lv-LV" sz="2000" b="1" i="1" dirty="0" smtClean="0">
                          <a:solidFill>
                            <a:srgbClr val="FFFF00"/>
                          </a:solidFill>
                          <a:latin typeface="Garamond" panose="02020404030301010803" pitchFamily="18" charset="0"/>
                          <a:ea typeface="Times New Roman"/>
                          <a:cs typeface="Yatra One" panose="02000000000000000000" pitchFamily="2" charset="-70"/>
                        </a:rPr>
                        <a:t>45. konferenci </a:t>
                      </a:r>
                      <a:r>
                        <a:rPr lang="lv-LV" sz="2000" b="1" i="1" dirty="0">
                          <a:solidFill>
                            <a:srgbClr val="FFFF00"/>
                          </a:solidFill>
                          <a:latin typeface="Garamond" panose="02020404030301010803" pitchFamily="18" charset="0"/>
                          <a:ea typeface="Times New Roman"/>
                          <a:cs typeface="Yatra One" panose="02000000000000000000" pitchFamily="2" charset="-70"/>
                        </a:rPr>
                        <a:t>izvirzītie darbi</a:t>
                      </a: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00B050"/>
                    </a:solidFill>
                  </a:tcPr>
                </a:tc>
                <a:extLst>
                  <a:ext uri="{0D108BD9-81ED-4DB2-BD59-A6C34878D82A}">
                    <a16:rowId xmlns:a16="http://schemas.microsoft.com/office/drawing/2014/main" xmlns="" val="10000"/>
                  </a:ext>
                </a:extLst>
              </a:tr>
              <a:tr h="749697">
                <a:tc>
                  <a:txBody>
                    <a:bodyPr/>
                    <a:lstStyle/>
                    <a:p>
                      <a:pPr algn="ctr">
                        <a:spcAft>
                          <a:spcPts val="0"/>
                        </a:spcAft>
                      </a:pPr>
                      <a:r>
                        <a:rPr lang="lv-LV" sz="2000" b="1" dirty="0">
                          <a:solidFill>
                            <a:schemeClr val="tx1">
                              <a:lumMod val="95000"/>
                              <a:lumOff val="5000"/>
                            </a:schemeClr>
                          </a:solidFill>
                          <a:latin typeface="Garamond" panose="02020404030301010803" pitchFamily="18" charset="0"/>
                          <a:ea typeface="Times New Roman"/>
                          <a:cs typeface="Yatra One" panose="02000000000000000000" pitchFamily="2" charset="-70"/>
                        </a:rPr>
                        <a:t>Kandavas K.Mīlenbaha vidusskola</a:t>
                      </a: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lumMod val="95000"/>
                              <a:lumOff val="5000"/>
                            </a:schemeClr>
                          </a:solidFill>
                          <a:latin typeface="Garamond" panose="02020404030301010803" pitchFamily="18" charset="0"/>
                          <a:ea typeface="Times New Roman"/>
                          <a:cs typeface="Yatra One" panose="02000000000000000000" pitchFamily="2" charset="-70"/>
                        </a:rPr>
                        <a:t>1</a:t>
                      </a:r>
                      <a:endParaRPr lang="lv-LV" sz="2000" b="1" dirty="0">
                        <a:solidFill>
                          <a:schemeClr val="tx1">
                            <a:lumMod val="95000"/>
                            <a:lumOff val="5000"/>
                          </a:schemeClr>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lumMod val="95000"/>
                              <a:lumOff val="5000"/>
                            </a:schemeClr>
                          </a:solidFill>
                          <a:latin typeface="Garamond" panose="02020404030301010803" pitchFamily="18" charset="0"/>
                          <a:ea typeface="Times New Roman"/>
                          <a:cs typeface="Yatra One" panose="02000000000000000000" pitchFamily="2" charset="-70"/>
                        </a:rPr>
                        <a:t>0</a:t>
                      </a:r>
                      <a:endParaRPr lang="lv-LV" sz="2000" b="1" dirty="0">
                        <a:solidFill>
                          <a:schemeClr val="tx1">
                            <a:lumMod val="95000"/>
                            <a:lumOff val="5000"/>
                          </a:schemeClr>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lumMod val="95000"/>
                              <a:lumOff val="5000"/>
                            </a:schemeClr>
                          </a:solidFill>
                          <a:latin typeface="Garamond" panose="02020404030301010803" pitchFamily="18" charset="0"/>
                          <a:ea typeface="Times New Roman"/>
                          <a:cs typeface="Yatra One" panose="02000000000000000000" pitchFamily="2" charset="-70"/>
                        </a:rPr>
                        <a:t>0</a:t>
                      </a:r>
                      <a:endParaRPr lang="lv-LV" sz="2000" b="1" dirty="0">
                        <a:solidFill>
                          <a:schemeClr val="tx1">
                            <a:lumMod val="95000"/>
                            <a:lumOff val="5000"/>
                          </a:schemeClr>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1"/>
                  </a:ext>
                </a:extLst>
              </a:tr>
              <a:tr h="499798">
                <a:tc>
                  <a:txBody>
                    <a:bodyPr/>
                    <a:lstStyle/>
                    <a:p>
                      <a:pPr algn="ctr">
                        <a:spcAft>
                          <a:spcPts val="0"/>
                        </a:spcAft>
                      </a:pPr>
                      <a:r>
                        <a:rPr lang="lv-LV" sz="2000" b="1" dirty="0">
                          <a:solidFill>
                            <a:schemeClr val="tx1">
                              <a:lumMod val="95000"/>
                              <a:lumOff val="5000"/>
                            </a:schemeClr>
                          </a:solidFill>
                          <a:latin typeface="Garamond" panose="02020404030301010803" pitchFamily="18" charset="0"/>
                          <a:ea typeface="Times New Roman"/>
                          <a:cs typeface="Yatra One" panose="02000000000000000000" pitchFamily="2" charset="-70"/>
                        </a:rPr>
                        <a:t>Kandavas </a:t>
                      </a:r>
                      <a:r>
                        <a:rPr lang="lv-LV" sz="2000" b="1" dirty="0" smtClean="0">
                          <a:solidFill>
                            <a:schemeClr val="tx1">
                              <a:lumMod val="95000"/>
                              <a:lumOff val="5000"/>
                            </a:schemeClr>
                          </a:solidFill>
                          <a:latin typeface="Garamond" panose="02020404030301010803" pitchFamily="18" charset="0"/>
                          <a:ea typeface="Times New Roman"/>
                          <a:cs typeface="Yatra One" panose="02000000000000000000" pitchFamily="2" charset="-70"/>
                        </a:rPr>
                        <a:t>Reģionālā</a:t>
                      </a:r>
                      <a:r>
                        <a:rPr lang="lv-LV" sz="2000" b="1" baseline="0" dirty="0" smtClean="0">
                          <a:solidFill>
                            <a:schemeClr val="tx1">
                              <a:lumMod val="95000"/>
                              <a:lumOff val="5000"/>
                            </a:schemeClr>
                          </a:solidFill>
                          <a:latin typeface="Garamond" panose="02020404030301010803" pitchFamily="18" charset="0"/>
                          <a:ea typeface="Times New Roman"/>
                          <a:cs typeface="Yatra One" panose="02000000000000000000" pitchFamily="2" charset="-70"/>
                        </a:rPr>
                        <a:t> </a:t>
                      </a:r>
                      <a:r>
                        <a:rPr lang="lv-LV" sz="2000" b="1" dirty="0" smtClean="0">
                          <a:solidFill>
                            <a:schemeClr val="tx1">
                              <a:lumMod val="95000"/>
                              <a:lumOff val="5000"/>
                            </a:schemeClr>
                          </a:solidFill>
                          <a:latin typeface="Garamond" panose="02020404030301010803" pitchFamily="18" charset="0"/>
                          <a:ea typeface="Times New Roman"/>
                          <a:cs typeface="Yatra One" panose="02000000000000000000" pitchFamily="2" charset="-70"/>
                        </a:rPr>
                        <a:t>vidusskola</a:t>
                      </a:r>
                      <a:endParaRPr lang="lv-LV" sz="2000" b="1" dirty="0">
                        <a:solidFill>
                          <a:schemeClr val="tx1">
                            <a:lumMod val="95000"/>
                            <a:lumOff val="5000"/>
                          </a:schemeClr>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lumMod val="95000"/>
                              <a:lumOff val="5000"/>
                            </a:schemeClr>
                          </a:solidFill>
                          <a:latin typeface="Garamond" panose="02020404030301010803" pitchFamily="18" charset="0"/>
                          <a:ea typeface="Times New Roman"/>
                          <a:cs typeface="Yatra One" panose="02000000000000000000" pitchFamily="2" charset="-70"/>
                        </a:rPr>
                        <a:t>3</a:t>
                      </a:r>
                      <a:endParaRPr lang="lv-LV" sz="2000" b="1" dirty="0">
                        <a:solidFill>
                          <a:schemeClr val="tx1">
                            <a:lumMod val="95000"/>
                            <a:lumOff val="5000"/>
                          </a:schemeClr>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lumMod val="95000"/>
                              <a:lumOff val="5000"/>
                            </a:schemeClr>
                          </a:solidFill>
                          <a:latin typeface="Garamond" panose="02020404030301010803" pitchFamily="18" charset="0"/>
                          <a:ea typeface="Times New Roman"/>
                          <a:cs typeface="Yatra One" panose="02000000000000000000" pitchFamily="2" charset="-70"/>
                        </a:rPr>
                        <a:t>1</a:t>
                      </a:r>
                      <a:endParaRPr lang="lv-LV" sz="2000" b="1" dirty="0">
                        <a:solidFill>
                          <a:schemeClr val="tx1">
                            <a:lumMod val="95000"/>
                            <a:lumOff val="5000"/>
                          </a:schemeClr>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tc>
                  <a:txBody>
                    <a:bodyPr/>
                    <a:lstStyle/>
                    <a:p>
                      <a:pPr algn="ctr">
                        <a:spcAft>
                          <a:spcPts val="0"/>
                        </a:spcAft>
                      </a:pPr>
                      <a:r>
                        <a:rPr lang="lv-LV" sz="2000" b="1" dirty="0" smtClean="0">
                          <a:solidFill>
                            <a:schemeClr val="tx1">
                              <a:lumMod val="95000"/>
                              <a:lumOff val="5000"/>
                            </a:schemeClr>
                          </a:solidFill>
                          <a:latin typeface="Garamond" panose="02020404030301010803" pitchFamily="18" charset="0"/>
                          <a:ea typeface="Times New Roman"/>
                          <a:cs typeface="Yatra One" panose="02000000000000000000" pitchFamily="2" charset="-70"/>
                        </a:rPr>
                        <a:t>0</a:t>
                      </a:r>
                      <a:endParaRPr lang="lv-LV" sz="2000" b="1" dirty="0">
                        <a:solidFill>
                          <a:schemeClr val="tx1">
                            <a:lumMod val="95000"/>
                            <a:lumOff val="5000"/>
                          </a:schemeClr>
                        </a:solidFill>
                        <a:latin typeface="Garamond" panose="02020404030301010803" pitchFamily="18" charset="0"/>
                        <a:ea typeface="Times New Roman"/>
                        <a:cs typeface="Yatra One" panose="02000000000000000000" pitchFamily="2" charset="-70"/>
                      </a:endParaRPr>
                    </a:p>
                  </a:txBody>
                  <a:tcPr marL="68580" marR="68580" marT="0" marB="0" anchor="ctr">
                    <a:lnL w="12700" cap="flat" cmpd="sng" algn="ctr">
                      <a:solidFill>
                        <a:srgbClr val="7030A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cell3D prstMaterial="dkEdge">
                      <a:bevel/>
                      <a:lightRig rig="flood" dir="t"/>
                    </a:cell3D>
                    <a:solidFill>
                      <a:srgbClr val="E0DE80"/>
                    </a:solidFill>
                  </a:tcPr>
                </a:tc>
                <a:extLst>
                  <a:ext uri="{0D108BD9-81ED-4DB2-BD59-A6C34878D82A}">
                    <a16:rowId xmlns:a16="http://schemas.microsoft.com/office/drawing/2014/main" xmlns="" val="10002"/>
                  </a:ext>
                </a:extLst>
              </a:tr>
            </a:tbl>
          </a:graphicData>
        </a:graphic>
      </p:graphicFrame>
      <p:sp>
        <p:nvSpPr>
          <p:cNvPr id="5" name="Satura vietturis 5"/>
          <p:cNvSpPr txBox="1">
            <a:spLocks/>
          </p:cNvSpPr>
          <p:nvPr/>
        </p:nvSpPr>
        <p:spPr>
          <a:xfrm>
            <a:off x="2084171" y="4575220"/>
            <a:ext cx="8964488" cy="2159843"/>
          </a:xfrm>
          <a:prstGeom prst="rect">
            <a:avLst/>
          </a:prstGeom>
        </p:spPr>
        <p:txBody>
          <a:bodyPr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400"/>
              </a:spcBef>
              <a:buFont typeface="Wingdings 3" charset="2"/>
              <a:buNone/>
            </a:pPr>
            <a:r>
              <a:rPr lang="lv-LV" sz="2400" b="1" u="sng" dirty="0" smtClean="0">
                <a:solidFill>
                  <a:srgbClr val="C00000"/>
                </a:solidFill>
                <a:latin typeface="Garamond" panose="02020404030301010803" pitchFamily="18" charset="0"/>
                <a:cs typeface="Yatra One" panose="02000000000000000000" pitchFamily="2" charset="-70"/>
              </a:rPr>
              <a:t>Zemgales reģionā:</a:t>
            </a:r>
          </a:p>
          <a:p>
            <a:pPr>
              <a:spcBef>
                <a:spcPts val="400"/>
              </a:spcBef>
            </a:pPr>
            <a:r>
              <a:rPr lang="lv-LV" sz="2400" b="1" dirty="0" smtClean="0">
                <a:latin typeface="Garamond" panose="02020404030301010803" pitchFamily="18" charset="0"/>
                <a:cs typeface="Yatra One" panose="02000000000000000000" pitchFamily="2" charset="-70"/>
              </a:rPr>
              <a:t>Kandavas Reģionālās vidusskolas skolniece Margarita Selīna </a:t>
            </a:r>
            <a:r>
              <a:rPr lang="lv-LV" sz="2400" b="1" dirty="0" err="1" smtClean="0">
                <a:latin typeface="Garamond" panose="02020404030301010803" pitchFamily="18" charset="0"/>
                <a:cs typeface="Yatra One" panose="02000000000000000000" pitchFamily="2" charset="-70"/>
              </a:rPr>
              <a:t>Bogdanova</a:t>
            </a:r>
            <a:r>
              <a:rPr lang="lv-LV" sz="2400" b="1" dirty="0" smtClean="0">
                <a:latin typeface="Garamond" panose="02020404030301010803" pitchFamily="18" charset="0"/>
                <a:cs typeface="Yatra One" panose="02000000000000000000" pitchFamily="2" charset="-70"/>
              </a:rPr>
              <a:t> – </a:t>
            </a:r>
            <a:r>
              <a:rPr lang="lv-LV" sz="2400" b="1" dirty="0" smtClean="0">
                <a:solidFill>
                  <a:srgbClr val="C00000"/>
                </a:solidFill>
                <a:latin typeface="Garamond" panose="02020404030301010803" pitchFamily="18" charset="0"/>
                <a:cs typeface="Yatra One" panose="02000000000000000000" pitchFamily="2" charset="-70"/>
              </a:rPr>
              <a:t>III pakāpe.</a:t>
            </a:r>
          </a:p>
        </p:txBody>
      </p:sp>
    </p:spTree>
    <p:extLst>
      <p:ext uri="{BB962C8B-B14F-4D97-AF65-F5344CB8AC3E}">
        <p14:creationId xmlns:p14="http://schemas.microsoft.com/office/powerpoint/2010/main" val="1157661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742173" y="1817641"/>
            <a:ext cx="9194548" cy="3803511"/>
          </a:xfrm>
        </p:spPr>
        <p:txBody>
          <a:bodyPr>
            <a:normAutofit/>
          </a:bodyPr>
          <a:lstStyle/>
          <a:p>
            <a:pPr algn="ctr"/>
            <a:r>
              <a:rPr lang="lv-LV" sz="4400" b="1" dirty="0">
                <a:ln>
                  <a:solidFill>
                    <a:prstClr val="black"/>
                  </a:solidFill>
                </a:ln>
                <a:solidFill>
                  <a:srgbClr val="92D050"/>
                </a:solidFill>
                <a:latin typeface="Garamond" panose="02020404030301010803" pitchFamily="18" charset="0"/>
                <a:ea typeface="Trebuchet MS" pitchFamily="34" charset="0"/>
                <a:cs typeface="Yatra One" panose="02000000000000000000" pitchFamily="2" charset="-70"/>
              </a:rPr>
              <a:t>Interešu izglītība</a:t>
            </a:r>
            <a:br>
              <a:rPr lang="lv-LV" sz="4400" b="1" dirty="0">
                <a:ln>
                  <a:solidFill>
                    <a:prstClr val="black"/>
                  </a:solidFill>
                </a:ln>
                <a:solidFill>
                  <a:srgbClr val="92D050"/>
                </a:solidFill>
                <a:latin typeface="Garamond" panose="02020404030301010803" pitchFamily="18" charset="0"/>
                <a:ea typeface="Trebuchet MS" pitchFamily="34" charset="0"/>
                <a:cs typeface="Yatra One" panose="02000000000000000000" pitchFamily="2" charset="-70"/>
              </a:rPr>
            </a:br>
            <a:r>
              <a:rPr lang="lv-LV" sz="4400" b="1" dirty="0">
                <a:ln>
                  <a:solidFill>
                    <a:prstClr val="black"/>
                  </a:solidFill>
                </a:ln>
                <a:solidFill>
                  <a:srgbClr val="92D050"/>
                </a:solidFill>
                <a:latin typeface="Garamond" panose="02020404030301010803" pitchFamily="18" charset="0"/>
                <a:ea typeface="Trebuchet MS" pitchFamily="34" charset="0"/>
                <a:cs typeface="Yatra One" panose="02000000000000000000" pitchFamily="2" charset="-70"/>
              </a:rPr>
              <a:t>Kandavas novadā</a:t>
            </a:r>
            <a:br>
              <a:rPr lang="lv-LV" sz="4400" b="1" dirty="0">
                <a:ln>
                  <a:solidFill>
                    <a:prstClr val="black"/>
                  </a:solidFill>
                </a:ln>
                <a:solidFill>
                  <a:srgbClr val="92D050"/>
                </a:solidFill>
                <a:latin typeface="Garamond" panose="02020404030301010803" pitchFamily="18" charset="0"/>
                <a:ea typeface="Trebuchet MS" pitchFamily="34" charset="0"/>
                <a:cs typeface="Yatra One" panose="02000000000000000000" pitchFamily="2" charset="-70"/>
              </a:rPr>
            </a:br>
            <a:r>
              <a:rPr lang="lv-LV" sz="4400" b="1" dirty="0">
                <a:ln>
                  <a:solidFill>
                    <a:prstClr val="black"/>
                  </a:solidFill>
                </a:ln>
                <a:solidFill>
                  <a:srgbClr val="92D050"/>
                </a:solidFill>
                <a:latin typeface="Garamond" panose="02020404030301010803" pitchFamily="18" charset="0"/>
                <a:ea typeface="Trebuchet MS" pitchFamily="34" charset="0"/>
                <a:cs typeface="Yatra One" panose="02000000000000000000" pitchFamily="2" charset="-70"/>
              </a:rPr>
              <a:t/>
            </a:r>
            <a:br>
              <a:rPr lang="lv-LV" sz="4400" b="1" dirty="0">
                <a:ln>
                  <a:solidFill>
                    <a:prstClr val="black"/>
                  </a:solidFill>
                </a:ln>
                <a:solidFill>
                  <a:srgbClr val="92D050"/>
                </a:solidFill>
                <a:latin typeface="Garamond" panose="02020404030301010803" pitchFamily="18" charset="0"/>
                <a:ea typeface="Trebuchet MS" pitchFamily="34" charset="0"/>
                <a:cs typeface="Yatra One" panose="02000000000000000000" pitchFamily="2" charset="-70"/>
              </a:rPr>
            </a:br>
            <a:r>
              <a:rPr lang="lv-LV" sz="4400" b="1" dirty="0" smtClean="0">
                <a:ln>
                  <a:solidFill>
                    <a:prstClr val="black"/>
                  </a:solidFill>
                </a:ln>
                <a:solidFill>
                  <a:srgbClr val="92D050"/>
                </a:solidFill>
                <a:latin typeface="Garamond" panose="02020404030301010803" pitchFamily="18" charset="0"/>
                <a:ea typeface="Trebuchet MS" pitchFamily="34" charset="0"/>
                <a:cs typeface="Yatra One" panose="02000000000000000000" pitchFamily="2" charset="-70"/>
              </a:rPr>
              <a:t>2020./2021. </a:t>
            </a:r>
            <a:r>
              <a:rPr lang="lv-LV" sz="4400" b="1" dirty="0">
                <a:ln>
                  <a:solidFill>
                    <a:prstClr val="black"/>
                  </a:solidFill>
                </a:ln>
                <a:solidFill>
                  <a:srgbClr val="92D050"/>
                </a:solidFill>
                <a:latin typeface="Garamond" panose="02020404030301010803" pitchFamily="18" charset="0"/>
                <a:ea typeface="Trebuchet MS" pitchFamily="34" charset="0"/>
                <a:cs typeface="Yatra One" panose="02000000000000000000" pitchFamily="2" charset="-70"/>
              </a:rPr>
              <a:t>m. g.</a:t>
            </a:r>
            <a:endParaRPr lang="lv-LV" sz="4400" dirty="0">
              <a:solidFill>
                <a:srgbClr val="92D050"/>
              </a:solidFill>
            </a:endParaRPr>
          </a:p>
        </p:txBody>
      </p:sp>
    </p:spTree>
    <p:extLst>
      <p:ext uri="{BB962C8B-B14F-4D97-AF65-F5344CB8AC3E}">
        <p14:creationId xmlns:p14="http://schemas.microsoft.com/office/powerpoint/2010/main" val="2237146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a:graphicFrameLocks/>
          </p:cNvGraphicFramePr>
          <p:nvPr>
            <p:extLst>
              <p:ext uri="{D42A27DB-BD31-4B8C-83A1-F6EECF244321}">
                <p14:modId xmlns:p14="http://schemas.microsoft.com/office/powerpoint/2010/main" val="3849266357"/>
              </p:ext>
            </p:extLst>
          </p:nvPr>
        </p:nvGraphicFramePr>
        <p:xfrm>
          <a:off x="2406316" y="730471"/>
          <a:ext cx="7569257" cy="53141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9754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s 3"/>
          <p:cNvGraphicFramePr>
            <a:graphicFrameLocks noChangeAspect="1"/>
          </p:cNvGraphicFramePr>
          <p:nvPr>
            <p:extLst>
              <p:ext uri="{D42A27DB-BD31-4B8C-83A1-F6EECF244321}">
                <p14:modId xmlns:p14="http://schemas.microsoft.com/office/powerpoint/2010/main" val="3792017409"/>
              </p:ext>
            </p:extLst>
          </p:nvPr>
        </p:nvGraphicFramePr>
        <p:xfrm>
          <a:off x="1771049" y="462061"/>
          <a:ext cx="9914021" cy="6126432"/>
        </p:xfrm>
        <a:graphic>
          <a:graphicData uri="http://schemas.openxmlformats.org/presentationml/2006/ole">
            <mc:AlternateContent xmlns:mc="http://schemas.openxmlformats.org/markup-compatibility/2006">
              <mc:Choice xmlns:v="urn:schemas-microsoft-com:vml" Requires="v">
                <p:oleObj spid="_x0000_s1057" name="Darblapa" r:id="rId3" imgW="3701902" imgH="2463905" progId="Excel.Sheet.12">
                  <p:embed/>
                </p:oleObj>
              </mc:Choice>
              <mc:Fallback>
                <p:oleObj name="Darblapa" r:id="rId3" imgW="3701902" imgH="2463905" progId="Excel.Sheet.12">
                  <p:embed/>
                  <p:pic>
                    <p:nvPicPr>
                      <p:cNvPr id="3" name="Objekts 2"/>
                      <p:cNvPicPr/>
                      <p:nvPr/>
                    </p:nvPicPr>
                    <p:blipFill>
                      <a:blip r:embed="rId4"/>
                      <a:stretch>
                        <a:fillRect/>
                      </a:stretch>
                    </p:blipFill>
                    <p:spPr>
                      <a:xfrm>
                        <a:off x="1771049" y="462061"/>
                        <a:ext cx="9914021" cy="6126432"/>
                      </a:xfrm>
                      <a:prstGeom prst="rect">
                        <a:avLst/>
                      </a:prstGeom>
                    </p:spPr>
                  </p:pic>
                </p:oleObj>
              </mc:Fallback>
            </mc:AlternateContent>
          </a:graphicData>
        </a:graphic>
      </p:graphicFrame>
    </p:spTree>
    <p:extLst>
      <p:ext uri="{BB962C8B-B14F-4D97-AF65-F5344CB8AC3E}">
        <p14:creationId xmlns:p14="http://schemas.microsoft.com/office/powerpoint/2010/main" val="2588856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s 2"/>
          <p:cNvGraphicFramePr>
            <a:graphicFrameLocks noChangeAspect="1"/>
          </p:cNvGraphicFramePr>
          <p:nvPr>
            <p:extLst>
              <p:ext uri="{D42A27DB-BD31-4B8C-83A1-F6EECF244321}">
                <p14:modId xmlns:p14="http://schemas.microsoft.com/office/powerpoint/2010/main" val="1402637945"/>
              </p:ext>
            </p:extLst>
          </p:nvPr>
        </p:nvGraphicFramePr>
        <p:xfrm>
          <a:off x="2753176" y="827623"/>
          <a:ext cx="8912643" cy="5479164"/>
        </p:xfrm>
        <a:graphic>
          <a:graphicData uri="http://schemas.openxmlformats.org/presentationml/2006/ole">
            <mc:AlternateContent xmlns:mc="http://schemas.openxmlformats.org/markup-compatibility/2006">
              <mc:Choice xmlns:v="urn:schemas-microsoft-com:vml" Requires="v">
                <p:oleObj spid="_x0000_s2080" name="Darblapa" r:id="rId3" imgW="3701902" imgH="2482738" progId="Excel.Sheet.12">
                  <p:embed/>
                </p:oleObj>
              </mc:Choice>
              <mc:Fallback>
                <p:oleObj name="Darblapa" r:id="rId3" imgW="3701902" imgH="2482738" progId="Excel.Sheet.12">
                  <p:embed/>
                  <p:pic>
                    <p:nvPicPr>
                      <p:cNvPr id="2" name="Objekts 1"/>
                      <p:cNvPicPr/>
                      <p:nvPr/>
                    </p:nvPicPr>
                    <p:blipFill>
                      <a:blip r:embed="rId4"/>
                      <a:stretch>
                        <a:fillRect/>
                      </a:stretch>
                    </p:blipFill>
                    <p:spPr>
                      <a:xfrm>
                        <a:off x="2753176" y="827623"/>
                        <a:ext cx="8912643" cy="5479164"/>
                      </a:xfrm>
                      <a:prstGeom prst="rect">
                        <a:avLst/>
                      </a:prstGeom>
                    </p:spPr>
                  </p:pic>
                </p:oleObj>
              </mc:Fallback>
            </mc:AlternateContent>
          </a:graphicData>
        </a:graphic>
      </p:graphicFrame>
    </p:spTree>
    <p:extLst>
      <p:ext uri="{BB962C8B-B14F-4D97-AF65-F5344CB8AC3E}">
        <p14:creationId xmlns:p14="http://schemas.microsoft.com/office/powerpoint/2010/main" val="827887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186524" y="624110"/>
            <a:ext cx="8911687" cy="1280890"/>
          </a:xfrm>
        </p:spPr>
        <p:txBody>
          <a:bodyPr/>
          <a:lstStyle/>
          <a:p>
            <a:pPr algn="ctr"/>
            <a:r>
              <a:rPr lang="lv-LV" b="1" dirty="0" smtClean="0">
                <a:latin typeface="Garamond" panose="02020404030301010803" pitchFamily="18" charset="0"/>
              </a:rPr>
              <a:t>Sākumskola</a:t>
            </a:r>
            <a:endParaRPr lang="lv-LV" b="1" dirty="0">
              <a:latin typeface="Garamond" panose="02020404030301010803" pitchFamily="18" charset="0"/>
            </a:endParaRPr>
          </a:p>
        </p:txBody>
      </p:sp>
      <p:pic>
        <p:nvPicPr>
          <p:cNvPr id="3" name="Picture 5"/>
          <p:cNvPicPr>
            <a:picLocks noChangeAspect="1" noChangeArrowheads="1"/>
          </p:cNvPicPr>
          <p:nvPr/>
        </p:nvPicPr>
        <p:blipFill>
          <a:blip r:embed="rId2" cstate="print">
            <a:lum bright="-9000"/>
          </a:blip>
          <a:srcRect/>
          <a:stretch>
            <a:fillRect/>
          </a:stretch>
        </p:blipFill>
        <p:spPr bwMode="auto">
          <a:xfrm>
            <a:off x="3419414" y="1673735"/>
            <a:ext cx="6186404" cy="46398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12"/>
          <p:cNvSpPr txBox="1">
            <a:spLocks noChangeArrowheads="1"/>
          </p:cNvSpPr>
          <p:nvPr/>
        </p:nvSpPr>
        <p:spPr bwMode="auto">
          <a:xfrm>
            <a:off x="3898467" y="5726546"/>
            <a:ext cx="2964151" cy="400110"/>
          </a:xfrm>
          <a:prstGeom prst="rect">
            <a:avLst/>
          </a:prstGeom>
          <a:noFill/>
          <a:ln w="9525">
            <a:noFill/>
            <a:miter lim="800000"/>
            <a:headEnd/>
            <a:tailEnd/>
          </a:ln>
        </p:spPr>
        <p:txBody>
          <a:bodyPr wrap="square">
            <a:spAutoFit/>
          </a:bodyPr>
          <a:lstStyle/>
          <a:p>
            <a:r>
              <a:rPr lang="lv-LV" sz="2000" b="1" dirty="0">
                <a:solidFill>
                  <a:srgbClr val="FFFF00"/>
                </a:solidFill>
                <a:effectLst>
                  <a:outerShdw blurRad="38100" dist="38100" dir="2700000" algn="tl">
                    <a:srgbClr val="000000">
                      <a:alpha val="43137"/>
                    </a:srgbClr>
                  </a:outerShdw>
                </a:effectLst>
                <a:latin typeface="Bookman Old Style" pitchFamily="18" charset="0"/>
              </a:rPr>
              <a:t>Zemītes </a:t>
            </a:r>
            <a:r>
              <a:rPr lang="lv-LV" sz="2000" b="1" dirty="0" smtClean="0">
                <a:solidFill>
                  <a:srgbClr val="FFFF00"/>
                </a:solidFill>
                <a:effectLst>
                  <a:outerShdw blurRad="38100" dist="38100" dir="2700000" algn="tl">
                    <a:srgbClr val="000000">
                      <a:alpha val="43137"/>
                    </a:srgbClr>
                  </a:outerShdw>
                </a:effectLst>
                <a:latin typeface="Bookman Old Style" pitchFamily="18" charset="0"/>
              </a:rPr>
              <a:t>sākumskola</a:t>
            </a:r>
            <a:endParaRPr lang="lv-LV" sz="2000" b="1" dirty="0">
              <a:solidFill>
                <a:srgbClr val="FFFF00"/>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654602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s 2"/>
          <p:cNvGraphicFramePr>
            <a:graphicFrameLocks noChangeAspect="1"/>
          </p:cNvGraphicFramePr>
          <p:nvPr>
            <p:extLst>
              <p:ext uri="{D42A27DB-BD31-4B8C-83A1-F6EECF244321}">
                <p14:modId xmlns:p14="http://schemas.microsoft.com/office/powerpoint/2010/main" val="564518785"/>
              </p:ext>
            </p:extLst>
          </p:nvPr>
        </p:nvGraphicFramePr>
        <p:xfrm>
          <a:off x="2608621" y="879844"/>
          <a:ext cx="8478912" cy="5549832"/>
        </p:xfrm>
        <a:graphic>
          <a:graphicData uri="http://schemas.openxmlformats.org/presentationml/2006/ole">
            <mc:AlternateContent xmlns:mc="http://schemas.openxmlformats.org/markup-compatibility/2006">
              <mc:Choice xmlns:v="urn:schemas-microsoft-com:vml" Requires="v">
                <p:oleObj spid="_x0000_s3104" name="Darblapa" r:id="rId3" imgW="4389120" imgH="3101237" progId="Excel.Sheet.12">
                  <p:embed/>
                </p:oleObj>
              </mc:Choice>
              <mc:Fallback>
                <p:oleObj name="Darblapa" r:id="rId3" imgW="4389120" imgH="3101237" progId="Excel.Sheet.12">
                  <p:embed/>
                  <p:pic>
                    <p:nvPicPr>
                      <p:cNvPr id="2" name="Objekts 1"/>
                      <p:cNvPicPr/>
                      <p:nvPr/>
                    </p:nvPicPr>
                    <p:blipFill>
                      <a:blip r:embed="rId4"/>
                      <a:stretch>
                        <a:fillRect/>
                      </a:stretch>
                    </p:blipFill>
                    <p:spPr>
                      <a:xfrm>
                        <a:off x="2608621" y="879844"/>
                        <a:ext cx="8478912" cy="5549832"/>
                      </a:xfrm>
                      <a:prstGeom prst="rect">
                        <a:avLst/>
                      </a:prstGeom>
                      <a:solidFill>
                        <a:schemeClr val="accent2">
                          <a:lumMod val="60000"/>
                          <a:lumOff val="40000"/>
                        </a:schemeClr>
                      </a:solidFill>
                    </p:spPr>
                  </p:pic>
                </p:oleObj>
              </mc:Fallback>
            </mc:AlternateContent>
          </a:graphicData>
        </a:graphic>
      </p:graphicFrame>
    </p:spTree>
    <p:extLst>
      <p:ext uri="{BB962C8B-B14F-4D97-AF65-F5344CB8AC3E}">
        <p14:creationId xmlns:p14="http://schemas.microsoft.com/office/powerpoint/2010/main" val="2768898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s 2"/>
          <p:cNvGraphicFramePr>
            <a:graphicFrameLocks noChangeAspect="1"/>
          </p:cNvGraphicFramePr>
          <p:nvPr>
            <p:extLst>
              <p:ext uri="{D42A27DB-BD31-4B8C-83A1-F6EECF244321}">
                <p14:modId xmlns:p14="http://schemas.microsoft.com/office/powerpoint/2010/main" val="3972433322"/>
              </p:ext>
            </p:extLst>
          </p:nvPr>
        </p:nvGraphicFramePr>
        <p:xfrm>
          <a:off x="3167612" y="616057"/>
          <a:ext cx="8208912" cy="5688631"/>
        </p:xfrm>
        <a:graphic>
          <a:graphicData uri="http://schemas.openxmlformats.org/presentationml/2006/ole">
            <mc:AlternateContent xmlns:mc="http://schemas.openxmlformats.org/markup-compatibility/2006">
              <mc:Choice xmlns:v="urn:schemas-microsoft-com:vml" Requires="v">
                <p:oleObj spid="_x0000_s4128" name="Darblapa" r:id="rId3" imgW="4389120" imgH="3101237" progId="Excel.Sheet.12">
                  <p:embed/>
                </p:oleObj>
              </mc:Choice>
              <mc:Fallback>
                <p:oleObj name="Darblapa" r:id="rId3" imgW="4389120" imgH="3101237" progId="Excel.Sheet.12">
                  <p:embed/>
                  <p:pic>
                    <p:nvPicPr>
                      <p:cNvPr id="2" name="Objekts 1"/>
                      <p:cNvPicPr/>
                      <p:nvPr/>
                    </p:nvPicPr>
                    <p:blipFill>
                      <a:blip r:embed="rId4"/>
                      <a:stretch>
                        <a:fillRect/>
                      </a:stretch>
                    </p:blipFill>
                    <p:spPr>
                      <a:xfrm>
                        <a:off x="3167612" y="616057"/>
                        <a:ext cx="8208912" cy="5688631"/>
                      </a:xfrm>
                      <a:prstGeom prst="rect">
                        <a:avLst/>
                      </a:prstGeom>
                    </p:spPr>
                  </p:pic>
                </p:oleObj>
              </mc:Fallback>
            </mc:AlternateContent>
          </a:graphicData>
        </a:graphic>
      </p:graphicFrame>
    </p:spTree>
    <p:extLst>
      <p:ext uri="{BB962C8B-B14F-4D97-AF65-F5344CB8AC3E}">
        <p14:creationId xmlns:p14="http://schemas.microsoft.com/office/powerpoint/2010/main" val="2557984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s 2"/>
          <p:cNvGraphicFramePr>
            <a:graphicFrameLocks noChangeAspect="1"/>
          </p:cNvGraphicFramePr>
          <p:nvPr>
            <p:extLst>
              <p:ext uri="{D42A27DB-BD31-4B8C-83A1-F6EECF244321}">
                <p14:modId xmlns:p14="http://schemas.microsoft.com/office/powerpoint/2010/main" val="2932068782"/>
              </p:ext>
            </p:extLst>
          </p:nvPr>
        </p:nvGraphicFramePr>
        <p:xfrm>
          <a:off x="2796131" y="244940"/>
          <a:ext cx="8619431" cy="6168032"/>
        </p:xfrm>
        <a:graphic>
          <a:graphicData uri="http://schemas.openxmlformats.org/presentationml/2006/ole">
            <mc:AlternateContent xmlns:mc="http://schemas.openxmlformats.org/markup-compatibility/2006">
              <mc:Choice xmlns:v="urn:schemas-microsoft-com:vml" Requires="v">
                <p:oleObj spid="_x0000_s5152" name="Darblapa" r:id="rId3" imgW="4389120" imgH="3101237" progId="Excel.Sheet.12">
                  <p:embed/>
                </p:oleObj>
              </mc:Choice>
              <mc:Fallback>
                <p:oleObj name="Darblapa" r:id="rId3" imgW="4389120" imgH="3101237" progId="Excel.Sheet.12">
                  <p:embed/>
                  <p:pic>
                    <p:nvPicPr>
                      <p:cNvPr id="2" name="Objekts 1"/>
                      <p:cNvPicPr/>
                      <p:nvPr/>
                    </p:nvPicPr>
                    <p:blipFill>
                      <a:blip r:embed="rId4"/>
                      <a:stretch>
                        <a:fillRect/>
                      </a:stretch>
                    </p:blipFill>
                    <p:spPr>
                      <a:xfrm>
                        <a:off x="2796131" y="244940"/>
                        <a:ext cx="8619431" cy="6168032"/>
                      </a:xfrm>
                      <a:prstGeom prst="rect">
                        <a:avLst/>
                      </a:prstGeom>
                    </p:spPr>
                  </p:pic>
                </p:oleObj>
              </mc:Fallback>
            </mc:AlternateContent>
          </a:graphicData>
        </a:graphic>
      </p:graphicFrame>
    </p:spTree>
    <p:extLst>
      <p:ext uri="{BB962C8B-B14F-4D97-AF65-F5344CB8AC3E}">
        <p14:creationId xmlns:p14="http://schemas.microsoft.com/office/powerpoint/2010/main" val="3093658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246415" y="105878"/>
            <a:ext cx="8911687" cy="1280890"/>
          </a:xfrm>
        </p:spPr>
        <p:txBody>
          <a:bodyPr>
            <a:normAutofit fontScale="90000"/>
          </a:bodyPr>
          <a:lstStyle/>
          <a:p>
            <a:r>
              <a:rPr lang="lv-LV" b="1" dirty="0">
                <a:solidFill>
                  <a:srgbClr val="92D050"/>
                </a:solidFill>
                <a:latin typeface="Garamond" panose="02020404030301010803" pitchFamily="18" charset="0"/>
              </a:rPr>
              <a:t>XII Latvijas skolu jaunatnes dziesmu un deju svētku virtuālā gājiena «Saules vija» dalībnieki</a:t>
            </a:r>
          </a:p>
        </p:txBody>
      </p:sp>
      <p:sp>
        <p:nvSpPr>
          <p:cNvPr id="3" name="Taisnstūris 2"/>
          <p:cNvSpPr/>
          <p:nvPr/>
        </p:nvSpPr>
        <p:spPr>
          <a:xfrm>
            <a:off x="2169413" y="1106103"/>
            <a:ext cx="8235497" cy="5632311"/>
          </a:xfrm>
          <a:prstGeom prst="rect">
            <a:avLst/>
          </a:prstGeom>
        </p:spPr>
        <p:txBody>
          <a:bodyPr wrap="square">
            <a:spAutoFit/>
          </a:bodyPr>
          <a:lstStyle/>
          <a:p>
            <a:pPr marL="285750" indent="-285750">
              <a:lnSpc>
                <a:spcPct val="150000"/>
              </a:lnSpc>
              <a:buFont typeface="Arial" panose="020B0604020202020204" pitchFamily="34" charset="0"/>
              <a:buChar char="•"/>
            </a:pPr>
            <a:r>
              <a:rPr lang="lv-LV" sz="2000" dirty="0">
                <a:latin typeface="Garamond" panose="02020404030301010803" pitchFamily="18" charset="0"/>
              </a:rPr>
              <a:t>Kandavas </a:t>
            </a:r>
            <a:r>
              <a:rPr lang="lv-LV" sz="2000" dirty="0" err="1">
                <a:latin typeface="Garamond" panose="02020404030301010803" pitchFamily="18" charset="0"/>
              </a:rPr>
              <a:t>K.Mīlenbaha</a:t>
            </a:r>
            <a:r>
              <a:rPr lang="lv-LV" sz="2000" dirty="0">
                <a:latin typeface="Garamond" panose="02020404030301010803" pitchFamily="18" charset="0"/>
              </a:rPr>
              <a:t> vidusskolas 5.-12.klašu koris, vadītāja Andra </a:t>
            </a:r>
            <a:r>
              <a:rPr lang="lv-LV" sz="2000" dirty="0" err="1" smtClean="0">
                <a:latin typeface="Garamond" panose="02020404030301010803" pitchFamily="18" charset="0"/>
              </a:rPr>
              <a:t>Vilkauša</a:t>
            </a:r>
            <a:endParaRPr lang="lv-LV" sz="2000" dirty="0" smtClean="0">
              <a:latin typeface="Garamond" panose="02020404030301010803" pitchFamily="18" charset="0"/>
            </a:endParaRPr>
          </a:p>
          <a:p>
            <a:pPr marL="285750" indent="-285750">
              <a:lnSpc>
                <a:spcPct val="150000"/>
              </a:lnSpc>
              <a:buFont typeface="Arial" panose="020B0604020202020204" pitchFamily="34" charset="0"/>
              <a:buChar char="•"/>
            </a:pPr>
            <a:r>
              <a:rPr lang="lv-LV" sz="2000" dirty="0" smtClean="0">
                <a:latin typeface="Garamond" panose="02020404030301010803" pitchFamily="18" charset="0"/>
              </a:rPr>
              <a:t>Kandavas </a:t>
            </a:r>
            <a:r>
              <a:rPr lang="lv-LV" sz="2000" dirty="0">
                <a:latin typeface="Garamond" panose="02020404030301010803" pitchFamily="18" charset="0"/>
              </a:rPr>
              <a:t>Mākslas un mūzikas skolas popgrupa «Taustiņi», vadītāja Andra </a:t>
            </a:r>
            <a:r>
              <a:rPr lang="lv-LV" sz="2000" dirty="0" err="1" smtClean="0">
                <a:latin typeface="Garamond" panose="02020404030301010803" pitchFamily="18" charset="0"/>
              </a:rPr>
              <a:t>Vilkauša</a:t>
            </a:r>
            <a:endParaRPr lang="lv-LV" sz="2000" dirty="0" smtClean="0">
              <a:latin typeface="Garamond" panose="02020404030301010803" pitchFamily="18" charset="0"/>
            </a:endParaRPr>
          </a:p>
          <a:p>
            <a:pPr marL="285750" indent="-285750">
              <a:lnSpc>
                <a:spcPct val="150000"/>
              </a:lnSpc>
              <a:buFont typeface="Arial" panose="020B0604020202020204" pitchFamily="34" charset="0"/>
              <a:buChar char="•"/>
            </a:pPr>
            <a:r>
              <a:rPr lang="lv-LV" sz="2000" dirty="0" smtClean="0">
                <a:latin typeface="Garamond" panose="02020404030301010803" pitchFamily="18" charset="0"/>
              </a:rPr>
              <a:t>Kandavas </a:t>
            </a:r>
            <a:r>
              <a:rPr lang="lv-LV" sz="2000" dirty="0">
                <a:latin typeface="Garamond" panose="02020404030301010803" pitchFamily="18" charset="0"/>
              </a:rPr>
              <a:t>Deju skolas 1.-2.B klašu tautas deju kolektīvs, vadītāja Solvita </a:t>
            </a:r>
            <a:r>
              <a:rPr lang="lv-LV" sz="2000" dirty="0" smtClean="0">
                <a:latin typeface="Garamond" panose="02020404030301010803" pitchFamily="18" charset="0"/>
              </a:rPr>
              <a:t>Jansone</a:t>
            </a:r>
          </a:p>
          <a:p>
            <a:pPr marL="285750" indent="-285750">
              <a:lnSpc>
                <a:spcPct val="150000"/>
              </a:lnSpc>
              <a:buFont typeface="Arial" panose="020B0604020202020204" pitchFamily="34" charset="0"/>
              <a:buChar char="•"/>
            </a:pPr>
            <a:r>
              <a:rPr lang="lv-LV" sz="2000" dirty="0" smtClean="0">
                <a:latin typeface="Garamond" panose="02020404030301010803" pitchFamily="18" charset="0"/>
              </a:rPr>
              <a:t>Kandavas </a:t>
            </a:r>
            <a:r>
              <a:rPr lang="lv-LV" sz="2000" dirty="0">
                <a:latin typeface="Garamond" panose="02020404030301010803" pitchFamily="18" charset="0"/>
              </a:rPr>
              <a:t>Deju skolas 5.-9. klašu tautas deju kolektīvs, vadītāja Inese </a:t>
            </a:r>
            <a:r>
              <a:rPr lang="lv-LV" sz="2000" dirty="0" smtClean="0">
                <a:latin typeface="Garamond" panose="02020404030301010803" pitchFamily="18" charset="0"/>
              </a:rPr>
              <a:t>Cīrule</a:t>
            </a:r>
          </a:p>
          <a:p>
            <a:pPr marL="285750" indent="-285750">
              <a:lnSpc>
                <a:spcPct val="150000"/>
              </a:lnSpc>
              <a:buFont typeface="Arial" panose="020B0604020202020204" pitchFamily="34" charset="0"/>
              <a:buChar char="•"/>
            </a:pPr>
            <a:r>
              <a:rPr lang="lv-LV" sz="2000" dirty="0" smtClean="0">
                <a:latin typeface="Garamond" panose="02020404030301010803" pitchFamily="18" charset="0"/>
              </a:rPr>
              <a:t>Kandavas </a:t>
            </a:r>
            <a:r>
              <a:rPr lang="lv-LV" sz="2000" dirty="0">
                <a:latin typeface="Garamond" panose="02020404030301010803" pitchFamily="18" charset="0"/>
              </a:rPr>
              <a:t>Deju skolas 10.-12. klašu tautas deju kolektīvs «Imuliņa», vadītāja Andra </a:t>
            </a:r>
            <a:r>
              <a:rPr lang="lv-LV" sz="2000" dirty="0" err="1" smtClean="0">
                <a:latin typeface="Garamond" panose="02020404030301010803" pitchFamily="18" charset="0"/>
              </a:rPr>
              <a:t>Eimane</a:t>
            </a:r>
            <a:endParaRPr lang="lv-LV" sz="2000" dirty="0" smtClean="0">
              <a:latin typeface="Garamond" panose="02020404030301010803" pitchFamily="18" charset="0"/>
            </a:endParaRPr>
          </a:p>
          <a:p>
            <a:pPr marL="285750" indent="-285750">
              <a:lnSpc>
                <a:spcPct val="150000"/>
              </a:lnSpc>
              <a:buFont typeface="Arial" panose="020B0604020202020204" pitchFamily="34" charset="0"/>
              <a:buChar char="•"/>
            </a:pPr>
            <a:r>
              <a:rPr lang="lv-LV" sz="2000" dirty="0" smtClean="0">
                <a:latin typeface="Garamond" panose="02020404030301010803" pitchFamily="18" charset="0"/>
              </a:rPr>
              <a:t>Kandavas </a:t>
            </a:r>
            <a:r>
              <a:rPr lang="lv-LV" sz="2000" dirty="0">
                <a:latin typeface="Garamond" panose="02020404030301010803" pitchFamily="18" charset="0"/>
              </a:rPr>
              <a:t>novada Zantes pamatskolas 1.-4. klašu tautas deju kolektīvs, vadītāja Marita </a:t>
            </a:r>
            <a:r>
              <a:rPr lang="lv-LV" sz="2000" dirty="0" err="1" smtClean="0">
                <a:latin typeface="Garamond" panose="02020404030301010803" pitchFamily="18" charset="0"/>
              </a:rPr>
              <a:t>Jekuma</a:t>
            </a:r>
            <a:endParaRPr lang="lv-LV" sz="2000" dirty="0" smtClean="0">
              <a:latin typeface="Garamond" panose="02020404030301010803" pitchFamily="18" charset="0"/>
            </a:endParaRPr>
          </a:p>
          <a:p>
            <a:pPr marL="285750" indent="-285750">
              <a:lnSpc>
                <a:spcPct val="150000"/>
              </a:lnSpc>
              <a:buFont typeface="Arial" panose="020B0604020202020204" pitchFamily="34" charset="0"/>
              <a:buChar char="•"/>
            </a:pPr>
            <a:r>
              <a:rPr lang="lv-LV" sz="2000" dirty="0" smtClean="0">
                <a:latin typeface="Garamond" panose="02020404030301010803" pitchFamily="18" charset="0"/>
              </a:rPr>
              <a:t>Kandavas </a:t>
            </a:r>
            <a:r>
              <a:rPr lang="lv-LV" sz="2000" dirty="0">
                <a:latin typeface="Garamond" panose="02020404030301010803" pitchFamily="18" charset="0"/>
              </a:rPr>
              <a:t>novada Zantes pamatskolas 5.-9. klašu tautas deju kolektīvs, vadītāja Marita </a:t>
            </a:r>
            <a:r>
              <a:rPr lang="lv-LV" sz="2000" dirty="0" err="1">
                <a:latin typeface="Garamond" panose="02020404030301010803" pitchFamily="18" charset="0"/>
              </a:rPr>
              <a:t>Jekuma</a:t>
            </a:r>
            <a:endParaRPr lang="lv-LV" sz="2000" dirty="0">
              <a:latin typeface="Garamond" panose="02020404030301010803" pitchFamily="18" charset="0"/>
            </a:endParaRPr>
          </a:p>
        </p:txBody>
      </p:sp>
    </p:spTree>
    <p:extLst>
      <p:ext uri="{BB962C8B-B14F-4D97-AF65-F5344CB8AC3E}">
        <p14:creationId xmlns:p14="http://schemas.microsoft.com/office/powerpoint/2010/main" val="2181876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509" y="216378"/>
            <a:ext cx="10348188" cy="5787258"/>
          </a:xfrm>
          <a:prstGeom prst="rect">
            <a:avLst/>
          </a:prstGeom>
        </p:spPr>
      </p:pic>
      <p:sp>
        <p:nvSpPr>
          <p:cNvPr id="4" name="TextBox 3"/>
          <p:cNvSpPr txBox="1"/>
          <p:nvPr/>
        </p:nvSpPr>
        <p:spPr>
          <a:xfrm>
            <a:off x="8257311" y="6216072"/>
            <a:ext cx="4285672" cy="400110"/>
          </a:xfrm>
          <a:prstGeom prst="rect">
            <a:avLst/>
          </a:prstGeom>
          <a:noFill/>
        </p:spPr>
        <p:txBody>
          <a:bodyPr wrap="square" rtlCol="0">
            <a:spAutoFit/>
          </a:bodyPr>
          <a:lstStyle/>
          <a:p>
            <a:r>
              <a:rPr lang="lv-LV" sz="2000" i="1" dirty="0" smtClean="0">
                <a:latin typeface="Garamond" panose="02020404030301010803" pitchFamily="18" charset="0"/>
              </a:rPr>
              <a:t>Avots: Valsts izglītības satura centrs</a:t>
            </a:r>
            <a:endParaRPr lang="lv-LV" sz="2000" i="1" dirty="0">
              <a:latin typeface="Garamond" panose="02020404030301010803" pitchFamily="18" charset="0"/>
            </a:endParaRPr>
          </a:p>
        </p:txBody>
      </p:sp>
    </p:spTree>
    <p:extLst>
      <p:ext uri="{BB962C8B-B14F-4D97-AF65-F5344CB8AC3E}">
        <p14:creationId xmlns:p14="http://schemas.microsoft.com/office/powerpoint/2010/main" val="1953734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982805" y="2270030"/>
            <a:ext cx="9548260" cy="1599326"/>
          </a:xfrm>
        </p:spPr>
        <p:txBody>
          <a:bodyPr>
            <a:noAutofit/>
          </a:bodyPr>
          <a:lstStyle/>
          <a:p>
            <a:pPr algn="ctr"/>
            <a:r>
              <a:rPr lang="lv-LV" sz="4000"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Aktualitātes un jaunumi izglītībā</a:t>
            </a:r>
            <a:br>
              <a:rPr lang="lv-LV" sz="4000"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000"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  </a:t>
            </a:r>
            <a:br>
              <a:rPr lang="lv-LV" sz="4000"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br>
            <a:r>
              <a:rPr lang="lv-LV" sz="4000"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  2021./2022. m. g.</a:t>
            </a:r>
            <a:endParaRPr lang="lv-LV" sz="4000" dirty="0">
              <a:solidFill>
                <a:srgbClr val="92D050"/>
              </a:solidFill>
            </a:endParaRPr>
          </a:p>
        </p:txBody>
      </p:sp>
    </p:spTree>
    <p:extLst>
      <p:ext uri="{BB962C8B-B14F-4D97-AF65-F5344CB8AC3E}">
        <p14:creationId xmlns:p14="http://schemas.microsoft.com/office/powerpoint/2010/main" val="340387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pPr algn="ct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Aktualitātes</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un</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prioritātes</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b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b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audzināšanas</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darbā</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un</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interešu</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izglītībā</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b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b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2021./2022.</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mācību</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gadā</a:t>
            </a: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Trebuchet MS" pitchFamily="34" charset="0"/>
              </a:rPr>
              <a:t> </a:t>
            </a:r>
            <a:endParaRPr lang="lv-LV" dirty="0">
              <a:solidFill>
                <a:srgbClr val="92D050"/>
              </a:solidFill>
            </a:endParaRPr>
          </a:p>
        </p:txBody>
      </p:sp>
      <p:sp>
        <p:nvSpPr>
          <p:cNvPr id="3" name="Taisnstūris 2"/>
          <p:cNvSpPr/>
          <p:nvPr/>
        </p:nvSpPr>
        <p:spPr>
          <a:xfrm>
            <a:off x="2512194" y="2395244"/>
            <a:ext cx="9076623" cy="3998723"/>
          </a:xfrm>
          <a:prstGeom prst="rect">
            <a:avLst/>
          </a:prstGeom>
        </p:spPr>
        <p:txBody>
          <a:bodyPr wrap="square">
            <a:spAutoFit/>
          </a:bodyPr>
          <a:lstStyle/>
          <a:p>
            <a:pPr indent="-342900" algn="just">
              <a:lnSpc>
                <a:spcPct val="150000"/>
              </a:lnSpc>
              <a:spcBef>
                <a:spcPts val="500"/>
              </a:spcBef>
              <a:buClr>
                <a:schemeClr val="tx1">
                  <a:lumMod val="75000"/>
                  <a:lumOff val="25000"/>
                </a:schemeClr>
              </a:buClr>
              <a:buFont typeface="Wingdings" panose="05000000000000000000" pitchFamily="2" charset="2"/>
              <a:buChar char="ü"/>
              <a:defRPr/>
            </a:pPr>
            <a:r>
              <a:rPr lang="lv-LV" sz="2000" dirty="0" smtClean="0">
                <a:latin typeface="Garamond" panose="02020404030301010803" pitchFamily="18" charset="0"/>
                <a:ea typeface="SimSun" panose="02010600030101010101" pitchFamily="2" charset="-122"/>
                <a:cs typeface="Times New Roman" panose="02020603050405020304" pitchFamily="18" charset="0"/>
              </a:rPr>
              <a:t>Radīt </a:t>
            </a:r>
            <a:r>
              <a:rPr lang="lv-LV" sz="2000" dirty="0">
                <a:latin typeface="Garamond" panose="02020404030301010803" pitchFamily="18" charset="0"/>
                <a:ea typeface="SimSun" panose="02010600030101010101" pitchFamily="2" charset="-122"/>
                <a:cs typeface="Times New Roman" panose="02020603050405020304" pitchFamily="18" charset="0"/>
              </a:rPr>
              <a:t>apstākļus radošas, atbildīgas, vispusīgi izglītotas personības veidošanai.</a:t>
            </a:r>
          </a:p>
          <a:p>
            <a:pPr indent="-342900" algn="just">
              <a:lnSpc>
                <a:spcPct val="150000"/>
              </a:lnSpc>
              <a:spcBef>
                <a:spcPts val="500"/>
              </a:spcBef>
              <a:buClr>
                <a:schemeClr val="tx1">
                  <a:lumMod val="75000"/>
                  <a:lumOff val="25000"/>
                </a:schemeClr>
              </a:buClr>
              <a:buFont typeface="Wingdings" panose="05000000000000000000" pitchFamily="2" charset="2"/>
              <a:buChar char="ü"/>
              <a:defRPr/>
            </a:pPr>
            <a:r>
              <a:rPr lang="lv-LV" sz="2000" dirty="0">
                <a:latin typeface="Garamond" panose="02020404030301010803" pitchFamily="18" charset="0"/>
                <a:ea typeface="SimSun" panose="02010600030101010101" pitchFamily="2" charset="-122"/>
                <a:cs typeface="Times New Roman" panose="02020603050405020304" pitchFamily="18" charset="0"/>
              </a:rPr>
              <a:t>Epidemioloģiskās drošības pasākumu/noteikumu ievērošana interešu izglītības nodarbībās. </a:t>
            </a:r>
          </a:p>
          <a:p>
            <a:pPr indent="-342900" algn="just">
              <a:lnSpc>
                <a:spcPct val="150000"/>
              </a:lnSpc>
              <a:spcBef>
                <a:spcPts val="500"/>
              </a:spcBef>
              <a:buClr>
                <a:schemeClr val="tx1">
                  <a:lumMod val="75000"/>
                  <a:lumOff val="25000"/>
                </a:schemeClr>
              </a:buClr>
              <a:buFont typeface="Wingdings" panose="05000000000000000000" pitchFamily="2" charset="2"/>
              <a:buChar char="ü"/>
              <a:defRPr/>
            </a:pPr>
            <a:r>
              <a:rPr lang="lv-LV" sz="2000" dirty="0">
                <a:latin typeface="Garamond" panose="02020404030301010803" pitchFamily="18" charset="0"/>
                <a:ea typeface="SimSun" panose="02010600030101010101" pitchFamily="2" charset="-122"/>
                <a:cs typeface="Times New Roman" panose="02020603050405020304" pitchFamily="18" charset="0"/>
              </a:rPr>
              <a:t>Motivēt bērnus un jauniešus iesaistīties interešu izglītībā, sekmējot kultūrvēsturiskā mantojuma apgūšanu, saglabāšanu, veicinot bērnu un jauniešu nacionālās identitātes veidošanos.</a:t>
            </a:r>
          </a:p>
          <a:p>
            <a:pPr indent="-342900" algn="just">
              <a:lnSpc>
                <a:spcPct val="150000"/>
              </a:lnSpc>
              <a:spcBef>
                <a:spcPts val="500"/>
              </a:spcBef>
              <a:buClr>
                <a:schemeClr val="tx1">
                  <a:lumMod val="75000"/>
                  <a:lumOff val="25000"/>
                </a:schemeClr>
              </a:buClr>
              <a:buFont typeface="Wingdings" panose="05000000000000000000" pitchFamily="2" charset="2"/>
              <a:buChar char="ü"/>
              <a:defRPr/>
            </a:pPr>
            <a:r>
              <a:rPr lang="lv-LV" sz="2000" dirty="0">
                <a:latin typeface="Garamond" panose="02020404030301010803" pitchFamily="18" charset="0"/>
                <a:ea typeface="SimSun" panose="02010600030101010101" pitchFamily="2" charset="-122"/>
                <a:cs typeface="Times New Roman" panose="02020603050405020304" pitchFamily="18" charset="0"/>
              </a:rPr>
              <a:t>Veicināt pedagogu profesionālo pilnveidi.</a:t>
            </a:r>
          </a:p>
          <a:p>
            <a:pPr algn="just">
              <a:lnSpc>
                <a:spcPct val="150000"/>
              </a:lnSpc>
              <a:spcBef>
                <a:spcPts val="500"/>
              </a:spcBef>
              <a:buClr>
                <a:schemeClr val="tx1">
                  <a:lumMod val="75000"/>
                  <a:lumOff val="25000"/>
                </a:schemeClr>
              </a:buClr>
              <a:buFont typeface="Wingdings" panose="05000000000000000000" pitchFamily="2" charset="2"/>
              <a:buChar char="ü"/>
              <a:defRPr/>
            </a:pPr>
            <a:r>
              <a:rPr lang="lv-LV" sz="2000" dirty="0">
                <a:latin typeface="Garamond" panose="02020404030301010803" pitchFamily="18" charset="0"/>
                <a:ea typeface="SimSun" panose="02010600030101010101" pitchFamily="2" charset="-122"/>
                <a:cs typeface="Times New Roman" panose="02020603050405020304" pitchFamily="18" charset="0"/>
              </a:rPr>
              <a:t>   Karjeras izglītības pasākumu realizēšana izglītības iestādē un ārpus tās</a:t>
            </a:r>
            <a:r>
              <a:rPr lang="lv-LV"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1762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pPr algn="ctr"/>
            <a:r>
              <a:rPr lang="lv-LV" b="1" dirty="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Mācību satura un mācību procesa pilnveides būtiskākie aspekti valstī 2020./2021. mācību gadā </a:t>
            </a:r>
            <a:endParaRPr lang="lv-LV" dirty="0">
              <a:solidFill>
                <a:srgbClr val="92D050"/>
              </a:solidFill>
            </a:endParaRPr>
          </a:p>
        </p:txBody>
      </p:sp>
      <p:sp>
        <p:nvSpPr>
          <p:cNvPr id="3" name="Satura vietturis 2"/>
          <p:cNvSpPr>
            <a:spLocks noGrp="1"/>
          </p:cNvSpPr>
          <p:nvPr>
            <p:ph idx="1"/>
          </p:nvPr>
        </p:nvSpPr>
        <p:spPr/>
        <p:txBody>
          <a:bodyPr>
            <a:normAutofit/>
          </a:bodyPr>
          <a:lstStyle/>
          <a:p>
            <a:pPr lvl="0"/>
            <a:r>
              <a:rPr lang="lv-LV" sz="1200" b="1" dirty="0"/>
              <a:t>individualizēta mācību pieeja, </a:t>
            </a:r>
            <a:r>
              <a:rPr lang="lv-LV" sz="1200" dirty="0"/>
              <a:t>kur izglītības piedāvājums atbilst indivīda vajadzībām un iespējām; indivīda izaugsme, attīstības progress tiek mērīts; ir iespējas plānot individuālus mācīšanās un pašattīstības ceļus; aktīvi tiek izmantotas tehnoloģijas individualizētu mācību risinājumu nodrošināšanā; </a:t>
            </a:r>
          </a:p>
          <a:p>
            <a:pPr lvl="0"/>
            <a:r>
              <a:rPr lang="lv-LV" sz="1200" b="1" dirty="0"/>
              <a:t>sabalansēta un nākotnes vajadzībām atbilstošu prasmju apguve, </a:t>
            </a:r>
            <a:r>
              <a:rPr lang="lv-LV" sz="1200" dirty="0"/>
              <a:t>kas aptver gan vispārīgās jeb caurviju prasmes (t. sk. </a:t>
            </a:r>
            <a:r>
              <a:rPr lang="lv-LV" sz="1200" dirty="0" err="1"/>
              <a:t>pašvadītas</a:t>
            </a:r>
            <a:r>
              <a:rPr lang="lv-LV" sz="1200" dirty="0"/>
              <a:t> mācīšanās, pilsoniskās līdzdalības, digitālās prasmes u.c.), gan darba tirgum aktuālas un noderīgas specifiskas zināšanas un prasmes, ko nodrošina efektīva sadarbība starp izglītības sektoru un tautsaimniecības nozarēm (t. sk. attīstības tendenču un vajadzību pētījumi un prognozes); </a:t>
            </a:r>
          </a:p>
          <a:p>
            <a:pPr lvl="0"/>
            <a:r>
              <a:rPr lang="lv-LV" sz="1200" b="1" dirty="0"/>
              <a:t>izglītības iestāžu funkcionāla transformācija, </a:t>
            </a:r>
            <a:r>
              <a:rPr lang="lv-LV" sz="1200" dirty="0"/>
              <a:t>izglītības iestādēm kļūstot par “mācīšanās organizācijām”, kas piedāvā daudzveidīgas mācīšanās iespējas, mācību vides un pieejas daudzveidīgām auditorijām – bērniem, jauniešiem, pieaugušajiem; tās ir organizācijas ar augstu vadības, pedagogu un akadēmiskā personāla profesionālās kompetences līmeni, stratēģisku darbības redzējumu, atbildību un autonomiju; tāpat tās ir organizācijas, kas aktīvi sadarbojas – gan savstarpēji, gan ar citām iesaistītajām pusēm, tādējādi nodrošinot efektīvu resursu pārvaldību un zināšanu un labās prakses pārnesi; </a:t>
            </a:r>
          </a:p>
          <a:p>
            <a:pPr lvl="0"/>
            <a:r>
              <a:rPr lang="lv-LV" sz="1200" b="1" dirty="0"/>
              <a:t>pilnveidota izglītības pārvaldības sistēma, </a:t>
            </a:r>
            <a:r>
              <a:rPr lang="lv-LV" sz="1200" dirty="0"/>
              <a:t>kurā, līdzdarbojoties ieinteresētajām pusēm, tiek stratēģiski plānota nozares darbība, ievērojot pētījumos konstatētās nākotnes vajadzības; kurā tiek izvērtēti izglītības politikas risinājumi labāko alternatīvu ātrai un efektīvai ieviešanai; tiek regulāri īstenota snieguma uzraudzības sistēma (kvalitātes monitorings), iesaistot dažādas puses (vecākus u.</a:t>
            </a:r>
            <a:r>
              <a:rPr lang="lv-LV" sz="1200" b="1" dirty="0"/>
              <a:t> </a:t>
            </a:r>
            <a:r>
              <a:rPr lang="lv-LV" sz="1200" dirty="0"/>
              <a:t>c.) un veidojot konstruktīvu un mērķtiecīgu komunikāciju un sadarbību ar sabiedrību. </a:t>
            </a:r>
          </a:p>
        </p:txBody>
      </p:sp>
    </p:spTree>
    <p:extLst>
      <p:ext uri="{BB962C8B-B14F-4D97-AF65-F5344CB8AC3E}">
        <p14:creationId xmlns:p14="http://schemas.microsoft.com/office/powerpoint/2010/main" val="3842646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30015" y="0"/>
            <a:ext cx="5821403" cy="668981"/>
          </a:xfrm>
        </p:spPr>
        <p:txBody>
          <a:bodyPr/>
          <a:lstStyle/>
          <a:p>
            <a:r>
              <a:rPr lang="lv-LV" b="1" dirty="0" smtClean="0">
                <a:latin typeface="Garamond" panose="02020404030301010803" pitchFamily="18" charset="0"/>
              </a:rPr>
              <a:t>2021./2022. mācību gads</a:t>
            </a:r>
            <a:endParaRPr lang="lv-LV" b="1" dirty="0">
              <a:latin typeface="Garamond" panose="02020404030301010803" pitchFamily="18" charset="0"/>
            </a:endParaRPr>
          </a:p>
        </p:txBody>
      </p:sp>
      <p:pic>
        <p:nvPicPr>
          <p:cNvPr id="3" name="Attēls 2"/>
          <p:cNvPicPr>
            <a:picLocks noChangeAspect="1"/>
          </p:cNvPicPr>
          <p:nvPr/>
        </p:nvPicPr>
        <p:blipFill>
          <a:blip r:embed="rId2">
            <a:clrChange>
              <a:clrFrom>
                <a:srgbClr val="F7F7F6"/>
              </a:clrFrom>
              <a:clrTo>
                <a:srgbClr val="F7F7F6">
                  <a:alpha val="0"/>
                </a:srgbClr>
              </a:clrTo>
            </a:clrChange>
            <a:extLst>
              <a:ext uri="{28A0092B-C50C-407E-A947-70E740481C1C}">
                <a14:useLocalDpi xmlns:a14="http://schemas.microsoft.com/office/drawing/2010/main" val="0"/>
              </a:ext>
            </a:extLst>
          </a:blip>
          <a:stretch>
            <a:fillRect/>
          </a:stretch>
        </p:blipFill>
        <p:spPr>
          <a:xfrm>
            <a:off x="1215300" y="914399"/>
            <a:ext cx="10677438" cy="5727516"/>
          </a:xfrm>
          <a:prstGeom prst="rect">
            <a:avLst/>
          </a:prstGeom>
        </p:spPr>
      </p:pic>
    </p:spTree>
    <p:extLst>
      <p:ext uri="{BB962C8B-B14F-4D97-AF65-F5344CB8AC3E}">
        <p14:creationId xmlns:p14="http://schemas.microsoft.com/office/powerpoint/2010/main" val="1466285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620816" y="0"/>
            <a:ext cx="9777411" cy="1280890"/>
          </a:xfrm>
        </p:spPr>
        <p:txBody>
          <a:bodyPr/>
          <a:lstStyle/>
          <a:p>
            <a:pPr algn="ctr"/>
            <a:r>
              <a:rPr lang="lv-LV" b="1" dirty="0" smtClean="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Pilnveidotā mācību satura ieviešanas pasākumi 2021./2022. </a:t>
            </a:r>
            <a:r>
              <a:rPr lang="lv-LV" b="1" dirty="0" err="1" smtClean="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m.g</a:t>
            </a:r>
            <a:r>
              <a:rPr lang="lv-LV" b="1" dirty="0" smtClean="0">
                <a:solidFill>
                  <a:srgbClr val="92D050"/>
                </a:solidFill>
                <a:effectLst>
                  <a:outerShdw blurRad="38100" dist="38100" dir="2700000" algn="tl">
                    <a:srgbClr val="000000"/>
                  </a:outerShdw>
                </a:effectLst>
                <a:latin typeface="Garamond" panose="02020404030301010803" pitchFamily="18" charset="0"/>
                <a:ea typeface="Trebuchet MS" pitchFamily="34" charset="0"/>
                <a:cs typeface="Yatra One" panose="02000000000000000000" pitchFamily="2" charset="-70"/>
              </a:rPr>
              <a:t>.</a:t>
            </a:r>
            <a:endParaRPr lang="lv-LV" dirty="0">
              <a:solidFill>
                <a:srgbClr val="92D050"/>
              </a:solidFill>
            </a:endParaRPr>
          </a:p>
        </p:txBody>
      </p:sp>
      <p:pic>
        <p:nvPicPr>
          <p:cNvPr id="3" name="Attēl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566" y="1280890"/>
            <a:ext cx="10234679" cy="5307465"/>
          </a:xfrm>
          <a:prstGeom prst="rect">
            <a:avLst/>
          </a:prstGeom>
        </p:spPr>
      </p:pic>
    </p:spTree>
    <p:extLst>
      <p:ext uri="{BB962C8B-B14F-4D97-AF65-F5344CB8AC3E}">
        <p14:creationId xmlns:p14="http://schemas.microsoft.com/office/powerpoint/2010/main" val="129357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794027" y="55670"/>
            <a:ext cx="8911687" cy="1280890"/>
          </a:xfrm>
        </p:spPr>
        <p:txBody>
          <a:bodyPr/>
          <a:lstStyle/>
          <a:p>
            <a:pPr algn="ctr"/>
            <a:r>
              <a:rPr lang="lv-LV" b="1" dirty="0" smtClean="0">
                <a:latin typeface="Garamond" panose="02020404030301010803" pitchFamily="18" charset="0"/>
              </a:rPr>
              <a:t>Pamatskolas</a:t>
            </a:r>
            <a:endParaRPr lang="lv-LV" b="1" dirty="0">
              <a:latin typeface="Garamond" panose="02020404030301010803" pitchFamily="18" charset="0"/>
            </a:endParaRPr>
          </a:p>
        </p:txBody>
      </p:sp>
      <p:pic>
        <p:nvPicPr>
          <p:cNvPr id="3" name="Picture 4"/>
          <p:cNvPicPr>
            <a:picLocks noChangeAspect="1" noChangeArrowheads="1"/>
          </p:cNvPicPr>
          <p:nvPr/>
        </p:nvPicPr>
        <p:blipFill>
          <a:blip r:embed="rId2" cstate="print"/>
          <a:srcRect/>
          <a:stretch>
            <a:fillRect/>
          </a:stretch>
        </p:blipFill>
        <p:spPr bwMode="auto">
          <a:xfrm>
            <a:off x="1883457" y="936450"/>
            <a:ext cx="3460579"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10"/>
          <p:cNvSpPr txBox="1">
            <a:spLocks noChangeArrowheads="1"/>
          </p:cNvSpPr>
          <p:nvPr/>
        </p:nvSpPr>
        <p:spPr bwMode="auto">
          <a:xfrm>
            <a:off x="2156893" y="3028661"/>
            <a:ext cx="2549862" cy="400110"/>
          </a:xfrm>
          <a:prstGeom prst="rect">
            <a:avLst/>
          </a:prstGeom>
          <a:noFill/>
          <a:ln w="9525">
            <a:noFill/>
            <a:miter lim="800000"/>
            <a:headEnd/>
            <a:tailEnd/>
          </a:ln>
        </p:spPr>
        <p:txBody>
          <a:bodyPr wrap="square">
            <a:spAutoFit/>
          </a:bodyPr>
          <a:lstStyle/>
          <a:p>
            <a:r>
              <a:rPr lang="lv-LV" sz="2000" b="1" dirty="0">
                <a:solidFill>
                  <a:srgbClr val="FFFF00"/>
                </a:solidFill>
                <a:effectLst>
                  <a:outerShdw blurRad="38100" dist="38100" dir="2700000" algn="tl">
                    <a:srgbClr val="000000">
                      <a:alpha val="43137"/>
                    </a:srgbClr>
                  </a:outerShdw>
                </a:effectLst>
                <a:latin typeface="Bookman Old Style" pitchFamily="18" charset="0"/>
              </a:rPr>
              <a:t>Cēres pamatskola</a:t>
            </a:r>
          </a:p>
        </p:txBody>
      </p:sp>
      <p:pic>
        <p:nvPicPr>
          <p:cNvPr id="5" name="Picture 6"/>
          <p:cNvPicPr>
            <a:picLocks noChangeAspect="1" noChangeArrowheads="1"/>
          </p:cNvPicPr>
          <p:nvPr/>
        </p:nvPicPr>
        <p:blipFill>
          <a:blip r:embed="rId3" cstate="print"/>
          <a:srcRect/>
          <a:stretch>
            <a:fillRect/>
          </a:stretch>
        </p:blipFill>
        <p:spPr bwMode="auto">
          <a:xfrm>
            <a:off x="6961298" y="836483"/>
            <a:ext cx="3744416"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13"/>
          <p:cNvSpPr txBox="1">
            <a:spLocks noChangeArrowheads="1"/>
          </p:cNvSpPr>
          <p:nvPr/>
        </p:nvSpPr>
        <p:spPr bwMode="auto">
          <a:xfrm>
            <a:off x="7535725" y="2939582"/>
            <a:ext cx="2595562" cy="400050"/>
          </a:xfrm>
          <a:prstGeom prst="rect">
            <a:avLst/>
          </a:prstGeom>
          <a:noFill/>
          <a:ln w="9525">
            <a:noFill/>
            <a:miter lim="800000"/>
            <a:headEnd/>
            <a:tailEnd/>
          </a:ln>
        </p:spPr>
        <p:txBody>
          <a:bodyPr wrap="none">
            <a:spAutoFit/>
          </a:bodyPr>
          <a:lstStyle/>
          <a:p>
            <a:r>
              <a:rPr lang="lv-LV" sz="2000" b="1" dirty="0">
                <a:solidFill>
                  <a:srgbClr val="FFFF00"/>
                </a:solidFill>
                <a:effectLst>
                  <a:outerShdw blurRad="38100" dist="38100" dir="2700000" algn="tl">
                    <a:srgbClr val="000000">
                      <a:alpha val="43137"/>
                    </a:srgbClr>
                  </a:outerShdw>
                </a:effectLst>
                <a:latin typeface="Bookman Old Style" pitchFamily="18" charset="0"/>
              </a:rPr>
              <a:t>Vānes pamatskola</a:t>
            </a:r>
          </a:p>
        </p:txBody>
      </p:sp>
      <p:pic>
        <p:nvPicPr>
          <p:cNvPr id="7" name="Picture 2"/>
          <p:cNvPicPr>
            <a:picLocks noChangeAspect="1" noChangeArrowheads="1"/>
          </p:cNvPicPr>
          <p:nvPr/>
        </p:nvPicPr>
        <p:blipFill>
          <a:blip r:embed="rId4" cstate="print">
            <a:lum bright="-19000"/>
          </a:blip>
          <a:srcRect/>
          <a:stretch>
            <a:fillRect/>
          </a:stretch>
        </p:blipFill>
        <p:spPr bwMode="auto">
          <a:xfrm>
            <a:off x="4372598" y="3924695"/>
            <a:ext cx="3847377" cy="26563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aisnstūris 7"/>
          <p:cNvSpPr/>
          <p:nvPr/>
        </p:nvSpPr>
        <p:spPr>
          <a:xfrm>
            <a:off x="5883764" y="6107247"/>
            <a:ext cx="6040734" cy="369332"/>
          </a:xfrm>
          <a:prstGeom prst="rect">
            <a:avLst/>
          </a:prstGeom>
        </p:spPr>
        <p:txBody>
          <a:bodyPr wrap="square">
            <a:spAutoFit/>
          </a:bodyPr>
          <a:lstStyle/>
          <a:p>
            <a:r>
              <a:rPr lang="lv-LV" b="1" dirty="0" smtClean="0">
                <a:solidFill>
                  <a:srgbClr val="FFFF00"/>
                </a:solidFill>
                <a:effectLst>
                  <a:outerShdw blurRad="38100" dist="38100" dir="2700000" algn="tl">
                    <a:srgbClr val="000000">
                      <a:alpha val="43137"/>
                    </a:srgbClr>
                  </a:outerShdw>
                </a:effectLst>
                <a:latin typeface="Bookman Old Style" pitchFamily="18" charset="0"/>
              </a:rPr>
              <a:t>Zantes pamatskola (no 01.07.2021.)</a:t>
            </a:r>
            <a:endParaRPr lang="lv-LV" b="1" dirty="0">
              <a:solidFill>
                <a:srgbClr val="FFFF00"/>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1496773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4000" b="1" dirty="0" smtClean="0">
                <a:latin typeface="Garamond" panose="02020404030301010803" pitchFamily="18" charset="0"/>
              </a:rPr>
              <a:t>Mācību process 2021./2022. </a:t>
            </a:r>
            <a:r>
              <a:rPr lang="lv-LV" sz="4000" b="1" dirty="0" err="1" smtClean="0">
                <a:latin typeface="Garamond" panose="02020404030301010803" pitchFamily="18" charset="0"/>
              </a:rPr>
              <a:t>m.g</a:t>
            </a:r>
            <a:r>
              <a:rPr lang="lv-LV" sz="4000" b="1" dirty="0" smtClean="0">
                <a:latin typeface="Garamond" panose="02020404030301010803" pitchFamily="18" charset="0"/>
              </a:rPr>
              <a:t>.</a:t>
            </a:r>
            <a:endParaRPr lang="lv-LV" sz="4000" b="1" dirty="0">
              <a:latin typeface="Garamond" panose="02020404030301010803" pitchFamily="18" charset="0"/>
            </a:endParaRPr>
          </a:p>
        </p:txBody>
      </p:sp>
      <p:sp>
        <p:nvSpPr>
          <p:cNvPr id="3" name="TextBox 2"/>
          <p:cNvSpPr txBox="1"/>
          <p:nvPr/>
        </p:nvSpPr>
        <p:spPr>
          <a:xfrm>
            <a:off x="1925053" y="1790298"/>
            <a:ext cx="9317254" cy="4161139"/>
          </a:xfrm>
          <a:prstGeom prst="rect">
            <a:avLst/>
          </a:prstGeom>
          <a:noFill/>
        </p:spPr>
        <p:txBody>
          <a:bodyPr wrap="square" rtlCol="0">
            <a:spAutoFit/>
          </a:bodyPr>
          <a:lstStyle/>
          <a:p>
            <a:pPr>
              <a:lnSpc>
                <a:spcPct val="80000"/>
              </a:lnSpc>
              <a:buClr>
                <a:schemeClr val="tx1">
                  <a:lumMod val="75000"/>
                  <a:lumOff val="25000"/>
                </a:schemeClr>
              </a:buClr>
              <a:buFont typeface="Wingdings" pitchFamily="2" charset="2"/>
              <a:buChar char="ü"/>
              <a:defRPr/>
            </a:pPr>
            <a:r>
              <a:rPr lang="lv-LV" sz="2800" i="1" u="sng" dirty="0">
                <a:latin typeface="Garamond" panose="02020404030301010803" pitchFamily="18" charset="0"/>
                <a:cs typeface="Yatra One" panose="02000000000000000000" pitchFamily="2" charset="-70"/>
              </a:rPr>
              <a:t>Pirmais semestris:</a:t>
            </a:r>
            <a:r>
              <a:rPr lang="lv-LV" sz="2800" dirty="0">
                <a:latin typeface="Garamond" panose="02020404030301010803" pitchFamily="18" charset="0"/>
                <a:cs typeface="Yatra One" panose="02000000000000000000" pitchFamily="2" charset="-70"/>
              </a:rPr>
              <a:t> </a:t>
            </a:r>
          </a:p>
          <a:p>
            <a:pPr marL="68580">
              <a:lnSpc>
                <a:spcPct val="80000"/>
              </a:lnSpc>
              <a:buClr>
                <a:schemeClr val="tx1">
                  <a:lumMod val="75000"/>
                  <a:lumOff val="25000"/>
                </a:schemeClr>
              </a:buClr>
              <a:defRPr/>
            </a:pPr>
            <a:r>
              <a:rPr lang="lv-LV" sz="2800" b="1" dirty="0">
                <a:latin typeface="Garamond" panose="02020404030301010803" pitchFamily="18" charset="0"/>
                <a:cs typeface="Yatra One" panose="02000000000000000000" pitchFamily="2" charset="-70"/>
              </a:rPr>
              <a:t>	no</a:t>
            </a:r>
            <a:r>
              <a:rPr lang="lv-LV" sz="2800" dirty="0">
                <a:latin typeface="Garamond" panose="02020404030301010803" pitchFamily="18" charset="0"/>
                <a:cs typeface="Yatra One" panose="02000000000000000000" pitchFamily="2" charset="-70"/>
              </a:rPr>
              <a:t> </a:t>
            </a:r>
            <a:r>
              <a:rPr lang="lv-LV" sz="2800" b="1" dirty="0" smtClean="0">
                <a:latin typeface="Garamond" panose="02020404030301010803" pitchFamily="18" charset="0"/>
                <a:cs typeface="Yatra One" panose="02000000000000000000" pitchFamily="2" charset="-70"/>
              </a:rPr>
              <a:t>2021. </a:t>
            </a:r>
            <a:r>
              <a:rPr lang="lv-LV" sz="2800" b="1" dirty="0">
                <a:latin typeface="Garamond" panose="02020404030301010803" pitchFamily="18" charset="0"/>
                <a:cs typeface="Yatra One" panose="02000000000000000000" pitchFamily="2" charset="-70"/>
              </a:rPr>
              <a:t>gada 1. septembra līdz </a:t>
            </a:r>
            <a:r>
              <a:rPr lang="lv-LV" sz="2800" b="1" dirty="0" smtClean="0">
                <a:latin typeface="Garamond" panose="02020404030301010803" pitchFamily="18" charset="0"/>
                <a:cs typeface="Yatra One" panose="02000000000000000000" pitchFamily="2" charset="-70"/>
              </a:rPr>
              <a:t>21. </a:t>
            </a:r>
            <a:r>
              <a:rPr lang="lv-LV" sz="2800" b="1" dirty="0">
                <a:latin typeface="Garamond" panose="02020404030301010803" pitchFamily="18" charset="0"/>
                <a:cs typeface="Yatra One" panose="02000000000000000000" pitchFamily="2" charset="-70"/>
              </a:rPr>
              <a:t>decembrim</a:t>
            </a:r>
          </a:p>
          <a:p>
            <a:pPr>
              <a:lnSpc>
                <a:spcPct val="80000"/>
              </a:lnSpc>
              <a:buClr>
                <a:schemeClr val="tx1">
                  <a:lumMod val="75000"/>
                  <a:lumOff val="25000"/>
                </a:schemeClr>
              </a:buClr>
              <a:defRPr/>
            </a:pPr>
            <a:endParaRPr lang="lv-LV" sz="2800" b="1" dirty="0">
              <a:latin typeface="Garamond" panose="02020404030301010803" pitchFamily="18" charset="0"/>
              <a:cs typeface="Yatra One" panose="02000000000000000000" pitchFamily="2" charset="-70"/>
            </a:endParaRPr>
          </a:p>
          <a:p>
            <a:pPr>
              <a:lnSpc>
                <a:spcPct val="80000"/>
              </a:lnSpc>
              <a:buClr>
                <a:schemeClr val="tx1">
                  <a:lumMod val="75000"/>
                  <a:lumOff val="25000"/>
                </a:schemeClr>
              </a:buClr>
              <a:buFont typeface="Wingdings" pitchFamily="2" charset="2"/>
              <a:buChar char="ü"/>
              <a:defRPr/>
            </a:pPr>
            <a:r>
              <a:rPr lang="lv-LV" sz="2800" i="1" u="sng" dirty="0">
                <a:latin typeface="Garamond" panose="02020404030301010803" pitchFamily="18" charset="0"/>
                <a:cs typeface="Yatra One" panose="02000000000000000000" pitchFamily="2" charset="-70"/>
              </a:rPr>
              <a:t>Otrais semestris: </a:t>
            </a:r>
          </a:p>
          <a:p>
            <a:pPr marL="68580">
              <a:lnSpc>
                <a:spcPct val="80000"/>
              </a:lnSpc>
              <a:buClr>
                <a:schemeClr val="tx1">
                  <a:lumMod val="75000"/>
                  <a:lumOff val="25000"/>
                </a:schemeClr>
              </a:buClr>
              <a:defRPr/>
            </a:pPr>
            <a:r>
              <a:rPr lang="lv-LV" sz="2800" b="1" i="1" dirty="0">
                <a:latin typeface="Garamond" panose="02020404030301010803" pitchFamily="18" charset="0"/>
                <a:cs typeface="Yatra One" panose="02000000000000000000" pitchFamily="2" charset="-70"/>
              </a:rPr>
              <a:t>	no</a:t>
            </a:r>
            <a:r>
              <a:rPr lang="lv-LV" sz="2800" i="1" dirty="0">
                <a:latin typeface="Garamond" panose="02020404030301010803" pitchFamily="18" charset="0"/>
                <a:cs typeface="Yatra One" panose="02000000000000000000" pitchFamily="2" charset="-70"/>
              </a:rPr>
              <a:t>  </a:t>
            </a:r>
            <a:r>
              <a:rPr lang="lv-LV" sz="2800" b="1" dirty="0" smtClean="0">
                <a:latin typeface="Garamond" panose="02020404030301010803" pitchFamily="18" charset="0"/>
                <a:cs typeface="Yatra One" panose="02000000000000000000" pitchFamily="2" charset="-70"/>
              </a:rPr>
              <a:t>2022. </a:t>
            </a:r>
            <a:r>
              <a:rPr lang="lv-LV" sz="2800" b="1" dirty="0">
                <a:latin typeface="Garamond" panose="02020404030301010803" pitchFamily="18" charset="0"/>
                <a:cs typeface="Yatra One" panose="02000000000000000000" pitchFamily="2" charset="-70"/>
              </a:rPr>
              <a:t>gada </a:t>
            </a:r>
            <a:r>
              <a:rPr lang="lv-LV" sz="2800" b="1" dirty="0" smtClean="0">
                <a:latin typeface="Garamond" panose="02020404030301010803" pitchFamily="18" charset="0"/>
                <a:cs typeface="Yatra One" panose="02000000000000000000" pitchFamily="2" charset="-70"/>
              </a:rPr>
              <a:t>5. </a:t>
            </a:r>
            <a:r>
              <a:rPr lang="lv-LV" sz="2800" b="1" dirty="0">
                <a:latin typeface="Garamond" panose="02020404030301010803" pitchFamily="18" charset="0"/>
                <a:cs typeface="Yatra One" panose="02000000000000000000" pitchFamily="2" charset="-70"/>
              </a:rPr>
              <a:t>janvāra līdz 31.maijam</a:t>
            </a:r>
          </a:p>
          <a:p>
            <a:pPr>
              <a:lnSpc>
                <a:spcPct val="80000"/>
              </a:lnSpc>
              <a:buClr>
                <a:schemeClr val="tx1">
                  <a:lumMod val="75000"/>
                  <a:lumOff val="25000"/>
                </a:schemeClr>
              </a:buClr>
              <a:defRPr/>
            </a:pPr>
            <a:endParaRPr lang="lv-LV" sz="2800" b="1" dirty="0">
              <a:latin typeface="Garamond" panose="02020404030301010803" pitchFamily="18" charset="0"/>
              <a:cs typeface="Yatra One" panose="02000000000000000000" pitchFamily="2" charset="-70"/>
            </a:endParaRPr>
          </a:p>
          <a:p>
            <a:pPr lvl="0">
              <a:lnSpc>
                <a:spcPct val="80000"/>
              </a:lnSpc>
              <a:buClr>
                <a:prstClr val="black">
                  <a:lumMod val="75000"/>
                  <a:lumOff val="25000"/>
                </a:prstClr>
              </a:buClr>
              <a:buFont typeface="Wingdings" pitchFamily="2" charset="2"/>
              <a:buChar char="ü"/>
              <a:defRPr/>
            </a:pPr>
            <a:r>
              <a:rPr lang="lv-LV" sz="2800" i="1" u="sng" dirty="0">
                <a:latin typeface="Garamond" panose="02020404030301010803" pitchFamily="18" charset="0"/>
                <a:cs typeface="Yatra One" panose="02000000000000000000" pitchFamily="2" charset="-70"/>
              </a:rPr>
              <a:t>9. klasei </a:t>
            </a:r>
          </a:p>
          <a:p>
            <a:pPr marL="68580" lvl="0" indent="0">
              <a:lnSpc>
                <a:spcPct val="80000"/>
              </a:lnSpc>
              <a:buClr>
                <a:prstClr val="black">
                  <a:lumMod val="75000"/>
                  <a:lumOff val="25000"/>
                </a:prstClr>
              </a:buClr>
              <a:buNone/>
              <a:defRPr/>
            </a:pPr>
            <a:r>
              <a:rPr lang="lv-LV" sz="2800" dirty="0">
                <a:latin typeface="Garamond" panose="02020404030301010803" pitchFamily="18" charset="0"/>
                <a:cs typeface="Yatra One" panose="02000000000000000000" pitchFamily="2" charset="-70"/>
              </a:rPr>
              <a:t>	</a:t>
            </a:r>
            <a:r>
              <a:rPr lang="lv-LV" sz="2800" i="1" u="sng" dirty="0">
                <a:latin typeface="Garamond" panose="02020404030301010803" pitchFamily="18" charset="0"/>
                <a:cs typeface="Yatra One" panose="02000000000000000000" pitchFamily="2" charset="-70"/>
              </a:rPr>
              <a:t>mācību gads </a:t>
            </a:r>
            <a:r>
              <a:rPr lang="lv-LV" sz="2800" dirty="0">
                <a:latin typeface="Garamond" panose="02020404030301010803" pitchFamily="18" charset="0"/>
                <a:cs typeface="Yatra One" panose="02000000000000000000" pitchFamily="2" charset="-70"/>
              </a:rPr>
              <a:t>– </a:t>
            </a:r>
            <a:r>
              <a:rPr lang="lv-LV" sz="2800" b="1" dirty="0" smtClean="0">
                <a:latin typeface="Garamond" panose="02020404030301010803" pitchFamily="18" charset="0"/>
                <a:cs typeface="Yatra One" panose="02000000000000000000" pitchFamily="2" charset="-70"/>
              </a:rPr>
              <a:t>2022. </a:t>
            </a:r>
            <a:r>
              <a:rPr lang="lv-LV" sz="2800" b="1" dirty="0">
                <a:latin typeface="Garamond" panose="02020404030301010803" pitchFamily="18" charset="0"/>
                <a:cs typeface="Yatra One" panose="02000000000000000000" pitchFamily="2" charset="-70"/>
              </a:rPr>
              <a:t>gada </a:t>
            </a:r>
            <a:r>
              <a:rPr lang="lv-LV" sz="2800" b="1" dirty="0" smtClean="0">
                <a:latin typeface="Garamond" panose="02020404030301010803" pitchFamily="18" charset="0"/>
                <a:cs typeface="Yatra One" panose="02000000000000000000" pitchFamily="2" charset="-70"/>
              </a:rPr>
              <a:t>14. </a:t>
            </a:r>
            <a:r>
              <a:rPr lang="lv-LV" sz="2800" b="1" dirty="0">
                <a:latin typeface="Garamond" panose="02020404030301010803" pitchFamily="18" charset="0"/>
                <a:cs typeface="Yatra One" panose="02000000000000000000" pitchFamily="2" charset="-70"/>
              </a:rPr>
              <a:t>jūnijā</a:t>
            </a:r>
          </a:p>
          <a:p>
            <a:pPr lvl="0">
              <a:lnSpc>
                <a:spcPct val="80000"/>
              </a:lnSpc>
              <a:buClr>
                <a:prstClr val="black">
                  <a:lumMod val="75000"/>
                  <a:lumOff val="25000"/>
                </a:prstClr>
              </a:buClr>
              <a:buNone/>
              <a:defRPr/>
            </a:pPr>
            <a:endParaRPr lang="lv-LV" sz="2800" b="1" dirty="0">
              <a:latin typeface="Garamond" panose="02020404030301010803" pitchFamily="18" charset="0"/>
              <a:cs typeface="Yatra One" panose="02000000000000000000" pitchFamily="2" charset="-70"/>
            </a:endParaRPr>
          </a:p>
          <a:p>
            <a:pPr lvl="0">
              <a:lnSpc>
                <a:spcPct val="80000"/>
              </a:lnSpc>
              <a:buClr>
                <a:prstClr val="black">
                  <a:lumMod val="75000"/>
                  <a:lumOff val="25000"/>
                </a:prstClr>
              </a:buClr>
              <a:buFont typeface="Wingdings" pitchFamily="2" charset="2"/>
              <a:buChar char="ü"/>
              <a:defRPr/>
            </a:pPr>
            <a:r>
              <a:rPr lang="lv-LV" sz="2800" i="1" u="sng" dirty="0">
                <a:latin typeface="Garamond" panose="02020404030301010803" pitchFamily="18" charset="0"/>
                <a:cs typeface="Yatra One" panose="02000000000000000000" pitchFamily="2" charset="-70"/>
              </a:rPr>
              <a:t>12. klasei </a:t>
            </a:r>
          </a:p>
          <a:p>
            <a:pPr marL="68580" lvl="0" indent="0">
              <a:lnSpc>
                <a:spcPct val="80000"/>
              </a:lnSpc>
              <a:buClr>
                <a:prstClr val="black">
                  <a:lumMod val="75000"/>
                  <a:lumOff val="25000"/>
                </a:prstClr>
              </a:buClr>
              <a:buNone/>
              <a:defRPr/>
            </a:pPr>
            <a:r>
              <a:rPr lang="lv-LV" sz="2800" dirty="0">
                <a:latin typeface="Garamond" panose="02020404030301010803" pitchFamily="18" charset="0"/>
                <a:cs typeface="Yatra One" panose="02000000000000000000" pitchFamily="2" charset="-70"/>
              </a:rPr>
              <a:t>	</a:t>
            </a:r>
            <a:r>
              <a:rPr lang="lv-LV" sz="2800" i="1" u="sng" dirty="0">
                <a:latin typeface="Garamond" panose="02020404030301010803" pitchFamily="18" charset="0"/>
                <a:cs typeface="Yatra One" panose="02000000000000000000" pitchFamily="2" charset="-70"/>
              </a:rPr>
              <a:t>mācību gads </a:t>
            </a:r>
            <a:r>
              <a:rPr lang="lv-LV" sz="2800" b="1" dirty="0">
                <a:latin typeface="Garamond" panose="02020404030301010803" pitchFamily="18" charset="0"/>
                <a:cs typeface="Yatra One" panose="02000000000000000000" pitchFamily="2" charset="-70"/>
              </a:rPr>
              <a:t>- </a:t>
            </a:r>
            <a:r>
              <a:rPr lang="lv-LV" sz="2800" b="1" dirty="0" smtClean="0">
                <a:latin typeface="Garamond" panose="02020404030301010803" pitchFamily="18" charset="0"/>
                <a:cs typeface="Yatra One" panose="02000000000000000000" pitchFamily="2" charset="-70"/>
              </a:rPr>
              <a:t>2022. </a:t>
            </a:r>
            <a:r>
              <a:rPr lang="lv-LV" sz="2800" b="1" dirty="0">
                <a:latin typeface="Garamond" panose="02020404030301010803" pitchFamily="18" charset="0"/>
                <a:cs typeface="Yatra One" panose="02000000000000000000" pitchFamily="2" charset="-70"/>
              </a:rPr>
              <a:t>gada </a:t>
            </a:r>
            <a:r>
              <a:rPr lang="lv-LV" sz="2800" b="1" dirty="0" smtClean="0">
                <a:latin typeface="Garamond" panose="02020404030301010803" pitchFamily="18" charset="0"/>
                <a:cs typeface="Yatra One" panose="02000000000000000000" pitchFamily="2" charset="-70"/>
              </a:rPr>
              <a:t>21.jūnijā</a:t>
            </a:r>
            <a:endParaRPr lang="lv-LV" sz="2800" dirty="0">
              <a:latin typeface="Garamond" panose="02020404030301010803" pitchFamily="18" charset="0"/>
              <a:cs typeface="Yatra One" panose="02000000000000000000" pitchFamily="2" charset="-70"/>
            </a:endParaRPr>
          </a:p>
          <a:p>
            <a:endParaRPr lang="lv-LV" dirty="0"/>
          </a:p>
        </p:txBody>
      </p:sp>
    </p:spTree>
    <p:extLst>
      <p:ext uri="{BB962C8B-B14F-4D97-AF65-F5344CB8AC3E}">
        <p14:creationId xmlns:p14="http://schemas.microsoft.com/office/powerpoint/2010/main" val="1783135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p:cNvPicPr>
            <a:picLocks noChangeAspect="1"/>
          </p:cNvPicPr>
          <p:nvPr/>
        </p:nvPicPr>
        <p:blipFill>
          <a:blip r:embed="rId2">
            <a:clrChange>
              <a:clrFrom>
                <a:srgbClr val="F1F1F0"/>
              </a:clrFrom>
              <a:clrTo>
                <a:srgbClr val="F1F1F0">
                  <a:alpha val="0"/>
                </a:srgbClr>
              </a:clrTo>
            </a:clrChange>
            <a:extLst>
              <a:ext uri="{28A0092B-C50C-407E-A947-70E740481C1C}">
                <a14:useLocalDpi xmlns:a14="http://schemas.microsoft.com/office/drawing/2010/main" val="0"/>
              </a:ext>
            </a:extLst>
          </a:blip>
          <a:stretch>
            <a:fillRect/>
          </a:stretch>
        </p:blipFill>
        <p:spPr>
          <a:xfrm>
            <a:off x="927763" y="655782"/>
            <a:ext cx="10544351" cy="5532582"/>
          </a:xfrm>
          <a:prstGeom prst="rect">
            <a:avLst/>
          </a:prstGeom>
        </p:spPr>
      </p:pic>
    </p:spTree>
    <p:extLst>
      <p:ext uri="{BB962C8B-B14F-4D97-AF65-F5344CB8AC3E}">
        <p14:creationId xmlns:p14="http://schemas.microsoft.com/office/powerpoint/2010/main" val="38054152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948032" y="383478"/>
            <a:ext cx="8911687" cy="1280890"/>
          </a:xfrm>
        </p:spPr>
        <p:txBody>
          <a:bodyPr>
            <a:normAutofit/>
          </a:bodyPr>
          <a:lstStyle/>
          <a:p>
            <a:pPr algn="ctr"/>
            <a:r>
              <a:rPr lang="lv-LV" sz="4000" b="1" dirty="0" smtClean="0">
                <a:latin typeface="Garamond" panose="02020404030301010803" pitchFamily="18" charset="0"/>
              </a:rPr>
              <a:t>Brīvlaiki</a:t>
            </a:r>
            <a:endParaRPr lang="lv-LV" sz="4000" b="1" dirty="0">
              <a:latin typeface="Garamond" panose="02020404030301010803" pitchFamily="18" charset="0"/>
            </a:endParaRPr>
          </a:p>
        </p:txBody>
      </p:sp>
      <p:sp>
        <p:nvSpPr>
          <p:cNvPr id="3" name="TextBox 2"/>
          <p:cNvSpPr txBox="1"/>
          <p:nvPr/>
        </p:nvSpPr>
        <p:spPr>
          <a:xfrm>
            <a:off x="1948032" y="1424539"/>
            <a:ext cx="8514629" cy="5170646"/>
          </a:xfrm>
          <a:prstGeom prst="rect">
            <a:avLst/>
          </a:prstGeom>
          <a:noFill/>
        </p:spPr>
        <p:txBody>
          <a:bodyPr wrap="square" rtlCol="0">
            <a:spAutoFit/>
          </a:bodyPr>
          <a:lstStyle/>
          <a:p>
            <a:pPr>
              <a:buFont typeface="Wingdings" pitchFamily="2" charset="2"/>
              <a:buChar char="ü"/>
              <a:defRPr/>
            </a:pPr>
            <a:r>
              <a:rPr lang="lv-LV" sz="2400" dirty="0">
                <a:latin typeface="Garamond" panose="02020404030301010803" pitchFamily="18" charset="0"/>
                <a:cs typeface="Yatra One" panose="02000000000000000000" pitchFamily="2" charset="-70"/>
              </a:rPr>
              <a:t>Rudens brīvdienas: </a:t>
            </a:r>
          </a:p>
          <a:p>
            <a:pPr>
              <a:defRPr/>
            </a:pPr>
            <a:r>
              <a:rPr lang="lv-LV" sz="2400" dirty="0">
                <a:latin typeface="Garamond" panose="02020404030301010803" pitchFamily="18" charset="0"/>
                <a:cs typeface="Yatra One" panose="02000000000000000000" pitchFamily="2" charset="-70"/>
              </a:rPr>
              <a:t>	</a:t>
            </a:r>
            <a:r>
              <a:rPr lang="lv-LV" sz="2400" b="1" dirty="0">
                <a:latin typeface="Garamond" panose="02020404030301010803" pitchFamily="18" charset="0"/>
                <a:cs typeface="Yatra One" panose="02000000000000000000" pitchFamily="2" charset="-70"/>
              </a:rPr>
              <a:t>no </a:t>
            </a:r>
            <a:r>
              <a:rPr lang="lv-LV" sz="2400" b="1" dirty="0" smtClean="0">
                <a:latin typeface="Garamond" panose="02020404030301010803" pitchFamily="18" charset="0"/>
                <a:cs typeface="Yatra One" panose="02000000000000000000" pitchFamily="2" charset="-70"/>
              </a:rPr>
              <a:t>2021. </a:t>
            </a:r>
            <a:r>
              <a:rPr lang="lv-LV" sz="2400" b="1" dirty="0">
                <a:latin typeface="Garamond" panose="02020404030301010803" pitchFamily="18" charset="0"/>
                <a:cs typeface="Yatra One" panose="02000000000000000000" pitchFamily="2" charset="-70"/>
              </a:rPr>
              <a:t>gada </a:t>
            </a:r>
            <a:r>
              <a:rPr lang="lv-LV" sz="2400" b="1" dirty="0" smtClean="0">
                <a:latin typeface="Garamond" panose="02020404030301010803" pitchFamily="18" charset="0"/>
                <a:cs typeface="Yatra One" panose="02000000000000000000" pitchFamily="2" charset="-70"/>
              </a:rPr>
              <a:t>18. </a:t>
            </a:r>
            <a:r>
              <a:rPr lang="lv-LV" sz="2400" b="1" dirty="0">
                <a:latin typeface="Garamond" panose="02020404030301010803" pitchFamily="18" charset="0"/>
                <a:cs typeface="Yatra One" panose="02000000000000000000" pitchFamily="2" charset="-70"/>
              </a:rPr>
              <a:t>oktobra līdz </a:t>
            </a:r>
            <a:r>
              <a:rPr lang="lv-LV" sz="2400" b="1" dirty="0" smtClean="0">
                <a:latin typeface="Garamond" panose="02020404030301010803" pitchFamily="18" charset="0"/>
                <a:cs typeface="Yatra One" panose="02000000000000000000" pitchFamily="2" charset="-70"/>
              </a:rPr>
              <a:t>22. </a:t>
            </a:r>
            <a:r>
              <a:rPr lang="lv-LV" sz="2400" b="1" dirty="0">
                <a:latin typeface="Garamond" panose="02020404030301010803" pitchFamily="18" charset="0"/>
                <a:cs typeface="Yatra One" panose="02000000000000000000" pitchFamily="2" charset="-70"/>
              </a:rPr>
              <a:t>oktobrim</a:t>
            </a:r>
          </a:p>
          <a:p>
            <a:pPr>
              <a:buFont typeface="Wingdings" pitchFamily="2" charset="2"/>
              <a:buChar char="ü"/>
              <a:defRPr/>
            </a:pPr>
            <a:r>
              <a:rPr lang="lv-LV" sz="2400" dirty="0">
                <a:latin typeface="Garamond" panose="02020404030301010803" pitchFamily="18" charset="0"/>
                <a:cs typeface="Yatra One" panose="02000000000000000000" pitchFamily="2" charset="-70"/>
              </a:rPr>
              <a:t>Ziemas brīvdienas: </a:t>
            </a:r>
          </a:p>
          <a:p>
            <a:pPr>
              <a:defRPr/>
            </a:pPr>
            <a:r>
              <a:rPr lang="lv-LV" sz="2400" dirty="0">
                <a:latin typeface="Garamond" panose="02020404030301010803" pitchFamily="18" charset="0"/>
                <a:cs typeface="Yatra One" panose="02000000000000000000" pitchFamily="2" charset="-70"/>
              </a:rPr>
              <a:t>	</a:t>
            </a:r>
            <a:r>
              <a:rPr lang="lv-LV" sz="2400" b="1" dirty="0">
                <a:latin typeface="Garamond" panose="02020404030301010803" pitchFamily="18" charset="0"/>
                <a:cs typeface="Yatra One" panose="02000000000000000000" pitchFamily="2" charset="-70"/>
              </a:rPr>
              <a:t>no </a:t>
            </a:r>
            <a:r>
              <a:rPr lang="lv-LV" sz="2400" b="1" dirty="0" smtClean="0">
                <a:latin typeface="Garamond" panose="02020404030301010803" pitchFamily="18" charset="0"/>
                <a:cs typeface="Yatra One" panose="02000000000000000000" pitchFamily="2" charset="-70"/>
              </a:rPr>
              <a:t>2021. </a:t>
            </a:r>
            <a:r>
              <a:rPr lang="lv-LV" sz="2400" b="1" dirty="0">
                <a:latin typeface="Garamond" panose="02020404030301010803" pitchFamily="18" charset="0"/>
                <a:cs typeface="Yatra One" panose="02000000000000000000" pitchFamily="2" charset="-70"/>
              </a:rPr>
              <a:t>gada </a:t>
            </a:r>
            <a:r>
              <a:rPr lang="lv-LV" sz="2400" b="1" dirty="0" smtClean="0">
                <a:latin typeface="Garamond" panose="02020404030301010803" pitchFamily="18" charset="0"/>
                <a:cs typeface="Yatra One" panose="02000000000000000000" pitchFamily="2" charset="-70"/>
              </a:rPr>
              <a:t>22. </a:t>
            </a:r>
            <a:r>
              <a:rPr lang="lv-LV" sz="2400" b="1" dirty="0">
                <a:latin typeface="Garamond" panose="02020404030301010803" pitchFamily="18" charset="0"/>
                <a:cs typeface="Yatra One" panose="02000000000000000000" pitchFamily="2" charset="-70"/>
              </a:rPr>
              <a:t>decembra līdz </a:t>
            </a:r>
            <a:r>
              <a:rPr lang="lv-LV" sz="2400" b="1" dirty="0" smtClean="0">
                <a:latin typeface="Garamond" panose="02020404030301010803" pitchFamily="18" charset="0"/>
                <a:cs typeface="Yatra One" panose="02000000000000000000" pitchFamily="2" charset="-70"/>
              </a:rPr>
              <a:t>2022. </a:t>
            </a:r>
            <a:r>
              <a:rPr lang="lv-LV" sz="2400" b="1" dirty="0">
                <a:latin typeface="Garamond" panose="02020404030301010803" pitchFamily="18" charset="0"/>
                <a:cs typeface="Yatra One" panose="02000000000000000000" pitchFamily="2" charset="-70"/>
              </a:rPr>
              <a:t>gada </a:t>
            </a:r>
            <a:r>
              <a:rPr lang="lv-LV" sz="2400" b="1" dirty="0" smtClean="0">
                <a:latin typeface="Garamond" panose="02020404030301010803" pitchFamily="18" charset="0"/>
                <a:cs typeface="Yatra One" panose="02000000000000000000" pitchFamily="2" charset="-70"/>
              </a:rPr>
              <a:t>4. </a:t>
            </a:r>
            <a:r>
              <a:rPr lang="lv-LV" sz="2400" b="1" dirty="0">
                <a:latin typeface="Garamond" panose="02020404030301010803" pitchFamily="18" charset="0"/>
                <a:cs typeface="Yatra One" panose="02000000000000000000" pitchFamily="2" charset="-70"/>
              </a:rPr>
              <a:t>janvārim</a:t>
            </a:r>
          </a:p>
          <a:p>
            <a:pPr>
              <a:buFont typeface="Wingdings" pitchFamily="2" charset="2"/>
              <a:buChar char="ü"/>
              <a:defRPr/>
            </a:pPr>
            <a:r>
              <a:rPr lang="lv-LV" sz="2400" dirty="0">
                <a:latin typeface="Garamond" panose="02020404030301010803" pitchFamily="18" charset="0"/>
                <a:cs typeface="Yatra One" panose="02000000000000000000" pitchFamily="2" charset="-70"/>
              </a:rPr>
              <a:t>Pavasara brīvdienas: </a:t>
            </a:r>
          </a:p>
          <a:p>
            <a:pPr>
              <a:defRPr/>
            </a:pPr>
            <a:r>
              <a:rPr lang="lv-LV" sz="2400" dirty="0">
                <a:latin typeface="Garamond" panose="02020404030301010803" pitchFamily="18" charset="0"/>
                <a:cs typeface="Yatra One" panose="02000000000000000000" pitchFamily="2" charset="-70"/>
              </a:rPr>
              <a:t>	</a:t>
            </a:r>
            <a:r>
              <a:rPr lang="lv-LV" sz="2400" b="1" dirty="0">
                <a:latin typeface="Garamond" panose="02020404030301010803" pitchFamily="18" charset="0"/>
                <a:cs typeface="Yatra One" panose="02000000000000000000" pitchFamily="2" charset="-70"/>
              </a:rPr>
              <a:t>no </a:t>
            </a:r>
            <a:r>
              <a:rPr lang="lv-LV" sz="2400" b="1" dirty="0" smtClean="0">
                <a:latin typeface="Garamond" panose="02020404030301010803" pitchFamily="18" charset="0"/>
                <a:cs typeface="Yatra One" panose="02000000000000000000" pitchFamily="2" charset="-70"/>
              </a:rPr>
              <a:t>2022. </a:t>
            </a:r>
            <a:r>
              <a:rPr lang="lv-LV" sz="2400" b="1" dirty="0">
                <a:latin typeface="Garamond" panose="02020404030301010803" pitchFamily="18" charset="0"/>
                <a:cs typeface="Yatra One" panose="02000000000000000000" pitchFamily="2" charset="-70"/>
              </a:rPr>
              <a:t>gada </a:t>
            </a:r>
            <a:r>
              <a:rPr lang="lv-LV" sz="2400" b="1" dirty="0" smtClean="0">
                <a:latin typeface="Garamond" panose="02020404030301010803" pitchFamily="18" charset="0"/>
                <a:cs typeface="Yatra One" panose="02000000000000000000" pitchFamily="2" charset="-70"/>
              </a:rPr>
              <a:t>14. </a:t>
            </a:r>
            <a:r>
              <a:rPr lang="lv-LV" sz="2400" b="1" dirty="0">
                <a:latin typeface="Garamond" panose="02020404030301010803" pitchFamily="18" charset="0"/>
                <a:cs typeface="Yatra One" panose="02000000000000000000" pitchFamily="2" charset="-70"/>
              </a:rPr>
              <a:t>marta līdz </a:t>
            </a:r>
            <a:r>
              <a:rPr lang="lv-LV" sz="2400" b="1" dirty="0" smtClean="0">
                <a:latin typeface="Garamond" panose="02020404030301010803" pitchFamily="18" charset="0"/>
                <a:cs typeface="Yatra One" panose="02000000000000000000" pitchFamily="2" charset="-70"/>
              </a:rPr>
              <a:t>18. </a:t>
            </a:r>
            <a:r>
              <a:rPr lang="lv-LV" sz="2400" b="1" dirty="0">
                <a:latin typeface="Garamond" panose="02020404030301010803" pitchFamily="18" charset="0"/>
                <a:cs typeface="Yatra One" panose="02000000000000000000" pitchFamily="2" charset="-70"/>
              </a:rPr>
              <a:t>martam</a:t>
            </a:r>
          </a:p>
          <a:p>
            <a:pPr>
              <a:buFont typeface="Wingdings" pitchFamily="2" charset="2"/>
              <a:buChar char="ü"/>
              <a:defRPr/>
            </a:pPr>
            <a:r>
              <a:rPr lang="lv-LV" sz="2400" dirty="0">
                <a:latin typeface="Garamond" panose="02020404030301010803" pitchFamily="18" charset="0"/>
                <a:cs typeface="Yatra One" panose="02000000000000000000" pitchFamily="2" charset="-70"/>
              </a:rPr>
              <a:t>Pavasara brīvdienas 12. klasei: </a:t>
            </a:r>
          </a:p>
          <a:p>
            <a:pPr>
              <a:defRPr/>
            </a:pPr>
            <a:r>
              <a:rPr lang="lv-LV" sz="2400" dirty="0">
                <a:latin typeface="Garamond" panose="02020404030301010803" pitchFamily="18" charset="0"/>
                <a:cs typeface="Yatra One" panose="02000000000000000000" pitchFamily="2" charset="-70"/>
              </a:rPr>
              <a:t>	</a:t>
            </a:r>
            <a:r>
              <a:rPr lang="lv-LV" sz="2400" b="1" dirty="0">
                <a:latin typeface="Garamond" panose="02020404030301010803" pitchFamily="18" charset="0"/>
                <a:cs typeface="Yatra One" panose="02000000000000000000" pitchFamily="2" charset="-70"/>
              </a:rPr>
              <a:t>no </a:t>
            </a:r>
            <a:r>
              <a:rPr lang="lv-LV" sz="2400" b="1" dirty="0" smtClean="0">
                <a:latin typeface="Garamond" panose="02020404030301010803" pitchFamily="18" charset="0"/>
                <a:cs typeface="Yatra One" panose="02000000000000000000" pitchFamily="2" charset="-70"/>
              </a:rPr>
              <a:t>2022. </a:t>
            </a:r>
            <a:r>
              <a:rPr lang="lv-LV" sz="2400" b="1" dirty="0">
                <a:latin typeface="Garamond" panose="02020404030301010803" pitchFamily="18" charset="0"/>
                <a:cs typeface="Yatra One" panose="02000000000000000000" pitchFamily="2" charset="-70"/>
              </a:rPr>
              <a:t>gada </a:t>
            </a:r>
            <a:r>
              <a:rPr lang="lv-LV" sz="2400" b="1" dirty="0" smtClean="0">
                <a:latin typeface="Garamond" panose="02020404030301010803" pitchFamily="18" charset="0"/>
                <a:cs typeface="Yatra One" panose="02000000000000000000" pitchFamily="2" charset="-70"/>
              </a:rPr>
              <a:t>21. </a:t>
            </a:r>
            <a:r>
              <a:rPr lang="lv-LV" sz="2400" b="1" dirty="0">
                <a:latin typeface="Garamond" panose="02020404030301010803" pitchFamily="18" charset="0"/>
                <a:cs typeface="Yatra One" panose="02000000000000000000" pitchFamily="2" charset="-70"/>
              </a:rPr>
              <a:t>marta līdz </a:t>
            </a:r>
            <a:r>
              <a:rPr lang="lv-LV" sz="2400" b="1" dirty="0" smtClean="0">
                <a:latin typeface="Garamond" panose="02020404030301010803" pitchFamily="18" charset="0"/>
                <a:cs typeface="Yatra One" panose="02000000000000000000" pitchFamily="2" charset="-70"/>
              </a:rPr>
              <a:t>25. </a:t>
            </a:r>
            <a:r>
              <a:rPr lang="lv-LV" sz="2400" b="1" dirty="0">
                <a:latin typeface="Garamond" panose="02020404030301010803" pitchFamily="18" charset="0"/>
                <a:cs typeface="Yatra One" panose="02000000000000000000" pitchFamily="2" charset="-70"/>
              </a:rPr>
              <a:t>martam</a:t>
            </a:r>
          </a:p>
          <a:p>
            <a:pPr>
              <a:buFont typeface="Wingdings" pitchFamily="2" charset="2"/>
              <a:buChar char="ü"/>
              <a:defRPr/>
            </a:pPr>
            <a:r>
              <a:rPr lang="lv-LV" sz="2400" dirty="0">
                <a:latin typeface="Garamond" panose="02020404030301010803" pitchFamily="18" charset="0"/>
                <a:cs typeface="Yatra One" panose="02000000000000000000" pitchFamily="2" charset="-70"/>
              </a:rPr>
              <a:t>Vasaras brīvdienas: no (1.-8. klasei un 10.-11. klasei) 	</a:t>
            </a:r>
          </a:p>
          <a:p>
            <a:pPr>
              <a:defRPr/>
            </a:pPr>
            <a:r>
              <a:rPr lang="lv-LV" sz="2400" b="1" dirty="0">
                <a:latin typeface="Garamond" panose="02020404030301010803" pitchFamily="18" charset="0"/>
                <a:cs typeface="Yatra One" panose="02000000000000000000" pitchFamily="2" charset="-70"/>
              </a:rPr>
              <a:t>	no </a:t>
            </a:r>
            <a:r>
              <a:rPr lang="lv-LV" sz="2400" b="1" dirty="0" smtClean="0">
                <a:latin typeface="Garamond" panose="02020404030301010803" pitchFamily="18" charset="0"/>
                <a:cs typeface="Yatra One" panose="02000000000000000000" pitchFamily="2" charset="-70"/>
              </a:rPr>
              <a:t>2022. </a:t>
            </a:r>
            <a:r>
              <a:rPr lang="lv-LV" sz="2400" b="1" dirty="0">
                <a:latin typeface="Garamond" panose="02020404030301010803" pitchFamily="18" charset="0"/>
                <a:cs typeface="Yatra One" panose="02000000000000000000" pitchFamily="2" charset="-70"/>
              </a:rPr>
              <a:t>gada 1. jūnija līdz 31. </a:t>
            </a:r>
            <a:r>
              <a:rPr lang="lv-LV" sz="2400" b="1" dirty="0" smtClean="0">
                <a:latin typeface="Garamond" panose="02020404030301010803" pitchFamily="18" charset="0"/>
                <a:cs typeface="Yatra One" panose="02000000000000000000" pitchFamily="2" charset="-70"/>
              </a:rPr>
              <a:t>augustam</a:t>
            </a:r>
          </a:p>
          <a:p>
            <a:pPr>
              <a:defRPr/>
            </a:pPr>
            <a:endParaRPr lang="lv-LV" sz="2400" b="1" dirty="0">
              <a:latin typeface="Garamond" panose="02020404030301010803" pitchFamily="18" charset="0"/>
              <a:cs typeface="Yatra One" panose="02000000000000000000" pitchFamily="2" charset="-70"/>
            </a:endParaRPr>
          </a:p>
          <a:p>
            <a:pPr>
              <a:buFont typeface="Wingdings" pitchFamily="2" charset="2"/>
              <a:buChar char="ü"/>
              <a:defRPr/>
            </a:pPr>
            <a:r>
              <a:rPr lang="lv-LV" sz="2400" dirty="0">
                <a:latin typeface="Garamond" panose="02020404030301010803" pitchFamily="18" charset="0"/>
                <a:cs typeface="Yatra One" panose="02000000000000000000" pitchFamily="2" charset="-70"/>
              </a:rPr>
              <a:t>Papildu brīvdienas vienas nedēļas garumā </a:t>
            </a:r>
            <a:r>
              <a:rPr lang="lv-LV" sz="2400" i="1" dirty="0">
                <a:latin typeface="Garamond" panose="02020404030301010803" pitchFamily="18" charset="0"/>
                <a:cs typeface="Yatra One" panose="02000000000000000000" pitchFamily="2" charset="-70"/>
              </a:rPr>
              <a:t>1. klasei</a:t>
            </a:r>
            <a:r>
              <a:rPr lang="lv-LV" sz="2400" dirty="0">
                <a:latin typeface="Garamond" panose="02020404030301010803" pitchFamily="18" charset="0"/>
                <a:cs typeface="Yatra One" panose="02000000000000000000" pitchFamily="2" charset="-70"/>
              </a:rPr>
              <a:t> otrajā semestrī (katra skola nosaka individuāli).</a:t>
            </a:r>
          </a:p>
          <a:p>
            <a:endParaRPr lang="lv-LV" dirty="0"/>
          </a:p>
        </p:txBody>
      </p:sp>
    </p:spTree>
    <p:extLst>
      <p:ext uri="{BB962C8B-B14F-4D97-AF65-F5344CB8AC3E}">
        <p14:creationId xmlns:p14="http://schemas.microsoft.com/office/powerpoint/2010/main" val="3526190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p:cNvSpPr>
            <a:spLocks noGrp="1"/>
          </p:cNvSpPr>
          <p:nvPr>
            <p:ph type="title"/>
          </p:nvPr>
        </p:nvSpPr>
        <p:spPr>
          <a:xfrm>
            <a:off x="3285943" y="113971"/>
            <a:ext cx="5836854" cy="923330"/>
          </a:xfrm>
          <a:prstGeom prst="rect">
            <a:avLst/>
          </a:prstGeom>
        </p:spPr>
        <p:txBody>
          <a:bodyPr wrap="none">
            <a:spAutoFit/>
          </a:bodyPr>
          <a:lstStyle/>
          <a:p>
            <a:pPr fontAlgn="auto">
              <a:spcBef>
                <a:spcPts val="0"/>
              </a:spcBef>
              <a:spcAft>
                <a:spcPts val="0"/>
              </a:spcAft>
              <a:defRPr/>
            </a:pPr>
            <a:r>
              <a:rPr lang="lv-LV" sz="5400" b="1" dirty="0">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Finanšu pārvaldība</a:t>
            </a:r>
            <a:endParaRPr lang="lv-LV" sz="5400" b="1" dirty="0">
              <a:solidFill>
                <a:srgbClr val="92D050"/>
              </a:solidFill>
              <a:latin typeface="Garamond" panose="02020404030301010803" pitchFamily="18" charset="0"/>
              <a:cs typeface="Yatra One" panose="02000000000000000000" pitchFamily="2" charset="-70"/>
            </a:endParaRPr>
          </a:p>
        </p:txBody>
      </p:sp>
      <p:pic>
        <p:nvPicPr>
          <p:cNvPr id="4" name="Attēl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5363" y="1848050"/>
            <a:ext cx="6944919" cy="3356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3413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477421" y="267975"/>
            <a:ext cx="8911687" cy="1280890"/>
          </a:xfrm>
        </p:spPr>
        <p:txBody>
          <a:bodyPr/>
          <a:lstStyle/>
          <a:p>
            <a:r>
              <a:rPr lang="lv-LV" b="1" dirty="0">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Mērķdotācijas </a:t>
            </a:r>
            <a:r>
              <a:rPr lang="lv-LV" b="1" dirty="0" smtClean="0">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2021. </a:t>
            </a:r>
            <a:r>
              <a:rPr lang="lv-LV" b="1" dirty="0">
                <a:solidFill>
                  <a:srgbClr val="92D050"/>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gada 8 mēnešiem</a:t>
            </a:r>
            <a:r>
              <a:rPr lang="lv-LV" dirty="0">
                <a:solidFill>
                  <a:srgbClr val="92D050"/>
                </a:solidFill>
                <a:latin typeface="Garamond" panose="02020404030301010803" pitchFamily="18" charset="0"/>
                <a:cs typeface="Yatra One" panose="02000000000000000000" pitchFamily="2" charset="-70"/>
              </a:rPr>
              <a:t>:</a:t>
            </a:r>
            <a:r>
              <a:rPr lang="lv-LV" dirty="0">
                <a:solidFill>
                  <a:schemeClr val="accent6">
                    <a:lumMod val="50000"/>
                  </a:schemeClr>
                </a:solidFill>
                <a:latin typeface="Garamond" panose="02020404030301010803" pitchFamily="18" charset="0"/>
                <a:cs typeface="Yatra One" panose="02000000000000000000" pitchFamily="2" charset="-70"/>
              </a:rPr>
              <a:t/>
            </a:r>
            <a:br>
              <a:rPr lang="lv-LV" dirty="0">
                <a:solidFill>
                  <a:schemeClr val="accent6">
                    <a:lumMod val="50000"/>
                  </a:schemeClr>
                </a:solidFill>
                <a:latin typeface="Garamond" panose="02020404030301010803" pitchFamily="18" charset="0"/>
                <a:cs typeface="Yatra One" panose="02000000000000000000" pitchFamily="2" charset="-70"/>
              </a:rPr>
            </a:br>
            <a:endParaRPr lang="lv-LV" dirty="0"/>
          </a:p>
        </p:txBody>
      </p:sp>
      <p:sp>
        <p:nvSpPr>
          <p:cNvPr id="3" name="TextBox 2"/>
          <p:cNvSpPr txBox="1"/>
          <p:nvPr/>
        </p:nvSpPr>
        <p:spPr>
          <a:xfrm>
            <a:off x="1982804" y="1251284"/>
            <a:ext cx="9406304" cy="5293757"/>
          </a:xfrm>
          <a:prstGeom prst="rect">
            <a:avLst/>
          </a:prstGeom>
          <a:noFill/>
        </p:spPr>
        <p:txBody>
          <a:bodyPr wrap="square" rtlCol="0">
            <a:spAutoFit/>
          </a:bodyPr>
          <a:lstStyle/>
          <a:p>
            <a:pPr marL="285750" lvl="0" indent="-285750">
              <a:lnSpc>
                <a:spcPct val="200000"/>
              </a:lnSpc>
              <a:buFont typeface="Arial" panose="020B0604020202020204" pitchFamily="34" charset="0"/>
              <a:buChar char="•"/>
            </a:pPr>
            <a:r>
              <a:rPr lang="lv-LV" sz="2000" dirty="0">
                <a:latin typeface="Garamond" panose="02020404030301010803" pitchFamily="18" charset="0"/>
              </a:rPr>
              <a:t>pamata un vispārējās izglītības iestāžu pedagogu darba samaksai un VSAOI  1102842 </a:t>
            </a:r>
            <a:r>
              <a:rPr lang="lv-LV" sz="2000" dirty="0" smtClean="0">
                <a:latin typeface="Garamond" panose="02020404030301010803" pitchFamily="18" charset="0"/>
              </a:rPr>
              <a:t>EUR</a:t>
            </a:r>
          </a:p>
          <a:p>
            <a:pPr marL="285750" lvl="0" indent="-285750">
              <a:lnSpc>
                <a:spcPct val="200000"/>
              </a:lnSpc>
              <a:buFont typeface="Arial" panose="020B0604020202020204" pitchFamily="34" charset="0"/>
              <a:buChar char="•"/>
            </a:pPr>
            <a:r>
              <a:rPr lang="lv-LV" sz="2000" dirty="0" smtClean="0">
                <a:latin typeface="Garamond" panose="02020404030301010803" pitchFamily="18" charset="0"/>
              </a:rPr>
              <a:t>samaksai </a:t>
            </a:r>
            <a:r>
              <a:rPr lang="lv-LV" sz="2000" dirty="0">
                <a:latin typeface="Garamond" panose="02020404030301010803" pitchFamily="18" charset="0"/>
              </a:rPr>
              <a:t>par skolotāju un atbalsta personāla individuālajām konsultācijām Covid-19 pandēmijas laikā (t.sk. VSAOI)  76480 EUR  (izlietoti 13269.83 </a:t>
            </a:r>
            <a:r>
              <a:rPr lang="lv-LV" sz="2000" dirty="0" smtClean="0">
                <a:latin typeface="Garamond" panose="02020404030301010803" pitchFamily="18" charset="0"/>
              </a:rPr>
              <a:t>EUR)</a:t>
            </a:r>
          </a:p>
          <a:p>
            <a:pPr marL="285750" lvl="0" indent="-285750">
              <a:lnSpc>
                <a:spcPct val="200000"/>
              </a:lnSpc>
              <a:buFont typeface="Arial" panose="020B0604020202020204" pitchFamily="34" charset="0"/>
              <a:buChar char="•"/>
            </a:pPr>
            <a:r>
              <a:rPr lang="lv-LV" sz="2000" dirty="0" smtClean="0">
                <a:latin typeface="Garamond" panose="02020404030301010803" pitchFamily="18" charset="0"/>
              </a:rPr>
              <a:t>5- </a:t>
            </a:r>
            <a:r>
              <a:rPr lang="lv-LV" sz="2000" dirty="0">
                <a:latin typeface="Garamond" panose="02020404030301010803" pitchFamily="18" charset="0"/>
              </a:rPr>
              <a:t>6gadīgo bērnu apmācībā nodarbināto pedagogu darba samaksai un VSAOI  130856 EUR </a:t>
            </a:r>
            <a:endParaRPr lang="lv-LV" sz="2000" dirty="0" smtClean="0">
              <a:latin typeface="Garamond" panose="02020404030301010803" pitchFamily="18" charset="0"/>
            </a:endParaRPr>
          </a:p>
          <a:p>
            <a:pPr marL="285750" lvl="0" indent="-285750">
              <a:lnSpc>
                <a:spcPct val="200000"/>
              </a:lnSpc>
              <a:buFont typeface="Arial" panose="020B0604020202020204" pitchFamily="34" charset="0"/>
              <a:buChar char="•"/>
            </a:pPr>
            <a:r>
              <a:rPr lang="lv-LV" sz="2000" dirty="0" smtClean="0">
                <a:latin typeface="Garamond" panose="02020404030301010803" pitchFamily="18" charset="0"/>
              </a:rPr>
              <a:t>pirmsskolas </a:t>
            </a:r>
            <a:r>
              <a:rPr lang="lv-LV" sz="2000" dirty="0">
                <a:latin typeface="Garamond" panose="02020404030301010803" pitchFamily="18" charset="0"/>
              </a:rPr>
              <a:t>izglītības iestāžu pedagogiem un skolotāju palīgiem, kuri strādā klātienē Covid-19 pandēmijas laikā (t.sk. VSAOI) 19105 </a:t>
            </a:r>
            <a:r>
              <a:rPr lang="lv-LV" sz="2000" dirty="0" smtClean="0">
                <a:latin typeface="Garamond" panose="02020404030301010803" pitchFamily="18" charset="0"/>
              </a:rPr>
              <a:t>EUR</a:t>
            </a:r>
          </a:p>
          <a:p>
            <a:pPr marL="285750" lvl="0" indent="-285750">
              <a:lnSpc>
                <a:spcPct val="200000"/>
              </a:lnSpc>
              <a:buFont typeface="Arial" panose="020B0604020202020204" pitchFamily="34" charset="0"/>
              <a:buChar char="•"/>
            </a:pPr>
            <a:r>
              <a:rPr lang="lv-LV" sz="2000" dirty="0" smtClean="0">
                <a:latin typeface="Garamond" panose="02020404030301010803" pitchFamily="18" charset="0"/>
              </a:rPr>
              <a:t>interešu </a:t>
            </a:r>
            <a:r>
              <a:rPr lang="lv-LV" sz="2000" dirty="0">
                <a:latin typeface="Garamond" panose="02020404030301010803" pitchFamily="18" charset="0"/>
              </a:rPr>
              <a:t>izglītības programmu pedagogu darba samaksai un VSAOI 48500 EUR </a:t>
            </a:r>
          </a:p>
          <a:p>
            <a:endParaRPr lang="lv-LV" dirty="0"/>
          </a:p>
        </p:txBody>
      </p:sp>
    </p:spTree>
    <p:extLst>
      <p:ext uri="{BB962C8B-B14F-4D97-AF65-F5344CB8AC3E}">
        <p14:creationId xmlns:p14="http://schemas.microsoft.com/office/powerpoint/2010/main" val="14044377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180" y="625642"/>
            <a:ext cx="8903369" cy="5909310"/>
          </a:xfrm>
          <a:prstGeom prst="rect">
            <a:avLst/>
          </a:prstGeom>
          <a:noFill/>
        </p:spPr>
        <p:txBody>
          <a:bodyPr wrap="square" rtlCol="0">
            <a:spAutoFit/>
          </a:bodyPr>
          <a:lstStyle/>
          <a:p>
            <a:pPr marL="285750" lvl="0" indent="-285750">
              <a:lnSpc>
                <a:spcPct val="200000"/>
              </a:lnSpc>
              <a:buFont typeface="Arial" panose="020B0604020202020204" pitchFamily="34" charset="0"/>
              <a:buChar char="•"/>
            </a:pPr>
            <a:r>
              <a:rPr lang="lv-LV" sz="2000" dirty="0">
                <a:latin typeface="Garamond" panose="02020404030301010803" pitchFamily="18" charset="0"/>
              </a:rPr>
              <a:t>dotācija 1.-4. klašu brīvpusdienu nodrošināšanai 17384.35 EUR </a:t>
            </a:r>
            <a:endParaRPr lang="lv-LV" sz="2000" dirty="0" smtClean="0">
              <a:latin typeface="Garamond" panose="02020404030301010803" pitchFamily="18" charset="0"/>
            </a:endParaRPr>
          </a:p>
          <a:p>
            <a:pPr marL="285750" lvl="0" indent="-285750">
              <a:lnSpc>
                <a:spcPct val="200000"/>
              </a:lnSpc>
              <a:buFont typeface="Arial" panose="020B0604020202020204" pitchFamily="34" charset="0"/>
              <a:buChar char="•"/>
            </a:pPr>
            <a:r>
              <a:rPr lang="lv-LV" sz="2000" dirty="0" smtClean="0">
                <a:latin typeface="Garamond" panose="02020404030301010803" pitchFamily="18" charset="0"/>
              </a:rPr>
              <a:t>dotācija </a:t>
            </a:r>
            <a:r>
              <a:rPr lang="lv-LV" sz="2000" dirty="0">
                <a:latin typeface="Garamond" panose="02020404030301010803" pitchFamily="18" charset="0"/>
              </a:rPr>
              <a:t>mācību līdzekļiem un literatūrai; digitālajiem mācību līdzekļiem 22203 EUR </a:t>
            </a:r>
            <a:endParaRPr lang="lv-LV" sz="2000" dirty="0" smtClean="0">
              <a:latin typeface="Garamond" panose="02020404030301010803" pitchFamily="18" charset="0"/>
            </a:endParaRPr>
          </a:p>
          <a:p>
            <a:pPr marL="285750" lvl="0" indent="-285750">
              <a:lnSpc>
                <a:spcPct val="200000"/>
              </a:lnSpc>
              <a:buFont typeface="Arial" panose="020B0604020202020204" pitchFamily="34" charset="0"/>
              <a:buChar char="•"/>
            </a:pPr>
            <a:r>
              <a:rPr lang="lv-LV" sz="2000" dirty="0" smtClean="0">
                <a:latin typeface="Garamond" panose="02020404030301010803" pitchFamily="18" charset="0"/>
              </a:rPr>
              <a:t>finansējums </a:t>
            </a:r>
            <a:r>
              <a:rPr lang="lv-LV" sz="2000" dirty="0">
                <a:latin typeface="Garamond" panose="02020404030301010803" pitchFamily="18" charset="0"/>
              </a:rPr>
              <a:t>projektam Latvijas Skolas Soma 5964 </a:t>
            </a:r>
            <a:r>
              <a:rPr lang="lv-LV" sz="2000" dirty="0" smtClean="0">
                <a:latin typeface="Garamond" panose="02020404030301010803" pitchFamily="18" charset="0"/>
              </a:rPr>
              <a:t>EUR</a:t>
            </a:r>
          </a:p>
          <a:p>
            <a:pPr marL="285750" lvl="0" indent="-285750">
              <a:lnSpc>
                <a:spcPct val="200000"/>
              </a:lnSpc>
              <a:buFont typeface="Arial" panose="020B0604020202020204" pitchFamily="34" charset="0"/>
              <a:buChar char="•"/>
            </a:pPr>
            <a:r>
              <a:rPr lang="lv-LV" sz="2000" dirty="0" smtClean="0">
                <a:latin typeface="Garamond" panose="02020404030301010803" pitchFamily="18" charset="0"/>
              </a:rPr>
              <a:t>profesionālās </a:t>
            </a:r>
            <a:r>
              <a:rPr lang="lv-LV" sz="2000" dirty="0">
                <a:latin typeface="Garamond" panose="02020404030301010803" pitchFamily="18" charset="0"/>
              </a:rPr>
              <a:t>ievirzes sporta izglītības pedagogiem vienreizēju piemaksu par papildu slodzi un palielināto darba apjomu obligātā mācību satura apguvei Covid-19 pandēmijas laikā (t.sk. VSAOI) 2298 </a:t>
            </a:r>
            <a:r>
              <a:rPr lang="lv-LV" sz="2000" dirty="0" smtClean="0">
                <a:latin typeface="Garamond" panose="02020404030301010803" pitchFamily="18" charset="0"/>
              </a:rPr>
              <a:t>EUR</a:t>
            </a:r>
          </a:p>
          <a:p>
            <a:pPr marL="285750" lvl="0" indent="-285750">
              <a:lnSpc>
                <a:spcPct val="200000"/>
              </a:lnSpc>
              <a:buFont typeface="Arial" panose="020B0604020202020204" pitchFamily="34" charset="0"/>
              <a:buChar char="•"/>
            </a:pPr>
            <a:r>
              <a:rPr lang="lv-LV" sz="2000" dirty="0" smtClean="0">
                <a:latin typeface="Garamond" panose="02020404030301010803" pitchFamily="18" charset="0"/>
              </a:rPr>
              <a:t>profesionālās </a:t>
            </a:r>
            <a:r>
              <a:rPr lang="lv-LV" sz="2000" dirty="0">
                <a:latin typeface="Garamond" panose="02020404030301010803" pitchFamily="18" charset="0"/>
              </a:rPr>
              <a:t>ievirzes mākslas, mūzikas un dejas izglītības pedagogiem un atbalsta personālam vienreizēju piemaksu par papildu slodzi un palielināto darba apjomu obligātā mācību satura apguvei Covid-19 pandēmijas laikā (t.sk. VSAOI) 5037 EUR</a:t>
            </a:r>
          </a:p>
          <a:p>
            <a:pPr marL="285750" indent="-285750">
              <a:buFont typeface="Arial" panose="020B0604020202020204" pitchFamily="34" charset="0"/>
              <a:buChar char="•"/>
            </a:pPr>
            <a:endParaRPr lang="lv-LV" dirty="0"/>
          </a:p>
        </p:txBody>
      </p:sp>
    </p:spTree>
    <p:extLst>
      <p:ext uri="{BB962C8B-B14F-4D97-AF65-F5344CB8AC3E}">
        <p14:creationId xmlns:p14="http://schemas.microsoft.com/office/powerpoint/2010/main" val="1353707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905803" y="460481"/>
            <a:ext cx="9817768" cy="1280890"/>
          </a:xfrm>
        </p:spPr>
        <p:txBody>
          <a:bodyPr>
            <a:normAutofit fontScale="90000"/>
          </a:bodyPr>
          <a:lstStyle/>
          <a:p>
            <a:pPr algn="ctr"/>
            <a:r>
              <a:rPr lang="lv-LV" dirty="0"/>
              <a:t> </a:t>
            </a:r>
            <a:br>
              <a:rPr lang="lv-LV" dirty="0"/>
            </a:br>
            <a:r>
              <a:rPr lang="lv-LV" sz="4000" b="1" dirty="0">
                <a:solidFill>
                  <a:srgbClr val="92D050"/>
                </a:solidFill>
                <a:latin typeface="Garamond" panose="02020404030301010803" pitchFamily="18" charset="0"/>
              </a:rPr>
              <a:t>Piešķirtās mērķdotācijas 2021.gada 12 mēnešiem:</a:t>
            </a:r>
            <a:r>
              <a:rPr lang="lv-LV" dirty="0">
                <a:solidFill>
                  <a:srgbClr val="92D050"/>
                </a:solidFill>
              </a:rPr>
              <a:t/>
            </a:r>
            <a:br>
              <a:rPr lang="lv-LV" dirty="0">
                <a:solidFill>
                  <a:srgbClr val="92D050"/>
                </a:solidFill>
              </a:rPr>
            </a:br>
            <a:endParaRPr lang="lv-LV" dirty="0">
              <a:solidFill>
                <a:srgbClr val="92D050"/>
              </a:solidFill>
            </a:endParaRPr>
          </a:p>
        </p:txBody>
      </p:sp>
      <p:sp>
        <p:nvSpPr>
          <p:cNvPr id="3" name="TextBox 2"/>
          <p:cNvSpPr txBox="1"/>
          <p:nvPr/>
        </p:nvSpPr>
        <p:spPr>
          <a:xfrm>
            <a:off x="2618072" y="2492943"/>
            <a:ext cx="8633861" cy="984885"/>
          </a:xfrm>
          <a:prstGeom prst="rect">
            <a:avLst/>
          </a:prstGeom>
          <a:noFill/>
        </p:spPr>
        <p:txBody>
          <a:bodyPr wrap="square" rtlCol="0">
            <a:spAutoFit/>
          </a:bodyPr>
          <a:lstStyle/>
          <a:p>
            <a:pPr marL="285750" lvl="0" indent="-285750">
              <a:buFont typeface="Arial" panose="020B0604020202020204" pitchFamily="34" charset="0"/>
              <a:buChar char="•"/>
            </a:pPr>
            <a:r>
              <a:rPr lang="lv-LV" sz="2000" dirty="0">
                <a:latin typeface="Garamond" panose="02020404030301010803" pitchFamily="18" charset="0"/>
              </a:rPr>
              <a:t>profesionālās ievirzes izglītības programmu pedagogu darba samaksai un VSOAI 232514 EUR</a:t>
            </a:r>
          </a:p>
          <a:p>
            <a:pPr marL="285750" indent="-285750">
              <a:buFont typeface="Arial" panose="020B0604020202020204" pitchFamily="34" charset="0"/>
              <a:buChar char="•"/>
            </a:pPr>
            <a:endParaRPr lang="lv-LV" dirty="0"/>
          </a:p>
        </p:txBody>
      </p:sp>
    </p:spTree>
    <p:extLst>
      <p:ext uri="{BB962C8B-B14F-4D97-AF65-F5344CB8AC3E}">
        <p14:creationId xmlns:p14="http://schemas.microsoft.com/office/powerpoint/2010/main" val="3692556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94052" y="783146"/>
            <a:ext cx="5292436" cy="2400657"/>
          </a:xfrm>
          <a:prstGeom prst="rect">
            <a:avLst/>
          </a:prstGeom>
          <a:noFill/>
        </p:spPr>
        <p:txBody>
          <a:bodyPr wrap="square" rtlCol="0">
            <a:spAutoFit/>
          </a:bodyPr>
          <a:lstStyle/>
          <a:p>
            <a:r>
              <a:rPr lang="lv-LV" sz="2000" dirty="0"/>
              <a:t> </a:t>
            </a:r>
          </a:p>
          <a:p>
            <a:r>
              <a:rPr lang="lv-LV" sz="2800" i="1" dirty="0">
                <a:latin typeface="Garamond" panose="02020404030301010803" pitchFamily="18" charset="0"/>
              </a:rPr>
              <a:t>“Būs brīnumi, ja vien tiem noticēsim</a:t>
            </a:r>
            <a:r>
              <a:rPr lang="lv-LV" sz="2800" i="1" dirty="0" smtClean="0">
                <a:latin typeface="Garamond" panose="02020404030301010803" pitchFamily="18" charset="0"/>
              </a:rPr>
              <a:t>!</a:t>
            </a:r>
          </a:p>
          <a:p>
            <a:r>
              <a:rPr lang="lv-LV" sz="2800" i="1" dirty="0" smtClean="0">
                <a:latin typeface="Garamond" panose="02020404030301010803" pitchFamily="18" charset="0"/>
              </a:rPr>
              <a:t>Būs </a:t>
            </a:r>
            <a:r>
              <a:rPr lang="lv-LV" sz="2800" i="1" dirty="0">
                <a:latin typeface="Garamond" panose="02020404030301010803" pitchFamily="18" charset="0"/>
              </a:rPr>
              <a:t>laime tad, ja pratīsim to dot! </a:t>
            </a:r>
            <a:endParaRPr lang="lv-LV" sz="2800" dirty="0">
              <a:latin typeface="Garamond" panose="02020404030301010803" pitchFamily="18" charset="0"/>
            </a:endParaRPr>
          </a:p>
          <a:p>
            <a:r>
              <a:rPr lang="lv-LV" sz="2800" i="1" dirty="0">
                <a:latin typeface="Garamond" panose="02020404030301010803" pitchFamily="18" charset="0"/>
              </a:rPr>
              <a:t>Būs saskaņa, ja vien to radīt </a:t>
            </a:r>
            <a:r>
              <a:rPr lang="lv-LV" sz="2800" i="1" dirty="0" smtClean="0">
                <a:latin typeface="Garamond" panose="02020404030301010803" pitchFamily="18" charset="0"/>
              </a:rPr>
              <a:t>spēsim!</a:t>
            </a:r>
          </a:p>
          <a:p>
            <a:r>
              <a:rPr lang="lv-LV" sz="2800" i="1" dirty="0" smtClean="0">
                <a:latin typeface="Garamond" panose="02020404030301010803" pitchFamily="18" charset="0"/>
              </a:rPr>
              <a:t>Vien </a:t>
            </a:r>
            <a:r>
              <a:rPr lang="lv-LV" sz="2800" i="1" dirty="0">
                <a:latin typeface="Garamond" panose="02020404030301010803" pitchFamily="18" charset="0"/>
              </a:rPr>
              <a:t>dodot citiem, varam laimi gūt!” </a:t>
            </a:r>
            <a:endParaRPr lang="lv-LV" sz="2800" dirty="0">
              <a:latin typeface="Garamond" panose="02020404030301010803" pitchFamily="18" charset="0"/>
            </a:endParaRPr>
          </a:p>
          <a:p>
            <a:endParaRPr lang="lv-LV" dirty="0">
              <a:latin typeface="Garamond" panose="02020404030301010803" pitchFamily="18" charset="0"/>
            </a:endParaRPr>
          </a:p>
        </p:txBody>
      </p:sp>
      <p:sp>
        <p:nvSpPr>
          <p:cNvPr id="4" name="TextBox 3"/>
          <p:cNvSpPr txBox="1"/>
          <p:nvPr/>
        </p:nvSpPr>
        <p:spPr>
          <a:xfrm>
            <a:off x="2377439" y="4389120"/>
            <a:ext cx="8422105" cy="584775"/>
          </a:xfrm>
          <a:prstGeom prst="rect">
            <a:avLst/>
          </a:prstGeom>
          <a:noFill/>
        </p:spPr>
        <p:txBody>
          <a:bodyPr wrap="square" rtlCol="0">
            <a:spAutoFit/>
          </a:bodyPr>
          <a:lstStyle/>
          <a:p>
            <a:pPr algn="ctr"/>
            <a:r>
              <a:rPr lang="lv-LV" sz="3200" b="1" dirty="0" smtClean="0">
                <a:latin typeface="Garamond" panose="02020404030301010803" pitchFamily="18" charset="0"/>
              </a:rPr>
              <a:t>Veiksmīgu jauno 2021./2022. mācību gadu!</a:t>
            </a:r>
            <a:endParaRPr lang="lv-LV" sz="3200" b="1" dirty="0">
              <a:latin typeface="Garamond" panose="02020404030301010803" pitchFamily="18" charset="0"/>
            </a:endParaRPr>
          </a:p>
        </p:txBody>
      </p:sp>
      <p:pic>
        <p:nvPicPr>
          <p:cNvPr id="5" name="Attēls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80056" y="182828"/>
            <a:ext cx="2668078" cy="1200635"/>
          </a:xfrm>
          <a:prstGeom prst="rect">
            <a:avLst/>
          </a:prstGeom>
        </p:spPr>
      </p:pic>
    </p:spTree>
    <p:extLst>
      <p:ext uri="{BB962C8B-B14F-4D97-AF65-F5344CB8AC3E}">
        <p14:creationId xmlns:p14="http://schemas.microsoft.com/office/powerpoint/2010/main" val="133311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649648" y="171723"/>
            <a:ext cx="8911687" cy="1280890"/>
          </a:xfrm>
        </p:spPr>
        <p:txBody>
          <a:bodyPr/>
          <a:lstStyle/>
          <a:p>
            <a:pPr algn="ctr"/>
            <a:r>
              <a:rPr lang="lv-LV" b="1" dirty="0" smtClean="0">
                <a:latin typeface="Garamond" panose="02020404030301010803" pitchFamily="18" charset="0"/>
              </a:rPr>
              <a:t>Vidusskolas</a:t>
            </a:r>
            <a:endParaRPr lang="lv-LV" b="1" dirty="0">
              <a:latin typeface="Garamond" panose="02020404030301010803" pitchFamily="18" charset="0"/>
            </a:endParaRPr>
          </a:p>
        </p:txBody>
      </p:sp>
      <p:pic>
        <p:nvPicPr>
          <p:cNvPr id="3" name="Picture 2"/>
          <p:cNvPicPr>
            <a:picLocks noChangeAspect="1" noChangeArrowheads="1"/>
          </p:cNvPicPr>
          <p:nvPr/>
        </p:nvPicPr>
        <p:blipFill>
          <a:blip r:embed="rId2" cstate="print">
            <a:lum bright="-15000"/>
          </a:blip>
          <a:srcRect/>
          <a:stretch>
            <a:fillRect/>
          </a:stretch>
        </p:blipFill>
        <p:spPr>
          <a:xfrm>
            <a:off x="1649648" y="989256"/>
            <a:ext cx="4586368" cy="3096716"/>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4" name="TextBox 5"/>
          <p:cNvSpPr txBox="1">
            <a:spLocks noChangeArrowheads="1"/>
          </p:cNvSpPr>
          <p:nvPr/>
        </p:nvSpPr>
        <p:spPr bwMode="auto">
          <a:xfrm>
            <a:off x="3026412" y="989256"/>
            <a:ext cx="3298825" cy="708025"/>
          </a:xfrm>
          <a:prstGeom prst="rect">
            <a:avLst/>
          </a:prstGeom>
          <a:noFill/>
          <a:ln w="9525">
            <a:noFill/>
            <a:miter lim="800000"/>
            <a:headEnd/>
            <a:tailEnd/>
          </a:ln>
        </p:spPr>
        <p:txBody>
          <a:bodyPr wrap="none">
            <a:spAutoFit/>
          </a:bodyPr>
          <a:lstStyle/>
          <a:p>
            <a:pPr algn="ctr"/>
            <a:r>
              <a:rPr lang="lv-LV" sz="2000" b="1" dirty="0">
                <a:solidFill>
                  <a:srgbClr val="FFFF00"/>
                </a:solidFill>
                <a:effectLst>
                  <a:outerShdw blurRad="38100" dist="38100" dir="2700000" algn="tl">
                    <a:srgbClr val="000000">
                      <a:alpha val="43137"/>
                    </a:srgbClr>
                  </a:outerShdw>
                </a:effectLst>
                <a:latin typeface="Bookman Old Style" pitchFamily="18" charset="0"/>
              </a:rPr>
              <a:t>Kandavas K.Mīlenbaha </a:t>
            </a:r>
          </a:p>
          <a:p>
            <a:pPr algn="ctr"/>
            <a:r>
              <a:rPr lang="lv-LV" sz="2000" b="1" dirty="0">
                <a:solidFill>
                  <a:srgbClr val="FFFF00"/>
                </a:solidFill>
                <a:effectLst>
                  <a:outerShdw blurRad="38100" dist="38100" dir="2700000" algn="tl">
                    <a:srgbClr val="000000">
                      <a:alpha val="43137"/>
                    </a:srgbClr>
                  </a:outerShdw>
                </a:effectLst>
                <a:latin typeface="Bookman Old Style" pitchFamily="18" charset="0"/>
              </a:rPr>
              <a:t>vidusskola</a:t>
            </a:r>
          </a:p>
        </p:txBody>
      </p:sp>
      <p:pic>
        <p:nvPicPr>
          <p:cNvPr id="5" name="Picture 3"/>
          <p:cNvPicPr>
            <a:picLocks noChangeAspect="1" noChangeArrowheads="1"/>
          </p:cNvPicPr>
          <p:nvPr/>
        </p:nvPicPr>
        <p:blipFill>
          <a:blip r:embed="rId3" cstate="print"/>
          <a:srcRect/>
          <a:stretch>
            <a:fillRect/>
          </a:stretch>
        </p:blipFill>
        <p:spPr bwMode="auto">
          <a:xfrm>
            <a:off x="6665675" y="2393784"/>
            <a:ext cx="4512501" cy="33843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6"/>
          <p:cNvSpPr txBox="1">
            <a:spLocks noChangeArrowheads="1"/>
          </p:cNvSpPr>
          <p:nvPr/>
        </p:nvSpPr>
        <p:spPr bwMode="auto">
          <a:xfrm>
            <a:off x="7426162" y="4996742"/>
            <a:ext cx="2991525" cy="707886"/>
          </a:xfrm>
          <a:prstGeom prst="rect">
            <a:avLst/>
          </a:prstGeom>
          <a:noFill/>
          <a:ln w="9525">
            <a:noFill/>
            <a:miter lim="800000"/>
            <a:headEnd/>
            <a:tailEnd/>
          </a:ln>
        </p:spPr>
        <p:txBody>
          <a:bodyPr wrap="none">
            <a:spAutoFit/>
          </a:bodyPr>
          <a:lstStyle/>
          <a:p>
            <a:pPr algn="ctr"/>
            <a:r>
              <a:rPr lang="lv-LV" sz="2000" b="1" dirty="0">
                <a:solidFill>
                  <a:srgbClr val="FFFF00"/>
                </a:solidFill>
                <a:effectLst>
                  <a:outerShdw blurRad="38100" dist="38100" dir="2700000" algn="tl">
                    <a:srgbClr val="000000">
                      <a:alpha val="43137"/>
                    </a:srgbClr>
                  </a:outerShdw>
                </a:effectLst>
                <a:latin typeface="Bookman Old Style" pitchFamily="18" charset="0"/>
              </a:rPr>
              <a:t>Kandavas </a:t>
            </a:r>
          </a:p>
          <a:p>
            <a:pPr algn="ctr"/>
            <a:r>
              <a:rPr lang="lv-LV" sz="2000" b="1" dirty="0" smtClean="0">
                <a:solidFill>
                  <a:srgbClr val="FFFF00"/>
                </a:solidFill>
                <a:effectLst>
                  <a:outerShdw blurRad="38100" dist="38100" dir="2700000" algn="tl">
                    <a:srgbClr val="000000">
                      <a:alpha val="43137"/>
                    </a:srgbClr>
                  </a:outerShdw>
                </a:effectLst>
                <a:latin typeface="Bookman Old Style" pitchFamily="18" charset="0"/>
              </a:rPr>
              <a:t>Reģionālā vidusskola</a:t>
            </a:r>
            <a:endParaRPr lang="lv-LV" sz="2000" b="1" dirty="0">
              <a:solidFill>
                <a:srgbClr val="FFFF00"/>
              </a:solidFill>
              <a:effectLst>
                <a:outerShdw blurRad="38100" dist="38100" dir="2700000" algn="tl">
                  <a:srgbClr val="000000">
                    <a:alpha val="43137"/>
                  </a:srgbClr>
                </a:outerShdw>
              </a:effectLst>
              <a:latin typeface="Bookman Old Style" pitchFamily="18" charset="0"/>
            </a:endParaRPr>
          </a:p>
        </p:txBody>
      </p:sp>
      <p:sp>
        <p:nvSpPr>
          <p:cNvPr id="7" name="TextBox 6"/>
          <p:cNvSpPr txBox="1"/>
          <p:nvPr/>
        </p:nvSpPr>
        <p:spPr>
          <a:xfrm>
            <a:off x="6997566" y="5986914"/>
            <a:ext cx="4408371" cy="646331"/>
          </a:xfrm>
          <a:prstGeom prst="rect">
            <a:avLst/>
          </a:prstGeom>
          <a:noFill/>
        </p:spPr>
        <p:txBody>
          <a:bodyPr wrap="square" rtlCol="0">
            <a:spAutoFit/>
          </a:bodyPr>
          <a:lstStyle/>
          <a:p>
            <a:r>
              <a:rPr lang="lv-LV" b="1" i="1" dirty="0" smtClean="0"/>
              <a:t>(Ar 2021. g. 1. septembri Kandavas Reģionālā pamatskola)</a:t>
            </a:r>
            <a:endParaRPr lang="lv-LV" b="1" i="1" dirty="0"/>
          </a:p>
        </p:txBody>
      </p:sp>
    </p:spTree>
    <p:extLst>
      <p:ext uri="{BB962C8B-B14F-4D97-AF65-F5344CB8AC3E}">
        <p14:creationId xmlns:p14="http://schemas.microsoft.com/office/powerpoint/2010/main" val="2056197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073159" y="0"/>
            <a:ext cx="8911687" cy="1280890"/>
          </a:xfrm>
        </p:spPr>
        <p:txBody>
          <a:bodyPr/>
          <a:lstStyle/>
          <a:p>
            <a:pPr algn="ctr"/>
            <a:r>
              <a:rPr lang="lv-LV" b="1" dirty="0" smtClean="0">
                <a:latin typeface="Garamond" panose="02020404030301010803" pitchFamily="18" charset="0"/>
              </a:rPr>
              <a:t>Profesionālās ievirzes skolas</a:t>
            </a:r>
            <a:endParaRPr lang="lv-LV" b="1" dirty="0">
              <a:latin typeface="Garamond" panose="02020404030301010803" pitchFamily="18" charset="0"/>
            </a:endParaRPr>
          </a:p>
        </p:txBody>
      </p:sp>
      <p:pic>
        <p:nvPicPr>
          <p:cNvPr id="3" name="Attēl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247" y="831599"/>
            <a:ext cx="3818235" cy="27224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10"/>
          <p:cNvPicPr>
            <a:picLocks noChangeAspect="1" noChangeArrowheads="1"/>
          </p:cNvPicPr>
          <p:nvPr/>
        </p:nvPicPr>
        <p:blipFill>
          <a:blip r:embed="rId3" cstate="print">
            <a:lum bright="-6000"/>
          </a:blip>
          <a:srcRect/>
          <a:stretch>
            <a:fillRect/>
          </a:stretch>
        </p:blipFill>
        <p:spPr bwMode="auto">
          <a:xfrm>
            <a:off x="7135279" y="831599"/>
            <a:ext cx="3683518" cy="27626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http://www.kulturaskarte.lv/Multimedia/LDKK1_0005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3610" y="3937901"/>
            <a:ext cx="3610604" cy="27079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10"/>
          <p:cNvSpPr txBox="1">
            <a:spLocks noChangeArrowheads="1"/>
          </p:cNvSpPr>
          <p:nvPr/>
        </p:nvSpPr>
        <p:spPr bwMode="auto">
          <a:xfrm flipH="1">
            <a:off x="1675247" y="3145795"/>
            <a:ext cx="3744479" cy="400110"/>
          </a:xfrm>
          <a:prstGeom prst="rect">
            <a:avLst/>
          </a:prstGeom>
          <a:noFill/>
          <a:ln w="9525">
            <a:noFill/>
            <a:miter lim="800000"/>
            <a:headEnd/>
            <a:tailEnd/>
          </a:ln>
        </p:spPr>
        <p:txBody>
          <a:bodyPr wrap="square">
            <a:spAutoFit/>
          </a:bodyPr>
          <a:lstStyle/>
          <a:p>
            <a:r>
              <a:rPr lang="lv-LV" sz="2000" b="1" dirty="0" smtClean="0">
                <a:solidFill>
                  <a:srgbClr val="FFFF00"/>
                </a:solidFill>
                <a:effectLst>
                  <a:outerShdw blurRad="38100" dist="38100" dir="2700000" algn="tl">
                    <a:srgbClr val="000000">
                      <a:alpha val="43137"/>
                    </a:srgbClr>
                  </a:outerShdw>
                </a:effectLst>
                <a:latin typeface="Bookman Old Style" pitchFamily="18" charset="0"/>
              </a:rPr>
              <a:t>Mākslas un mūzikas skola</a:t>
            </a:r>
            <a:endParaRPr lang="lv-LV" sz="2000" b="1" dirty="0">
              <a:solidFill>
                <a:srgbClr val="FFFF00"/>
              </a:solidFill>
              <a:effectLst>
                <a:outerShdw blurRad="38100" dist="38100" dir="2700000" algn="tl">
                  <a:srgbClr val="000000">
                    <a:alpha val="43137"/>
                  </a:srgbClr>
                </a:outerShdw>
              </a:effectLst>
              <a:latin typeface="Bookman Old Style" pitchFamily="18" charset="0"/>
            </a:endParaRPr>
          </a:p>
        </p:txBody>
      </p:sp>
      <p:sp>
        <p:nvSpPr>
          <p:cNvPr id="7" name="TextBox 10"/>
          <p:cNvSpPr txBox="1">
            <a:spLocks noChangeArrowheads="1"/>
          </p:cNvSpPr>
          <p:nvPr/>
        </p:nvSpPr>
        <p:spPr bwMode="auto">
          <a:xfrm flipH="1">
            <a:off x="7982333" y="3165904"/>
            <a:ext cx="2470702" cy="400110"/>
          </a:xfrm>
          <a:prstGeom prst="rect">
            <a:avLst/>
          </a:prstGeom>
          <a:noFill/>
          <a:ln w="9525">
            <a:noFill/>
            <a:miter lim="800000"/>
            <a:headEnd/>
            <a:tailEnd/>
          </a:ln>
        </p:spPr>
        <p:txBody>
          <a:bodyPr wrap="square">
            <a:spAutoFit/>
          </a:bodyPr>
          <a:lstStyle/>
          <a:p>
            <a:r>
              <a:rPr lang="lv-LV" sz="2000" b="1" dirty="0">
                <a:solidFill>
                  <a:srgbClr val="FFFF00"/>
                </a:solidFill>
                <a:effectLst>
                  <a:outerShdw blurRad="38100" dist="38100" dir="2700000" algn="tl">
                    <a:srgbClr val="000000">
                      <a:alpha val="43137"/>
                    </a:srgbClr>
                  </a:outerShdw>
                </a:effectLst>
                <a:latin typeface="Bookman Old Style" pitchFamily="18" charset="0"/>
              </a:rPr>
              <a:t>Sporta skola</a:t>
            </a:r>
          </a:p>
        </p:txBody>
      </p:sp>
      <p:sp>
        <p:nvSpPr>
          <p:cNvPr id="8" name="TextBox 7"/>
          <p:cNvSpPr txBox="1">
            <a:spLocks noChangeArrowheads="1"/>
          </p:cNvSpPr>
          <p:nvPr/>
        </p:nvSpPr>
        <p:spPr bwMode="auto">
          <a:xfrm>
            <a:off x="5261677" y="6117177"/>
            <a:ext cx="1574470" cy="400110"/>
          </a:xfrm>
          <a:prstGeom prst="rect">
            <a:avLst/>
          </a:prstGeom>
          <a:noFill/>
          <a:ln w="9525">
            <a:noFill/>
            <a:miter lim="800000"/>
            <a:headEnd/>
            <a:tailEnd/>
          </a:ln>
        </p:spPr>
        <p:txBody>
          <a:bodyPr wrap="none">
            <a:spAutoFit/>
          </a:bodyPr>
          <a:lstStyle/>
          <a:p>
            <a:r>
              <a:rPr lang="lv-LV" sz="2000" b="1" dirty="0" smtClean="0">
                <a:solidFill>
                  <a:srgbClr val="FFFF00"/>
                </a:solidFill>
                <a:effectLst>
                  <a:outerShdw blurRad="38100" dist="38100" dir="2700000" algn="tl">
                    <a:srgbClr val="000000">
                      <a:alpha val="43137"/>
                    </a:srgbClr>
                  </a:outerShdw>
                </a:effectLst>
                <a:latin typeface="Bookman Old Style" pitchFamily="18" charset="0"/>
              </a:rPr>
              <a:t>Deju skola</a:t>
            </a:r>
            <a:endParaRPr lang="lv-LV" sz="2000" b="1" dirty="0">
              <a:solidFill>
                <a:srgbClr val="FFFF00"/>
              </a:solidFill>
              <a:effectLst>
                <a:outerShdw blurRad="38100" dist="38100" dir="2700000" algn="tl">
                  <a:srgbClr val="000000">
                    <a:alpha val="43137"/>
                  </a:srgbClr>
                </a:outerShdw>
              </a:effectLst>
              <a:latin typeface="Bookman Old Style" pitchFamily="18" charset="0"/>
            </a:endParaRPr>
          </a:p>
        </p:txBody>
      </p:sp>
    </p:spTree>
    <p:extLst>
      <p:ext uri="{BB962C8B-B14F-4D97-AF65-F5344CB8AC3E}">
        <p14:creationId xmlns:p14="http://schemas.microsoft.com/office/powerpoint/2010/main" val="92221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491778" y="277600"/>
            <a:ext cx="8911687" cy="1280890"/>
          </a:xfrm>
        </p:spPr>
        <p:txBody>
          <a:bodyPr/>
          <a:lstStyle/>
          <a:p>
            <a:pPr algn="ctr"/>
            <a:r>
              <a:rPr lang="lv-LV" b="1" dirty="0" smtClean="0">
                <a:latin typeface="Garamond" panose="02020404030301010803" pitchFamily="18" charset="0"/>
              </a:rPr>
              <a:t>Profesionālā izglītība</a:t>
            </a:r>
            <a:endParaRPr lang="lv-LV" b="1" dirty="0">
              <a:latin typeface="Garamond" panose="02020404030301010803" pitchFamily="18" charset="0"/>
            </a:endParaRPr>
          </a:p>
        </p:txBody>
      </p:sp>
      <p:pic>
        <p:nvPicPr>
          <p:cNvPr id="3" name="Picture 2" descr="http://kandavastehnikums.lv.samanta.ambero.lv/wp-content/uploads/2015/04/DSC_1146-7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3086" y="1657676"/>
            <a:ext cx="6345839" cy="42211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4264804" y="5075559"/>
            <a:ext cx="4294188" cy="708025"/>
          </a:xfrm>
          <a:prstGeom prst="rect">
            <a:avLst/>
          </a:prstGeom>
          <a:noFill/>
          <a:ln w="9525">
            <a:noFill/>
            <a:miter lim="800000"/>
            <a:headEnd/>
            <a:tailEnd/>
          </a:ln>
        </p:spPr>
        <p:txBody>
          <a:bodyPr>
            <a:spAutoFit/>
          </a:bodyPr>
          <a:lstStyle/>
          <a:p>
            <a:pPr algn="ctr"/>
            <a:r>
              <a:rPr lang="lv-LV" sz="2000" b="1" dirty="0" smtClean="0">
                <a:solidFill>
                  <a:srgbClr val="FFFF00"/>
                </a:solidFill>
                <a:effectLst>
                  <a:outerShdw blurRad="38100" dist="38100" dir="2700000" algn="tl">
                    <a:srgbClr val="000000">
                      <a:alpha val="43137"/>
                    </a:srgbClr>
                  </a:outerShdw>
                </a:effectLst>
                <a:latin typeface="Bookman Old Style" pitchFamily="18" charset="0"/>
              </a:rPr>
              <a:t>Kandavas Lauksaimniecības </a:t>
            </a:r>
            <a:r>
              <a:rPr lang="lv-LV" sz="2000" b="1" dirty="0">
                <a:solidFill>
                  <a:srgbClr val="FFFF00"/>
                </a:solidFill>
                <a:effectLst>
                  <a:outerShdw blurRad="38100" dist="38100" dir="2700000" algn="tl">
                    <a:srgbClr val="000000">
                      <a:alpha val="43137"/>
                    </a:srgbClr>
                  </a:outerShdw>
                </a:effectLst>
                <a:latin typeface="Bookman Old Style" pitchFamily="18" charset="0"/>
              </a:rPr>
              <a:t>tehnikums</a:t>
            </a:r>
          </a:p>
        </p:txBody>
      </p:sp>
    </p:spTree>
    <p:extLst>
      <p:ext uri="{BB962C8B-B14F-4D97-AF65-F5344CB8AC3E}">
        <p14:creationId xmlns:p14="http://schemas.microsoft.com/office/powerpoint/2010/main" val="227820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390147" y="162098"/>
            <a:ext cx="6900245" cy="1280890"/>
          </a:xfrm>
        </p:spPr>
        <p:txBody>
          <a:bodyPr/>
          <a:lstStyle/>
          <a:p>
            <a:r>
              <a:rPr lang="lv-LV" b="1" dirty="0" smtClean="0">
                <a:latin typeface="Garamond" panose="02020404030301010803" pitchFamily="18" charset="0"/>
              </a:rPr>
              <a:t>Kandavas novada skolu tīkls</a:t>
            </a:r>
            <a:endParaRPr lang="lv-LV" b="1" dirty="0">
              <a:latin typeface="Garamond" panose="02020404030301010803" pitchFamily="18" charset="0"/>
            </a:endParaRPr>
          </a:p>
        </p:txBody>
      </p:sp>
      <p:pic>
        <p:nvPicPr>
          <p:cNvPr id="3" name="Picture 2" descr="kandavas novada kart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2657" y="162098"/>
            <a:ext cx="5302299" cy="6620441"/>
          </a:xfrm>
          <a:prstGeom prst="rect">
            <a:avLst/>
          </a:prstGeom>
          <a:no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pic>
      <p:sp>
        <p:nvSpPr>
          <p:cNvPr id="4" name="Taisnstūris 3"/>
          <p:cNvSpPr/>
          <p:nvPr/>
        </p:nvSpPr>
        <p:spPr>
          <a:xfrm>
            <a:off x="5494956" y="1694046"/>
            <a:ext cx="6336631" cy="3904787"/>
          </a:xfrm>
          <a:prstGeom prst="rect">
            <a:avLst/>
          </a:prstGeom>
        </p:spPr>
        <p:txBody>
          <a:bodyPr wrap="square">
            <a:spAutoFit/>
          </a:bodyPr>
          <a:lstStyle/>
          <a:p>
            <a:pPr algn="ctr">
              <a:lnSpc>
                <a:spcPct val="150000"/>
              </a:lnSpc>
              <a:defRPr/>
            </a:pPr>
            <a:r>
              <a:rPr lang="lv-LV" b="1"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Pirmsskolas izglītības iestāde</a:t>
            </a:r>
          </a:p>
          <a:p>
            <a:pPr algn="ctr">
              <a:lnSpc>
                <a:spcPct val="150000"/>
              </a:lnSpc>
              <a:defRPr/>
            </a:pPr>
            <a:r>
              <a:rPr lang="lv-LV" sz="2800" b="1"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Sākumskola </a:t>
            </a:r>
            <a:endParaRPr lang="lv-LV" sz="2800"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p>
            <a:pPr algn="ctr">
              <a:lnSpc>
                <a:spcPct val="150000"/>
              </a:lnSpc>
              <a:defRPr/>
            </a:pPr>
            <a:r>
              <a:rPr lang="lv-LV" sz="2800" b="1"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Pamatskolas</a:t>
            </a:r>
          </a:p>
          <a:p>
            <a:pPr algn="ctr">
              <a:lnSpc>
                <a:spcPct val="150000"/>
              </a:lnSpc>
              <a:defRPr/>
            </a:pPr>
            <a:r>
              <a:rPr lang="lv-LV" sz="2800" b="1"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Vidusskolas</a:t>
            </a:r>
            <a:endParaRPr lang="lv-LV" sz="2800"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endParaRPr>
          </a:p>
          <a:p>
            <a:pPr algn="ctr">
              <a:lnSpc>
                <a:spcPct val="150000"/>
              </a:lnSpc>
              <a:defRPr/>
            </a:pPr>
            <a:r>
              <a:rPr lang="lv-LV" sz="2800" b="1"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Tehnikums</a:t>
            </a:r>
          </a:p>
          <a:p>
            <a:pPr algn="ctr">
              <a:lnSpc>
                <a:spcPct val="150000"/>
              </a:lnSpc>
              <a:defRPr/>
            </a:pPr>
            <a:r>
              <a:rPr lang="lv-LV" sz="2800" b="1" dirty="0" smtClean="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 </a:t>
            </a:r>
            <a:r>
              <a:rPr lang="lv-LV" sz="2800" b="1" dirty="0">
                <a:ln>
                  <a:solidFill>
                    <a:schemeClr val="tx1"/>
                  </a:solidFill>
                </a:ln>
                <a:solidFill>
                  <a:schemeClr val="accent6">
                    <a:lumMod val="50000"/>
                  </a:schemeClr>
                </a:solidFill>
                <a:effectLst>
                  <a:outerShdw blurRad="38100" dist="38100" dir="2700000" algn="tl">
                    <a:srgbClr val="000000">
                      <a:alpha val="43137"/>
                    </a:srgbClr>
                  </a:outerShdw>
                </a:effectLst>
                <a:latin typeface="Garamond" panose="02020404030301010803" pitchFamily="18" charset="0"/>
                <a:cs typeface="Yatra One" panose="02000000000000000000" pitchFamily="2" charset="-70"/>
              </a:rPr>
              <a:t>Profesionālās ievirzes skolas</a:t>
            </a:r>
            <a:endParaRPr lang="lv-LV" sz="2800" dirty="0"/>
          </a:p>
        </p:txBody>
      </p:sp>
    </p:spTree>
    <p:extLst>
      <p:ext uri="{BB962C8B-B14F-4D97-AF65-F5344CB8AC3E}">
        <p14:creationId xmlns:p14="http://schemas.microsoft.com/office/powerpoint/2010/main" val="53637412"/>
      </p:ext>
    </p:extLst>
  </p:cSld>
  <p:clrMapOvr>
    <a:masterClrMapping/>
  </p:clrMapOvr>
</p:sld>
</file>

<file path=ppt/theme/theme1.xml><?xml version="1.0" encoding="utf-8"?>
<a:theme xmlns:a="http://schemas.openxmlformats.org/drawingml/2006/main" name="Smilgas">
  <a:themeElements>
    <a:clrScheme name="Zaļš">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milga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ilga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2045</TotalTime>
  <Words>1765</Words>
  <Application>Microsoft Office PowerPoint</Application>
  <PresentationFormat>Platekrāna</PresentationFormat>
  <Paragraphs>607</Paragraphs>
  <Slides>57</Slides>
  <Notes>0</Notes>
  <HiddenSlides>0</HiddenSlides>
  <MMClips>0</MMClips>
  <ScaleCrop>false</ScaleCrop>
  <HeadingPairs>
    <vt:vector size="8" baseType="variant">
      <vt:variant>
        <vt:lpstr>Lietotie fonti</vt:lpstr>
      </vt:variant>
      <vt:variant>
        <vt:i4>13</vt:i4>
      </vt:variant>
      <vt:variant>
        <vt:lpstr>Dizains</vt:lpstr>
      </vt:variant>
      <vt:variant>
        <vt:i4>1</vt:i4>
      </vt:variant>
      <vt:variant>
        <vt:lpstr>Iegulti OLE serveri</vt:lpstr>
      </vt:variant>
      <vt:variant>
        <vt:i4>1</vt:i4>
      </vt:variant>
      <vt:variant>
        <vt:lpstr>Slaidu virsraksti</vt:lpstr>
      </vt:variant>
      <vt:variant>
        <vt:i4>57</vt:i4>
      </vt:variant>
    </vt:vector>
  </HeadingPairs>
  <TitlesOfParts>
    <vt:vector size="72" baseType="lpstr">
      <vt:lpstr>SimSun</vt:lpstr>
      <vt:lpstr>Amita</vt:lpstr>
      <vt:lpstr>Arial</vt:lpstr>
      <vt:lpstr>Bookman Old Style</vt:lpstr>
      <vt:lpstr>Calibri</vt:lpstr>
      <vt:lpstr>Century Gothic</vt:lpstr>
      <vt:lpstr>Garamond</vt:lpstr>
      <vt:lpstr>Yatra One</vt:lpstr>
      <vt:lpstr>Times New Roman</vt:lpstr>
      <vt:lpstr>Trebuchet MS</vt:lpstr>
      <vt:lpstr>Wingdings</vt:lpstr>
      <vt:lpstr>Wingdings 2</vt:lpstr>
      <vt:lpstr>Wingdings 3</vt:lpstr>
      <vt:lpstr>Smilgas</vt:lpstr>
      <vt:lpstr>Darblapa</vt:lpstr>
      <vt:lpstr>PowerPoint prezentācija</vt:lpstr>
      <vt:lpstr>Kandavas novada izglītības pamatmērķis un virzība</vt:lpstr>
      <vt:lpstr>Pirmsskola</vt:lpstr>
      <vt:lpstr>Sākumskola</vt:lpstr>
      <vt:lpstr>Pamatskolas</vt:lpstr>
      <vt:lpstr>Vidusskolas</vt:lpstr>
      <vt:lpstr>Profesionālās ievirzes skolas</vt:lpstr>
      <vt:lpstr>Profesionālā izglītība</vt:lpstr>
      <vt:lpstr>Kandavas novada skolu tīkls</vt:lpstr>
      <vt:lpstr>Kandavas novada izglītības iestādes 2020./2021.m.g.</vt:lpstr>
      <vt:lpstr>Kandavas novada skolu skolēnu skaits kopā ar pirmsskolu  2016./2017.-2020./2021.m.g.</vt:lpstr>
      <vt:lpstr>Skolēnu skaita izmaiņas pamatskolās  (kopā ar pirmsskolu)  2016./2017. – 2020./2021. m.g. </vt:lpstr>
      <vt:lpstr>Skolēnu skaita izmaiņas pamatskolās  (bez pirmsskolas)  2016./2017. – 2020./2021. m.g.</vt:lpstr>
      <vt:lpstr>Skolēnu skaits vidusskolās un profesionālās izglītības iestādēs  2016./2017. m.g. – 2020./2021. m.g.</vt:lpstr>
      <vt:lpstr>Skolēnu skaits profesionālās  ievirzes skolās  2016./2017. - 2020./2021. m.g. </vt:lpstr>
      <vt:lpstr>PowerPoint prezentācija</vt:lpstr>
      <vt:lpstr>Kandavas novada skolu  absolventu tālākizglītība - 9.klašu absolventi 2020./2021.m.g.</vt:lpstr>
      <vt:lpstr>Kandavas novada skolu  absolventu tālākizglītība - 12. klašu absolventi  2020./2021. m.g.  </vt:lpstr>
      <vt:lpstr>Kandavas novada metodiskais darbs  2020./2021 m. g.</vt:lpstr>
      <vt:lpstr>Kandavas novada skolu mācību priekšmetu jomu koordinatori (MJK) </vt:lpstr>
      <vt:lpstr>PowerPoint prezentācija</vt:lpstr>
      <vt:lpstr>Pedagoģiski medicīniskā komisija 2020./2021. m.g. </vt:lpstr>
      <vt:lpstr>VALSTS PĀRBAUDES    DARBI 2020./2021. m.g. </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Mācību priekšmetu olimpiādes  2020./2021.m.g.</vt:lpstr>
      <vt:lpstr>PowerPoint prezentācija</vt:lpstr>
      <vt:lpstr>PowerPoint prezentācija</vt:lpstr>
      <vt:lpstr>3. posma valsts olimpiāžu uzaicinātie dalībnieki 2020./2021. m.g.</vt:lpstr>
      <vt:lpstr>Zinātniski pētnieciskie darbi 2020./2021. m. g.</vt:lpstr>
      <vt:lpstr>Interešu izglītība Kandavas novadā  2020./2021. m. g.</vt:lpstr>
      <vt:lpstr>PowerPoint prezentācija</vt:lpstr>
      <vt:lpstr>PowerPoint prezentācija</vt:lpstr>
      <vt:lpstr>PowerPoint prezentācija</vt:lpstr>
      <vt:lpstr>PowerPoint prezentācija</vt:lpstr>
      <vt:lpstr>PowerPoint prezentācija</vt:lpstr>
      <vt:lpstr>PowerPoint prezentācija</vt:lpstr>
      <vt:lpstr>XII Latvijas skolu jaunatnes dziesmu un deju svētku virtuālā gājiena «Saules vija» dalībnieki</vt:lpstr>
      <vt:lpstr>PowerPoint prezentācija</vt:lpstr>
      <vt:lpstr>Aktualitātes un jaunumi izglītībā      2021./2022. m. g.</vt:lpstr>
      <vt:lpstr>Aktualitātes un prioritātes  audzināšanas darbā un interešu izglītībā  2021./2022. mācību gadā </vt:lpstr>
      <vt:lpstr>Mācību satura un mācību procesa pilnveides būtiskākie aspekti valstī 2020./2021. mācību gadā </vt:lpstr>
      <vt:lpstr>2021./2022. mācību gads</vt:lpstr>
      <vt:lpstr>Pilnveidotā mācību satura ieviešanas pasākumi 2021./2022. m.g.</vt:lpstr>
      <vt:lpstr>Mācību process 2021./2022. m.g.</vt:lpstr>
      <vt:lpstr>PowerPoint prezentācija</vt:lpstr>
      <vt:lpstr>Brīvlaiki</vt:lpstr>
      <vt:lpstr>Finanšu pārvaldība</vt:lpstr>
      <vt:lpstr>Mērķdotācijas 2021. gada 8 mēnešiem: </vt:lpstr>
      <vt:lpstr>PowerPoint prezentācija</vt:lpstr>
      <vt:lpstr>  Piešķirtās mērķdotācijas 2021.gada 12 mēnešiem: </vt:lpstr>
      <vt:lpstr>PowerPoint prezentācija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centrs</dc:creator>
  <cp:lastModifiedBy>Liene</cp:lastModifiedBy>
  <cp:revision>61</cp:revision>
  <cp:lastPrinted>2021-08-17T06:21:44Z</cp:lastPrinted>
  <dcterms:created xsi:type="dcterms:W3CDTF">2021-08-12T11:11:48Z</dcterms:created>
  <dcterms:modified xsi:type="dcterms:W3CDTF">2021-08-26T15:09:20Z</dcterms:modified>
</cp:coreProperties>
</file>