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3"/>
  </p:handoutMasterIdLst>
  <p:sldIdLst>
    <p:sldId id="259" r:id="rId2"/>
    <p:sldId id="299" r:id="rId3"/>
    <p:sldId id="307" r:id="rId4"/>
    <p:sldId id="304" r:id="rId5"/>
    <p:sldId id="305" r:id="rId6"/>
    <p:sldId id="306" r:id="rId7"/>
    <p:sldId id="287" r:id="rId8"/>
    <p:sldId id="292" r:id="rId9"/>
    <p:sldId id="288" r:id="rId10"/>
    <p:sldId id="289" r:id="rId11"/>
    <p:sldId id="294" r:id="rId12"/>
  </p:sldIdLst>
  <p:sldSz cx="9144000" cy="6858000" type="screen4x3"/>
  <p:notesSz cx="6669088" cy="992822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6" d="100"/>
          <a:sy n="116" d="100"/>
        </p:scale>
        <p:origin x="13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777607" y="0"/>
            <a:ext cx="2889938" cy="498135"/>
          </a:xfrm>
          <a:prstGeom prst="rect">
            <a:avLst/>
          </a:prstGeom>
        </p:spPr>
        <p:txBody>
          <a:bodyPr vert="horz" lIns="91440" tIns="45720" rIns="91440" bIns="45720" rtlCol="0"/>
          <a:lstStyle>
            <a:lvl1pPr algn="r">
              <a:defRPr sz="1200"/>
            </a:lvl1pPr>
          </a:lstStyle>
          <a:p>
            <a:fld id="{2BC7B429-1229-4A12-8348-0DA0C7E5A795}" type="datetimeFigureOut">
              <a:rPr lang="lv-LV" smtClean="0"/>
              <a:t>26.09.2017</a:t>
            </a:fld>
            <a:endParaRPr lang="lv-LV"/>
          </a:p>
        </p:txBody>
      </p:sp>
      <p:sp>
        <p:nvSpPr>
          <p:cNvPr id="4" name="Footer Placeholder 3"/>
          <p:cNvSpPr>
            <a:spLocks noGrp="1"/>
          </p:cNvSpPr>
          <p:nvPr>
            <p:ph type="ftr" sz="quarter" idx="2"/>
          </p:nvPr>
        </p:nvSpPr>
        <p:spPr>
          <a:xfrm>
            <a:off x="0" y="9430091"/>
            <a:ext cx="2889938" cy="49813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777607" y="9430091"/>
            <a:ext cx="2889938" cy="498134"/>
          </a:xfrm>
          <a:prstGeom prst="rect">
            <a:avLst/>
          </a:prstGeom>
        </p:spPr>
        <p:txBody>
          <a:bodyPr vert="horz" lIns="91440" tIns="45720" rIns="91440" bIns="45720" rtlCol="0" anchor="b"/>
          <a:lstStyle>
            <a:lvl1pPr algn="r">
              <a:defRPr sz="1200"/>
            </a:lvl1pPr>
          </a:lstStyle>
          <a:p>
            <a:fld id="{CFB78E6C-765B-4E0A-8DF9-387164740CD0}" type="slidenum">
              <a:rPr lang="lv-LV" smtClean="0"/>
              <a:t>‹#›</a:t>
            </a:fld>
            <a:endParaRPr lang="lv-LV"/>
          </a:p>
        </p:txBody>
      </p:sp>
    </p:spTree>
    <p:extLst>
      <p:ext uri="{BB962C8B-B14F-4D97-AF65-F5344CB8AC3E}">
        <p14:creationId xmlns:p14="http://schemas.microsoft.com/office/powerpoint/2010/main" val="392181412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irmais 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26621" y="2964317"/>
            <a:ext cx="7576457" cy="1550534"/>
          </a:xfrm>
          <a:prstGeom prst="rect">
            <a:avLst/>
          </a:prstGeom>
        </p:spPr>
        <p:txBody>
          <a:bodyPr/>
          <a:lstStyle>
            <a:lvl1pPr marL="0" indent="0" algn="ctr">
              <a:buNone/>
              <a:defRPr sz="3200" b="1">
                <a:latin typeface="Verdana" panose="020B0604030504040204" pitchFamily="34" charset="0"/>
                <a:ea typeface="Verdana" panose="020B0604030504040204" pitchFamily="34" charset="0"/>
                <a:cs typeface="Verdana" panose="020B0604030504040204" pitchFamily="34" charset="0"/>
              </a:defRPr>
            </a:lvl1pPr>
          </a:lstStyle>
          <a:p>
            <a:pPr lvl="0"/>
            <a:r>
              <a:rPr lang="lv-LV" dirty="0" smtClean="0"/>
              <a:t>virsraksts</a:t>
            </a:r>
            <a:endParaRPr lang="lv-LV" dirty="0"/>
          </a:p>
        </p:txBody>
      </p:sp>
      <p:sp>
        <p:nvSpPr>
          <p:cNvPr id="12" name="Text Placeholder 11"/>
          <p:cNvSpPr>
            <a:spLocks noGrp="1"/>
          </p:cNvSpPr>
          <p:nvPr>
            <p:ph type="body" sz="quarter" idx="11" hasCustomPrompt="1"/>
          </p:nvPr>
        </p:nvSpPr>
        <p:spPr>
          <a:xfrm>
            <a:off x="3755571" y="4595813"/>
            <a:ext cx="4547054" cy="1380444"/>
          </a:xfrm>
          <a:prstGeom prst="rect">
            <a:avLst/>
          </a:prstGeom>
        </p:spPr>
        <p:txBody>
          <a:bodyPr/>
          <a:lstStyle>
            <a:lvl1pPr marL="0" indent="0" algn="r">
              <a:buNone/>
              <a:defRPr sz="18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smtClean="0"/>
              <a:t>Vārds uzvārds</a:t>
            </a:r>
          </a:p>
          <a:p>
            <a:pPr lvl="0"/>
            <a:r>
              <a:rPr lang="lv-LV" dirty="0" smtClean="0"/>
              <a:t>Departamenta</a:t>
            </a:r>
          </a:p>
          <a:p>
            <a:pPr lvl="0"/>
            <a:r>
              <a:rPr lang="lv-LV" dirty="0" smtClean="0"/>
              <a:t>inspektors</a:t>
            </a:r>
            <a:endParaRPr lang="lv-LV" dirty="0"/>
          </a:p>
        </p:txBody>
      </p:sp>
      <p:sp>
        <p:nvSpPr>
          <p:cNvPr id="14" name="Text Placeholder 13"/>
          <p:cNvSpPr>
            <a:spLocks noGrp="1"/>
          </p:cNvSpPr>
          <p:nvPr>
            <p:ph type="body" sz="quarter" idx="12" hasCustomPrompt="1"/>
          </p:nvPr>
        </p:nvSpPr>
        <p:spPr>
          <a:xfrm>
            <a:off x="1967592" y="6205538"/>
            <a:ext cx="5167313" cy="342219"/>
          </a:xfrm>
          <a:prstGeom prst="rect">
            <a:avLst/>
          </a:prstGeom>
        </p:spPr>
        <p:txBody>
          <a:bodyPr/>
          <a:lstStyle>
            <a:lvl1pPr marL="0" indent="0" algn="ctr">
              <a:buNone/>
              <a:defRPr sz="1800"/>
            </a:lvl1pPr>
          </a:lstStyle>
          <a:p>
            <a:pPr lvl="0"/>
            <a:r>
              <a:rPr lang="lv-LV" dirty="0" smtClean="0"/>
              <a:t>2015. gada </a:t>
            </a:r>
            <a:r>
              <a:rPr lang="lv-LV" dirty="0" err="1" smtClean="0"/>
              <a:t>XX.mēnesis</a:t>
            </a:r>
            <a:endParaRPr lang="lv-LV" dirty="0"/>
          </a:p>
        </p:txBody>
      </p:sp>
    </p:spTree>
    <p:extLst>
      <p:ext uri="{BB962C8B-B14F-4D97-AF65-F5344CB8AC3E}">
        <p14:creationId xmlns:p14="http://schemas.microsoft.com/office/powerpoint/2010/main" val="23778367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beigums">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0" y="4487863"/>
            <a:ext cx="9144000" cy="1150937"/>
          </a:xfrm>
          <a:prstGeom prst="rect">
            <a:avLst/>
          </a:prstGeom>
        </p:spPr>
        <p:txBody>
          <a:bodyPr/>
          <a:lstStyle>
            <a:lvl1pPr marL="0" indent="0" algn="ctr">
              <a:buNone/>
              <a:defRPr>
                <a:latin typeface="Verdana" panose="020B0604030504040204" pitchFamily="34" charset="0"/>
                <a:ea typeface="Verdana" panose="020B0604030504040204" pitchFamily="34" charset="0"/>
                <a:cs typeface="Verdana" panose="020B0604030504040204" pitchFamily="34" charset="0"/>
              </a:defRPr>
            </a:lvl1pPr>
          </a:lstStyle>
          <a:p>
            <a:pPr lvl="0"/>
            <a:r>
              <a:rPr lang="en-US" altLang="lv-LV" sz="2400" b="1" smtClean="0">
                <a:solidFill>
                  <a:srgbClr val="639729"/>
                </a:solidFill>
                <a:ea typeface="MS PGothic" pitchFamily="34" charset="-128"/>
              </a:rPr>
              <a:t>Click to edit Master text styles</a:t>
            </a:r>
          </a:p>
        </p:txBody>
      </p:sp>
    </p:spTree>
    <p:extLst>
      <p:ext uri="{BB962C8B-B14F-4D97-AF65-F5344CB8AC3E}">
        <p14:creationId xmlns:p14="http://schemas.microsoft.com/office/powerpoint/2010/main" val="21326565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dirty="0"/>
          </a:p>
        </p:txBody>
      </p:sp>
    </p:spTree>
    <p:extLst>
      <p:ext uri="{BB962C8B-B14F-4D97-AF65-F5344CB8AC3E}">
        <p14:creationId xmlns:p14="http://schemas.microsoft.com/office/powerpoint/2010/main" val="289632202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5806981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47156" y="365126"/>
            <a:ext cx="6768193"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58182926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0635" y="365126"/>
            <a:ext cx="6695905" cy="1325563"/>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067613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365126"/>
            <a:ext cx="6686550" cy="1325563"/>
          </a:xfrm>
          <a:prstGeom prst="rect">
            <a:avLst/>
          </a:prstGeom>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18465560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6876434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341438"/>
            <a:ext cx="2949178" cy="1600200"/>
          </a:xfrm>
          <a:prstGeom prst="rect">
            <a:avLst/>
          </a:prstGeo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941638"/>
            <a:ext cx="2949178" cy="29273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341865797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355272"/>
            <a:ext cx="2949178" cy="1600200"/>
          </a:xfrm>
          <a:prstGeom prst="rect">
            <a:avLst/>
          </a:prstGeo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955472"/>
            <a:ext cx="2949178" cy="291351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32087150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8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likumi.lv/ta/id/49096-bernu-tiesibu-aizsardzibas-likums/redakcijas-datums/2017/03/28" TargetMode="External"/><Relationship Id="rId2" Type="http://schemas.openxmlformats.org/officeDocument/2006/relationships/hyperlink" Target="https://likumi.lv/ta/id/289399-grozijumi-bernu-tiesibu-aizsardzibas-likum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sz="2800" b="0" dirty="0" smtClean="0"/>
              <a:t>Aktualitātes bērnu tiesību aizsardzības jautājumos</a:t>
            </a:r>
            <a:endParaRPr lang="lv-LV" sz="2800" b="0" dirty="0"/>
          </a:p>
        </p:txBody>
      </p:sp>
      <p:sp>
        <p:nvSpPr>
          <p:cNvPr id="3" name="Text Placeholder 2"/>
          <p:cNvSpPr>
            <a:spLocks noGrp="1"/>
          </p:cNvSpPr>
          <p:nvPr>
            <p:ph type="body" sz="quarter" idx="11"/>
          </p:nvPr>
        </p:nvSpPr>
        <p:spPr/>
        <p:txBody>
          <a:bodyPr/>
          <a:lstStyle/>
          <a:p>
            <a:r>
              <a:rPr lang="lv-LV" dirty="0" smtClean="0"/>
              <a:t>Liene Masļeņikova</a:t>
            </a:r>
            <a:endParaRPr lang="lv-LV" dirty="0"/>
          </a:p>
          <a:p>
            <a:r>
              <a:rPr lang="lv-LV" dirty="0" smtClean="0"/>
              <a:t>Bērnu tiesību aizsardzības departamenta direktores vietniece</a:t>
            </a:r>
            <a:endParaRPr lang="lv-LV" dirty="0"/>
          </a:p>
        </p:txBody>
      </p:sp>
      <p:sp>
        <p:nvSpPr>
          <p:cNvPr id="4" name="Text Placeholder 3"/>
          <p:cNvSpPr>
            <a:spLocks noGrp="1"/>
          </p:cNvSpPr>
          <p:nvPr>
            <p:ph type="body" sz="quarter" idx="12"/>
          </p:nvPr>
        </p:nvSpPr>
        <p:spPr/>
        <p:txBody>
          <a:bodyPr/>
          <a:lstStyle/>
          <a:p>
            <a:r>
              <a:rPr lang="lv-LV" dirty="0" smtClean="0"/>
              <a:t>2017.gada septembris</a:t>
            </a:r>
            <a:endParaRPr lang="lv-LV" dirty="0"/>
          </a:p>
        </p:txBody>
      </p:sp>
    </p:spTree>
    <p:extLst>
      <p:ext uri="{BB962C8B-B14F-4D97-AF65-F5344CB8AC3E}">
        <p14:creationId xmlns:p14="http://schemas.microsoft.com/office/powerpoint/2010/main" val="848560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2167" y="278168"/>
            <a:ext cx="6563958" cy="1373079"/>
          </a:xfrm>
        </p:spPr>
        <p:txBody>
          <a:bodyPr/>
          <a:lstStyle/>
          <a:p>
            <a:pPr>
              <a:defRPr/>
            </a:pPr>
            <a:r>
              <a:rPr lang="lv-LV" dirty="0" smtClean="0">
                <a:cs typeface="Times New Roman" panose="02020603050405020304" pitchFamily="18" charset="0"/>
              </a:rPr>
              <a:t/>
            </a:r>
            <a:br>
              <a:rPr lang="lv-LV" dirty="0" smtClean="0">
                <a:cs typeface="Times New Roman" panose="02020603050405020304" pitchFamily="18" charset="0"/>
              </a:rPr>
            </a:br>
            <a:r>
              <a:rPr lang="lv-LV" dirty="0" smtClean="0">
                <a:cs typeface="Times New Roman" panose="02020603050405020304" pitchFamily="18" charset="0"/>
              </a:rPr>
              <a:t>Drošība izglītības iestādēs</a:t>
            </a:r>
            <a:endParaRPr lang="lv-LV" dirty="0">
              <a:cs typeface="Times New Roman" panose="02020603050405020304" pitchFamily="18" charset="0"/>
            </a:endParaRPr>
          </a:p>
        </p:txBody>
      </p:sp>
      <p:sp>
        <p:nvSpPr>
          <p:cNvPr id="17411" name="Content Placeholder 2"/>
          <p:cNvSpPr>
            <a:spLocks noGrp="1"/>
          </p:cNvSpPr>
          <p:nvPr>
            <p:ph idx="1"/>
          </p:nvPr>
        </p:nvSpPr>
        <p:spPr>
          <a:xfrm>
            <a:off x="822325" y="1846263"/>
            <a:ext cx="7543800" cy="4462462"/>
          </a:xfrm>
        </p:spPr>
        <p:txBody>
          <a:bodyPr/>
          <a:lstStyle/>
          <a:p>
            <a:pPr algn="just"/>
            <a:r>
              <a:rPr lang="lv-LV" altLang="lv-LV" sz="2400" b="1" dirty="0" smtClean="0">
                <a:latin typeface="Arial" panose="020B0604020202020204" pitchFamily="34" charset="0"/>
                <a:cs typeface="Arial" panose="020B0604020202020204" pitchFamily="34" charset="0"/>
              </a:rPr>
              <a:t>Ministru kabineta </a:t>
            </a:r>
            <a:r>
              <a:rPr lang="lv-LV" altLang="lv-LV" sz="2400" dirty="0" smtClean="0">
                <a:latin typeface="Arial" panose="020B0604020202020204" pitchFamily="34" charset="0"/>
                <a:cs typeface="Arial" panose="020B0604020202020204" pitchFamily="34" charset="0"/>
              </a:rPr>
              <a:t>2009.gada 24.novembra </a:t>
            </a:r>
            <a:r>
              <a:rPr lang="lv-LV" altLang="lv-LV" sz="2400" b="1" dirty="0" smtClean="0">
                <a:latin typeface="Arial" panose="020B0604020202020204" pitchFamily="34" charset="0"/>
                <a:cs typeface="Arial" panose="020B0604020202020204" pitchFamily="34" charset="0"/>
              </a:rPr>
              <a:t>noteikumi Nr.1338</a:t>
            </a:r>
            <a:r>
              <a:rPr lang="lv-LV" altLang="lv-LV" sz="2400" dirty="0" smtClean="0">
                <a:latin typeface="Arial" panose="020B0604020202020204" pitchFamily="34" charset="0"/>
                <a:cs typeface="Arial" panose="020B0604020202020204" pitchFamily="34" charset="0"/>
              </a:rPr>
              <a:t> «Kārtība, kādā nodrošināma izglītojamo drošība izglītības iestādēs un to organizētajos pasākumos»</a:t>
            </a:r>
          </a:p>
          <a:p>
            <a:pPr algn="just"/>
            <a:r>
              <a:rPr lang="lv-LV" altLang="lv-LV" sz="1800" dirty="0" smtClean="0">
                <a:latin typeface="Arial" panose="020B0604020202020204" pitchFamily="34" charset="0"/>
                <a:cs typeface="Arial" panose="020B0604020202020204" pitchFamily="34" charset="0"/>
              </a:rPr>
              <a:t>6. Iekšējās kārtības noteikumi nosaka:</a:t>
            </a:r>
          </a:p>
          <a:p>
            <a:pPr algn="just">
              <a:spcBef>
                <a:spcPts val="600"/>
              </a:spcBef>
            </a:pPr>
            <a:r>
              <a:rPr lang="lv-LV" altLang="lv-LV" dirty="0" smtClean="0">
                <a:latin typeface="Arial" panose="020B0604020202020204" pitchFamily="34" charset="0"/>
                <a:cs typeface="Arial" panose="020B0604020202020204" pitchFamily="34" charset="0"/>
              </a:rPr>
              <a:t>6.4</a:t>
            </a:r>
            <a:r>
              <a:rPr lang="lv-LV" altLang="lv-LV" b="1" dirty="0" smtClean="0">
                <a:latin typeface="Arial" panose="020B0604020202020204" pitchFamily="34" charset="0"/>
                <a:cs typeface="Arial" panose="020B0604020202020204" pitchFamily="34" charset="0"/>
              </a:rPr>
              <a:t>. izglītojamā rīcību, ja izglītojamais kādas personas darbībā saskata draudus savai vai citu personu drošībai;</a:t>
            </a:r>
          </a:p>
          <a:p>
            <a:pPr algn="just">
              <a:spcBef>
                <a:spcPts val="600"/>
              </a:spcBef>
            </a:pPr>
            <a:r>
              <a:rPr lang="lv-LV" altLang="lv-LV" dirty="0" smtClean="0">
                <a:latin typeface="Arial" panose="020B0604020202020204" pitchFamily="34" charset="0"/>
                <a:cs typeface="Arial" panose="020B0604020202020204" pitchFamily="34" charset="0"/>
              </a:rPr>
              <a:t>6.5. </a:t>
            </a:r>
            <a:r>
              <a:rPr lang="lv-LV" altLang="lv-LV" b="1" dirty="0" smtClean="0">
                <a:latin typeface="Arial" panose="020B0604020202020204" pitchFamily="34" charset="0"/>
                <a:cs typeface="Arial" panose="020B0604020202020204" pitchFamily="34" charset="0"/>
              </a:rPr>
              <a:t>vadītāja un pedagogu rīcību, ja tiek konstatēta fiziska vai emocionāla vardarbība pret izglītojamo. </a:t>
            </a:r>
          </a:p>
        </p:txBody>
      </p:sp>
    </p:spTree>
    <p:extLst>
      <p:ext uri="{BB962C8B-B14F-4D97-AF65-F5344CB8AC3E}">
        <p14:creationId xmlns:p14="http://schemas.microsoft.com/office/powerpoint/2010/main" val="2932163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smtClean="0"/>
              <a:t>Paldies!</a:t>
            </a:r>
            <a:endParaRPr lang="lv-LV" dirty="0"/>
          </a:p>
        </p:txBody>
      </p:sp>
    </p:spTree>
    <p:extLst>
      <p:ext uri="{BB962C8B-B14F-4D97-AF65-F5344CB8AC3E}">
        <p14:creationId xmlns:p14="http://schemas.microsoft.com/office/powerpoint/2010/main" val="111320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t>Bērnu tiesību aizsardzības likuma </a:t>
            </a:r>
            <a:r>
              <a:rPr lang="lv-LV" sz="4000" dirty="0" smtClean="0"/>
              <a:t>70.panta otrā daļa</a:t>
            </a:r>
            <a:endParaRPr lang="lv-LV" sz="4000" dirty="0"/>
          </a:p>
        </p:txBody>
      </p:sp>
      <p:sp>
        <p:nvSpPr>
          <p:cNvPr id="3" name="Content Placeholder 2"/>
          <p:cNvSpPr>
            <a:spLocks noGrp="1"/>
          </p:cNvSpPr>
          <p:nvPr>
            <p:ph idx="1"/>
          </p:nvPr>
        </p:nvSpPr>
        <p:spPr/>
        <p:txBody>
          <a:bodyPr/>
          <a:lstStyle/>
          <a:p>
            <a:pPr marL="0" indent="0">
              <a:buNone/>
            </a:pPr>
            <a:r>
              <a:rPr lang="en-US" sz="2000" dirty="0" err="1" smtClean="0">
                <a:latin typeface="Arial" panose="020B0604020202020204" pitchFamily="34" charset="0"/>
              </a:rPr>
              <a:t>Bērnam</a:t>
            </a:r>
            <a:r>
              <a:rPr lang="en-US" sz="2000" dirty="0" smtClean="0">
                <a:latin typeface="Arial" panose="020B0604020202020204" pitchFamily="34" charset="0"/>
              </a:rPr>
              <a:t> </a:t>
            </a:r>
            <a:r>
              <a:rPr lang="en-US" sz="2000" dirty="0" err="1">
                <a:latin typeface="Arial" panose="020B0604020202020204" pitchFamily="34" charset="0"/>
              </a:rPr>
              <a:t>pašam</a:t>
            </a:r>
            <a:r>
              <a:rPr lang="en-US" sz="2000" dirty="0">
                <a:latin typeface="Arial" panose="020B0604020202020204" pitchFamily="34" charset="0"/>
              </a:rPr>
              <a:t> un </a:t>
            </a:r>
            <a:r>
              <a:rPr lang="en-US" sz="2000" dirty="0" err="1">
                <a:latin typeface="Arial" panose="020B0604020202020204" pitchFamily="34" charset="0"/>
              </a:rPr>
              <a:t>citām</a:t>
            </a:r>
            <a:r>
              <a:rPr lang="en-US" sz="2000" dirty="0">
                <a:latin typeface="Arial" panose="020B0604020202020204" pitchFamily="34" charset="0"/>
              </a:rPr>
              <a:t> </a:t>
            </a:r>
            <a:r>
              <a:rPr lang="en-US" sz="2000" dirty="0" err="1">
                <a:latin typeface="Arial" panose="020B0604020202020204" pitchFamily="34" charset="0"/>
              </a:rPr>
              <a:t>personām</a:t>
            </a:r>
            <a:r>
              <a:rPr lang="en-US" sz="2000" dirty="0">
                <a:latin typeface="Arial" panose="020B0604020202020204" pitchFamily="34" charset="0"/>
              </a:rPr>
              <a:t> </a:t>
            </a:r>
            <a:r>
              <a:rPr lang="en-US" sz="2000" dirty="0" err="1">
                <a:latin typeface="Arial" panose="020B0604020202020204" pitchFamily="34" charset="0"/>
              </a:rPr>
              <a:t>ir</a:t>
            </a:r>
            <a:r>
              <a:rPr lang="en-US" sz="2000" dirty="0">
                <a:latin typeface="Arial" panose="020B0604020202020204" pitchFamily="34" charset="0"/>
              </a:rPr>
              <a:t> </a:t>
            </a:r>
            <a:r>
              <a:rPr lang="en-US" sz="2000" dirty="0" err="1">
                <a:latin typeface="Arial" panose="020B0604020202020204" pitchFamily="34" charset="0"/>
              </a:rPr>
              <a:t>tiesības</a:t>
            </a:r>
            <a:r>
              <a:rPr lang="en-US" sz="2000" dirty="0">
                <a:latin typeface="Arial" panose="020B0604020202020204" pitchFamily="34" charset="0"/>
              </a:rPr>
              <a:t> </a:t>
            </a:r>
            <a:r>
              <a:rPr lang="en-US" sz="2000" dirty="0" err="1">
                <a:latin typeface="Arial" panose="020B0604020202020204" pitchFamily="34" charset="0"/>
              </a:rPr>
              <a:t>vērsties</a:t>
            </a:r>
            <a:r>
              <a:rPr lang="en-US" sz="2000" dirty="0">
                <a:latin typeface="Arial" panose="020B0604020202020204" pitchFamily="34" charset="0"/>
              </a:rPr>
              <a:t> </a:t>
            </a:r>
            <a:r>
              <a:rPr lang="en-US" sz="2000" dirty="0" err="1">
                <a:latin typeface="Arial" panose="020B0604020202020204" pitchFamily="34" charset="0"/>
              </a:rPr>
              <a:t>pēc</a:t>
            </a:r>
            <a:r>
              <a:rPr lang="en-US" sz="2000" dirty="0">
                <a:latin typeface="Arial" panose="020B0604020202020204" pitchFamily="34" charset="0"/>
              </a:rPr>
              <a:t> </a:t>
            </a:r>
            <a:r>
              <a:rPr lang="en-US" sz="2000" dirty="0" err="1">
                <a:latin typeface="Arial" panose="020B0604020202020204" pitchFamily="34" charset="0"/>
              </a:rPr>
              <a:t>palīdzības</a:t>
            </a:r>
            <a:r>
              <a:rPr lang="en-US" sz="2000" dirty="0">
                <a:latin typeface="Arial" panose="020B0604020202020204" pitchFamily="34" charset="0"/>
              </a:rPr>
              <a:t> </a:t>
            </a:r>
            <a:r>
              <a:rPr lang="en-US" sz="2000" dirty="0" err="1">
                <a:latin typeface="Arial" panose="020B0604020202020204" pitchFamily="34" charset="0"/>
              </a:rPr>
              <a:t>bērna</a:t>
            </a:r>
            <a:r>
              <a:rPr lang="en-US" sz="2000" dirty="0">
                <a:latin typeface="Arial" panose="020B0604020202020204" pitchFamily="34" charset="0"/>
              </a:rPr>
              <a:t> </a:t>
            </a:r>
            <a:r>
              <a:rPr lang="en-US" sz="2000" dirty="0" err="1">
                <a:latin typeface="Arial" panose="020B0604020202020204" pitchFamily="34" charset="0"/>
              </a:rPr>
              <a:t>tiesību</a:t>
            </a:r>
            <a:r>
              <a:rPr lang="en-US" sz="2000" dirty="0">
                <a:latin typeface="Arial" panose="020B0604020202020204" pitchFamily="34" charset="0"/>
              </a:rPr>
              <a:t> </a:t>
            </a:r>
            <a:r>
              <a:rPr lang="en-US" sz="2000" dirty="0" err="1">
                <a:latin typeface="Arial" panose="020B0604020202020204" pitchFamily="34" charset="0"/>
              </a:rPr>
              <a:t>aizsardzības</a:t>
            </a:r>
            <a:r>
              <a:rPr lang="en-US" sz="2000" dirty="0">
                <a:latin typeface="Arial" panose="020B0604020202020204" pitchFamily="34" charset="0"/>
              </a:rPr>
              <a:t> </a:t>
            </a:r>
            <a:r>
              <a:rPr lang="en-US" sz="2000" dirty="0" err="1">
                <a:latin typeface="Arial" panose="020B0604020202020204" pitchFamily="34" charset="0"/>
              </a:rPr>
              <a:t>institūcijās</a:t>
            </a:r>
            <a:r>
              <a:rPr lang="en-US" sz="2000" dirty="0">
                <a:latin typeface="Arial" panose="020B0604020202020204" pitchFamily="34" charset="0"/>
              </a:rPr>
              <a:t> un </a:t>
            </a:r>
            <a:r>
              <a:rPr lang="en-US" sz="2000" dirty="0" err="1">
                <a:latin typeface="Arial" panose="020B0604020202020204" pitchFamily="34" charset="0"/>
              </a:rPr>
              <a:t>citās</a:t>
            </a:r>
            <a:r>
              <a:rPr lang="en-US" sz="2000" dirty="0">
                <a:latin typeface="Arial" panose="020B0604020202020204" pitchFamily="34" charset="0"/>
              </a:rPr>
              <a:t> </a:t>
            </a:r>
            <a:r>
              <a:rPr lang="en-US" sz="2000" dirty="0" err="1">
                <a:latin typeface="Arial" panose="020B0604020202020204" pitchFamily="34" charset="0"/>
              </a:rPr>
              <a:t>valsts</a:t>
            </a:r>
            <a:r>
              <a:rPr lang="en-US" sz="2000" dirty="0">
                <a:latin typeface="Arial" panose="020B0604020202020204" pitchFamily="34" charset="0"/>
              </a:rPr>
              <a:t> un </a:t>
            </a:r>
            <a:r>
              <a:rPr lang="en-US" sz="2000" dirty="0" err="1">
                <a:latin typeface="Arial" panose="020B0604020202020204" pitchFamily="34" charset="0"/>
              </a:rPr>
              <a:t>pašvaldību</a:t>
            </a:r>
            <a:r>
              <a:rPr lang="en-US" sz="2000" dirty="0">
                <a:latin typeface="Arial" panose="020B0604020202020204" pitchFamily="34" charset="0"/>
              </a:rPr>
              <a:t> </a:t>
            </a:r>
            <a:r>
              <a:rPr lang="en-US" sz="2000" dirty="0" err="1">
                <a:latin typeface="Arial" panose="020B0604020202020204" pitchFamily="34" charset="0"/>
              </a:rPr>
              <a:t>institūcijās</a:t>
            </a:r>
            <a:r>
              <a:rPr lang="en-US" sz="2000" dirty="0">
                <a:latin typeface="Arial" panose="020B0604020202020204" pitchFamily="34" charset="0"/>
              </a:rPr>
              <a:t>, un </a:t>
            </a:r>
            <a:r>
              <a:rPr lang="en-US" sz="2000" dirty="0" err="1">
                <a:latin typeface="Arial" panose="020B0604020202020204" pitchFamily="34" charset="0"/>
              </a:rPr>
              <a:t>šīs</a:t>
            </a:r>
            <a:r>
              <a:rPr lang="en-US" sz="2000" dirty="0">
                <a:latin typeface="Arial" panose="020B0604020202020204" pitchFamily="34" charset="0"/>
              </a:rPr>
              <a:t> </a:t>
            </a:r>
            <a:r>
              <a:rPr lang="en-US" sz="2000" dirty="0" err="1">
                <a:latin typeface="Arial" panose="020B0604020202020204" pitchFamily="34" charset="0"/>
              </a:rPr>
              <a:t>institūcijas</a:t>
            </a:r>
            <a:r>
              <a:rPr lang="en-US" sz="2000" dirty="0">
                <a:latin typeface="Arial" panose="020B0604020202020204" pitchFamily="34" charset="0"/>
              </a:rPr>
              <a:t> </a:t>
            </a:r>
            <a:r>
              <a:rPr lang="en-US" sz="2000" dirty="0" err="1">
                <a:latin typeface="Arial" panose="020B0604020202020204" pitchFamily="34" charset="0"/>
              </a:rPr>
              <a:t>ikvienā</a:t>
            </a:r>
            <a:r>
              <a:rPr lang="en-US" sz="2000" dirty="0">
                <a:latin typeface="Arial" panose="020B0604020202020204" pitchFamily="34" charset="0"/>
              </a:rPr>
              <a:t> </a:t>
            </a:r>
            <a:r>
              <a:rPr lang="en-US" sz="2000" dirty="0" err="1">
                <a:latin typeface="Arial" panose="020B0604020202020204" pitchFamily="34" charset="0"/>
              </a:rPr>
              <a:t>gadījumā</a:t>
            </a:r>
            <a:r>
              <a:rPr lang="en-US" sz="2000" dirty="0">
                <a:latin typeface="Arial" panose="020B0604020202020204" pitchFamily="34" charset="0"/>
              </a:rPr>
              <a:t> </a:t>
            </a:r>
            <a:r>
              <a:rPr lang="en-US" sz="2000" dirty="0" err="1">
                <a:latin typeface="Arial" panose="020B0604020202020204" pitchFamily="34" charset="0"/>
              </a:rPr>
              <a:t>veic</a:t>
            </a:r>
            <a:r>
              <a:rPr lang="en-US" sz="2000" dirty="0">
                <a:latin typeface="Arial" panose="020B0604020202020204" pitchFamily="34" charset="0"/>
              </a:rPr>
              <a:t> </a:t>
            </a:r>
            <a:r>
              <a:rPr lang="en-US" sz="2000" dirty="0" err="1">
                <a:latin typeface="Arial" panose="020B0604020202020204" pitchFamily="34" charset="0"/>
              </a:rPr>
              <a:t>likumā</a:t>
            </a:r>
            <a:r>
              <a:rPr lang="en-US" sz="2000" dirty="0">
                <a:latin typeface="Arial" panose="020B0604020202020204" pitchFamily="34" charset="0"/>
              </a:rPr>
              <a:t> </a:t>
            </a:r>
            <a:r>
              <a:rPr lang="en-US" sz="2000" dirty="0" err="1">
                <a:latin typeface="Arial" panose="020B0604020202020204" pitchFamily="34" charset="0"/>
              </a:rPr>
              <a:t>paredzētās</a:t>
            </a:r>
            <a:r>
              <a:rPr lang="en-US" sz="2000" dirty="0">
                <a:latin typeface="Arial" panose="020B0604020202020204" pitchFamily="34" charset="0"/>
              </a:rPr>
              <a:t> </a:t>
            </a:r>
            <a:r>
              <a:rPr lang="en-US" sz="2000" dirty="0" err="1">
                <a:latin typeface="Arial" panose="020B0604020202020204" pitchFamily="34" charset="0"/>
              </a:rPr>
              <a:t>darbības</a:t>
            </a:r>
            <a:r>
              <a:rPr lang="en-US" sz="2000" dirty="0">
                <a:latin typeface="Arial" panose="020B0604020202020204" pitchFamily="34" charset="0"/>
              </a:rPr>
              <a:t> </a:t>
            </a:r>
            <a:r>
              <a:rPr lang="en-US" sz="2000" dirty="0" err="1">
                <a:latin typeface="Arial" panose="020B0604020202020204" pitchFamily="34" charset="0"/>
              </a:rPr>
              <a:t>pārkāpuma</a:t>
            </a:r>
            <a:r>
              <a:rPr lang="en-US" sz="2000" dirty="0">
                <a:latin typeface="Arial" panose="020B0604020202020204" pitchFamily="34" charset="0"/>
              </a:rPr>
              <a:t>, ja </a:t>
            </a:r>
            <a:r>
              <a:rPr lang="en-US" sz="2000" dirty="0" err="1">
                <a:latin typeface="Arial" panose="020B0604020202020204" pitchFamily="34" charset="0"/>
              </a:rPr>
              <a:t>tāds</a:t>
            </a:r>
            <a:r>
              <a:rPr lang="en-US" sz="2000" dirty="0">
                <a:latin typeface="Arial" panose="020B0604020202020204" pitchFamily="34" charset="0"/>
              </a:rPr>
              <a:t> </a:t>
            </a:r>
            <a:r>
              <a:rPr lang="en-US" sz="2000" dirty="0" err="1">
                <a:latin typeface="Arial" panose="020B0604020202020204" pitchFamily="34" charset="0"/>
              </a:rPr>
              <a:t>tiek</a:t>
            </a:r>
            <a:r>
              <a:rPr lang="en-US" sz="2000" dirty="0">
                <a:latin typeface="Arial" panose="020B0604020202020204" pitchFamily="34" charset="0"/>
              </a:rPr>
              <a:t> </a:t>
            </a:r>
            <a:r>
              <a:rPr lang="en-US" sz="2000" dirty="0" err="1">
                <a:latin typeface="Arial" panose="020B0604020202020204" pitchFamily="34" charset="0"/>
              </a:rPr>
              <a:t>konstatēts</a:t>
            </a:r>
            <a:r>
              <a:rPr lang="en-US" sz="2000" dirty="0">
                <a:latin typeface="Arial" panose="020B0604020202020204" pitchFamily="34" charset="0"/>
              </a:rPr>
              <a:t>, </a:t>
            </a:r>
            <a:r>
              <a:rPr lang="en-US" sz="2000" dirty="0" err="1">
                <a:latin typeface="Arial" panose="020B0604020202020204" pitchFamily="34" charset="0"/>
              </a:rPr>
              <a:t>novēršanai</a:t>
            </a:r>
            <a:r>
              <a:rPr lang="en-US" sz="2000" dirty="0">
                <a:latin typeface="Arial" panose="020B0604020202020204" pitchFamily="34" charset="0"/>
              </a:rPr>
              <a:t>, </a:t>
            </a:r>
            <a:r>
              <a:rPr lang="en-US" sz="2000" dirty="0" err="1">
                <a:latin typeface="Arial" panose="020B0604020202020204" pitchFamily="34" charset="0"/>
              </a:rPr>
              <a:t>kā</a:t>
            </a:r>
            <a:r>
              <a:rPr lang="en-US" sz="2000" dirty="0">
                <a:latin typeface="Arial" panose="020B0604020202020204" pitchFamily="34" charset="0"/>
              </a:rPr>
              <a:t> </a:t>
            </a:r>
            <a:r>
              <a:rPr lang="en-US" sz="2000" dirty="0" err="1">
                <a:latin typeface="Arial" panose="020B0604020202020204" pitchFamily="34" charset="0"/>
              </a:rPr>
              <a:t>arī</a:t>
            </a:r>
            <a:r>
              <a:rPr lang="en-US" sz="2000" dirty="0">
                <a:latin typeface="Arial" panose="020B0604020202020204" pitchFamily="34" charset="0"/>
              </a:rPr>
              <a:t> </a:t>
            </a:r>
            <a:r>
              <a:rPr lang="en-US" sz="2000" dirty="0" err="1">
                <a:latin typeface="Arial" panose="020B0604020202020204" pitchFamily="34" charset="0"/>
              </a:rPr>
              <a:t>atbalsta</a:t>
            </a:r>
            <a:r>
              <a:rPr lang="en-US" sz="2000" dirty="0">
                <a:latin typeface="Arial" panose="020B0604020202020204" pitchFamily="34" charset="0"/>
              </a:rPr>
              <a:t> un </a:t>
            </a:r>
            <a:r>
              <a:rPr lang="en-US" sz="2000" dirty="0" err="1">
                <a:latin typeface="Arial" panose="020B0604020202020204" pitchFamily="34" charset="0"/>
              </a:rPr>
              <a:t>palīdzības</a:t>
            </a:r>
            <a:r>
              <a:rPr lang="en-US" sz="2000" dirty="0">
                <a:latin typeface="Arial" panose="020B0604020202020204" pitchFamily="34" charset="0"/>
              </a:rPr>
              <a:t> </a:t>
            </a:r>
            <a:r>
              <a:rPr lang="en-US" sz="2000" dirty="0" err="1">
                <a:latin typeface="Arial" panose="020B0604020202020204" pitchFamily="34" charset="0"/>
              </a:rPr>
              <a:t>sniegšanai</a:t>
            </a:r>
            <a:r>
              <a:rPr lang="en-US" sz="2000" dirty="0">
                <a:latin typeface="Arial" panose="020B0604020202020204" pitchFamily="34" charset="0"/>
              </a:rPr>
              <a:t> </a:t>
            </a:r>
            <a:r>
              <a:rPr lang="en-US" sz="2000" dirty="0" err="1">
                <a:latin typeface="Arial" panose="020B0604020202020204" pitchFamily="34" charset="0"/>
              </a:rPr>
              <a:t>bērnam</a:t>
            </a:r>
            <a:r>
              <a:rPr lang="en-US" sz="2000" dirty="0">
                <a:latin typeface="Arial" panose="020B0604020202020204" pitchFamily="34" charset="0"/>
              </a:rPr>
              <a:t>. </a:t>
            </a:r>
            <a:endParaRPr lang="lv-LV" sz="2000" dirty="0" smtClean="0">
              <a:latin typeface="Arial" panose="020B0604020202020204" pitchFamily="34" charset="0"/>
            </a:endParaRPr>
          </a:p>
          <a:p>
            <a:pPr marL="0" indent="0">
              <a:buNone/>
            </a:pPr>
            <a:r>
              <a:rPr lang="en-US" dirty="0" err="1" smtClean="0">
                <a:latin typeface="Arial" panose="020B0604020202020204" pitchFamily="34" charset="0"/>
              </a:rPr>
              <a:t>Bērnu</a:t>
            </a:r>
            <a:r>
              <a:rPr lang="en-US" dirty="0" smtClean="0">
                <a:latin typeface="Arial" panose="020B0604020202020204" pitchFamily="34" charset="0"/>
              </a:rPr>
              <a:t> </a:t>
            </a:r>
            <a:r>
              <a:rPr lang="en-US" dirty="0" err="1">
                <a:latin typeface="Arial" panose="020B0604020202020204" pitchFamily="34" charset="0"/>
              </a:rPr>
              <a:t>aprūpes</a:t>
            </a:r>
            <a:r>
              <a:rPr lang="en-US" dirty="0">
                <a:latin typeface="Arial" panose="020B0604020202020204" pitchFamily="34" charset="0"/>
              </a:rPr>
              <a:t>, </a:t>
            </a:r>
            <a:r>
              <a:rPr lang="en-US" dirty="0" err="1">
                <a:latin typeface="Arial" panose="020B0604020202020204" pitchFamily="34" charset="0"/>
              </a:rPr>
              <a:t>izglītības</a:t>
            </a:r>
            <a:r>
              <a:rPr lang="en-US" dirty="0">
                <a:latin typeface="Arial" panose="020B0604020202020204" pitchFamily="34" charset="0"/>
              </a:rPr>
              <a:t>, </a:t>
            </a:r>
            <a:r>
              <a:rPr lang="en-US" dirty="0" err="1">
                <a:latin typeface="Arial" panose="020B0604020202020204" pitchFamily="34" charset="0"/>
              </a:rPr>
              <a:t>veselības</a:t>
            </a:r>
            <a:r>
              <a:rPr lang="en-US" dirty="0">
                <a:latin typeface="Arial" panose="020B0604020202020204" pitchFamily="34" charset="0"/>
              </a:rPr>
              <a:t> </a:t>
            </a:r>
            <a:r>
              <a:rPr lang="en-US" dirty="0" err="1">
                <a:latin typeface="Arial" panose="020B0604020202020204" pitchFamily="34" charset="0"/>
              </a:rPr>
              <a:t>aprūpes</a:t>
            </a:r>
            <a:r>
              <a:rPr lang="en-US" dirty="0">
                <a:latin typeface="Arial" panose="020B0604020202020204" pitchFamily="34" charset="0"/>
              </a:rPr>
              <a:t> un </a:t>
            </a:r>
            <a:r>
              <a:rPr lang="en-US" dirty="0" err="1">
                <a:latin typeface="Arial" panose="020B0604020202020204" pitchFamily="34" charset="0"/>
              </a:rPr>
              <a:t>citu</a:t>
            </a:r>
            <a:r>
              <a:rPr lang="en-US" dirty="0">
                <a:latin typeface="Arial" panose="020B0604020202020204" pitchFamily="34" charset="0"/>
              </a:rPr>
              <a:t> </a:t>
            </a:r>
            <a:r>
              <a:rPr lang="en-US" dirty="0" err="1">
                <a:latin typeface="Arial" panose="020B0604020202020204" pitchFamily="34" charset="0"/>
              </a:rPr>
              <a:t>tādu</a:t>
            </a:r>
            <a:r>
              <a:rPr lang="en-US" dirty="0">
                <a:latin typeface="Arial" panose="020B0604020202020204" pitchFamily="34" charset="0"/>
              </a:rPr>
              <a:t> </a:t>
            </a:r>
            <a:r>
              <a:rPr lang="en-US" dirty="0" err="1">
                <a:latin typeface="Arial" panose="020B0604020202020204" pitchFamily="34" charset="0"/>
              </a:rPr>
              <a:t>iestāžu</a:t>
            </a:r>
            <a:r>
              <a:rPr lang="en-US" dirty="0">
                <a:latin typeface="Arial" panose="020B0604020202020204" pitchFamily="34" charset="0"/>
              </a:rPr>
              <a:t> </a:t>
            </a:r>
            <a:r>
              <a:rPr lang="en-US" dirty="0" err="1">
                <a:latin typeface="Arial" panose="020B0604020202020204" pitchFamily="34" charset="0"/>
              </a:rPr>
              <a:t>vadītājiem</a:t>
            </a:r>
            <a:r>
              <a:rPr lang="en-US" dirty="0">
                <a:latin typeface="Arial" panose="020B0604020202020204" pitchFamily="34" charset="0"/>
              </a:rPr>
              <a:t>, </a:t>
            </a:r>
            <a:r>
              <a:rPr lang="en-US" dirty="0" err="1">
                <a:latin typeface="Arial" panose="020B0604020202020204" pitchFamily="34" charset="0"/>
              </a:rPr>
              <a:t>kurās</a:t>
            </a:r>
            <a:r>
              <a:rPr lang="en-US" dirty="0">
                <a:latin typeface="Arial" panose="020B0604020202020204" pitchFamily="34" charset="0"/>
              </a:rPr>
              <a:t> </a:t>
            </a:r>
            <a:r>
              <a:rPr lang="en-US" dirty="0" err="1">
                <a:latin typeface="Arial" panose="020B0604020202020204" pitchFamily="34" charset="0"/>
              </a:rPr>
              <a:t>uzturas</a:t>
            </a:r>
            <a:r>
              <a:rPr lang="en-US" dirty="0">
                <a:latin typeface="Arial" panose="020B0604020202020204" pitchFamily="34" charset="0"/>
              </a:rPr>
              <a:t> </a:t>
            </a:r>
            <a:r>
              <a:rPr lang="en-US" dirty="0" err="1">
                <a:latin typeface="Arial" panose="020B0604020202020204" pitchFamily="34" charset="0"/>
              </a:rPr>
              <a:t>bērni</a:t>
            </a:r>
            <a:r>
              <a:rPr lang="en-US" dirty="0">
                <a:latin typeface="Arial" panose="020B0604020202020204" pitchFamily="34" charset="0"/>
              </a:rPr>
              <a:t>, </a:t>
            </a:r>
            <a:r>
              <a:rPr lang="en-US" dirty="0" err="1">
                <a:latin typeface="Arial" panose="020B0604020202020204" pitchFamily="34" charset="0"/>
              </a:rPr>
              <a:t>ir</a:t>
            </a:r>
            <a:r>
              <a:rPr lang="en-US" dirty="0">
                <a:latin typeface="Arial" panose="020B0604020202020204" pitchFamily="34" charset="0"/>
              </a:rPr>
              <a:t> </a:t>
            </a:r>
            <a:r>
              <a:rPr lang="en-US" b="1" dirty="0" err="1">
                <a:latin typeface="Arial" panose="020B0604020202020204" pitchFamily="34" charset="0"/>
              </a:rPr>
              <a:t>pienākums</a:t>
            </a:r>
            <a:r>
              <a:rPr lang="en-US" b="1" dirty="0">
                <a:latin typeface="Arial" panose="020B0604020202020204" pitchFamily="34" charset="0"/>
              </a:rPr>
              <a:t> </a:t>
            </a:r>
            <a:r>
              <a:rPr lang="en-US" b="1" dirty="0" err="1">
                <a:latin typeface="Arial" panose="020B0604020202020204" pitchFamily="34" charset="0"/>
              </a:rPr>
              <a:t>noteikt</a:t>
            </a:r>
            <a:r>
              <a:rPr lang="en-US" b="1" dirty="0">
                <a:latin typeface="Arial" panose="020B0604020202020204" pitchFamily="34" charset="0"/>
              </a:rPr>
              <a:t> </a:t>
            </a:r>
            <a:r>
              <a:rPr lang="en-US" b="1" dirty="0" err="1">
                <a:latin typeface="Arial" panose="020B0604020202020204" pitchFamily="34" charset="0"/>
              </a:rPr>
              <a:t>bērnu</a:t>
            </a:r>
            <a:r>
              <a:rPr lang="en-US" b="1" dirty="0">
                <a:latin typeface="Arial" panose="020B0604020202020204" pitchFamily="34" charset="0"/>
              </a:rPr>
              <a:t> </a:t>
            </a:r>
            <a:r>
              <a:rPr lang="en-US" b="1" dirty="0" err="1">
                <a:latin typeface="Arial" panose="020B0604020202020204" pitchFamily="34" charset="0"/>
              </a:rPr>
              <a:t>sūdzību</a:t>
            </a:r>
            <a:r>
              <a:rPr lang="en-US" b="1" dirty="0">
                <a:latin typeface="Arial" panose="020B0604020202020204" pitchFamily="34" charset="0"/>
              </a:rPr>
              <a:t> </a:t>
            </a:r>
            <a:r>
              <a:rPr lang="en-US" b="1" dirty="0" err="1">
                <a:latin typeface="Arial" panose="020B0604020202020204" pitchFamily="34" charset="0"/>
              </a:rPr>
              <a:t>iesniegšanas</a:t>
            </a:r>
            <a:r>
              <a:rPr lang="en-US" b="1" dirty="0">
                <a:latin typeface="Arial" panose="020B0604020202020204" pitchFamily="34" charset="0"/>
              </a:rPr>
              <a:t> un </a:t>
            </a:r>
            <a:r>
              <a:rPr lang="en-US" b="1" dirty="0" err="1">
                <a:latin typeface="Arial" panose="020B0604020202020204" pitchFamily="34" charset="0"/>
              </a:rPr>
              <a:t>izskatīšanas</a:t>
            </a:r>
            <a:r>
              <a:rPr lang="en-US" b="1" dirty="0">
                <a:latin typeface="Arial" panose="020B0604020202020204" pitchFamily="34" charset="0"/>
              </a:rPr>
              <a:t> </a:t>
            </a:r>
            <a:r>
              <a:rPr lang="en-US" b="1" dirty="0" err="1">
                <a:latin typeface="Arial" panose="020B0604020202020204" pitchFamily="34" charset="0"/>
              </a:rPr>
              <a:t>kārtību</a:t>
            </a:r>
            <a:r>
              <a:rPr lang="en-US" b="1" dirty="0">
                <a:latin typeface="Arial" panose="020B0604020202020204" pitchFamily="34" charset="0"/>
              </a:rPr>
              <a:t> un </a:t>
            </a:r>
            <a:r>
              <a:rPr lang="en-US" b="1" dirty="0" err="1">
                <a:latin typeface="Arial" panose="020B0604020202020204" pitchFamily="34" charset="0"/>
              </a:rPr>
              <a:t>padarīt</a:t>
            </a:r>
            <a:r>
              <a:rPr lang="en-US" b="1" dirty="0">
                <a:latin typeface="Arial" panose="020B0604020202020204" pitchFamily="34" charset="0"/>
              </a:rPr>
              <a:t> to </a:t>
            </a:r>
            <a:r>
              <a:rPr lang="en-US" b="1" dirty="0" err="1">
                <a:latin typeface="Arial" panose="020B0604020202020204" pitchFamily="34" charset="0"/>
              </a:rPr>
              <a:t>bērniem</a:t>
            </a:r>
            <a:r>
              <a:rPr lang="en-US" b="1" dirty="0">
                <a:latin typeface="Arial" panose="020B0604020202020204" pitchFamily="34" charset="0"/>
              </a:rPr>
              <a:t> </a:t>
            </a:r>
            <a:r>
              <a:rPr lang="en-US" b="1" dirty="0" err="1">
                <a:latin typeface="Arial" panose="020B0604020202020204" pitchFamily="34" charset="0"/>
              </a:rPr>
              <a:t>zināmu</a:t>
            </a:r>
            <a:r>
              <a:rPr lang="en-US" b="1" dirty="0">
                <a:latin typeface="Arial" panose="020B0604020202020204" pitchFamily="34" charset="0"/>
              </a:rPr>
              <a:t> un </a:t>
            </a:r>
            <a:r>
              <a:rPr lang="en-US" b="1" dirty="0" err="1">
                <a:latin typeface="Arial" panose="020B0604020202020204" pitchFamily="34" charset="0"/>
              </a:rPr>
              <a:t>pieejamu</a:t>
            </a:r>
            <a:r>
              <a:rPr lang="en-US" dirty="0" smtClean="0">
                <a:latin typeface="Arial" panose="020B0604020202020204" pitchFamily="34" charset="0"/>
              </a:rPr>
              <a:t>.</a:t>
            </a:r>
            <a:endParaRPr lang="lv-LV" dirty="0" smtClean="0">
              <a:latin typeface="Arial" panose="020B0604020202020204" pitchFamily="34" charset="0"/>
            </a:endParaRPr>
          </a:p>
          <a:p>
            <a:pPr marL="0" indent="0">
              <a:buNone/>
            </a:pPr>
            <a:endParaRPr lang="lv-LV" dirty="0">
              <a:latin typeface="Arial" panose="020B0604020202020204" pitchFamily="34" charset="0"/>
            </a:endParaRPr>
          </a:p>
          <a:p>
            <a:pPr marL="0" indent="0">
              <a:buNone/>
            </a:pPr>
            <a:r>
              <a:rPr lang="lv-LV" sz="1600" dirty="0" smtClean="0">
                <a:latin typeface="Arial" panose="020B0604020202020204" pitchFamily="34" charset="0"/>
              </a:rPr>
              <a:t>(</a:t>
            </a:r>
            <a:r>
              <a:rPr lang="en-US" sz="1600" i="1" dirty="0" err="1">
                <a:latin typeface="Arial" panose="020B0604020202020204" pitchFamily="34" charset="0"/>
              </a:rPr>
              <a:t>Ar</a:t>
            </a:r>
            <a:r>
              <a:rPr lang="en-US" sz="1600" i="1" dirty="0">
                <a:latin typeface="Arial" panose="020B0604020202020204" pitchFamily="34" charset="0"/>
              </a:rPr>
              <a:t> </a:t>
            </a:r>
            <a:r>
              <a:rPr lang="en-US" sz="1600" i="1" dirty="0" err="1">
                <a:latin typeface="Arial" panose="020B0604020202020204" pitchFamily="34" charset="0"/>
              </a:rPr>
              <a:t>grozījumiem</a:t>
            </a:r>
            <a:r>
              <a:rPr lang="en-US" sz="1600" i="1" dirty="0">
                <a:latin typeface="Arial" panose="020B0604020202020204" pitchFamily="34" charset="0"/>
              </a:rPr>
              <a:t>, </a:t>
            </a:r>
            <a:r>
              <a:rPr lang="en-US" sz="1600" i="1" dirty="0" err="1">
                <a:latin typeface="Arial" panose="020B0604020202020204" pitchFamily="34" charset="0"/>
              </a:rPr>
              <a:t>kas</a:t>
            </a:r>
            <a:r>
              <a:rPr lang="en-US" sz="1600" i="1" dirty="0">
                <a:latin typeface="Arial" panose="020B0604020202020204" pitchFamily="34" charset="0"/>
              </a:rPr>
              <a:t> </a:t>
            </a:r>
            <a:r>
              <a:rPr lang="en-US" sz="1600" i="1" dirty="0" err="1">
                <a:latin typeface="Arial" panose="020B0604020202020204" pitchFamily="34" charset="0"/>
              </a:rPr>
              <a:t>izdarīti</a:t>
            </a:r>
            <a:r>
              <a:rPr lang="en-US" sz="1600" i="1" dirty="0">
                <a:latin typeface="Arial" panose="020B0604020202020204" pitchFamily="34" charset="0"/>
              </a:rPr>
              <a:t> </a:t>
            </a:r>
            <a:r>
              <a:rPr lang="en-US" sz="1600" i="1" dirty="0" err="1" smtClean="0">
                <a:latin typeface="Arial" panose="020B0604020202020204" pitchFamily="34" charset="0"/>
              </a:rPr>
              <a:t>ar</a:t>
            </a:r>
            <a:r>
              <a:rPr lang="en-US" sz="1600" i="1" dirty="0">
                <a:latin typeface="Arial" panose="020B0604020202020204" pitchFamily="34" charset="0"/>
              </a:rPr>
              <a:t> </a:t>
            </a:r>
            <a:r>
              <a:rPr lang="en-US" sz="1600" i="1" dirty="0">
                <a:latin typeface="Arial" panose="020B0604020202020204" pitchFamily="34" charset="0"/>
                <a:hlinkClick r:id="rId2"/>
              </a:rPr>
              <a:t>02.03.2017</a:t>
            </a:r>
            <a:r>
              <a:rPr lang="en-US" sz="1600" i="1" dirty="0">
                <a:latin typeface="Arial" panose="020B0604020202020204" pitchFamily="34" charset="0"/>
              </a:rPr>
              <a:t>. </a:t>
            </a:r>
            <a:r>
              <a:rPr lang="en-US" sz="1600" i="1" dirty="0" err="1">
                <a:latin typeface="Arial" panose="020B0604020202020204" pitchFamily="34" charset="0"/>
              </a:rPr>
              <a:t>likumu</a:t>
            </a:r>
            <a:r>
              <a:rPr lang="en-US" sz="1600" i="1" dirty="0">
                <a:latin typeface="Arial" panose="020B0604020202020204" pitchFamily="34" charset="0"/>
              </a:rPr>
              <a:t>, </a:t>
            </a:r>
            <a:r>
              <a:rPr lang="en-US" sz="1600" i="1" dirty="0" err="1">
                <a:latin typeface="Arial" panose="020B0604020202020204" pitchFamily="34" charset="0"/>
              </a:rPr>
              <a:t>kas</a:t>
            </a:r>
            <a:r>
              <a:rPr lang="en-US" sz="1600" i="1" dirty="0">
                <a:latin typeface="Arial" panose="020B0604020202020204" pitchFamily="34" charset="0"/>
              </a:rPr>
              <a:t> </a:t>
            </a:r>
            <a:r>
              <a:rPr lang="en-US" sz="1600" i="1" dirty="0" err="1" smtClean="0">
                <a:latin typeface="Arial" panose="020B0604020202020204" pitchFamily="34" charset="0"/>
              </a:rPr>
              <a:t>stāj</a:t>
            </a:r>
            <a:r>
              <a:rPr lang="lv-LV" sz="1600" i="1" dirty="0" smtClean="0">
                <a:latin typeface="Arial" panose="020B0604020202020204" pitchFamily="34" charset="0"/>
              </a:rPr>
              <a:t>ā</a:t>
            </a:r>
            <a:r>
              <a:rPr lang="en-US" sz="1600" i="1" dirty="0" smtClean="0">
                <a:latin typeface="Arial" panose="020B0604020202020204" pitchFamily="34" charset="0"/>
              </a:rPr>
              <a:t>s </a:t>
            </a:r>
            <a:r>
              <a:rPr lang="en-US" sz="1600" i="1" dirty="0" err="1">
                <a:latin typeface="Arial" panose="020B0604020202020204" pitchFamily="34" charset="0"/>
              </a:rPr>
              <a:t>spēkā</a:t>
            </a:r>
            <a:r>
              <a:rPr lang="en-US" sz="1600" i="1" dirty="0">
                <a:latin typeface="Arial" panose="020B0604020202020204" pitchFamily="34" charset="0"/>
              </a:rPr>
              <a:t> </a:t>
            </a:r>
            <a:r>
              <a:rPr lang="en-US" sz="1600" i="1" u="sng" dirty="0">
                <a:latin typeface="Arial" panose="020B0604020202020204" pitchFamily="34" charset="0"/>
                <a:hlinkClick r:id="rId3"/>
              </a:rPr>
              <a:t>28.03.2017.</a:t>
            </a:r>
            <a:r>
              <a:rPr lang="en-US" sz="1600" i="1" dirty="0">
                <a:latin typeface="Arial" panose="020B0604020202020204" pitchFamily="34" charset="0"/>
              </a:rPr>
              <a:t>)</a:t>
            </a:r>
            <a:endParaRPr lang="lv-LV" sz="1600" dirty="0"/>
          </a:p>
        </p:txBody>
      </p:sp>
    </p:spTree>
    <p:extLst>
      <p:ext uri="{BB962C8B-B14F-4D97-AF65-F5344CB8AC3E}">
        <p14:creationId xmlns:p14="http://schemas.microsoft.com/office/powerpoint/2010/main" val="872953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t>Apvienoto Nāciju </a:t>
            </a:r>
            <a:r>
              <a:rPr lang="lv-LV" sz="4000" dirty="0" smtClean="0"/>
              <a:t>organizācijas </a:t>
            </a:r>
            <a:r>
              <a:rPr lang="lv-LV" sz="4000" dirty="0"/>
              <a:t>Bērnu tiesību </a:t>
            </a:r>
            <a:r>
              <a:rPr lang="lv-LV" sz="4000" dirty="0" smtClean="0"/>
              <a:t>konvencijas 12.pants</a:t>
            </a:r>
            <a:endParaRPr lang="en-US" sz="4000" dirty="0"/>
          </a:p>
        </p:txBody>
      </p:sp>
      <p:sp>
        <p:nvSpPr>
          <p:cNvPr id="3" name="Content Placeholder 2"/>
          <p:cNvSpPr>
            <a:spLocks noGrp="1"/>
          </p:cNvSpPr>
          <p:nvPr>
            <p:ph idx="1"/>
          </p:nvPr>
        </p:nvSpPr>
        <p:spPr/>
        <p:txBody>
          <a:bodyPr/>
          <a:lstStyle/>
          <a:p>
            <a:endParaRPr lang="lv-LV" dirty="0" smtClean="0"/>
          </a:p>
          <a:p>
            <a:pPr marL="0" indent="0">
              <a:buNone/>
            </a:pPr>
            <a:r>
              <a:rPr lang="lv-LV" dirty="0" smtClean="0">
                <a:latin typeface="Arial" panose="020B0604020202020204" pitchFamily="34" charset="0"/>
              </a:rPr>
              <a:t>Dalībvalstis </a:t>
            </a:r>
            <a:r>
              <a:rPr lang="lv-LV" dirty="0">
                <a:latin typeface="Arial" panose="020B0604020202020204" pitchFamily="34" charset="0"/>
              </a:rPr>
              <a:t>nodrošina, lai ikvienam bērnam, kas ir spējīgs formulēt savu viedokli, būtu tiesības brīvi to paust visos jautājumos, kas viņu skar, turklāt bērna viedoklim jāpievērš pienācīga uzmanība atbilstoši bērna vecumam un brieduma pakāpei.</a:t>
            </a:r>
            <a:endParaRPr lang="en-US" dirty="0"/>
          </a:p>
        </p:txBody>
      </p:sp>
    </p:spTree>
    <p:extLst>
      <p:ext uri="{BB962C8B-B14F-4D97-AF65-F5344CB8AC3E}">
        <p14:creationId xmlns:p14="http://schemas.microsoft.com/office/powerpoint/2010/main" val="4062299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smtClean="0"/>
              <a:t>Principi, nosakot bērnu sūdzību iesniegšanas un izskatīšanas kārtību</a:t>
            </a:r>
            <a:endParaRPr lang="en-US" sz="4000" dirty="0"/>
          </a:p>
        </p:txBody>
      </p:sp>
      <p:sp>
        <p:nvSpPr>
          <p:cNvPr id="3" name="Content Placeholder 2"/>
          <p:cNvSpPr>
            <a:spLocks noGrp="1"/>
          </p:cNvSpPr>
          <p:nvPr>
            <p:ph idx="1"/>
          </p:nvPr>
        </p:nvSpPr>
        <p:spPr/>
        <p:txBody>
          <a:bodyPr/>
          <a:lstStyle/>
          <a:p>
            <a:pPr marL="0" indent="0">
              <a:buNone/>
            </a:pPr>
            <a:endParaRPr lang="lv-LV" dirty="0"/>
          </a:p>
          <a:p>
            <a:r>
              <a:rPr lang="lv-LV" dirty="0" smtClean="0">
                <a:latin typeface="Arial" panose="020B0604020202020204" pitchFamily="34" charset="0"/>
                <a:cs typeface="Arial" panose="020B0604020202020204" pitchFamily="34" charset="0"/>
              </a:rPr>
              <a:t>pielāgota bērnu vajadzībām (ņemot vērā bērnu vecumu, veselības stāvokli, brieduma pakāpi);</a:t>
            </a:r>
          </a:p>
          <a:p>
            <a:r>
              <a:rPr lang="lv-LV" dirty="0">
                <a:latin typeface="Arial" panose="020B0604020202020204" pitchFamily="34" charset="0"/>
                <a:cs typeface="Arial" panose="020B0604020202020204" pitchFamily="34" charset="0"/>
              </a:rPr>
              <a:t>p</a:t>
            </a:r>
            <a:r>
              <a:rPr lang="lv-LV" dirty="0" smtClean="0">
                <a:latin typeface="Arial" panose="020B0604020202020204" pitchFamily="34" charset="0"/>
                <a:cs typeface="Arial" panose="020B0604020202020204" pitchFamily="34" charset="0"/>
              </a:rPr>
              <a:t>ielāgota iestādes īpatnībām;</a:t>
            </a:r>
          </a:p>
          <a:p>
            <a:r>
              <a:rPr lang="lv-LV" dirty="0">
                <a:latin typeface="Arial" panose="020B0604020202020204" pitchFamily="34" charset="0"/>
                <a:cs typeface="Arial" panose="020B0604020202020204" pitchFamily="34" charset="0"/>
              </a:rPr>
              <a:t>k</a:t>
            </a:r>
            <a:r>
              <a:rPr lang="lv-LV" dirty="0" smtClean="0">
                <a:latin typeface="Arial" panose="020B0604020202020204" pitchFamily="34" charset="0"/>
                <a:cs typeface="Arial" panose="020B0604020202020204" pitchFamily="34" charset="0"/>
              </a:rPr>
              <a:t>ādā veidā bērns var iesniegt iesniegumu (mutiski, elektroniski, </a:t>
            </a:r>
            <a:r>
              <a:rPr lang="lv-LV" dirty="0" err="1" smtClean="0">
                <a:latin typeface="Arial" panose="020B0604020202020204" pitchFamily="34" charset="0"/>
                <a:cs typeface="Arial" panose="020B0604020202020204" pitchFamily="34" charset="0"/>
              </a:rPr>
              <a:t>rakstveidā</a:t>
            </a:r>
            <a:r>
              <a:rPr lang="lv-LV" dirty="0" smtClean="0">
                <a:latin typeface="Arial" panose="020B0604020202020204" pitchFamily="34" charset="0"/>
                <a:cs typeface="Arial" panose="020B0604020202020204" pitchFamily="34" charset="0"/>
              </a:rPr>
              <a:t>);</a:t>
            </a:r>
          </a:p>
          <a:p>
            <a:r>
              <a:rPr lang="lv-LV" dirty="0">
                <a:latin typeface="Arial" panose="020B0604020202020204" pitchFamily="34" charset="0"/>
                <a:cs typeface="Arial" panose="020B0604020202020204" pitchFamily="34" charset="0"/>
              </a:rPr>
              <a:t>k</a:t>
            </a:r>
            <a:r>
              <a:rPr lang="lv-LV" dirty="0" smtClean="0">
                <a:latin typeface="Arial" panose="020B0604020202020204" pitchFamily="34" charset="0"/>
                <a:cs typeface="Arial" panose="020B0604020202020204" pitchFamily="34" charset="0"/>
              </a:rPr>
              <a:t>ādā veidā bērns var iesniegt iesniegumu anonīmi;</a:t>
            </a:r>
          </a:p>
        </p:txBody>
      </p:sp>
    </p:spTree>
    <p:extLst>
      <p:ext uri="{BB962C8B-B14F-4D97-AF65-F5344CB8AC3E}">
        <p14:creationId xmlns:p14="http://schemas.microsoft.com/office/powerpoint/2010/main" val="2615318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t>Principi, nosakot bērnu sūdzību iesniegšanas un izskatīšanas kārtību</a:t>
            </a:r>
            <a:endParaRPr lang="en-US" sz="4000" dirty="0"/>
          </a:p>
        </p:txBody>
      </p:sp>
      <p:sp>
        <p:nvSpPr>
          <p:cNvPr id="3" name="Content Placeholder 2"/>
          <p:cNvSpPr>
            <a:spLocks noGrp="1"/>
          </p:cNvSpPr>
          <p:nvPr>
            <p:ph idx="1"/>
          </p:nvPr>
        </p:nvSpPr>
        <p:spPr/>
        <p:txBody>
          <a:bodyPr/>
          <a:lstStyle/>
          <a:p>
            <a:pPr marL="0" indent="0">
              <a:buNone/>
            </a:pPr>
            <a:endParaRPr lang="lv-LV" dirty="0" smtClean="0"/>
          </a:p>
          <a:p>
            <a:pPr lvl="0"/>
            <a:r>
              <a:rPr lang="lv-LV" dirty="0">
                <a:solidFill>
                  <a:prstClr val="black"/>
                </a:solidFill>
                <a:latin typeface="Arial" panose="020B0604020202020204" pitchFamily="34" charset="0"/>
                <a:cs typeface="Arial" panose="020B0604020202020204" pitchFamily="34" charset="0"/>
              </a:rPr>
              <a:t>kam (kuram darbiniekam) un/vai kur (piemēram, iemetot pasta kastītē) bērns var iesniegt iesniegumu;</a:t>
            </a:r>
          </a:p>
          <a:p>
            <a:r>
              <a:rPr lang="lv-LV" dirty="0" smtClean="0">
                <a:latin typeface="Arial" panose="020B0604020202020204" pitchFamily="34" charset="0"/>
                <a:cs typeface="Arial" panose="020B0604020202020204" pitchFamily="34" charset="0"/>
              </a:rPr>
              <a:t>kas </a:t>
            </a:r>
            <a:r>
              <a:rPr lang="lv-LV" dirty="0">
                <a:latin typeface="Arial" panose="020B0604020202020204" pitchFamily="34" charset="0"/>
                <a:cs typeface="Arial" panose="020B0604020202020204" pitchFamily="34" charset="0"/>
              </a:rPr>
              <a:t>notiek ar bērna iesniegto iesniegumu tālāk (kas un kur reģistrē, kas un kā izskata</a:t>
            </a:r>
            <a:r>
              <a:rPr lang="lv-LV" dirty="0" smtClean="0">
                <a:latin typeface="Arial" panose="020B0604020202020204" pitchFamily="34" charset="0"/>
                <a:cs typeface="Arial" panose="020B0604020202020204" pitchFamily="34" charset="0"/>
              </a:rPr>
              <a:t>);</a:t>
            </a:r>
          </a:p>
          <a:p>
            <a:r>
              <a:rPr lang="lv-LV" dirty="0">
                <a:latin typeface="Arial" panose="020B0604020202020204" pitchFamily="34" charset="0"/>
                <a:cs typeface="Arial" panose="020B0604020202020204" pitchFamily="34" charset="0"/>
              </a:rPr>
              <a:t>k</a:t>
            </a:r>
            <a:r>
              <a:rPr lang="lv-LV" dirty="0" smtClean="0">
                <a:latin typeface="Arial" panose="020B0604020202020204" pitchFamily="34" charset="0"/>
                <a:cs typeface="Arial" panose="020B0604020202020204" pitchFamily="34" charset="0"/>
              </a:rPr>
              <a:t>ā un cik ilgā laikā bērns saņems atbildi.</a:t>
            </a:r>
            <a:endParaRPr lang="lv-LV"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40755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smtClean="0"/>
              <a:t>Principi, kā padarīt kārtību bērniem zināmu un pieejamu</a:t>
            </a:r>
            <a:endParaRPr lang="en-US" sz="4000" dirty="0"/>
          </a:p>
        </p:txBody>
      </p:sp>
      <p:sp>
        <p:nvSpPr>
          <p:cNvPr id="3" name="Content Placeholder 2"/>
          <p:cNvSpPr>
            <a:spLocks noGrp="1"/>
          </p:cNvSpPr>
          <p:nvPr>
            <p:ph idx="1"/>
          </p:nvPr>
        </p:nvSpPr>
        <p:spPr/>
        <p:txBody>
          <a:bodyPr/>
          <a:lstStyle/>
          <a:p>
            <a:endParaRPr lang="lv-LV" dirty="0" smtClean="0">
              <a:latin typeface="Times New Roman" panose="02020603050405020304" pitchFamily="18" charset="0"/>
              <a:ea typeface="Times New Roman" panose="02020603050405020304" pitchFamily="18" charset="0"/>
            </a:endParaRPr>
          </a:p>
          <a:p>
            <a:r>
              <a:rPr lang="lv-LV" dirty="0" smtClean="0">
                <a:latin typeface="Arial" panose="020B0604020202020204" pitchFamily="34" charset="0"/>
                <a:cs typeface="Arial" panose="020B0604020202020204" pitchFamily="34" charset="0"/>
              </a:rPr>
              <a:t>pielāgot </a:t>
            </a:r>
            <a:r>
              <a:rPr lang="lv-LV" dirty="0">
                <a:latin typeface="Arial" panose="020B0604020202020204" pitchFamily="34" charset="0"/>
                <a:cs typeface="Arial" panose="020B0604020202020204" pitchFamily="34" charset="0"/>
              </a:rPr>
              <a:t>bērnu </a:t>
            </a:r>
            <a:r>
              <a:rPr lang="lv-LV" dirty="0" smtClean="0">
                <a:latin typeface="Arial" panose="020B0604020202020204" pitchFamily="34" charset="0"/>
                <a:cs typeface="Arial" panose="020B0604020202020204" pitchFamily="34" charset="0"/>
              </a:rPr>
              <a:t>vajadzībām (informēšanas kanāli; informēšanas veids),</a:t>
            </a:r>
            <a:r>
              <a:rPr lang="lv-LV" dirty="0">
                <a:latin typeface="Arial" panose="020B0604020202020204" pitchFamily="34" charset="0"/>
                <a:cs typeface="Arial" panose="020B0604020202020204" pitchFamily="34" charset="0"/>
              </a:rPr>
              <a:t> </a:t>
            </a:r>
            <a:r>
              <a:rPr lang="lv-LV" dirty="0" smtClean="0">
                <a:latin typeface="Arial" panose="020B0604020202020204" pitchFamily="34" charset="0"/>
                <a:cs typeface="Arial" panose="020B0604020202020204" pitchFamily="34" charset="0"/>
              </a:rPr>
              <a:t>ņemot vērā:</a:t>
            </a:r>
          </a:p>
          <a:p>
            <a:pPr>
              <a:buFont typeface="Wingdings" panose="05000000000000000000" pitchFamily="2" charset="2"/>
              <a:buChar char="ü"/>
            </a:pPr>
            <a:r>
              <a:rPr lang="lv-LV" dirty="0" smtClean="0">
                <a:latin typeface="Arial" panose="020B0604020202020204" pitchFamily="34" charset="0"/>
                <a:cs typeface="Arial" panose="020B0604020202020204" pitchFamily="34" charset="0"/>
              </a:rPr>
              <a:t> </a:t>
            </a:r>
            <a:r>
              <a:rPr lang="lv-LV" dirty="0">
                <a:latin typeface="Arial" panose="020B0604020202020204" pitchFamily="34" charset="0"/>
                <a:cs typeface="Arial" panose="020B0604020202020204" pitchFamily="34" charset="0"/>
              </a:rPr>
              <a:t>bērnu </a:t>
            </a:r>
            <a:r>
              <a:rPr lang="lv-LV" dirty="0" smtClean="0">
                <a:latin typeface="Arial" panose="020B0604020202020204" pitchFamily="34" charset="0"/>
                <a:cs typeface="Arial" panose="020B0604020202020204" pitchFamily="34" charset="0"/>
              </a:rPr>
              <a:t>vecumu</a:t>
            </a:r>
          </a:p>
          <a:p>
            <a:pPr>
              <a:buFont typeface="Wingdings" panose="05000000000000000000" pitchFamily="2" charset="2"/>
              <a:buChar char="ü"/>
            </a:pPr>
            <a:r>
              <a:rPr lang="lv-LV" dirty="0" smtClean="0">
                <a:latin typeface="Arial" panose="020B0604020202020204" pitchFamily="34" charset="0"/>
                <a:cs typeface="Arial" panose="020B0604020202020204" pitchFamily="34" charset="0"/>
              </a:rPr>
              <a:t> veselības stāvokli</a:t>
            </a:r>
          </a:p>
          <a:p>
            <a:pPr>
              <a:buFont typeface="Wingdings" panose="05000000000000000000" pitchFamily="2" charset="2"/>
              <a:buChar char="ü"/>
            </a:pPr>
            <a:r>
              <a:rPr lang="lv-LV" dirty="0" smtClean="0">
                <a:latin typeface="Arial" panose="020B0604020202020204" pitchFamily="34" charset="0"/>
                <a:cs typeface="Arial" panose="020B0604020202020204" pitchFamily="34" charset="0"/>
              </a:rPr>
              <a:t> brieduma pakāpi</a:t>
            </a:r>
            <a:endParaRPr lang="lv-LV" dirty="0" smtClean="0">
              <a:latin typeface="Arial" panose="020B0604020202020204" pitchFamily="34" charset="0"/>
              <a:ea typeface="Times New Roman" panose="02020603050405020304" pitchFamily="18" charset="0"/>
              <a:cs typeface="Arial" panose="020B0604020202020204" pitchFamily="34" charset="0"/>
            </a:endParaRPr>
          </a:p>
          <a:p>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9545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cs typeface="Times New Roman" panose="02020603050405020304" pitchFamily="18" charset="0"/>
              </a:rPr>
              <a:t>Lietvedības administratīvo pārkāpumu lietās</a:t>
            </a:r>
            <a:endParaRPr lang="lv-LV" dirty="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9511868"/>
              </p:ext>
            </p:extLst>
          </p:nvPr>
        </p:nvGraphicFramePr>
        <p:xfrm>
          <a:off x="628650" y="1825625"/>
          <a:ext cx="7679327" cy="3794079"/>
        </p:xfrm>
        <a:graphic>
          <a:graphicData uri="http://schemas.openxmlformats.org/drawingml/2006/table">
            <a:tbl>
              <a:tblPr firstRow="1" bandRow="1">
                <a:tableStyleId>{5C22544A-7EE6-4342-B048-85BDC9FD1C3A}</a:tableStyleId>
              </a:tblPr>
              <a:tblGrid>
                <a:gridCol w="3955460">
                  <a:extLst>
                    <a:ext uri="{9D8B030D-6E8A-4147-A177-3AD203B41FA5}">
                      <a16:colId xmlns="" xmlns:a16="http://schemas.microsoft.com/office/drawing/2014/main" val="20000"/>
                    </a:ext>
                  </a:extLst>
                </a:gridCol>
                <a:gridCol w="1164091">
                  <a:extLst>
                    <a:ext uri="{9D8B030D-6E8A-4147-A177-3AD203B41FA5}">
                      <a16:colId xmlns="" xmlns:a16="http://schemas.microsoft.com/office/drawing/2014/main" val="20001"/>
                    </a:ext>
                  </a:extLst>
                </a:gridCol>
                <a:gridCol w="2559776">
                  <a:extLst>
                    <a:ext uri="{9D8B030D-6E8A-4147-A177-3AD203B41FA5}">
                      <a16:colId xmlns="" xmlns:a16="http://schemas.microsoft.com/office/drawing/2014/main" val="20002"/>
                    </a:ext>
                  </a:extLst>
                </a:gridCol>
              </a:tblGrid>
              <a:tr h="626899">
                <a:tc gridSpan="2">
                  <a:txBody>
                    <a:bodyPr/>
                    <a:lstStyle/>
                    <a:p>
                      <a:endParaRPr lang="lv-LV" dirty="0"/>
                    </a:p>
                  </a:txBody>
                  <a:tcPr/>
                </a:tc>
                <a:tc hMerge="1">
                  <a:txBody>
                    <a:bodyPr/>
                    <a:lstStyle/>
                    <a:p>
                      <a:endParaRPr lang="lv-LV"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Lietvedības </a:t>
                      </a:r>
                      <a:r>
                        <a:rPr lang="lv-LV" dirty="0" smtClean="0"/>
                        <a:t>(t.sk. pret </a:t>
                      </a:r>
                      <a:r>
                        <a:rPr lang="lv-LV" dirty="0" smtClean="0"/>
                        <a:t>izglītības</a:t>
                      </a:r>
                      <a:r>
                        <a:rPr lang="lv-LV" baseline="0" dirty="0" smtClean="0"/>
                        <a:t> iestāžu </a:t>
                      </a:r>
                      <a:r>
                        <a:rPr lang="lv-LV" baseline="0" dirty="0" smtClean="0"/>
                        <a:t>darbiniekiem)</a:t>
                      </a:r>
                      <a:endParaRPr lang="lv-LV" dirty="0" smtClean="0"/>
                    </a:p>
                    <a:p>
                      <a:endParaRPr lang="lv-LV" dirty="0"/>
                    </a:p>
                  </a:txBody>
                  <a:tcPr/>
                </a:tc>
                <a:extLst>
                  <a:ext uri="{0D108BD9-81ED-4DB2-BD59-A6C34878D82A}">
                    <a16:rowId xmlns="" xmlns:a16="http://schemas.microsoft.com/office/drawing/2014/main" val="10000"/>
                  </a:ext>
                </a:extLst>
              </a:tr>
              <a:tr h="363203">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chemeClr val="tx1"/>
                          </a:solidFill>
                        </a:rPr>
                        <a:t>Darbinieku</a:t>
                      </a:r>
                      <a:r>
                        <a:rPr lang="lv-LV" sz="1800" baseline="0" dirty="0" smtClean="0">
                          <a:solidFill>
                            <a:schemeClr val="tx1"/>
                          </a:solidFill>
                        </a:rPr>
                        <a:t> emocionālā un/vai fiziskā vardarbība</a:t>
                      </a:r>
                      <a:endParaRPr lang="lv-LV" sz="1800" dirty="0" smtClean="0">
                        <a:solidFill>
                          <a:schemeClr val="tx1"/>
                        </a:solidFill>
                      </a:endParaRPr>
                    </a:p>
                    <a:p>
                      <a:endParaRPr lang="lv-LV" dirty="0">
                        <a:solidFill>
                          <a:schemeClr val="tx1"/>
                        </a:solidFill>
                      </a:endParaRPr>
                    </a:p>
                  </a:txBody>
                  <a:tcPr/>
                </a:tc>
                <a:tc>
                  <a:txBody>
                    <a:bodyPr/>
                    <a:lstStyle/>
                    <a:p>
                      <a:r>
                        <a:rPr lang="lv-LV" dirty="0" smtClean="0">
                          <a:solidFill>
                            <a:schemeClr val="tx1"/>
                          </a:solidFill>
                        </a:rPr>
                        <a:t>2015</a:t>
                      </a:r>
                    </a:p>
                    <a:p>
                      <a:endParaRPr lang="lv-LV" dirty="0">
                        <a:solidFill>
                          <a:schemeClr val="tx1"/>
                        </a:solidFill>
                      </a:endParaRPr>
                    </a:p>
                  </a:txBody>
                  <a:tcPr/>
                </a:tc>
                <a:tc>
                  <a:txBody>
                    <a:bodyPr/>
                    <a:lstStyle/>
                    <a:p>
                      <a:pPr algn="ctr"/>
                      <a:r>
                        <a:rPr lang="lv-LV" dirty="0" smtClean="0"/>
                        <a:t>20 (18)</a:t>
                      </a:r>
                      <a:endParaRPr lang="lv-LV" dirty="0"/>
                    </a:p>
                  </a:txBody>
                  <a:tcPr/>
                </a:tc>
                <a:extLst>
                  <a:ext uri="{0D108BD9-81ED-4DB2-BD59-A6C34878D82A}">
                    <a16:rowId xmlns="" xmlns:a16="http://schemas.microsoft.com/office/drawing/2014/main" val="10001"/>
                  </a:ext>
                </a:extLst>
              </a:tr>
              <a:tr h="532367">
                <a:tc vMerge="1">
                  <a:txBody>
                    <a:bodyPr/>
                    <a:lstStyle/>
                    <a:p>
                      <a:endParaRPr lang="lv-LV" dirty="0"/>
                    </a:p>
                  </a:txBody>
                  <a:tcPr/>
                </a:tc>
                <a:tc>
                  <a:txBody>
                    <a:bodyPr/>
                    <a:lstStyle/>
                    <a:p>
                      <a:r>
                        <a:rPr lang="lv-LV" dirty="0" smtClean="0">
                          <a:solidFill>
                            <a:schemeClr val="tx1"/>
                          </a:solidFill>
                        </a:rPr>
                        <a:t>2016</a:t>
                      </a:r>
                      <a:endParaRPr lang="lv-LV" dirty="0">
                        <a:solidFill>
                          <a:schemeClr val="tx1"/>
                        </a:solidFill>
                      </a:endParaRPr>
                    </a:p>
                  </a:txBody>
                  <a:tcPr/>
                </a:tc>
                <a:tc>
                  <a:txBody>
                    <a:bodyPr/>
                    <a:lstStyle/>
                    <a:p>
                      <a:pPr algn="ctr"/>
                      <a:r>
                        <a:rPr lang="lv-LV" dirty="0" smtClean="0"/>
                        <a:t>26 (21)</a:t>
                      </a:r>
                      <a:endParaRPr lang="lv-LV" dirty="0"/>
                    </a:p>
                  </a:txBody>
                  <a:tcPr/>
                </a:tc>
                <a:extLst>
                  <a:ext uri="{0D108BD9-81ED-4DB2-BD59-A6C34878D82A}">
                    <a16:rowId xmlns="" xmlns:a16="http://schemas.microsoft.com/office/drawing/2014/main" val="10002"/>
                  </a:ext>
                </a:extLst>
              </a:tr>
              <a:tr h="1432912">
                <a:tc>
                  <a:txBody>
                    <a:bodyPr/>
                    <a:lstStyle/>
                    <a:p>
                      <a:endParaRPr lang="lv-LV" dirty="0"/>
                    </a:p>
                  </a:txBody>
                  <a:tcPr/>
                </a:tc>
                <a:tc>
                  <a:txBody>
                    <a:bodyPr/>
                    <a:lstStyle/>
                    <a:p>
                      <a:r>
                        <a:rPr lang="lv-LV" dirty="0" smtClean="0">
                          <a:solidFill>
                            <a:schemeClr val="tx1"/>
                          </a:solidFill>
                        </a:rPr>
                        <a:t>2017 </a:t>
                      </a:r>
                    </a:p>
                    <a:p>
                      <a:endParaRPr lang="lv-LV" dirty="0" smtClean="0">
                        <a:solidFill>
                          <a:schemeClr val="tx1"/>
                        </a:solidFill>
                      </a:endParaRPr>
                    </a:p>
                    <a:p>
                      <a:r>
                        <a:rPr lang="lv-LV" dirty="0" smtClean="0">
                          <a:solidFill>
                            <a:schemeClr val="tx1"/>
                          </a:solidFill>
                        </a:rPr>
                        <a:t>9 mēneši</a:t>
                      </a:r>
                    </a:p>
                    <a:p>
                      <a:endParaRPr lang="lv-LV" dirty="0">
                        <a:solidFill>
                          <a:schemeClr val="tx1"/>
                        </a:solidFill>
                      </a:endParaRPr>
                    </a:p>
                  </a:txBody>
                  <a:tcPr/>
                </a:tc>
                <a:tc>
                  <a:txBody>
                    <a:bodyPr/>
                    <a:lstStyle/>
                    <a:p>
                      <a:pPr algn="ctr"/>
                      <a:r>
                        <a:rPr lang="lv-LV" dirty="0" smtClean="0"/>
                        <a:t>32 (27)</a:t>
                      </a:r>
                      <a:endParaRPr lang="lv-LV" dirty="0"/>
                    </a:p>
                  </a:txBody>
                  <a:tcPr/>
                </a:tc>
                <a:extLst>
                  <a:ext uri="{0D108BD9-81ED-4DB2-BD59-A6C34878D82A}">
                    <a16:rowId xmlns="" xmlns:a16="http://schemas.microsoft.com/office/drawing/2014/main" val="1837078982"/>
                  </a:ext>
                </a:extLst>
              </a:tr>
            </a:tbl>
          </a:graphicData>
        </a:graphic>
      </p:graphicFrame>
    </p:spTree>
    <p:extLst>
      <p:ext uri="{BB962C8B-B14F-4D97-AF65-F5344CB8AC3E}">
        <p14:creationId xmlns:p14="http://schemas.microsoft.com/office/powerpoint/2010/main" val="370291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722268" y="476250"/>
            <a:ext cx="6737520" cy="1152525"/>
          </a:xfrm>
        </p:spPr>
        <p:txBody>
          <a:bodyPr/>
          <a:lstStyle/>
          <a:p>
            <a:pPr eaLnBrk="1" hangingPunct="1">
              <a:defRPr/>
            </a:pPr>
            <a:r>
              <a:rPr lang="lv-LV" altLang="lv-LV" sz="4000" dirty="0" smtClean="0">
                <a:solidFill>
                  <a:schemeClr val="tx1"/>
                </a:solidFill>
                <a:cs typeface="Times New Roman" panose="02020603050405020304" pitchFamily="18" charset="0"/>
              </a:rPr>
              <a:t>Darbinieka emocionāla </a:t>
            </a:r>
            <a:r>
              <a:rPr lang="lv-LV" altLang="lv-LV" sz="4000" dirty="0">
                <a:solidFill>
                  <a:schemeClr val="tx1"/>
                </a:solidFill>
                <a:cs typeface="Times New Roman" panose="02020603050405020304" pitchFamily="18" charset="0"/>
              </a:rPr>
              <a:t>un/ vai fiziska vardarbība pret </a:t>
            </a:r>
            <a:r>
              <a:rPr lang="lv-LV" altLang="lv-LV" sz="4000" dirty="0" smtClean="0">
                <a:solidFill>
                  <a:schemeClr val="tx1"/>
                </a:solidFill>
                <a:cs typeface="Times New Roman" panose="02020603050405020304" pitchFamily="18" charset="0"/>
              </a:rPr>
              <a:t>bērnu</a:t>
            </a:r>
            <a:endParaRPr lang="lv-LV" altLang="lv-LV" sz="4000" dirty="0" smtClean="0"/>
          </a:p>
        </p:txBody>
      </p:sp>
      <p:sp>
        <p:nvSpPr>
          <p:cNvPr id="20483" name="Content Placeholder 2"/>
          <p:cNvSpPr>
            <a:spLocks noGrp="1"/>
          </p:cNvSpPr>
          <p:nvPr>
            <p:ph idx="1"/>
          </p:nvPr>
        </p:nvSpPr>
        <p:spPr>
          <a:xfrm>
            <a:off x="755650" y="1557338"/>
            <a:ext cx="8007350" cy="4535487"/>
          </a:xfrm>
        </p:spPr>
        <p:txBody>
          <a:bodyPr/>
          <a:lstStyle/>
          <a:p>
            <a:pPr marL="0" indent="0" algn="just" eaLnBrk="1" hangingPunct="1">
              <a:buFont typeface="Calibri" panose="020F0502020204030204" pitchFamily="34" charset="0"/>
              <a:buNone/>
              <a:defRPr/>
            </a:pPr>
            <a:endParaRPr lang="lv-LV" altLang="lv-LV" sz="2800" dirty="0" smtClean="0"/>
          </a:p>
          <a:p>
            <a:pPr marL="0" indent="0" algn="just" eaLnBrk="1" hangingPunct="1">
              <a:buFont typeface="Calibri" panose="020F0502020204030204" pitchFamily="34" charset="0"/>
              <a:buNone/>
              <a:defRPr/>
            </a:pPr>
            <a:r>
              <a:rPr lang="lv-LV" altLang="lv-LV" sz="2400" dirty="0" smtClean="0">
                <a:latin typeface="Arial" panose="020B0604020202020204" pitchFamily="34" charset="0"/>
                <a:cs typeface="Arial" panose="020B0604020202020204" pitchFamily="34" charset="0"/>
              </a:rPr>
              <a:t>Latvijas Administratīvo pārkāpumu kodeksa 172.</a:t>
            </a:r>
            <a:r>
              <a:rPr lang="lv-LV" altLang="lv-LV" sz="2400" baseline="30000" dirty="0" smtClean="0">
                <a:latin typeface="Arial" panose="020B0604020202020204" pitchFamily="34" charset="0"/>
                <a:cs typeface="Arial" panose="020B0604020202020204" pitchFamily="34" charset="0"/>
              </a:rPr>
              <a:t>2</a:t>
            </a:r>
            <a:r>
              <a:rPr lang="lv-LV" altLang="lv-LV" sz="2400" dirty="0" smtClean="0">
                <a:latin typeface="Arial" panose="020B0604020202020204" pitchFamily="34" charset="0"/>
                <a:cs typeface="Arial" panose="020B0604020202020204" pitchFamily="34" charset="0"/>
              </a:rPr>
              <a:t> pants:</a:t>
            </a:r>
          </a:p>
          <a:p>
            <a:pPr marL="0" indent="0" algn="just" eaLnBrk="1" hangingPunct="1">
              <a:buFont typeface="Calibri" panose="020F0502020204030204" pitchFamily="34" charset="0"/>
              <a:buNone/>
              <a:defRPr/>
            </a:pPr>
            <a:endParaRPr lang="lv-LV" altLang="lv-LV" sz="2400" dirty="0">
              <a:latin typeface="Arial" panose="020B0604020202020204" pitchFamily="34" charset="0"/>
              <a:cs typeface="Arial" panose="020B0604020202020204" pitchFamily="34" charset="0"/>
            </a:endParaRPr>
          </a:p>
          <a:p>
            <a:pPr marL="0" indent="0" algn="just" eaLnBrk="1" hangingPunct="1">
              <a:buFont typeface="Calibri" panose="020F0502020204030204" pitchFamily="34" charset="0"/>
              <a:buNone/>
              <a:defRPr/>
            </a:pPr>
            <a:r>
              <a:rPr lang="lv-LV" altLang="lv-LV" sz="2400" dirty="0" smtClean="0">
                <a:latin typeface="Arial" panose="020B0604020202020204" pitchFamily="34" charset="0"/>
                <a:cs typeface="Arial" panose="020B0604020202020204" pitchFamily="34" charset="0"/>
              </a:rPr>
              <a:t>Par </a:t>
            </a:r>
            <a:r>
              <a:rPr lang="lv-LV" altLang="lv-LV" sz="2400" u="sng" dirty="0" smtClean="0">
                <a:latin typeface="Arial" panose="020B0604020202020204" pitchFamily="34" charset="0"/>
                <a:cs typeface="Arial" panose="020B0604020202020204" pitchFamily="34" charset="0"/>
              </a:rPr>
              <a:t>fizisku vai emocionālu vardarbību</a:t>
            </a:r>
            <a:r>
              <a:rPr lang="lv-LV" altLang="lv-LV" sz="2400" dirty="0" smtClean="0">
                <a:latin typeface="Arial" panose="020B0604020202020204" pitchFamily="34" charset="0"/>
                <a:cs typeface="Arial" panose="020B0604020202020204" pitchFamily="34" charset="0"/>
              </a:rPr>
              <a:t> pret bērnu —izsaka brīdinājumu vai uzliek naudas sodu līdz septiņdesmit </a:t>
            </a:r>
            <a:r>
              <a:rPr lang="lv-LV" altLang="lv-LV" sz="2400" dirty="0" err="1" smtClean="0">
                <a:latin typeface="Arial" panose="020B0604020202020204" pitchFamily="34" charset="0"/>
                <a:cs typeface="Arial" panose="020B0604020202020204" pitchFamily="34" charset="0"/>
              </a:rPr>
              <a:t>euro</a:t>
            </a:r>
            <a:r>
              <a:rPr lang="lv-LV" altLang="lv-LV" sz="2400" dirty="0" smtClean="0">
                <a:latin typeface="Arial" panose="020B0604020202020204" pitchFamily="34" charset="0"/>
                <a:cs typeface="Arial" panose="020B0604020202020204" pitchFamily="34" charset="0"/>
              </a:rPr>
              <a:t>.</a:t>
            </a:r>
          </a:p>
          <a:p>
            <a:pPr algn="just" eaLnBrk="1" hangingPunct="1">
              <a:defRPr/>
            </a:pPr>
            <a:endParaRPr lang="lv-LV" altLang="lv-LV" sz="2400" dirty="0" smtClean="0">
              <a:latin typeface="Arial" panose="020B0604020202020204" pitchFamily="34" charset="0"/>
              <a:cs typeface="Arial" panose="020B0604020202020204" pitchFamily="34" charset="0"/>
            </a:endParaRPr>
          </a:p>
          <a:p>
            <a:pPr marL="0" indent="0" algn="just" eaLnBrk="1" hangingPunct="1">
              <a:buNone/>
              <a:defRPr/>
            </a:pPr>
            <a:r>
              <a:rPr lang="lv-LV" altLang="lv-LV" sz="2400" dirty="0" smtClean="0">
                <a:latin typeface="Arial" panose="020B0604020202020204" pitchFamily="34" charset="0"/>
                <a:cs typeface="Arial" panose="020B0604020202020204" pitchFamily="34" charset="0"/>
              </a:rPr>
              <a:t>Par tādām pašām darbībām, ja tās izdarītas atkārtoti gada laikā vai </a:t>
            </a:r>
            <a:r>
              <a:rPr lang="lv-LV" altLang="lv-LV" sz="2400" u="sng" dirty="0" smtClean="0">
                <a:latin typeface="Arial" panose="020B0604020202020204" pitchFamily="34" charset="0"/>
                <a:cs typeface="Arial" panose="020B0604020202020204" pitchFamily="34" charset="0"/>
              </a:rPr>
              <a:t>tās izdarījušas valsts vai pašvaldību institūciju amatpersonas vai darbinieki, - uzliek naudas sodu no trīsdesmit pieciem līdz divsimt desmit </a:t>
            </a:r>
            <a:r>
              <a:rPr lang="lv-LV" altLang="lv-LV" sz="2400" u="sng" dirty="0" err="1" smtClean="0">
                <a:latin typeface="Arial" panose="020B0604020202020204" pitchFamily="34" charset="0"/>
                <a:cs typeface="Arial" panose="020B0604020202020204" pitchFamily="34" charset="0"/>
              </a:rPr>
              <a:t>euro</a:t>
            </a:r>
            <a:r>
              <a:rPr lang="lv-LV" altLang="lv-LV" sz="2400" dirty="0" smtClean="0">
                <a:latin typeface="Arial" panose="020B0604020202020204" pitchFamily="34" charset="0"/>
                <a:cs typeface="Arial" panose="020B0604020202020204" pitchFamily="34" charset="0"/>
              </a:rPr>
              <a:t>.</a:t>
            </a:r>
          </a:p>
          <a:p>
            <a:pPr marL="457200" lvl="1" indent="0" algn="just" eaLnBrk="1" hangingPunct="1">
              <a:buFont typeface="Wingdings" panose="05000000000000000000" pitchFamily="2" charset="2"/>
              <a:buNone/>
              <a:defRPr/>
            </a:pPr>
            <a:endParaRPr lang="lv-LV" altLang="lv-LV" sz="2400" dirty="0" smtClean="0">
              <a:latin typeface="Times New Roman" panose="02020603050405020304" pitchFamily="18" charset="0"/>
              <a:cs typeface="Times New Roman" panose="02020603050405020304" pitchFamily="18" charset="0"/>
            </a:endParaRPr>
          </a:p>
          <a:p>
            <a:pPr eaLnBrk="1" hangingPunct="1">
              <a:defRPr/>
            </a:pPr>
            <a:endParaRPr lang="lv-LV" altLang="lv-LV" sz="2800" dirty="0" smtClean="0"/>
          </a:p>
        </p:txBody>
      </p:sp>
    </p:spTree>
    <p:extLst>
      <p:ext uri="{BB962C8B-B14F-4D97-AF65-F5344CB8AC3E}">
        <p14:creationId xmlns:p14="http://schemas.microsoft.com/office/powerpoint/2010/main" val="1649338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3600" dirty="0" smtClean="0">
                <a:cs typeface="Times New Roman" panose="02020603050405020304" pitchFamily="18" charset="0"/>
              </a:rPr>
              <a:t>Bērnu tiesību aizsardzības likuma 72.pants</a:t>
            </a:r>
            <a:endParaRPr lang="lv-LV" sz="3600" dirty="0">
              <a:cs typeface="Times New Roman" panose="02020603050405020304" pitchFamily="18" charset="0"/>
            </a:endParaRPr>
          </a:p>
        </p:txBody>
      </p:sp>
      <p:sp>
        <p:nvSpPr>
          <p:cNvPr id="3" name="Content Placeholder 2"/>
          <p:cNvSpPr>
            <a:spLocks noGrp="1"/>
          </p:cNvSpPr>
          <p:nvPr>
            <p:ph idx="1"/>
          </p:nvPr>
        </p:nvSpPr>
        <p:spPr/>
        <p:txBody>
          <a:bodyPr/>
          <a:lstStyle/>
          <a:p>
            <a:pPr marL="0" indent="0" algn="just">
              <a:buNone/>
            </a:pPr>
            <a:r>
              <a:rPr lang="lv-LV" sz="2400" dirty="0" smtClean="0">
                <a:latin typeface="Arial" panose="020B0604020202020204" pitchFamily="34" charset="0"/>
                <a:cs typeface="Arial" panose="020B0604020202020204" pitchFamily="34" charset="0"/>
              </a:rPr>
              <a:t>(1) Bērnu </a:t>
            </a:r>
            <a:r>
              <a:rPr lang="lv-LV" sz="2400" dirty="0">
                <a:latin typeface="Arial" panose="020B0604020202020204" pitchFamily="34" charset="0"/>
                <a:cs typeface="Arial" panose="020B0604020202020204" pitchFamily="34" charset="0"/>
              </a:rPr>
              <a:t>aprūpes, izglītības, veselības aprūpes un citās tādās iestādēs, kurās uzturas bērni, šo iestāžu vadītāji un darbinieki, bērnu pasākumu un tādu pasākumu organizatori, kuros piedalās bērni, personas, kuras minētajās iestādēs un pasākumos veic brīvprātīgo darbu vai saskaņā ar šīm iestādēm noslēgto vienošanos sniedz pakalpojumu, ir </a:t>
            </a:r>
            <a:r>
              <a:rPr lang="lv-LV" sz="2400" b="1" dirty="0">
                <a:latin typeface="Arial" panose="020B0604020202020204" pitchFamily="34" charset="0"/>
                <a:cs typeface="Arial" panose="020B0604020202020204" pitchFamily="34" charset="0"/>
              </a:rPr>
              <a:t>atbildīgas par bērna veselības un dzīvības aizsardzību, par to, lai bērns būtu drošībā, lai viņam tiktu sniegti kvalificēti pakalpojumi un ievērotas citas viņa tiesības</a:t>
            </a:r>
            <a:r>
              <a:rPr lang="lv-LV" sz="2400" b="1" dirty="0" smtClean="0">
                <a:latin typeface="Arial" panose="020B0604020202020204" pitchFamily="34" charset="0"/>
                <a:cs typeface="Arial" panose="020B0604020202020204" pitchFamily="34" charset="0"/>
              </a:rPr>
              <a:t>.</a:t>
            </a:r>
          </a:p>
          <a:p>
            <a:pPr marL="0" indent="0" algn="just">
              <a:buNone/>
            </a:pPr>
            <a:r>
              <a:rPr lang="lv-LV" sz="2400" dirty="0" smtClean="0">
                <a:latin typeface="Arial" panose="020B0604020202020204" pitchFamily="34" charset="0"/>
                <a:cs typeface="Arial" panose="020B0604020202020204" pitchFamily="34" charset="0"/>
              </a:rPr>
              <a:t>(2) </a:t>
            </a:r>
            <a:r>
              <a:rPr lang="lv-LV" sz="2400" dirty="0">
                <a:latin typeface="Arial" panose="020B0604020202020204" pitchFamily="34" charset="0"/>
                <a:cs typeface="Arial" panose="020B0604020202020204" pitchFamily="34" charset="0"/>
              </a:rPr>
              <a:t>Šā panta pirmajā daļā minētās personas par izdarītajiem pārkāpumiem </a:t>
            </a:r>
            <a:r>
              <a:rPr lang="lv-LV" sz="2400" b="1" dirty="0">
                <a:latin typeface="Arial" panose="020B0604020202020204" pitchFamily="34" charset="0"/>
                <a:cs typeface="Arial" panose="020B0604020202020204" pitchFamily="34" charset="0"/>
              </a:rPr>
              <a:t>saucamas pie disciplinārās vai citas likumā noteiktās atbildības.</a:t>
            </a:r>
          </a:p>
        </p:txBody>
      </p:sp>
    </p:spTree>
    <p:extLst>
      <p:ext uri="{BB962C8B-B14F-4D97-AF65-F5344CB8AC3E}">
        <p14:creationId xmlns:p14="http://schemas.microsoft.com/office/powerpoint/2010/main" val="3734808837"/>
      </p:ext>
    </p:extLst>
  </p:cSld>
  <p:clrMapOvr>
    <a:masterClrMapping/>
  </p:clrMapOvr>
</p:sld>
</file>

<file path=ppt/theme/theme1.xml><?xml version="1.0" encoding="utf-8"?>
<a:theme xmlns:a="http://schemas.openxmlformats.org/drawingml/2006/main" name="VBTAI">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DF13E14-CC7C-476C-A6F8-026102066D82}" vid="{5A81375C-4732-4D36-8332-506AB81DC5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1363</TotalTime>
  <Words>569</Words>
  <Application>Microsoft Office PowerPoint</Application>
  <PresentationFormat>On-screen Show (4:3)</PresentationFormat>
  <Paragraphs>56</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MS PGothic</vt:lpstr>
      <vt:lpstr>Arial</vt:lpstr>
      <vt:lpstr>Calibri</vt:lpstr>
      <vt:lpstr>Calibri Light</vt:lpstr>
      <vt:lpstr>Times New Roman</vt:lpstr>
      <vt:lpstr>Verdana</vt:lpstr>
      <vt:lpstr>Wingdings</vt:lpstr>
      <vt:lpstr>VBTAI</vt:lpstr>
      <vt:lpstr>PowerPoint Presentation</vt:lpstr>
      <vt:lpstr>Bērnu tiesību aizsardzības likuma 70.panta otrā daļa</vt:lpstr>
      <vt:lpstr>Apvienoto Nāciju organizācijas Bērnu tiesību konvencijas 12.pants</vt:lpstr>
      <vt:lpstr>Principi, nosakot bērnu sūdzību iesniegšanas un izskatīšanas kārtību</vt:lpstr>
      <vt:lpstr>Principi, nosakot bērnu sūdzību iesniegšanas un izskatīšanas kārtību</vt:lpstr>
      <vt:lpstr>Principi, kā padarīt kārtību bērniem zināmu un pieejamu</vt:lpstr>
      <vt:lpstr>Lietvedības administratīvo pārkāpumu lietās</vt:lpstr>
      <vt:lpstr>Darbinieka emocionāla un/ vai fiziska vardarbība pret bērnu</vt:lpstr>
      <vt:lpstr>Bērnu tiesību aizsardzības likuma 72.pants</vt:lpstr>
      <vt:lpstr> Drošība izglītības iestādēs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Inga Krastina</dc:creator>
  <cp:lastModifiedBy>Liene Masļeņikova</cp:lastModifiedBy>
  <cp:revision>58</cp:revision>
  <cp:lastPrinted>2015-09-16T06:25:31Z</cp:lastPrinted>
  <dcterms:created xsi:type="dcterms:W3CDTF">2015-08-25T14:07:04Z</dcterms:created>
  <dcterms:modified xsi:type="dcterms:W3CDTF">2017-09-26T06:14:38Z</dcterms:modified>
</cp:coreProperties>
</file>