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3"/>
  </p:notesMasterIdLst>
  <p:sldIdLst>
    <p:sldId id="1614" r:id="rId2"/>
    <p:sldId id="1627" r:id="rId3"/>
    <p:sldId id="1616" r:id="rId4"/>
    <p:sldId id="1610" r:id="rId5"/>
    <p:sldId id="1626" r:id="rId6"/>
    <p:sldId id="1630" r:id="rId7"/>
    <p:sldId id="1613" r:id="rId8"/>
    <p:sldId id="1585" r:id="rId9"/>
    <p:sldId id="1624" r:id="rId10"/>
    <p:sldId id="1625" r:id="rId11"/>
    <p:sldId id="1598" r:id="rId12"/>
    <p:sldId id="1588" r:id="rId13"/>
    <p:sldId id="1623" r:id="rId14"/>
    <p:sldId id="1618" r:id="rId15"/>
    <p:sldId id="1619" r:id="rId16"/>
    <p:sldId id="1620" r:id="rId17"/>
    <p:sldId id="1621" r:id="rId18"/>
    <p:sldId id="1622" r:id="rId19"/>
    <p:sldId id="1631" r:id="rId20"/>
    <p:sldId id="1119" r:id="rId21"/>
    <p:sldId id="1615" r:id="rId22"/>
  </p:sldIdLst>
  <p:sldSz cx="9144000" cy="6858000" type="screen4x3"/>
  <p:notesSz cx="6808788" cy="9836150"/>
  <p:defaultTextStyle>
    <a:defPPr>
      <a:defRPr lang="lv-LV"/>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Default Section" id="{D6B41D12-B149-4B0D-A120-631A97F25A15}">
          <p14:sldIdLst>
            <p14:sldId id="1614"/>
            <p14:sldId id="1627"/>
            <p14:sldId id="1616"/>
            <p14:sldId id="1610"/>
            <p14:sldId id="1626"/>
            <p14:sldId id="1630"/>
            <p14:sldId id="1613"/>
            <p14:sldId id="1585"/>
            <p14:sldId id="1624"/>
            <p14:sldId id="1625"/>
            <p14:sldId id="1598"/>
            <p14:sldId id="1588"/>
            <p14:sldId id="1623"/>
            <p14:sldId id="1618"/>
            <p14:sldId id="1619"/>
            <p14:sldId id="1620"/>
            <p14:sldId id="1621"/>
            <p14:sldId id="1622"/>
          </p14:sldIdLst>
        </p14:section>
        <p14:section name="Untitled Section" id="{E30A4261-E5EC-4B0F-BA2A-66C85D9229A5}">
          <p14:sldIdLst>
            <p14:sldId id="1631"/>
            <p14:sldId id="1119"/>
            <p14:sldId id="161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FF00"/>
    <a:srgbClr val="A50021"/>
    <a:srgbClr val="FFFFFF"/>
    <a:srgbClr val="003300"/>
    <a:srgbClr val="DDDDDD"/>
    <a:srgbClr val="FF6600"/>
    <a:srgbClr val="FF0000"/>
    <a:srgbClr val="990099"/>
    <a:srgbClr val="CC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6103" autoAdjust="0"/>
    <p:restoredTop sz="94430" autoAdjust="0"/>
  </p:normalViewPr>
  <p:slideViewPr>
    <p:cSldViewPr>
      <p:cViewPr>
        <p:scale>
          <a:sx n="40" d="100"/>
          <a:sy n="40" d="100"/>
        </p:scale>
        <p:origin x="-2022" y="-744"/>
      </p:cViewPr>
      <p:guideLst>
        <p:guide orient="horz" pos="2160"/>
        <p:guide pos="2880"/>
      </p:guideLst>
    </p:cSldViewPr>
  </p:slideViewPr>
  <p:notesTextViewPr>
    <p:cViewPr>
      <p:scale>
        <a:sx n="100" d="100"/>
        <a:sy n="100" d="100"/>
      </p:scale>
      <p:origin x="0" y="0"/>
    </p:cViewPr>
  </p:notesTextViewPr>
  <p:sorterViewPr>
    <p:cViewPr>
      <p:scale>
        <a:sx n="75" d="100"/>
        <a:sy n="75" d="100"/>
      </p:scale>
      <p:origin x="0" y="80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6290" name="Rectangle 2"/>
          <p:cNvSpPr>
            <a:spLocks noGrp="1" noChangeArrowheads="1"/>
          </p:cNvSpPr>
          <p:nvPr>
            <p:ph type="hdr" sz="quarter"/>
          </p:nvPr>
        </p:nvSpPr>
        <p:spPr bwMode="auto">
          <a:xfrm>
            <a:off x="0" y="0"/>
            <a:ext cx="2951163"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396291" name="Rectangle 3"/>
          <p:cNvSpPr>
            <a:spLocks noGrp="1" noChangeArrowheads="1"/>
          </p:cNvSpPr>
          <p:nvPr>
            <p:ph type="dt" idx="1"/>
          </p:nvPr>
        </p:nvSpPr>
        <p:spPr bwMode="auto">
          <a:xfrm>
            <a:off x="3856038" y="0"/>
            <a:ext cx="2951162" cy="492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66564" name="Rectangle 4"/>
          <p:cNvSpPr>
            <a:spLocks noGrp="1" noRot="1" noChangeAspect="1" noChangeArrowheads="1" noTextEdit="1"/>
          </p:cNvSpPr>
          <p:nvPr>
            <p:ph type="sldImg" idx="2"/>
          </p:nvPr>
        </p:nvSpPr>
        <p:spPr bwMode="auto">
          <a:xfrm>
            <a:off x="946150" y="738188"/>
            <a:ext cx="4916488" cy="3687762"/>
          </a:xfrm>
          <a:prstGeom prst="rect">
            <a:avLst/>
          </a:prstGeom>
          <a:noFill/>
          <a:ln w="9525">
            <a:solidFill>
              <a:srgbClr val="000000"/>
            </a:solidFill>
            <a:miter lim="800000"/>
            <a:headEnd/>
            <a:tailEnd/>
          </a:ln>
        </p:spPr>
      </p:sp>
      <p:sp>
        <p:nvSpPr>
          <p:cNvPr id="396293" name="Rectangle 5"/>
          <p:cNvSpPr>
            <a:spLocks noGrp="1" noChangeArrowheads="1"/>
          </p:cNvSpPr>
          <p:nvPr>
            <p:ph type="body" sz="quarter" idx="3"/>
          </p:nvPr>
        </p:nvSpPr>
        <p:spPr bwMode="auto">
          <a:xfrm>
            <a:off x="681038" y="4672013"/>
            <a:ext cx="5446712" cy="4425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96294" name="Rectangle 6"/>
          <p:cNvSpPr>
            <a:spLocks noGrp="1" noChangeArrowheads="1"/>
          </p:cNvSpPr>
          <p:nvPr>
            <p:ph type="ftr" sz="quarter" idx="4"/>
          </p:nvPr>
        </p:nvSpPr>
        <p:spPr bwMode="auto">
          <a:xfrm>
            <a:off x="0" y="9342438"/>
            <a:ext cx="2951163"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396295" name="Rectangle 7"/>
          <p:cNvSpPr>
            <a:spLocks noGrp="1" noChangeArrowheads="1"/>
          </p:cNvSpPr>
          <p:nvPr>
            <p:ph type="sldNum" sz="quarter" idx="5"/>
          </p:nvPr>
        </p:nvSpPr>
        <p:spPr bwMode="auto">
          <a:xfrm>
            <a:off x="3856038" y="9342438"/>
            <a:ext cx="2951162" cy="492125"/>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9DBE311C-214B-487C-9315-343BF433948F}" type="slidenum">
              <a:rPr lang="en-US"/>
              <a:pPr>
                <a:defRPr/>
              </a:pPr>
              <a:t>‹#›</a:t>
            </a:fld>
            <a:endParaRPr lang="en-US"/>
          </a:p>
        </p:txBody>
      </p:sp>
    </p:spTree>
    <p:extLst>
      <p:ext uri="{BB962C8B-B14F-4D97-AF65-F5344CB8AC3E}">
        <p14:creationId xmlns:p14="http://schemas.microsoft.com/office/powerpoint/2010/main" val="13339407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00E76AC6-44E4-4167-95E8-F642CC591C04}" type="slidenum">
              <a:rPr lang="lv-LV" smtClean="0">
                <a:solidFill>
                  <a:prstClr val="black"/>
                </a:solidFill>
              </a:rPr>
              <a:pPr/>
              <a:t>20</a:t>
            </a:fld>
            <a:endParaRPr lang="lv-LV" smtClean="0">
              <a:solidFill>
                <a:prstClr val="black"/>
              </a:solidFill>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lv-LV"/>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E751ED0-DED8-4612-B3BE-BB339BAD1762}"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3994993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80FE0CC-908A-49A9-BDD4-D808A9C1F4F9}"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616644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49C8332-16C7-4E50-A1C2-4AF2F99796C2}"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165977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DBEAE17-5D7E-4926-BD99-8A2673368BB5}"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3889272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lv-LV"/>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88A2C4-7DCD-4978-A2C1-CE63DCA46B26}"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3421561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B6D752-B5B2-4F2E-8B39-7E5591D3B2B6}"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1667245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lv-LV"/>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7A3BF5C-53F7-4C3E-A281-42129ABACF96}"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351026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ED0ECAF-8A0F-4B06-8DE3-FCC9B243905E}"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6706646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8D79E1C-FA93-47E8-9416-8DDDEC5BA385}"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2531583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lv-LV"/>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13571F7-D256-4628-A5F6-DC05C63B068E}"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3943354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lv-LV"/>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lv-LV"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lv-LV">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lv-LV">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90AD9BA-043F-45D6-BE31-EDC6279517DB}"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14804589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lv-LV"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lv-LV" smtClean="0"/>
              <a:t>Click to edit Master text styles</a:t>
            </a:r>
          </a:p>
          <a:p>
            <a:pPr lvl="1"/>
            <a:r>
              <a:rPr lang="lv-LV" smtClean="0"/>
              <a:t>Second level</a:t>
            </a:r>
          </a:p>
          <a:p>
            <a:pPr lvl="2"/>
            <a:r>
              <a:rPr lang="lv-LV" smtClean="0"/>
              <a:t>Third level</a:t>
            </a:r>
          </a:p>
          <a:p>
            <a:pPr lvl="3"/>
            <a:r>
              <a:rPr lang="lv-LV" smtClean="0"/>
              <a:t>Fourth level</a:t>
            </a:r>
          </a:p>
          <a:p>
            <a:pPr lvl="4"/>
            <a:r>
              <a:rPr lang="lv-LV"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lv-LV">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lv-LV">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F5B6BC77-D87A-4AFA-869F-F5D48332148A}" type="slidenum">
              <a:rPr lang="lv-LV">
                <a:solidFill>
                  <a:srgbClr val="000000"/>
                </a:solidFill>
              </a:rPr>
              <a:pPr>
                <a:defRPr/>
              </a:pPr>
              <a:t>‹#›</a:t>
            </a:fld>
            <a:endParaRPr lang="lv-LV">
              <a:solidFill>
                <a:srgbClr val="000000"/>
              </a:solidFill>
            </a:endParaRPr>
          </a:p>
        </p:txBody>
      </p:sp>
    </p:spTree>
    <p:extLst>
      <p:ext uri="{BB962C8B-B14F-4D97-AF65-F5344CB8AC3E}">
        <p14:creationId xmlns:p14="http://schemas.microsoft.com/office/powerpoint/2010/main" val="1794977308"/>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2.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www.google.lv/url?sa=i&amp;rct=j&amp;q=&amp;esrc=s&amp;source=images&amp;cd=&amp;cad=rja&amp;uact=8&amp;ved=0CAcQjRw&amp;url=http://www.fotoblog.lv/rep/31062&amp;ei=Q4o-VPqZLofzPMTzgYAE&amp;bvm=bv.77412846,d.bGQ&amp;psig=AFQjCNH_8vHDDuX1cUerV4Jt2AXm8Uc0tQ&amp;ust=1413471089717288" TargetMode="External"/><Relationship Id="rId3" Type="http://schemas.openxmlformats.org/officeDocument/2006/relationships/hyperlink" Target="http://www.google.lv/url?sa=i&amp;rct=j&amp;q=&amp;esrc=s&amp;source=images&amp;cd=&amp;cad=rja&amp;uact=8&amp;ved=0CAcQjRw&amp;url=http://www.lvportals.lv/print.php?id%3D210402&amp;ei=fYE-VL69IsfbPMvxgPgH&amp;bvm=bv.77412846,d.bGQ&amp;psig=AFQjCNFV_DydBEbvSh6PRqvERlfKjYID7w&amp;ust=1413468723001253" TargetMode="External"/><Relationship Id="rId7" Type="http://schemas.openxmlformats.org/officeDocument/2006/relationships/image" Target="../media/image9.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www.google.lv/imgres?imgurl=http://g2.delphi.lv/images/pix/728x473/9d8cb47b/zalu-tejas-garsaugi-vasara-ziemas-krajumi-44644246.jpg&amp;imgrefurl=http://www.delfi.lv/majadarzs/aktuali/kadus-arstniecibas-augus-ievakt-augusta.d?id%3D44821794%26page%3D5&amp;h=473&amp;w=728&amp;tbnid=gxkwUlsvW9OytM:&amp;zoom=1&amp;docid=SC_69LlJUrVYJM&amp;ei=fIE-VJjBPKeaygPF-IGICA&amp;tbm=isch&amp;ved=0CCgQMyggMCA4yAE&amp;iact=rc&amp;uact=3&amp;dur=1576&amp;page=10&amp;start=221&amp;ndsp=21" TargetMode="External"/><Relationship Id="rId5" Type="http://schemas.openxmlformats.org/officeDocument/2006/relationships/image" Target="../media/image8.jpeg"/><Relationship Id="rId4" Type="http://schemas.openxmlformats.org/officeDocument/2006/relationships/image" Target="../media/image7.jpeg"/><Relationship Id="rId9"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3200" b="1" dirty="0">
                <a:latin typeface="Baskerville Old Face" panose="02020602080505020303" pitchFamily="18" charset="0"/>
              </a:rPr>
              <a:t>FARMACEITS – ZINA VISU PAR ZĀLĒM.</a:t>
            </a:r>
            <a:r>
              <a:rPr lang="lv-LV" sz="3200" dirty="0"/>
              <a:t/>
            </a:r>
            <a:br>
              <a:rPr lang="lv-LV" sz="3200" dirty="0"/>
            </a:br>
            <a:endParaRPr lang="lv-LV" sz="3200" dirty="0"/>
          </a:p>
        </p:txBody>
      </p:sp>
      <p:sp>
        <p:nvSpPr>
          <p:cNvPr id="3" name="Content Placeholder 2"/>
          <p:cNvSpPr>
            <a:spLocks noGrp="1"/>
          </p:cNvSpPr>
          <p:nvPr>
            <p:ph idx="1"/>
          </p:nvPr>
        </p:nvSpPr>
        <p:spPr>
          <a:xfrm>
            <a:off x="539552" y="1556792"/>
            <a:ext cx="8229600" cy="4525963"/>
          </a:xfrm>
        </p:spPr>
        <p:txBody>
          <a:bodyPr/>
          <a:lstStyle/>
          <a:p>
            <a:pPr marL="0" indent="0">
              <a:buNone/>
            </a:pPr>
            <a:endParaRPr lang="lv-LV" dirty="0"/>
          </a:p>
          <a:p>
            <a:pPr marL="0" indent="0" algn="r">
              <a:buNone/>
            </a:pPr>
            <a:endParaRPr lang="lv-LV" dirty="0" smtClean="0"/>
          </a:p>
          <a:p>
            <a:pPr marL="0" indent="0" algn="r">
              <a:buNone/>
            </a:pPr>
            <a:endParaRPr lang="lv-LV" dirty="0"/>
          </a:p>
          <a:p>
            <a:pPr marL="0" indent="0" algn="r">
              <a:buNone/>
            </a:pPr>
            <a:r>
              <a:rPr lang="lv-LV" dirty="0" smtClean="0"/>
              <a:t>Agnese Ritene</a:t>
            </a:r>
          </a:p>
          <a:p>
            <a:pPr marL="0" indent="0" algn="r">
              <a:buNone/>
            </a:pPr>
            <a:r>
              <a:rPr lang="lv-LV" dirty="0" smtClean="0"/>
              <a:t>farmaceite</a:t>
            </a:r>
          </a:p>
          <a:p>
            <a:pPr marL="0" indent="0" algn="r">
              <a:buNone/>
            </a:pPr>
            <a:r>
              <a:rPr lang="lv-LV" dirty="0" smtClean="0"/>
              <a:t>Centra aptiekas Tukumā vadītāja</a:t>
            </a:r>
          </a:p>
          <a:p>
            <a:pPr marL="0" indent="0" algn="r">
              <a:buNone/>
            </a:pPr>
            <a:r>
              <a:rPr lang="lv-LV" dirty="0" smtClean="0"/>
              <a:t>11.03.2016</a:t>
            </a:r>
          </a:p>
          <a:p>
            <a:pPr marL="0" indent="0">
              <a:buNone/>
            </a:pPr>
            <a:endParaRPr lang="lv-LV" dirty="0"/>
          </a:p>
        </p:txBody>
      </p:sp>
    </p:spTree>
    <p:extLst>
      <p:ext uri="{BB962C8B-B14F-4D97-AF65-F5344CB8AC3E}">
        <p14:creationId xmlns:p14="http://schemas.microsoft.com/office/powerpoint/2010/main" val="18729162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gnese\Desktop\Alise\Aptieka foto\IMG_28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0568" y="1"/>
            <a:ext cx="9684568" cy="86150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53712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gneseR\Desktop\Farmācijas studenti\foto\DSC0196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2450" y="-1366838"/>
            <a:ext cx="12790488" cy="9593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97493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gneseR\Desktop\Farmācijas studenti\foto\DSC0195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2450" y="-1366838"/>
            <a:ext cx="12790488" cy="9593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35237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Farmācijas speciālists:</a:t>
            </a:r>
            <a:endParaRPr lang="lv-LV" dirty="0"/>
          </a:p>
        </p:txBody>
      </p:sp>
      <p:sp>
        <p:nvSpPr>
          <p:cNvPr id="3" name="Content Placeholder 2"/>
          <p:cNvSpPr>
            <a:spLocks noGrp="1"/>
          </p:cNvSpPr>
          <p:nvPr>
            <p:ph idx="1"/>
          </p:nvPr>
        </p:nvSpPr>
        <p:spPr/>
        <p:txBody>
          <a:bodyPr/>
          <a:lstStyle/>
          <a:p>
            <a:pPr marL="0" indent="0">
              <a:buNone/>
            </a:pPr>
            <a:r>
              <a:rPr lang="lv-LV" sz="2800" b="1" dirty="0" smtClean="0"/>
              <a:t>Augstākā izglītība:</a:t>
            </a:r>
          </a:p>
          <a:p>
            <a:r>
              <a:rPr lang="lv-LV" sz="2800" dirty="0" smtClean="0"/>
              <a:t>RSU Farmācijas fakultāte, maģistra grāds farmācijā, studiju ilgums 5 gadi.</a:t>
            </a:r>
          </a:p>
          <a:p>
            <a:r>
              <a:rPr lang="lv-LV" sz="2800" dirty="0" smtClean="0"/>
              <a:t>LU Medicīnas fakultāte, bakalaura studiju programma Farmācija – 3 gadi, farmācijas maģistrs 2 gadi.</a:t>
            </a:r>
          </a:p>
          <a:p>
            <a:pPr marL="0" indent="0">
              <a:buNone/>
            </a:pPr>
            <a:r>
              <a:rPr lang="lv-LV" sz="2800" b="1" dirty="0" smtClean="0"/>
              <a:t>1.līmeņa profesionālā augstākā izglītība:</a:t>
            </a:r>
          </a:p>
          <a:p>
            <a:r>
              <a:rPr lang="lv-LV" sz="2800" dirty="0" smtClean="0"/>
              <a:t>Rīgas 1.Medicīna koledža – farmaceita asistents, studiju ilgums 2,5 gadi.</a:t>
            </a:r>
          </a:p>
          <a:p>
            <a:r>
              <a:rPr lang="lv-LV" sz="2800" dirty="0" smtClean="0"/>
              <a:t>RSU Medicīnas koledža - ?</a:t>
            </a:r>
            <a:endParaRPr lang="lv-LV" sz="2800" dirty="0"/>
          </a:p>
        </p:txBody>
      </p:sp>
    </p:spTree>
    <p:extLst>
      <p:ext uri="{BB962C8B-B14F-4D97-AF65-F5344CB8AC3E}">
        <p14:creationId xmlns:p14="http://schemas.microsoft.com/office/powerpoint/2010/main" val="12694547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5155.JPG"/>
          <p:cNvPicPr>
            <a:picLocks noChangeAspect="1"/>
          </p:cNvPicPr>
          <p:nvPr/>
        </p:nvPicPr>
        <p:blipFill>
          <a:blip r:embed="rId2" cstate="print"/>
          <a:stretch>
            <a:fillRect/>
          </a:stretch>
        </p:blipFill>
        <p:spPr>
          <a:xfrm>
            <a:off x="2500298" y="2428870"/>
            <a:ext cx="6929454" cy="4619636"/>
          </a:xfrm>
          <a:prstGeom prst="rect">
            <a:avLst/>
          </a:prstGeom>
          <a:effectLst>
            <a:softEdge rad="317500"/>
          </a:effectLst>
        </p:spPr>
      </p:pic>
      <p:sp>
        <p:nvSpPr>
          <p:cNvPr id="20483" name="Content Placeholder 1"/>
          <p:cNvSpPr>
            <a:spLocks noGrp="1"/>
          </p:cNvSpPr>
          <p:nvPr>
            <p:ph idx="1"/>
          </p:nvPr>
        </p:nvSpPr>
        <p:spPr>
          <a:xfrm>
            <a:off x="0" y="549275"/>
            <a:ext cx="9036050" cy="2376488"/>
          </a:xfrm>
        </p:spPr>
        <p:txBody>
          <a:bodyPr/>
          <a:lstStyle/>
          <a:p>
            <a:endParaRPr lang="lv-LV" altLang="lv-LV" b="1" smtClean="0"/>
          </a:p>
          <a:p>
            <a:r>
              <a:rPr lang="lv-LV" altLang="lv-LV" b="1" smtClean="0"/>
              <a:t>Vidējā izglītība</a:t>
            </a:r>
          </a:p>
          <a:p>
            <a:r>
              <a:rPr lang="lv-LV" altLang="lv-LV" smtClean="0"/>
              <a:t>CE sertifikāts </a:t>
            </a:r>
            <a:r>
              <a:rPr lang="lv-LV" altLang="lv-LV" b="1" smtClean="0"/>
              <a:t>ķīmijā, </a:t>
            </a:r>
            <a:r>
              <a:rPr lang="lv-LV" altLang="lv-LV" smtClean="0"/>
              <a:t>CE sertifikāts </a:t>
            </a:r>
            <a:r>
              <a:rPr lang="lv-LV" altLang="lv-LV" b="1" smtClean="0"/>
              <a:t>latviešu valodā, </a:t>
            </a:r>
            <a:r>
              <a:rPr lang="lv-LV" altLang="lv-LV" smtClean="0"/>
              <a:t>CE sertifikāts </a:t>
            </a:r>
            <a:r>
              <a:rPr lang="lv-LV" altLang="lv-LV" b="1" smtClean="0"/>
              <a:t>pirmajā svešvalodā </a:t>
            </a:r>
          </a:p>
          <a:p>
            <a:r>
              <a:rPr lang="lv-LV" altLang="lv-LV" smtClean="0"/>
              <a:t>CE vērtējums </a:t>
            </a:r>
            <a:r>
              <a:rPr lang="lv-LV" altLang="lv-LV" b="1" u="sng" smtClean="0"/>
              <a:t>ķīmijā veido uzņemšanas konkursa rezultātus</a:t>
            </a:r>
            <a:endParaRPr lang="lv-LV" altLang="lv-LV" u="sng" smtClean="0"/>
          </a:p>
          <a:p>
            <a:pPr>
              <a:buFont typeface="Wingdings" pitchFamily="2" charset="2"/>
              <a:buNone/>
            </a:pPr>
            <a:r>
              <a:rPr lang="lv-LV" altLang="lv-LV" b="1" smtClean="0"/>
              <a:t> </a:t>
            </a:r>
            <a:endParaRPr lang="lv-LV" altLang="lv-LV" smtClean="0"/>
          </a:p>
        </p:txBody>
      </p:sp>
      <p:sp>
        <p:nvSpPr>
          <p:cNvPr id="20484" name="Title 2"/>
          <p:cNvSpPr>
            <a:spLocks noGrp="1"/>
          </p:cNvSpPr>
          <p:nvPr>
            <p:ph type="title"/>
          </p:nvPr>
        </p:nvSpPr>
        <p:spPr>
          <a:xfrm>
            <a:off x="857250" y="0"/>
            <a:ext cx="7786688" cy="765175"/>
          </a:xfrm>
          <a:ln/>
        </p:spPr>
        <p:txBody>
          <a:bodyPr/>
          <a:lstStyle/>
          <a:p>
            <a:r>
              <a:rPr lang="lv-LV" altLang="lv-LV" b="1" dirty="0" smtClean="0"/>
              <a:t>Uzņemšanas prasības RSU:</a:t>
            </a:r>
          </a:p>
        </p:txBody>
      </p:sp>
    </p:spTree>
    <p:extLst>
      <p:ext uri="{BB962C8B-B14F-4D97-AF65-F5344CB8AC3E}">
        <p14:creationId xmlns:p14="http://schemas.microsoft.com/office/powerpoint/2010/main" val="2707287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MG_5138.JPG"/>
          <p:cNvPicPr>
            <a:picLocks noChangeAspect="1"/>
          </p:cNvPicPr>
          <p:nvPr/>
        </p:nvPicPr>
        <p:blipFill>
          <a:blip r:embed="rId2" cstate="print"/>
          <a:stretch>
            <a:fillRect/>
          </a:stretch>
        </p:blipFill>
        <p:spPr>
          <a:xfrm>
            <a:off x="2214546" y="1142986"/>
            <a:ext cx="6929454" cy="4619636"/>
          </a:xfrm>
          <a:prstGeom prst="rect">
            <a:avLst/>
          </a:prstGeom>
          <a:effectLst>
            <a:softEdge rad="317500"/>
          </a:effectLst>
        </p:spPr>
      </p:pic>
      <p:sp>
        <p:nvSpPr>
          <p:cNvPr id="2" name="Content Placeholder 1"/>
          <p:cNvSpPr>
            <a:spLocks noGrp="1"/>
          </p:cNvSpPr>
          <p:nvPr>
            <p:ph idx="1"/>
          </p:nvPr>
        </p:nvSpPr>
        <p:spPr>
          <a:xfrm>
            <a:off x="0" y="1357313"/>
            <a:ext cx="7786688" cy="4714875"/>
          </a:xfrm>
        </p:spPr>
        <p:txBody>
          <a:bodyPr/>
          <a:lstStyle/>
          <a:p>
            <a:r>
              <a:rPr lang="lv-LV" altLang="lv-LV" sz="3600" b="1" smtClean="0"/>
              <a:t>Ķīmija,</a:t>
            </a:r>
          </a:p>
          <a:p>
            <a:pPr>
              <a:buFont typeface="Wingdings" pitchFamily="2" charset="2"/>
              <a:buNone/>
            </a:pPr>
            <a:r>
              <a:rPr lang="lv-LV" altLang="lv-LV" sz="3600" b="1" smtClean="0"/>
              <a:t> </a:t>
            </a:r>
          </a:p>
          <a:p>
            <a:r>
              <a:rPr lang="lv-LV" altLang="lv-LV" sz="3600" b="1" smtClean="0"/>
              <a:t>Medicīna, </a:t>
            </a:r>
          </a:p>
          <a:p>
            <a:pPr>
              <a:buFont typeface="Wingdings" pitchFamily="2" charset="2"/>
              <a:buNone/>
            </a:pPr>
            <a:endParaRPr lang="lv-LV" altLang="lv-LV" sz="3600" b="1" smtClean="0"/>
          </a:p>
          <a:p>
            <a:r>
              <a:rPr lang="lv-LV" altLang="lv-LV" sz="3600" b="1" smtClean="0"/>
              <a:t>Farmācija</a:t>
            </a:r>
            <a:endParaRPr lang="lv-LV" altLang="lv-LV" sz="3600" smtClean="0"/>
          </a:p>
        </p:txBody>
      </p:sp>
      <p:sp>
        <p:nvSpPr>
          <p:cNvPr id="21508" name="Title 2"/>
          <p:cNvSpPr>
            <a:spLocks noGrp="1"/>
          </p:cNvSpPr>
          <p:nvPr>
            <p:ph type="title"/>
          </p:nvPr>
        </p:nvSpPr>
        <p:spPr>
          <a:xfrm>
            <a:off x="857250" y="214313"/>
            <a:ext cx="7786688" cy="1071562"/>
          </a:xfrm>
          <a:ln/>
        </p:spPr>
        <p:txBody>
          <a:bodyPr/>
          <a:lstStyle/>
          <a:p>
            <a:r>
              <a:rPr lang="lv-LV" altLang="lv-LV" sz="3600" b="1" smtClean="0"/>
              <a:t>Studiju priekšmeti: </a:t>
            </a:r>
            <a:endParaRPr lang="lv-LV" altLang="lv-LV" smtClean="0"/>
          </a:p>
        </p:txBody>
      </p:sp>
    </p:spTree>
    <p:extLst>
      <p:ext uri="{BB962C8B-B14F-4D97-AF65-F5344CB8AC3E}">
        <p14:creationId xmlns:p14="http://schemas.microsoft.com/office/powerpoint/2010/main" val="332335040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2000"/>
                                        <p:tgtEl>
                                          <p:spTgt spid="2">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2000"/>
                                        <p:tgtEl>
                                          <p:spTgt spid="2">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4" end="4"/>
                                            </p:txEl>
                                          </p:spTgt>
                                        </p:tgtEl>
                                        <p:attrNameLst>
                                          <p:attrName>style.visibility</p:attrName>
                                        </p:attrNameLst>
                                      </p:cBhvr>
                                      <p:to>
                                        <p:strVal val="visible"/>
                                      </p:to>
                                    </p:set>
                                    <p:animEffect transition="in" filter="fade">
                                      <p:cBhvr>
                                        <p:cTn id="22" dur="2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1"/>
          <p:cNvSpPr>
            <a:spLocks noGrp="1"/>
          </p:cNvSpPr>
          <p:nvPr>
            <p:ph idx="1"/>
          </p:nvPr>
        </p:nvSpPr>
        <p:spPr>
          <a:xfrm>
            <a:off x="1857375" y="1857352"/>
            <a:ext cx="7286625" cy="4429148"/>
          </a:xfrm>
        </p:spPr>
        <p:txBody>
          <a:bodyPr/>
          <a:lstStyle/>
          <a:p>
            <a:r>
              <a:rPr lang="lv-LV" altLang="lv-LV" sz="2800" b="1" dirty="0" smtClean="0"/>
              <a:t>Obligātie studiju priekšmeti (90 %) un izvēles studiju priekšmeti (10 %)</a:t>
            </a:r>
          </a:p>
          <a:p>
            <a:r>
              <a:rPr lang="lv-LV" altLang="lv-LV" sz="2800" b="1" dirty="0" smtClean="0"/>
              <a:t>1. un 2.studiju gads: neorganiskā ķīmija, organiskā ķīmija, matemātika un informātika, fizika, augu un dzīvnieku bioloģija, angļu valoda, cilvēka anatomija, citoloģija un ģenētika, latīņu valoda, normālā fizioloģija, vides veselība </a:t>
            </a:r>
            <a:endParaRPr lang="lv-LV" altLang="lv-LV" sz="2800" dirty="0" smtClean="0"/>
          </a:p>
          <a:p>
            <a:endParaRPr lang="lv-LV" altLang="lv-LV" dirty="0" smtClean="0"/>
          </a:p>
        </p:txBody>
      </p:sp>
      <p:sp>
        <p:nvSpPr>
          <p:cNvPr id="22531" name="Title 2"/>
          <p:cNvSpPr>
            <a:spLocks noGrp="1"/>
          </p:cNvSpPr>
          <p:nvPr>
            <p:ph type="title"/>
          </p:nvPr>
        </p:nvSpPr>
        <p:spPr>
          <a:xfrm>
            <a:off x="4143375" y="285750"/>
            <a:ext cx="4786313" cy="1071563"/>
          </a:xfrm>
          <a:ln/>
        </p:spPr>
        <p:txBody>
          <a:bodyPr/>
          <a:lstStyle/>
          <a:p>
            <a:r>
              <a:rPr lang="lv-LV" altLang="lv-LV" dirty="0" smtClean="0"/>
              <a:t>Studiju priekšmeti:</a:t>
            </a:r>
          </a:p>
        </p:txBody>
      </p:sp>
      <p:pic>
        <p:nvPicPr>
          <p:cNvPr id="4" name="Picture 3" descr="IMG_5117.JPG"/>
          <p:cNvPicPr>
            <a:picLocks noChangeAspect="1"/>
          </p:cNvPicPr>
          <p:nvPr/>
        </p:nvPicPr>
        <p:blipFill>
          <a:blip r:embed="rId2" cstate="print"/>
          <a:stretch>
            <a:fillRect/>
          </a:stretch>
        </p:blipFill>
        <p:spPr>
          <a:xfrm>
            <a:off x="0" y="142852"/>
            <a:ext cx="2286000" cy="3429000"/>
          </a:xfrm>
          <a:prstGeom prst="rect">
            <a:avLst/>
          </a:prstGeom>
          <a:effectLst>
            <a:softEdge rad="317500"/>
          </a:effectLst>
        </p:spPr>
      </p:pic>
    </p:spTree>
    <p:extLst>
      <p:ext uri="{BB962C8B-B14F-4D97-AF65-F5344CB8AC3E}">
        <p14:creationId xmlns:p14="http://schemas.microsoft.com/office/powerpoint/2010/main" val="31126580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5125.JPG"/>
          <p:cNvPicPr>
            <a:picLocks noChangeAspect="1"/>
          </p:cNvPicPr>
          <p:nvPr/>
        </p:nvPicPr>
        <p:blipFill>
          <a:blip r:embed="rId2" cstate="print"/>
          <a:stretch>
            <a:fillRect/>
          </a:stretch>
        </p:blipFill>
        <p:spPr>
          <a:xfrm>
            <a:off x="4107792" y="0"/>
            <a:ext cx="5036343" cy="3357562"/>
          </a:xfrm>
          <a:prstGeom prst="rect">
            <a:avLst/>
          </a:prstGeom>
          <a:effectLst>
            <a:softEdge rad="317500"/>
          </a:effectLst>
        </p:spPr>
      </p:pic>
      <p:sp>
        <p:nvSpPr>
          <p:cNvPr id="11266" name="Content Placeholder 1"/>
          <p:cNvSpPr>
            <a:spLocks noGrp="1"/>
          </p:cNvSpPr>
          <p:nvPr>
            <p:ph idx="1"/>
          </p:nvPr>
        </p:nvSpPr>
        <p:spPr>
          <a:xfrm>
            <a:off x="0" y="1678781"/>
            <a:ext cx="7358063" cy="4893469"/>
          </a:xfrm>
        </p:spPr>
        <p:txBody>
          <a:bodyPr/>
          <a:lstStyle/>
          <a:p>
            <a:pPr>
              <a:defRPr/>
            </a:pPr>
            <a:r>
              <a:rPr lang="lv-LV" sz="2800" b="1" dirty="0" smtClean="0"/>
              <a:t>3. un 4.studiju gads: patoloģija, </a:t>
            </a:r>
          </a:p>
          <a:p>
            <a:pPr marL="0" indent="0">
              <a:buFont typeface="Wingdings" pitchFamily="2" charset="2"/>
              <a:buNone/>
              <a:defRPr/>
            </a:pPr>
            <a:r>
              <a:rPr lang="lv-LV" sz="2800" b="1" dirty="0" smtClean="0"/>
              <a:t>medicīniskā bioķīmija, farmakoloģija, farmakoterapija, katastrofu medicīna, toksikoloģija, pirmā medicīniskā palīdzība, farmakognozija, farmācijas ķīmija, medicīnas ķīmija, farmaceitisko un medicīnisko preču zinības, aptiekas zāļu formu tehnoloģija, rūpniecisko zāļu formu tehnoloģija, praktiskā un sociālā farmācija, farmācijas likumdošana, farmaceitiskās aprūpes principi, farmaceitiskā informācija</a:t>
            </a:r>
            <a:endParaRPr lang="lv-LV" sz="2800" dirty="0" smtClean="0"/>
          </a:p>
          <a:p>
            <a:pPr>
              <a:defRPr/>
            </a:pPr>
            <a:endParaRPr lang="lv-LV" dirty="0" smtClean="0"/>
          </a:p>
        </p:txBody>
      </p:sp>
      <p:sp>
        <p:nvSpPr>
          <p:cNvPr id="23556" name="Title 2"/>
          <p:cNvSpPr>
            <a:spLocks noGrp="1"/>
          </p:cNvSpPr>
          <p:nvPr>
            <p:ph type="title"/>
          </p:nvPr>
        </p:nvSpPr>
        <p:spPr>
          <a:xfrm>
            <a:off x="0" y="214313"/>
            <a:ext cx="7786688" cy="1071562"/>
          </a:xfrm>
          <a:ln/>
        </p:spPr>
        <p:txBody>
          <a:bodyPr/>
          <a:lstStyle/>
          <a:p>
            <a:r>
              <a:rPr lang="lv-LV" altLang="lv-LV" smtClean="0"/>
              <a:t>Studiju priekšmeti (2)</a:t>
            </a:r>
          </a:p>
        </p:txBody>
      </p:sp>
    </p:spTree>
    <p:extLst>
      <p:ext uri="{BB962C8B-B14F-4D97-AF65-F5344CB8AC3E}">
        <p14:creationId xmlns:p14="http://schemas.microsoft.com/office/powerpoint/2010/main" val="18703468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821-2109_IMG.JPG"/>
          <p:cNvPicPr>
            <a:picLocks noChangeAspect="1"/>
          </p:cNvPicPr>
          <p:nvPr/>
        </p:nvPicPr>
        <p:blipFill>
          <a:blip r:embed="rId2" cstate="print"/>
          <a:stretch>
            <a:fillRect/>
          </a:stretch>
        </p:blipFill>
        <p:spPr>
          <a:xfrm>
            <a:off x="2952738" y="1928802"/>
            <a:ext cx="6191262" cy="4643446"/>
          </a:xfrm>
          <a:prstGeom prst="rect">
            <a:avLst/>
          </a:prstGeom>
          <a:effectLst>
            <a:softEdge rad="317500"/>
          </a:effectLst>
        </p:spPr>
      </p:pic>
      <p:sp>
        <p:nvSpPr>
          <p:cNvPr id="39939" name="Content Placeholder 1"/>
          <p:cNvSpPr>
            <a:spLocks noGrp="1"/>
          </p:cNvSpPr>
          <p:nvPr>
            <p:ph idx="1"/>
          </p:nvPr>
        </p:nvSpPr>
        <p:spPr>
          <a:xfrm>
            <a:off x="0" y="1357313"/>
            <a:ext cx="4786313" cy="4786312"/>
          </a:xfrm>
          <a:solidFill>
            <a:schemeClr val="accent2"/>
          </a:solidFill>
        </p:spPr>
        <p:txBody>
          <a:bodyPr/>
          <a:lstStyle/>
          <a:p>
            <a:r>
              <a:rPr lang="lv-LV" altLang="lv-LV" b="1" dirty="0" smtClean="0"/>
              <a:t>aptiekas, </a:t>
            </a:r>
          </a:p>
          <a:p>
            <a:r>
              <a:rPr lang="lv-LV" altLang="lv-LV" sz="2800" b="1" dirty="0" smtClean="0"/>
              <a:t>medikamentu lieltirgotavas, </a:t>
            </a:r>
          </a:p>
          <a:p>
            <a:r>
              <a:rPr lang="lv-LV" altLang="lv-LV" sz="2800" b="1" dirty="0" smtClean="0"/>
              <a:t>zāļu ražotnes, </a:t>
            </a:r>
          </a:p>
          <a:p>
            <a:r>
              <a:rPr lang="lv-LV" altLang="lv-LV" sz="2800" b="1" dirty="0" smtClean="0"/>
              <a:t>ārvalstu farmaceitisko uzņēmumu pārstāvniecības, </a:t>
            </a:r>
          </a:p>
          <a:p>
            <a:r>
              <a:rPr lang="lv-LV" altLang="lv-LV" sz="2800" b="1" dirty="0" smtClean="0"/>
              <a:t>zinātniskās pētniecības institūti, </a:t>
            </a:r>
          </a:p>
          <a:p>
            <a:r>
              <a:rPr lang="lv-LV" altLang="lv-LV" sz="2800" b="1" dirty="0" smtClean="0"/>
              <a:t>laboratorijas, </a:t>
            </a:r>
          </a:p>
          <a:p>
            <a:r>
              <a:rPr lang="lv-LV" altLang="lv-LV" sz="2800" b="1" dirty="0" smtClean="0"/>
              <a:t>valsts institūcijas farmācijas jomā</a:t>
            </a:r>
            <a:endParaRPr lang="lv-LV" altLang="lv-LV" sz="2800" dirty="0" smtClean="0"/>
          </a:p>
        </p:txBody>
      </p:sp>
      <p:sp>
        <p:nvSpPr>
          <p:cNvPr id="39940" name="Title 2"/>
          <p:cNvSpPr>
            <a:spLocks noGrp="1"/>
          </p:cNvSpPr>
          <p:nvPr>
            <p:ph type="title"/>
          </p:nvPr>
        </p:nvSpPr>
        <p:spPr>
          <a:xfrm>
            <a:off x="857250" y="214313"/>
            <a:ext cx="7786688" cy="1071562"/>
          </a:xfrm>
          <a:ln/>
        </p:spPr>
        <p:txBody>
          <a:bodyPr/>
          <a:lstStyle/>
          <a:p>
            <a:r>
              <a:rPr lang="lv-LV" altLang="lv-LV" dirty="0" smtClean="0"/>
              <a:t>Darba iespējas:</a:t>
            </a:r>
          </a:p>
        </p:txBody>
      </p:sp>
    </p:spTree>
    <p:extLst>
      <p:ext uri="{BB962C8B-B14F-4D97-AF65-F5344CB8AC3E}">
        <p14:creationId xmlns:p14="http://schemas.microsoft.com/office/powerpoint/2010/main" val="15105986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endParaRPr lang="lv-LV" dirty="0"/>
          </a:p>
        </p:txBody>
      </p:sp>
      <p:graphicFrame>
        <p:nvGraphicFramePr>
          <p:cNvPr id="4" name="Object 3"/>
          <p:cNvGraphicFramePr>
            <a:graphicFrameLocks noChangeAspect="1"/>
          </p:cNvGraphicFramePr>
          <p:nvPr>
            <p:extLst>
              <p:ext uri="{D42A27DB-BD31-4B8C-83A1-F6EECF244321}">
                <p14:modId xmlns:p14="http://schemas.microsoft.com/office/powerpoint/2010/main" val="573887808"/>
              </p:ext>
            </p:extLst>
          </p:nvPr>
        </p:nvGraphicFramePr>
        <p:xfrm>
          <a:off x="2051720" y="260648"/>
          <a:ext cx="4824535" cy="6048672"/>
        </p:xfrm>
        <a:graphic>
          <a:graphicData uri="http://schemas.openxmlformats.org/presentationml/2006/ole">
            <mc:AlternateContent xmlns:mc="http://schemas.openxmlformats.org/markup-compatibility/2006">
              <mc:Choice xmlns:v="urn:schemas-microsoft-com:vml" Requires="v">
                <p:oleObj spid="_x0000_s1027" name="Acrobat Document" r:id="rId3" imgW="5667139" imgH="8019997" progId="AcroExch.Document.11">
                  <p:embed/>
                </p:oleObj>
              </mc:Choice>
              <mc:Fallback>
                <p:oleObj name="Acrobat Document" r:id="rId3" imgW="5667139" imgH="8019997" progId="AcroExch.Document.11">
                  <p:embed/>
                  <p:pic>
                    <p:nvPicPr>
                      <p:cNvPr id="0" name=""/>
                      <p:cNvPicPr/>
                      <p:nvPr/>
                    </p:nvPicPr>
                    <p:blipFill>
                      <a:blip r:embed="rId4"/>
                      <a:stretch>
                        <a:fillRect/>
                      </a:stretch>
                    </p:blipFill>
                    <p:spPr>
                      <a:xfrm>
                        <a:off x="2051720" y="260648"/>
                        <a:ext cx="4824535" cy="6048672"/>
                      </a:xfrm>
                      <a:prstGeom prst="rect">
                        <a:avLst/>
                      </a:prstGeom>
                    </p:spPr>
                  </p:pic>
                </p:oleObj>
              </mc:Fallback>
            </mc:AlternateContent>
          </a:graphicData>
        </a:graphic>
      </p:graphicFrame>
    </p:spTree>
    <p:extLst>
      <p:ext uri="{BB962C8B-B14F-4D97-AF65-F5344CB8AC3E}">
        <p14:creationId xmlns:p14="http://schemas.microsoft.com/office/powerpoint/2010/main" val="3917533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Ko domā jaunieši?</a:t>
            </a:r>
            <a:endParaRPr lang="lv-LV" dirty="0"/>
          </a:p>
        </p:txBody>
      </p:sp>
      <p:sp>
        <p:nvSpPr>
          <p:cNvPr id="3" name="Content Placeholder 2"/>
          <p:cNvSpPr>
            <a:spLocks noGrp="1"/>
          </p:cNvSpPr>
          <p:nvPr>
            <p:ph idx="1"/>
          </p:nvPr>
        </p:nvSpPr>
        <p:spPr>
          <a:xfrm>
            <a:off x="457200" y="1196752"/>
            <a:ext cx="8229600" cy="4929411"/>
          </a:xfrm>
        </p:spPr>
        <p:txBody>
          <a:bodyPr/>
          <a:lstStyle/>
          <a:p>
            <a:r>
              <a:rPr lang="lv-LV" dirty="0" smtClean="0"/>
              <a:t>Nav pietiekamas informācijas par farmaceita un farmaceita asistenta profesiju.</a:t>
            </a:r>
          </a:p>
          <a:p>
            <a:r>
              <a:rPr lang="lv-LV" dirty="0"/>
              <a:t>Nepietiekama informācija par darba </a:t>
            </a:r>
            <a:r>
              <a:rPr lang="lv-LV" dirty="0" smtClean="0"/>
              <a:t>iespējām</a:t>
            </a:r>
          </a:p>
          <a:p>
            <a:r>
              <a:rPr lang="lv-LV" dirty="0" smtClean="0"/>
              <a:t>Profesija domāta meitenēm...</a:t>
            </a:r>
          </a:p>
          <a:p>
            <a:r>
              <a:rPr lang="lv-LV" dirty="0" smtClean="0"/>
              <a:t>Izgudro jaunas zāles.</a:t>
            </a:r>
          </a:p>
          <a:p>
            <a:r>
              <a:rPr lang="lv-LV" dirty="0" smtClean="0"/>
              <a:t>«Grūti mācīties. Ķīmija....»</a:t>
            </a:r>
          </a:p>
          <a:p>
            <a:pPr marL="0" indent="0">
              <a:buNone/>
            </a:pPr>
            <a:endParaRPr lang="lv-LV" dirty="0" smtClean="0"/>
          </a:p>
          <a:p>
            <a:endParaRPr lang="lv-LV" dirty="0"/>
          </a:p>
        </p:txBody>
      </p:sp>
    </p:spTree>
    <p:extLst>
      <p:ext uri="{BB962C8B-B14F-4D97-AF65-F5344CB8AC3E}">
        <p14:creationId xmlns:p14="http://schemas.microsoft.com/office/powerpoint/2010/main" val="9146219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34819" name="Text Box 8"/>
          <p:cNvSpPr txBox="1">
            <a:spLocks noChangeArrowheads="1"/>
          </p:cNvSpPr>
          <p:nvPr/>
        </p:nvSpPr>
        <p:spPr bwMode="auto">
          <a:xfrm>
            <a:off x="1714480" y="4216418"/>
            <a:ext cx="5715000" cy="1631216"/>
          </a:xfrm>
          <a:prstGeom prst="rect">
            <a:avLst/>
          </a:prstGeom>
          <a:noFill/>
          <a:ln w="9525">
            <a:noFill/>
            <a:miter lim="800000"/>
            <a:headEnd/>
            <a:tailEnd/>
          </a:ln>
        </p:spPr>
        <p:txBody>
          <a:bodyPr>
            <a:spAutoFit/>
          </a:bodyPr>
          <a:lstStyle/>
          <a:p>
            <a:pPr algn="ctr">
              <a:spcBef>
                <a:spcPct val="50000"/>
              </a:spcBef>
            </a:pPr>
            <a:r>
              <a:rPr lang="lv-LV" sz="4000" dirty="0">
                <a:solidFill>
                  <a:srgbClr val="FFFFFF"/>
                </a:solidFill>
                <a:latin typeface="Trajan Pro" pitchFamily="18" charset="0"/>
              </a:rPr>
              <a:t>VIENMĒR SAPROT</a:t>
            </a:r>
          </a:p>
          <a:p>
            <a:pPr algn="ctr">
              <a:spcBef>
                <a:spcPct val="50000"/>
              </a:spcBef>
            </a:pPr>
            <a:r>
              <a:rPr lang="lv-LV" sz="4000" dirty="0">
                <a:solidFill>
                  <a:srgbClr val="FFFFFF"/>
                </a:solidFill>
                <a:latin typeface="Trajan Pro" pitchFamily="18" charset="0"/>
              </a:rPr>
              <a:t>UN PALĪDZ</a:t>
            </a:r>
          </a:p>
        </p:txBody>
      </p:sp>
      <p:pic>
        <p:nvPicPr>
          <p:cNvPr id="4" name="Picture 3" descr="A burts.gif"/>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29058" y="548680"/>
            <a:ext cx="786958" cy="886766"/>
          </a:xfrm>
          <a:prstGeom prst="rect">
            <a:avLst/>
          </a:prstGeom>
        </p:spPr>
      </p:pic>
      <p:sp>
        <p:nvSpPr>
          <p:cNvPr id="5" name="TextBox 4"/>
          <p:cNvSpPr txBox="1"/>
          <p:nvPr/>
        </p:nvSpPr>
        <p:spPr>
          <a:xfrm>
            <a:off x="2428860" y="1455800"/>
            <a:ext cx="3786214" cy="1754326"/>
          </a:xfrm>
          <a:prstGeom prst="rect">
            <a:avLst/>
          </a:prstGeom>
          <a:noFill/>
        </p:spPr>
        <p:txBody>
          <a:bodyPr wrap="square" rtlCol="0">
            <a:spAutoFit/>
          </a:bodyPr>
          <a:lstStyle/>
          <a:p>
            <a:pPr algn="ctr"/>
            <a:r>
              <a:rPr lang="lv-LV" sz="5400" b="1" dirty="0" smtClean="0">
                <a:solidFill>
                  <a:srgbClr val="006600"/>
                </a:solidFill>
                <a:latin typeface="Trajan Pro" pitchFamily="18" charset="0"/>
              </a:rPr>
              <a:t>MANA</a:t>
            </a:r>
          </a:p>
          <a:p>
            <a:pPr algn="ctr"/>
            <a:r>
              <a:rPr lang="lv-LV" sz="5400" b="1" dirty="0" smtClean="0">
                <a:solidFill>
                  <a:srgbClr val="006600"/>
                </a:solidFill>
                <a:latin typeface="Trajan Pro" pitchFamily="18" charset="0"/>
              </a:rPr>
              <a:t>APTIEKA</a:t>
            </a:r>
          </a:p>
        </p:txBody>
      </p:sp>
      <p:cxnSp>
        <p:nvCxnSpPr>
          <p:cNvPr id="7" name="Straight Connector 6"/>
          <p:cNvCxnSpPr/>
          <p:nvPr/>
        </p:nvCxnSpPr>
        <p:spPr>
          <a:xfrm>
            <a:off x="3059832" y="2276872"/>
            <a:ext cx="2512300" cy="1588"/>
          </a:xfrm>
          <a:prstGeom prst="line">
            <a:avLst/>
          </a:prstGeom>
          <a:ln>
            <a:solidFill>
              <a:srgbClr val="006600"/>
            </a:solidFill>
          </a:ln>
        </p:spPr>
        <p:style>
          <a:lnRef idx="1">
            <a:schemeClr val="accent1"/>
          </a:lnRef>
          <a:fillRef idx="0">
            <a:schemeClr val="accent1"/>
          </a:fillRef>
          <a:effectRef idx="0">
            <a:schemeClr val="accent1"/>
          </a:effectRef>
          <a:fontRef idx="minor">
            <a:schemeClr val="tx1"/>
          </a:fontRef>
        </p:style>
      </p:cxnSp>
      <p:sp>
        <p:nvSpPr>
          <p:cNvPr id="6" name="Title 5"/>
          <p:cNvSpPr>
            <a:spLocks noGrp="1"/>
          </p:cNvSpPr>
          <p:nvPr>
            <p:ph type="ctrTitle"/>
          </p:nvPr>
        </p:nvSpPr>
        <p:spPr/>
        <p:txBody>
          <a:bodyPr/>
          <a:lstStyle/>
          <a:p>
            <a:endParaRPr lang="lv-LV"/>
          </a:p>
        </p:txBody>
      </p:sp>
      <p:sp>
        <p:nvSpPr>
          <p:cNvPr id="8" name="Subtitle 7"/>
          <p:cNvSpPr>
            <a:spLocks noGrp="1"/>
          </p:cNvSpPr>
          <p:nvPr>
            <p:ph type="subTitle" idx="1"/>
          </p:nvPr>
        </p:nvSpPr>
        <p:spPr/>
        <p:txBody>
          <a:bodyPr/>
          <a:lstStyle/>
          <a:p>
            <a:endParaRPr lang="lv-LV"/>
          </a:p>
        </p:txBody>
      </p:sp>
    </p:spTree>
    <p:extLst>
      <p:ext uri="{BB962C8B-B14F-4D97-AF65-F5344CB8AC3E}">
        <p14:creationId xmlns:p14="http://schemas.microsoft.com/office/powerpoint/2010/main" val="14251567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a:p>
        </p:txBody>
      </p:sp>
      <p:sp>
        <p:nvSpPr>
          <p:cNvPr id="3" name="Content Placeholder 2"/>
          <p:cNvSpPr>
            <a:spLocks noGrp="1"/>
          </p:cNvSpPr>
          <p:nvPr>
            <p:ph idx="1"/>
          </p:nvPr>
        </p:nvSpPr>
        <p:spPr/>
        <p:txBody>
          <a:bodyPr/>
          <a:lstStyle/>
          <a:p>
            <a:pPr marL="0" indent="0" algn="ctr">
              <a:buNone/>
            </a:pPr>
            <a:r>
              <a:rPr lang="lv-LV" sz="4000" dirty="0" smtClean="0"/>
              <a:t>Par rītdienu domā šodien!</a:t>
            </a:r>
          </a:p>
          <a:p>
            <a:pPr marL="0" indent="0" algn="ctr">
              <a:buNone/>
            </a:pPr>
            <a:r>
              <a:rPr lang="lv-LV" dirty="0" smtClean="0"/>
              <a:t>Paldies par uzmanību!</a:t>
            </a:r>
          </a:p>
          <a:p>
            <a:pPr marL="0" indent="0" algn="ctr">
              <a:buNone/>
            </a:pPr>
            <a:endParaRPr lang="lv-LV" dirty="0"/>
          </a:p>
          <a:p>
            <a:pPr marL="0" indent="0" algn="ctr">
              <a:buNone/>
            </a:pPr>
            <a:r>
              <a:rPr lang="lv-LV" dirty="0" smtClean="0"/>
              <a:t>Agnese Ritene</a:t>
            </a:r>
          </a:p>
          <a:p>
            <a:pPr marL="0" indent="0" algn="ctr">
              <a:buNone/>
            </a:pPr>
            <a:r>
              <a:rPr lang="lv-LV" dirty="0" smtClean="0"/>
              <a:t>Centra aptieka Tukumā</a:t>
            </a:r>
          </a:p>
          <a:p>
            <a:pPr marL="0" indent="0" algn="ctr">
              <a:buNone/>
            </a:pPr>
            <a:r>
              <a:rPr lang="lv-LV" dirty="0"/>
              <a:t>a</a:t>
            </a:r>
            <a:r>
              <a:rPr lang="lv-LV" dirty="0" smtClean="0"/>
              <a:t>gnese.ritene@inbox.lv</a:t>
            </a:r>
          </a:p>
          <a:p>
            <a:pPr marL="0" indent="0" algn="ctr">
              <a:buNone/>
            </a:pPr>
            <a:r>
              <a:rPr lang="lv-LV" dirty="0" smtClean="0"/>
              <a:t>Tālr.26456033</a:t>
            </a:r>
            <a:endParaRPr lang="lv-LV" dirty="0"/>
          </a:p>
          <a:p>
            <a:pPr marL="0" indent="0" algn="ctr">
              <a:buNone/>
            </a:pPr>
            <a:endParaRPr lang="lv-LV" dirty="0"/>
          </a:p>
        </p:txBody>
      </p:sp>
    </p:spTree>
    <p:extLst>
      <p:ext uri="{BB962C8B-B14F-4D97-AF65-F5344CB8AC3E}">
        <p14:creationId xmlns:p14="http://schemas.microsoft.com/office/powerpoint/2010/main" val="37109731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1791" y="4057355"/>
            <a:ext cx="3144098" cy="2358380"/>
          </a:xfrm>
          <a:prstGeom prst="rect">
            <a:avLst/>
          </a:prstGeom>
          <a:noFill/>
          <a:ln>
            <a:noFill/>
          </a:ln>
          <a:effectLst>
            <a:outerShdw dist="35921" dir="2700000" algn="ctr" rotWithShape="0">
              <a:schemeClr val="bg2"/>
            </a:outerShdw>
            <a:softEdge rad="317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8063" y="333375"/>
            <a:ext cx="1546225" cy="3494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0488" y="3816350"/>
            <a:ext cx="2633662" cy="2736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7938" y="115888"/>
            <a:ext cx="2763837" cy="1071562"/>
          </a:xfrm>
        </p:spPr>
        <p:txBody>
          <a:bodyPr/>
          <a:lstStyle/>
          <a:p>
            <a:pPr eaLnBrk="1" fontAlgn="auto" hangingPunct="1">
              <a:spcAft>
                <a:spcPts val="0"/>
              </a:spcAft>
              <a:defRPr/>
            </a:pPr>
            <a:r>
              <a:rPr lang="lv-LV" sz="4000" b="1" dirty="0" smtClean="0">
                <a:solidFill>
                  <a:schemeClr val="tx2">
                    <a:satMod val="130000"/>
                  </a:schemeClr>
                </a:solidFill>
                <a:latin typeface="Times New Roman" pitchFamily="18" charset="0"/>
                <a:cs typeface="Times New Roman" pitchFamily="18" charset="0"/>
              </a:rPr>
              <a:t>Farmācija</a:t>
            </a:r>
            <a:r>
              <a:rPr lang="lv-LV" sz="4000" dirty="0" smtClean="0">
                <a:solidFill>
                  <a:schemeClr val="tx2">
                    <a:satMod val="130000"/>
                  </a:schemeClr>
                </a:solidFill>
                <a:latin typeface="Times New Roman" pitchFamily="18" charset="0"/>
                <a:cs typeface="Times New Roman" pitchFamily="18" charset="0"/>
              </a:rPr>
              <a:t>:</a:t>
            </a:r>
            <a:endParaRPr lang="lv-LV" sz="4000" dirty="0">
              <a:solidFill>
                <a:schemeClr val="tx2">
                  <a:satMod val="130000"/>
                </a:schemeClr>
              </a:solidFill>
            </a:endParaRPr>
          </a:p>
        </p:txBody>
      </p:sp>
      <p:sp>
        <p:nvSpPr>
          <p:cNvPr id="3" name="Content Placeholder 2"/>
          <p:cNvSpPr>
            <a:spLocks noGrp="1"/>
          </p:cNvSpPr>
          <p:nvPr>
            <p:ph idx="1"/>
          </p:nvPr>
        </p:nvSpPr>
        <p:spPr>
          <a:xfrm>
            <a:off x="0" y="981075"/>
            <a:ext cx="4321175" cy="4714875"/>
          </a:xfrm>
        </p:spPr>
        <p:txBody>
          <a:bodyPr>
            <a:normAutofit/>
          </a:bodyPr>
          <a:lstStyle/>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zāļu pētniecība</a:t>
            </a:r>
          </a:p>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izstrādāšana</a:t>
            </a:r>
          </a:p>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ražošana </a:t>
            </a:r>
          </a:p>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standartizācija </a:t>
            </a:r>
          </a:p>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kvalitātes kontrole</a:t>
            </a:r>
          </a:p>
          <a:p>
            <a:pPr marL="365760" indent="-283464" eaLnBrk="1" fontAlgn="auto" hangingPunct="1">
              <a:spcAft>
                <a:spcPts val="0"/>
              </a:spcAft>
              <a:buFont typeface="Wingdings 2"/>
              <a:buChar char=""/>
              <a:defRPr/>
            </a:pPr>
            <a:r>
              <a:rPr lang="lv-LV" sz="3900" dirty="0" smtClean="0">
                <a:solidFill>
                  <a:schemeClr val="tx2">
                    <a:satMod val="130000"/>
                  </a:schemeClr>
                </a:solidFill>
                <a:effectLst>
                  <a:outerShdw blurRad="50000" dist="30000" dir="5400000" algn="tl" rotWithShape="0">
                    <a:srgbClr val="000000">
                      <a:alpha val="30000"/>
                    </a:srgbClr>
                  </a:outerShdw>
                </a:effectLst>
                <a:latin typeface="Times New Roman" pitchFamily="18" charset="0"/>
                <a:ea typeface="+mj-ea"/>
                <a:cs typeface="Times New Roman" pitchFamily="18" charset="0"/>
              </a:rPr>
              <a:t>izplatīšana</a:t>
            </a:r>
          </a:p>
        </p:txBody>
      </p:sp>
      <p:sp>
        <p:nvSpPr>
          <p:cNvPr id="14343" name="Slide Number Placeholder 3"/>
          <p:cNvSpPr>
            <a:spLocks noGrp="1"/>
          </p:cNvSpPr>
          <p:nvPr>
            <p:ph type="sldNum" sz="quarter" idx="4294967295"/>
          </p:nvPr>
        </p:nvSpPr>
        <p:spPr bwMode="auto">
          <a:xfrm>
            <a:off x="8613775" y="6305550"/>
            <a:ext cx="457200" cy="4762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spcAft>
                <a:spcPts val="600"/>
              </a:spcAft>
              <a:buClr>
                <a:srgbClr val="8E001C"/>
              </a:buClr>
              <a:buSzPct val="95000"/>
              <a:buFont typeface="Wingdings" pitchFamily="2" charset="2"/>
              <a:buChar char="n"/>
              <a:defRPr sz="2400">
                <a:solidFill>
                  <a:srgbClr val="353535"/>
                </a:solidFill>
                <a:latin typeface="Arial" pitchFamily="34" charset="0"/>
                <a:ea typeface="ヒラギノ角ゴ Pro W3"/>
                <a:cs typeface="ヒラギノ角ゴ Pro W3"/>
              </a:defRPr>
            </a:lvl1pPr>
            <a:lvl2pPr marL="742950" indent="-285750" eaLnBrk="0" hangingPunct="0">
              <a:spcBef>
                <a:spcPts val="600"/>
              </a:spcBef>
              <a:spcAft>
                <a:spcPts val="600"/>
              </a:spcAft>
              <a:buClr>
                <a:srgbClr val="8E001C"/>
              </a:buClr>
              <a:buSzPct val="117000"/>
              <a:buFont typeface="Arial" pitchFamily="34" charset="0"/>
              <a:buChar char="»"/>
              <a:defRPr sz="2000">
                <a:solidFill>
                  <a:srgbClr val="353535"/>
                </a:solidFill>
                <a:latin typeface="Arial" pitchFamily="34" charset="0"/>
                <a:ea typeface="ヒラギノ角ゴ Pro W3"/>
                <a:cs typeface="ヒラギノ角ゴ Pro W3"/>
              </a:defRPr>
            </a:lvl2pPr>
            <a:lvl3pPr marL="1143000" indent="-228600" eaLnBrk="0" hangingPunct="0">
              <a:spcBef>
                <a:spcPts val="600"/>
              </a:spcBef>
              <a:spcAft>
                <a:spcPts val="600"/>
              </a:spcAft>
              <a:buClr>
                <a:srgbClr val="8E001C"/>
              </a:buClr>
              <a:buSzPct val="120000"/>
              <a:buFont typeface="Arial" pitchFamily="34" charset="0"/>
              <a:buChar char="-"/>
              <a:defRPr>
                <a:solidFill>
                  <a:srgbClr val="353535"/>
                </a:solidFill>
                <a:latin typeface="Arial" pitchFamily="34" charset="0"/>
                <a:ea typeface="ヒラギノ角ゴ Pro W3"/>
                <a:cs typeface="ヒラギノ角ゴ Pro W3"/>
              </a:defRPr>
            </a:lvl3pPr>
            <a:lvl4pPr marL="1600200" indent="-228600" eaLnBrk="0" hangingPunct="0">
              <a:spcBef>
                <a:spcPct val="20000"/>
              </a:spcBef>
              <a:buChar char="–"/>
              <a:defRPr sz="2000">
                <a:solidFill>
                  <a:srgbClr val="474747"/>
                </a:solidFill>
                <a:latin typeface="Arial" pitchFamily="34" charset="0"/>
                <a:ea typeface="ヒラギノ角ゴ Pro W3"/>
                <a:cs typeface="ヒラギノ角ゴ Pro W3"/>
              </a:defRPr>
            </a:lvl4pPr>
            <a:lvl5pPr marL="2057400" indent="-228600" eaLnBrk="0" hangingPunct="0">
              <a:spcBef>
                <a:spcPct val="20000"/>
              </a:spcBef>
              <a:buChar char="»"/>
              <a:defRPr sz="2000">
                <a:solidFill>
                  <a:srgbClr val="474747"/>
                </a:solidFill>
                <a:latin typeface="Arial" pitchFamily="34" charset="0"/>
                <a:ea typeface="ヒラギノ角ゴ Pro W3"/>
                <a:cs typeface="ヒラギノ角ゴ Pro W3"/>
              </a:defRPr>
            </a:lvl5pPr>
            <a:lvl6pPr marL="2514600" indent="-228600" eaLnBrk="0" fontAlgn="base" hangingPunct="0">
              <a:spcBef>
                <a:spcPct val="20000"/>
              </a:spcBef>
              <a:spcAft>
                <a:spcPct val="0"/>
              </a:spcAft>
              <a:buChar char="»"/>
              <a:defRPr sz="2000">
                <a:solidFill>
                  <a:srgbClr val="474747"/>
                </a:solidFill>
                <a:latin typeface="Arial" pitchFamily="34" charset="0"/>
                <a:ea typeface="ヒラギノ角ゴ Pro W3"/>
                <a:cs typeface="ヒラギノ角ゴ Pro W3"/>
              </a:defRPr>
            </a:lvl6pPr>
            <a:lvl7pPr marL="2971800" indent="-228600" eaLnBrk="0" fontAlgn="base" hangingPunct="0">
              <a:spcBef>
                <a:spcPct val="20000"/>
              </a:spcBef>
              <a:spcAft>
                <a:spcPct val="0"/>
              </a:spcAft>
              <a:buChar char="»"/>
              <a:defRPr sz="2000">
                <a:solidFill>
                  <a:srgbClr val="474747"/>
                </a:solidFill>
                <a:latin typeface="Arial" pitchFamily="34" charset="0"/>
                <a:ea typeface="ヒラギノ角ゴ Pro W3"/>
                <a:cs typeface="ヒラギノ角ゴ Pro W3"/>
              </a:defRPr>
            </a:lvl7pPr>
            <a:lvl8pPr marL="3429000" indent="-228600" eaLnBrk="0" fontAlgn="base" hangingPunct="0">
              <a:spcBef>
                <a:spcPct val="20000"/>
              </a:spcBef>
              <a:spcAft>
                <a:spcPct val="0"/>
              </a:spcAft>
              <a:buChar char="»"/>
              <a:defRPr sz="2000">
                <a:solidFill>
                  <a:srgbClr val="474747"/>
                </a:solidFill>
                <a:latin typeface="Arial" pitchFamily="34" charset="0"/>
                <a:ea typeface="ヒラギノ角ゴ Pro W3"/>
                <a:cs typeface="ヒラギノ角ゴ Pro W3"/>
              </a:defRPr>
            </a:lvl8pPr>
            <a:lvl9pPr marL="3886200" indent="-228600" eaLnBrk="0" fontAlgn="base" hangingPunct="0">
              <a:spcBef>
                <a:spcPct val="20000"/>
              </a:spcBef>
              <a:spcAft>
                <a:spcPct val="0"/>
              </a:spcAft>
              <a:buChar char="»"/>
              <a:defRPr sz="2000">
                <a:solidFill>
                  <a:srgbClr val="474747"/>
                </a:solidFill>
                <a:latin typeface="Arial" pitchFamily="34" charset="0"/>
                <a:ea typeface="ヒラギノ角ゴ Pro W3"/>
                <a:cs typeface="ヒラギノ角ゴ Pro W3"/>
              </a:defRPr>
            </a:lvl9pPr>
          </a:lstStyle>
          <a:p>
            <a:pPr eaLnBrk="1" hangingPunct="1">
              <a:spcBef>
                <a:spcPct val="0"/>
              </a:spcBef>
              <a:spcAft>
                <a:spcPct val="0"/>
              </a:spcAft>
              <a:buClrTx/>
              <a:buSzTx/>
              <a:buFontTx/>
              <a:buNone/>
            </a:pPr>
            <a:fld id="{30DE8B80-5FB3-49F0-861D-6CC2DE7EB71F}" type="slidenum">
              <a:rPr lang="lv-LV" altLang="lv-LV">
                <a:solidFill>
                  <a:srgbClr val="000000"/>
                </a:solidFill>
              </a:rPr>
              <a:pPr eaLnBrk="1" hangingPunct="1">
                <a:spcBef>
                  <a:spcPct val="0"/>
                </a:spcBef>
                <a:spcAft>
                  <a:spcPct val="0"/>
                </a:spcAft>
                <a:buClrTx/>
                <a:buSzTx/>
                <a:buFontTx/>
                <a:buNone/>
              </a:pPr>
              <a:t>3</a:t>
            </a:fld>
            <a:endParaRPr lang="lv-LV" altLang="lv-LV">
              <a:solidFill>
                <a:srgbClr val="000000"/>
              </a:solidFill>
            </a:endParaRPr>
          </a:p>
        </p:txBody>
      </p:sp>
      <p:pic>
        <p:nvPicPr>
          <p:cNvPr id="14344"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5575" y="55563"/>
            <a:ext cx="4962525" cy="15906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8855"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64821" y="1260256"/>
            <a:ext cx="1808981" cy="2797099"/>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355733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sz="3200" b="1" dirty="0" smtClean="0"/>
              <a:t>Farmaceits – zina visu par zālēm</a:t>
            </a:r>
            <a:r>
              <a:rPr lang="lv-LV" dirty="0" smtClean="0"/>
              <a:t>:</a:t>
            </a:r>
            <a:endParaRPr lang="lv-LV" dirty="0"/>
          </a:p>
        </p:txBody>
      </p:sp>
      <p:sp>
        <p:nvSpPr>
          <p:cNvPr id="3" name="Content Placeholder 2"/>
          <p:cNvSpPr>
            <a:spLocks noGrp="1"/>
          </p:cNvSpPr>
          <p:nvPr>
            <p:ph idx="1"/>
          </p:nvPr>
        </p:nvSpPr>
        <p:spPr/>
        <p:txBody>
          <a:bodyPr/>
          <a:lstStyle/>
          <a:p>
            <a:r>
              <a:rPr lang="lv-LV" sz="2800" dirty="0" smtClean="0"/>
              <a:t>Konsultē un izsniedz ārsta izrakstītas zāles.</a:t>
            </a:r>
          </a:p>
          <a:p>
            <a:r>
              <a:rPr lang="lv-LV" sz="2800" b="1" dirty="0"/>
              <a:t>Izgatavo zāles</a:t>
            </a:r>
            <a:r>
              <a:rPr lang="lv-LV" sz="2800" b="1" dirty="0" smtClean="0"/>
              <a:t>.</a:t>
            </a:r>
          </a:p>
          <a:p>
            <a:r>
              <a:rPr lang="lv-LV" sz="2800" dirty="0" smtClean="0"/>
              <a:t>Konsultē ārstus par zāļu devām, blaknēm un mijiedarbību.</a:t>
            </a:r>
          </a:p>
          <a:p>
            <a:r>
              <a:rPr lang="lv-LV" sz="2800" dirty="0" smtClean="0"/>
              <a:t>Konsultē par zāļu lietošanu, saderību ar pārtiku.</a:t>
            </a:r>
          </a:p>
          <a:p>
            <a:r>
              <a:rPr lang="lv-LV" sz="2800" dirty="0" smtClean="0"/>
              <a:t>Konsultē par piemērotākajām bezrecepšu zālēm.</a:t>
            </a:r>
          </a:p>
          <a:p>
            <a:r>
              <a:rPr lang="lv-LV" sz="2800" dirty="0" smtClean="0"/>
              <a:t>Konsultē par slimību profilaksi.</a:t>
            </a:r>
          </a:p>
          <a:p>
            <a:r>
              <a:rPr lang="lv-LV" sz="2800" dirty="0" smtClean="0"/>
              <a:t>Konsultē par veselības aprūpes un ķermeņa kopšanas produktiem.</a:t>
            </a:r>
          </a:p>
          <a:p>
            <a:r>
              <a:rPr lang="lv-LV" sz="2800" dirty="0" smtClean="0"/>
              <a:t>Konsultē par uztura bagātinātājiem.</a:t>
            </a:r>
          </a:p>
          <a:p>
            <a:endParaRPr lang="lv-LV" dirty="0"/>
          </a:p>
        </p:txBody>
      </p:sp>
    </p:spTree>
    <p:extLst>
      <p:ext uri="{BB962C8B-B14F-4D97-AF65-F5344CB8AC3E}">
        <p14:creationId xmlns:p14="http://schemas.microsoft.com/office/powerpoint/2010/main" val="9991341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Zāļu mazumtirdzniecības sektora raksturojums 03.2016.</a:t>
            </a:r>
            <a:endParaRPr lang="lv-LV" dirty="0"/>
          </a:p>
        </p:txBody>
      </p:sp>
      <p:sp>
        <p:nvSpPr>
          <p:cNvPr id="3" name="Content Placeholder 2"/>
          <p:cNvSpPr>
            <a:spLocks noGrp="1"/>
          </p:cNvSpPr>
          <p:nvPr>
            <p:ph idx="1"/>
          </p:nvPr>
        </p:nvSpPr>
        <p:spPr/>
        <p:txBody>
          <a:bodyPr>
            <a:normAutofit fontScale="25000" lnSpcReduction="20000"/>
          </a:bodyPr>
          <a:lstStyle/>
          <a:p>
            <a:pPr marL="571500" indent="-457200">
              <a:buAutoNum type="arabicPeriod"/>
            </a:pPr>
            <a:r>
              <a:rPr lang="lv-LV" sz="9600" dirty="0" smtClean="0">
                <a:latin typeface="Times New Roman" panose="02020603050405020304" pitchFamily="18" charset="0"/>
                <a:cs typeface="Times New Roman" panose="02020603050405020304" pitchFamily="18" charset="0"/>
              </a:rPr>
              <a:t>780 - atvērta tipa  aptiekas , no kurām 34% atrodas Rīgā.</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95 aptieku filiāles laukos.</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6 internetaptiekas.</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358 izgatavo zāles.</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21 diennakts aptieka (10 Rīgā).</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72 zāļu lieltirgotavas.</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7 aktīvo farmaceitisko vielu ražotāji.</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29 licences  zāļu ražošanai vai importēšanai.</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Farmaceitu un farmaceita asistentu skaits 3176, no kuriem aptiekā strādā  84% . Rīgā strādā  36% speciālistu, plus farmācijas fakultāšu studenti.</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Vidējais speciālistu skaits uz 1 aptieku 3,4 farmācijas speciālisti., bet tikai 1,9 farmaceiti.</a:t>
            </a:r>
          </a:p>
          <a:p>
            <a:pPr marL="571500" indent="-457200">
              <a:buAutoNum type="arabicPeriod"/>
            </a:pPr>
            <a:r>
              <a:rPr lang="lv-LV" sz="9600" dirty="0" smtClean="0">
                <a:latin typeface="Times New Roman" panose="02020603050405020304" pitchFamily="18" charset="0"/>
                <a:cs typeface="Times New Roman" panose="02020603050405020304" pitchFamily="18" charset="0"/>
              </a:rPr>
              <a:t>Aptuveni 1,9 milj. Iedzīvotāju  (2015.g.). 1apt. – 2500iedzīvotāju.</a:t>
            </a:r>
          </a:p>
          <a:p>
            <a:pPr marL="571500" indent="-457200">
              <a:buAutoNum type="arabicPeriod"/>
            </a:pPr>
            <a:endParaRPr lang="lv-LV" dirty="0" smtClean="0"/>
          </a:p>
          <a:p>
            <a:pPr marL="571500" indent="-457200">
              <a:buAutoNum type="arabicPeriod"/>
            </a:pPr>
            <a:endParaRPr lang="lv-LV" dirty="0"/>
          </a:p>
        </p:txBody>
      </p:sp>
    </p:spTree>
    <p:extLst>
      <p:ext uri="{BB962C8B-B14F-4D97-AF65-F5344CB8AC3E}">
        <p14:creationId xmlns:p14="http://schemas.microsoft.com/office/powerpoint/2010/main" val="42630845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smtClean="0"/>
              <a:t>Informācija skolniekam.</a:t>
            </a:r>
            <a:endParaRPr lang="lv-LV" dirty="0"/>
          </a:p>
        </p:txBody>
      </p:sp>
      <p:sp>
        <p:nvSpPr>
          <p:cNvPr id="3" name="Content Placeholder 2"/>
          <p:cNvSpPr>
            <a:spLocks noGrp="1"/>
          </p:cNvSpPr>
          <p:nvPr>
            <p:ph idx="1"/>
          </p:nvPr>
        </p:nvSpPr>
        <p:spPr/>
        <p:txBody>
          <a:bodyPr/>
          <a:lstStyle/>
          <a:p>
            <a:r>
              <a:rPr lang="lv-LV" dirty="0" smtClean="0"/>
              <a:t>Aptiekas apskate.</a:t>
            </a:r>
          </a:p>
          <a:p>
            <a:r>
              <a:rPr lang="lv-LV" dirty="0" smtClean="0"/>
              <a:t>Farmaceita profesija – vēsture, profesijas būtība.</a:t>
            </a:r>
          </a:p>
          <a:p>
            <a:r>
              <a:rPr lang="lv-LV" dirty="0" smtClean="0"/>
              <a:t>Darba iespējas – aptieka, ražotne, laboratorija, valsts iestāde, lieltirgotava, pārstāvniecība.</a:t>
            </a:r>
          </a:p>
          <a:p>
            <a:r>
              <a:rPr lang="lv-LV" dirty="0" smtClean="0"/>
              <a:t>Studiju iespējas – augstākā izglītība, 1.līmeņa augstākā izglītība.</a:t>
            </a:r>
          </a:p>
          <a:p>
            <a:r>
              <a:rPr lang="lv-LV" dirty="0" smtClean="0"/>
              <a:t>Darbs vasarā. Stipendija.</a:t>
            </a:r>
          </a:p>
          <a:p>
            <a:pPr marL="0" indent="0">
              <a:buNone/>
            </a:pPr>
            <a:endParaRPr lang="lv-LV" dirty="0" smtClean="0"/>
          </a:p>
          <a:p>
            <a:endParaRPr lang="lv-LV" dirty="0" smtClean="0"/>
          </a:p>
          <a:p>
            <a:endParaRPr lang="lv-LV" dirty="0" smtClean="0"/>
          </a:p>
          <a:p>
            <a:endParaRPr lang="lv-LV" dirty="0"/>
          </a:p>
        </p:txBody>
      </p:sp>
    </p:spTree>
    <p:extLst>
      <p:ext uri="{BB962C8B-B14F-4D97-AF65-F5344CB8AC3E}">
        <p14:creationId xmlns:p14="http://schemas.microsoft.com/office/powerpoint/2010/main" val="22341307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lv-LV" dirty="0"/>
          </a:p>
        </p:txBody>
      </p:sp>
      <p:pic>
        <p:nvPicPr>
          <p:cNvPr id="4" name="Content Placeholder 3" descr="Meds15.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0"/>
            <a:ext cx="3528392" cy="3140968"/>
          </a:xfrm>
          <a:prstGeom prst="rect">
            <a:avLst/>
          </a:prstGeom>
          <a:noFill/>
          <a:ln>
            <a:noFill/>
          </a:ln>
        </p:spPr>
      </p:pic>
      <p:pic>
        <p:nvPicPr>
          <p:cNvPr id="5" name="Content Placeholder 3" descr="https://encrypted-tbn3.gstatic.com/images?q=tbn:ANd9GcRfwdnV3LwiHUGq4U8frtmFo_e1fqVFrNij1dlXIFCmOBl3GFOV">
            <a:hlinkClick r:id="rId3"/>
          </p:cNvPr>
          <p:cNvPicPr>
            <a:picLocks noGr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4067944" y="-24138"/>
            <a:ext cx="5076056" cy="3600400"/>
          </a:xfrm>
          <a:prstGeom prst="rect">
            <a:avLst/>
          </a:prstGeom>
          <a:noFill/>
          <a:ln>
            <a:noFill/>
          </a:ln>
        </p:spPr>
      </p:pic>
      <p:pic>
        <p:nvPicPr>
          <p:cNvPr id="6" name="Content Placeholder 3" descr="http://www.lvportals.lv/wwwraksti/TEMAS/2013/APRILIS/BILDES_LIELAS/DSC_0029.JPG"/>
          <p:cNvPicPr>
            <a:picLocks/>
          </p:cNvPicPr>
          <p:nvPr/>
        </p:nvPicPr>
        <p:blipFill>
          <a:blip r:embed="rId5">
            <a:extLst>
              <a:ext uri="{28A0092B-C50C-407E-A947-70E740481C1C}">
                <a14:useLocalDpi xmlns:a14="http://schemas.microsoft.com/office/drawing/2010/main" val="0"/>
              </a:ext>
            </a:extLst>
          </a:blip>
          <a:srcRect/>
          <a:stretch>
            <a:fillRect/>
          </a:stretch>
        </p:blipFill>
        <p:spPr bwMode="auto">
          <a:xfrm>
            <a:off x="0" y="3356992"/>
            <a:ext cx="4680520" cy="3744416"/>
          </a:xfrm>
          <a:prstGeom prst="rect">
            <a:avLst/>
          </a:prstGeom>
          <a:noFill/>
          <a:ln w="9525">
            <a:noFill/>
            <a:miter lim="800000"/>
            <a:headEnd/>
            <a:tailEnd/>
          </a:ln>
        </p:spPr>
      </p:pic>
      <p:pic>
        <p:nvPicPr>
          <p:cNvPr id="7" name="Picture 6" descr="https://encrypted-tbn0.gstatic.com/images?q=tbn:ANd9GcQJPQWj7WxLvAr9r2FCC9IuxzPodG5ciBZMspZJ3nW1j5OI1hvjLA">
            <a:hlinkClick r:id="rId6"/>
          </p:cNvPr>
          <p:cNvPicPr/>
          <p:nvPr/>
        </p:nvPicPr>
        <p:blipFill>
          <a:blip r:embed="rId7">
            <a:extLst>
              <a:ext uri="{28A0092B-C50C-407E-A947-70E740481C1C}">
                <a14:useLocalDpi xmlns:a14="http://schemas.microsoft.com/office/drawing/2010/main" val="0"/>
              </a:ext>
            </a:extLst>
          </a:blip>
          <a:srcRect/>
          <a:stretch>
            <a:fillRect/>
          </a:stretch>
        </p:blipFill>
        <p:spPr bwMode="auto">
          <a:xfrm>
            <a:off x="5220072" y="3933056"/>
            <a:ext cx="3096344" cy="2088232"/>
          </a:xfrm>
          <a:prstGeom prst="rect">
            <a:avLst/>
          </a:prstGeom>
          <a:noFill/>
          <a:ln>
            <a:noFill/>
          </a:ln>
        </p:spPr>
      </p:pic>
      <p:pic>
        <p:nvPicPr>
          <p:cNvPr id="8" name="Picture 7" descr="https://encrypted-tbn3.gstatic.com/images?q=tbn:ANd9GcTycjiNksczihSpil1xXix18gTUGF6DlFiFxZcVStOTkRaQHlk3">
            <a:hlinkClick r:id="rId8"/>
          </p:cNvPr>
          <p:cNvPicPr/>
          <p:nvPr/>
        </p:nvPicPr>
        <p:blipFill>
          <a:blip r:embed="rId9">
            <a:extLst>
              <a:ext uri="{28A0092B-C50C-407E-A947-70E740481C1C}">
                <a14:useLocalDpi xmlns:a14="http://schemas.microsoft.com/office/drawing/2010/main" val="0"/>
              </a:ext>
            </a:extLst>
          </a:blip>
          <a:srcRect/>
          <a:stretch>
            <a:fillRect/>
          </a:stretch>
        </p:blipFill>
        <p:spPr bwMode="auto">
          <a:xfrm>
            <a:off x="2627783" y="1916832"/>
            <a:ext cx="4140461" cy="2880320"/>
          </a:xfrm>
          <a:prstGeom prst="rect">
            <a:avLst/>
          </a:prstGeom>
          <a:noFill/>
          <a:ln>
            <a:noFill/>
          </a:ln>
        </p:spPr>
      </p:pic>
    </p:spTree>
    <p:extLst>
      <p:ext uri="{BB962C8B-B14F-4D97-AF65-F5344CB8AC3E}">
        <p14:creationId xmlns:p14="http://schemas.microsoft.com/office/powerpoint/2010/main" val="37120378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gneseR\Desktop\Farmācijas studenti\foto\DSC019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2450" y="-1366838"/>
            <a:ext cx="12790488" cy="95932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1255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2050" name="Picture 2" descr="C:\Users\Agnese\Desktop\Alise\Aptieka foto\IMG_282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682" y="-963485"/>
            <a:ext cx="9791682" cy="7992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55600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Fireworks</Template>
  <TotalTime>27266</TotalTime>
  <Words>540</Words>
  <Application>Microsoft Office PowerPoint</Application>
  <PresentationFormat>On-screen Show (4:3)</PresentationFormat>
  <Paragraphs>96</Paragraphs>
  <Slides>21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3_Default Design</vt:lpstr>
      <vt:lpstr>Adobe Acrobat Document</vt:lpstr>
      <vt:lpstr>FARMACEITS – ZINA VISU PAR ZĀLĒM. </vt:lpstr>
      <vt:lpstr>Ko domā jaunieši?</vt:lpstr>
      <vt:lpstr>Farmācija:</vt:lpstr>
      <vt:lpstr>Farmaceits – zina visu par zālēm:</vt:lpstr>
      <vt:lpstr>Zāļu mazumtirdzniecības sektora raksturojums 03.2016.</vt:lpstr>
      <vt:lpstr>Informācija skolniekam.</vt:lpstr>
      <vt:lpstr>PowerPoint Presentation</vt:lpstr>
      <vt:lpstr>PowerPoint Presentation</vt:lpstr>
      <vt:lpstr>PowerPoint Presentation</vt:lpstr>
      <vt:lpstr>PowerPoint Presentation</vt:lpstr>
      <vt:lpstr>PowerPoint Presentation</vt:lpstr>
      <vt:lpstr>PowerPoint Presentation</vt:lpstr>
      <vt:lpstr>Farmācijas speciālists:</vt:lpstr>
      <vt:lpstr>Uzņemšanas prasības RSU:</vt:lpstr>
      <vt:lpstr>Studiju priekšmeti: </vt:lpstr>
      <vt:lpstr>Studiju priekšmeti:</vt:lpstr>
      <vt:lpstr>Studiju priekšmeti (2)</vt:lpstr>
      <vt:lpstr>Darba iespējas:</vt:lpstr>
      <vt:lpstr>PowerPoint Presentation</vt:lpstr>
      <vt:lpstr>PowerPoint Presentation</vt:lpstr>
      <vt:lpstr>PowerPoint Presentation</vt:lpstr>
    </vt:vector>
  </TitlesOfParts>
  <Company>SIA "Aptiekas un partneri"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 dib sap</dc:title>
  <dc:creator>Jurijs</dc:creator>
  <cp:lastModifiedBy>Agnese</cp:lastModifiedBy>
  <cp:revision>858</cp:revision>
  <dcterms:created xsi:type="dcterms:W3CDTF">2005-08-19T11:33:40Z</dcterms:created>
  <dcterms:modified xsi:type="dcterms:W3CDTF">2016-03-11T07:02:02Z</dcterms:modified>
</cp:coreProperties>
</file>