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72"/>
  </p:notesMasterIdLst>
  <p:sldIdLst>
    <p:sldId id="256" r:id="rId2"/>
    <p:sldId id="311" r:id="rId3"/>
    <p:sldId id="282" r:id="rId4"/>
    <p:sldId id="313" r:id="rId5"/>
    <p:sldId id="320" r:id="rId6"/>
    <p:sldId id="400" r:id="rId7"/>
    <p:sldId id="301" r:id="rId8"/>
    <p:sldId id="303" r:id="rId9"/>
    <p:sldId id="305" r:id="rId10"/>
    <p:sldId id="307" r:id="rId11"/>
    <p:sldId id="297" r:id="rId12"/>
    <p:sldId id="299" r:id="rId13"/>
    <p:sldId id="309" r:id="rId14"/>
    <p:sldId id="315" r:id="rId15"/>
    <p:sldId id="322" r:id="rId16"/>
    <p:sldId id="316" r:id="rId17"/>
    <p:sldId id="318" r:id="rId18"/>
    <p:sldId id="325" r:id="rId19"/>
    <p:sldId id="326" r:id="rId20"/>
    <p:sldId id="327" r:id="rId21"/>
    <p:sldId id="328" r:id="rId22"/>
    <p:sldId id="343" r:id="rId23"/>
    <p:sldId id="345" r:id="rId24"/>
    <p:sldId id="402" r:id="rId25"/>
    <p:sldId id="330" r:id="rId26"/>
    <p:sldId id="331" r:id="rId27"/>
    <p:sldId id="332" r:id="rId28"/>
    <p:sldId id="333" r:id="rId29"/>
    <p:sldId id="334" r:id="rId30"/>
    <p:sldId id="335" r:id="rId31"/>
    <p:sldId id="337" r:id="rId32"/>
    <p:sldId id="338" r:id="rId33"/>
    <p:sldId id="339" r:id="rId34"/>
    <p:sldId id="355" r:id="rId35"/>
    <p:sldId id="340" r:id="rId36"/>
    <p:sldId id="341" r:id="rId37"/>
    <p:sldId id="346" r:id="rId38"/>
    <p:sldId id="348" r:id="rId39"/>
    <p:sldId id="259" r:id="rId40"/>
    <p:sldId id="350" r:id="rId41"/>
    <p:sldId id="361" r:id="rId42"/>
    <p:sldId id="352" r:id="rId43"/>
    <p:sldId id="357" r:id="rId44"/>
    <p:sldId id="280" r:id="rId45"/>
    <p:sldId id="404" r:id="rId46"/>
    <p:sldId id="272" r:id="rId47"/>
    <p:sldId id="406" r:id="rId48"/>
    <p:sldId id="408" r:id="rId49"/>
    <p:sldId id="409" r:id="rId50"/>
    <p:sldId id="410" r:id="rId51"/>
    <p:sldId id="363" r:id="rId52"/>
    <p:sldId id="382" r:id="rId53"/>
    <p:sldId id="365" r:id="rId54"/>
    <p:sldId id="366" r:id="rId55"/>
    <p:sldId id="384" r:id="rId56"/>
    <p:sldId id="385" r:id="rId57"/>
    <p:sldId id="386" r:id="rId58"/>
    <p:sldId id="388" r:id="rId59"/>
    <p:sldId id="412" r:id="rId60"/>
    <p:sldId id="390" r:id="rId61"/>
    <p:sldId id="391" r:id="rId62"/>
    <p:sldId id="392" r:id="rId63"/>
    <p:sldId id="393" r:id="rId64"/>
    <p:sldId id="395" r:id="rId65"/>
    <p:sldId id="397" r:id="rId66"/>
    <p:sldId id="398" r:id="rId67"/>
    <p:sldId id="368" r:id="rId68"/>
    <p:sldId id="380" r:id="rId69"/>
    <p:sldId id="411" r:id="rId70"/>
    <p:sldId id="278" r:id="rId71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78" autoAdjust="0"/>
    <p:restoredTop sz="86376" autoAdjust="0"/>
  </p:normalViewPr>
  <p:slideViewPr>
    <p:cSldViewPr>
      <p:cViewPr varScale="1">
        <p:scale>
          <a:sx n="40" d="100"/>
          <a:sy n="40" d="100"/>
        </p:scale>
        <p:origin x="-9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4093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E42F2-B5F6-4C8C-90AF-4F61C072ADC3}" type="datetimeFigureOut">
              <a:rPr lang="lv-LV" smtClean="0"/>
              <a:pPr/>
              <a:t>2015.04.22.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19F0DD-7EF2-4D71-8ACC-8C30358C7899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601573F-AFA3-458E-BBC5-F341C4C8433A}" type="slidenum">
              <a:rPr lang="lv-LV" altLang="lv-LV" smtClean="0"/>
              <a:pPr/>
              <a:t>3</a:t>
            </a:fld>
            <a:endParaRPr lang="lv-LV" altLang="lv-LV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BE4A5E-A16A-4A3B-85A0-8C975207BEE3}" type="slidenum">
              <a:rPr lang="ru-RU" smtClean="0"/>
              <a:pPr/>
              <a:t>49</a:t>
            </a:fld>
            <a:endParaRPr lang="ru-RU" smtClean="0"/>
          </a:p>
        </p:txBody>
      </p:sp>
      <p:sp>
        <p:nvSpPr>
          <p:cNvPr id="1638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lv-LV" smtClean="0"/>
          </a:p>
        </p:txBody>
      </p:sp>
      <p:sp>
        <p:nvSpPr>
          <p:cNvPr id="16389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3E210A5-DC8B-4C1C-A2D0-D7949237C0D0}" type="slidenum">
              <a:rPr lang="lv-LV" sz="1200"/>
              <a:pPr algn="r"/>
              <a:t>49</a:t>
            </a:fld>
            <a:endParaRPr lang="lv-LV" sz="1200"/>
          </a:p>
        </p:txBody>
      </p:sp>
      <p:sp>
        <p:nvSpPr>
          <p:cNvPr id="16390" name="Footer Placeholder 4"/>
          <p:cNvSpPr txBox="1">
            <a:spLocks noGrp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lv-LV" sz="1200"/>
              <a:t>Valmieras Pārgaujas ģimnāzija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lv-LV" smtClean="0"/>
              <a:t>Guna Pudule</a:t>
            </a:r>
            <a:endParaRPr lang="lv-LV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4919AA-3A2C-43A1-89AB-77D71E595961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lv-LV" smtClean="0"/>
              <a:t>Guna Pudule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4919AA-3A2C-43A1-89AB-77D71E595961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lv-LV" smtClean="0"/>
              <a:t>Guna Pudule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4919AA-3A2C-43A1-89AB-77D71E595961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lv-LV" smtClean="0"/>
              <a:t>Guna Pudule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4919AA-3A2C-43A1-89AB-77D71E595961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lv-LV" smtClean="0"/>
              <a:t>Guna Pudule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4919AA-3A2C-43A1-89AB-77D71E595961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lv-LV" smtClean="0"/>
              <a:t>Guna Pudule</a:t>
            </a: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4919AA-3A2C-43A1-89AB-77D71E595961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lv-LV" smtClean="0"/>
              <a:t>Guna Pudule</a:t>
            </a:r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4919AA-3A2C-43A1-89AB-77D71E595961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lv-LV" smtClean="0"/>
              <a:t>Guna Pudule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4919AA-3A2C-43A1-89AB-77D71E595961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lv-LV" smtClean="0"/>
              <a:t>Guna Pudule</a:t>
            </a:r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4919AA-3A2C-43A1-89AB-77D71E595961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lv-LV" smtClean="0"/>
              <a:t>Guna Pudule</a:t>
            </a: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4919AA-3A2C-43A1-89AB-77D71E595961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lv-LV" smtClean="0"/>
              <a:t>Guna Pudule</a:t>
            </a: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4919AA-3A2C-43A1-89AB-77D71E595961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r>
              <a:rPr lang="lv-LV" smtClean="0"/>
              <a:t>Guna Pudule</a:t>
            </a:r>
            <a:endParaRPr lang="lv-LV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94919AA-3A2C-43A1-89AB-77D71E595961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1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3648" y="1052736"/>
            <a:ext cx="7406640" cy="2016224"/>
          </a:xfrm>
        </p:spPr>
        <p:txBody>
          <a:bodyPr>
            <a:normAutofit/>
          </a:bodyPr>
          <a:lstStyle/>
          <a:p>
            <a:pPr algn="ctr"/>
            <a:r>
              <a:rPr lang="lv-LV" sz="4500" b="1" dirty="0" smtClean="0">
                <a:latin typeface="Times New Roman" pitchFamily="18" charset="0"/>
                <a:cs typeface="Times New Roman" pitchFamily="18" charset="0"/>
              </a:rPr>
              <a:t>Karjeras izglītības atbalsta sistēmas veidošana un vadība</a:t>
            </a:r>
            <a:endParaRPr lang="lv-LV" sz="4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2976" y="5373216"/>
            <a:ext cx="5143536" cy="1270494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lv-LV" altLang="lv-LV" sz="3600" dirty="0" smtClean="0">
                <a:latin typeface="Times New Roman" pitchFamily="18" charset="0"/>
                <a:cs typeface="Times New Roman" pitchFamily="18" charset="0"/>
              </a:rPr>
              <a:t>Guna </a:t>
            </a:r>
            <a:r>
              <a:rPr lang="lv-LV" altLang="lv-LV" sz="3600" dirty="0" err="1" smtClean="0">
                <a:latin typeface="Times New Roman" pitchFamily="18" charset="0"/>
                <a:cs typeface="Times New Roman" pitchFamily="18" charset="0"/>
              </a:rPr>
              <a:t>Pudule</a:t>
            </a:r>
            <a:r>
              <a:rPr lang="lv-LV" altLang="lv-LV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lnSpc>
                <a:spcPct val="80000"/>
              </a:lnSpc>
            </a:pPr>
            <a:r>
              <a:rPr lang="lv-LV" altLang="lv-LV" dirty="0" err="1" smtClean="0">
                <a:latin typeface="Times New Roman" pitchFamily="18" charset="0"/>
                <a:cs typeface="Times New Roman" pitchFamily="18" charset="0"/>
              </a:rPr>
              <a:t>Dr.sc.admin</a:t>
            </a:r>
            <a:r>
              <a:rPr lang="lv-LV" altLang="lv-LV" dirty="0" smtClean="0">
                <a:latin typeface="Times New Roman" pitchFamily="18" charset="0"/>
                <a:cs typeface="Times New Roman" pitchFamily="18" charset="0"/>
              </a:rPr>
              <a:t>., Iļģuciema vidusskolas</a:t>
            </a:r>
          </a:p>
          <a:p>
            <a:pPr>
              <a:lnSpc>
                <a:spcPct val="80000"/>
              </a:lnSpc>
            </a:pPr>
            <a:r>
              <a:rPr lang="lv-LV" altLang="lv-LV" dirty="0" smtClean="0">
                <a:latin typeface="Times New Roman" pitchFamily="18" charset="0"/>
                <a:cs typeface="Times New Roman" pitchFamily="18" charset="0"/>
              </a:rPr>
              <a:t>direktores vietniece</a:t>
            </a:r>
          </a:p>
          <a:p>
            <a:pPr>
              <a:lnSpc>
                <a:spcPct val="80000"/>
              </a:lnSpc>
            </a:pPr>
            <a:endParaRPr lang="lv-LV" altLang="lv-LV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b="1" dirty="0" smtClean="0">
                <a:effectLst/>
                <a:latin typeface="Times New Roman" pitchFamily="18" charset="0"/>
                <a:cs typeface="Times New Roman" pitchFamily="18" charset="0"/>
              </a:rPr>
              <a:t>Karjeras izglītības aktualitāte</a:t>
            </a:r>
            <a:endParaRPr lang="ru-RU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1412777"/>
            <a:ext cx="7772400" cy="4968974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Eiropas pieredze un pētījumi </a:t>
            </a:r>
            <a:r>
              <a:rPr lang="lv-LV" sz="28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lv-LV" sz="2800" i="1" dirty="0" err="1" smtClean="0"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lang="lv-LV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800" i="1" dirty="0" err="1" smtClean="0"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lv-LV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800" i="1" dirty="0" err="1" smtClean="0">
                <a:latin typeface="Times New Roman" pitchFamily="18" charset="0"/>
                <a:cs typeface="Times New Roman" pitchFamily="18" charset="0"/>
              </a:rPr>
              <a:t>evidance</a:t>
            </a:r>
            <a:r>
              <a:rPr lang="lv-LV" sz="2800" i="1" dirty="0" smtClean="0">
                <a:latin typeface="Times New Roman" pitchFamily="18" charset="0"/>
                <a:cs typeface="Times New Roman" pitchFamily="18" charset="0"/>
              </a:rPr>
              <a:t>, 2007, </a:t>
            </a:r>
            <a:r>
              <a:rPr lang="lv-LV" sz="2800" i="1" dirty="0" err="1" smtClean="0">
                <a:latin typeface="Times New Roman" pitchFamily="18" charset="0"/>
                <a:cs typeface="Times New Roman" pitchFamily="18" charset="0"/>
              </a:rPr>
              <a:t>Guidance</a:t>
            </a:r>
            <a:r>
              <a:rPr lang="lv-LV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800" i="1" dirty="0" err="1" smtClean="0">
                <a:latin typeface="Times New Roman" pitchFamily="18" charset="0"/>
                <a:cs typeface="Times New Roman" pitchFamily="18" charset="0"/>
              </a:rPr>
              <a:t>at-risk</a:t>
            </a:r>
            <a:r>
              <a:rPr lang="lv-LV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800" i="1" dirty="0" err="1" smtClean="0">
                <a:latin typeface="Times New Roman" pitchFamily="18" charset="0"/>
                <a:cs typeface="Times New Roman" pitchFamily="18" charset="0"/>
              </a:rPr>
              <a:t>youth</a:t>
            </a:r>
            <a:r>
              <a:rPr lang="lv-LV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800" i="1" dirty="0" err="1" smtClean="0">
                <a:latin typeface="Times New Roman" pitchFamily="18" charset="0"/>
                <a:cs typeface="Times New Roman" pitchFamily="18" charset="0"/>
              </a:rPr>
              <a:t>through</a:t>
            </a:r>
            <a:r>
              <a:rPr lang="lv-LV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800" i="1" dirty="0" err="1" smtClean="0">
                <a:latin typeface="Times New Roman" pitchFamily="18" charset="0"/>
                <a:cs typeface="Times New Roman" pitchFamily="18" charset="0"/>
              </a:rPr>
              <a:t>learning</a:t>
            </a:r>
            <a:r>
              <a:rPr lang="lv-LV" sz="2800" i="1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lv-LV" sz="2800" i="1" dirty="0" err="1" smtClean="0">
                <a:latin typeface="Times New Roman" pitchFamily="18" charset="0"/>
                <a:cs typeface="Times New Roman" pitchFamily="18" charset="0"/>
              </a:rPr>
              <a:t>work</a:t>
            </a:r>
            <a:r>
              <a:rPr lang="lv-LV" sz="28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lv-LV" sz="2800" i="1" dirty="0" err="1" smtClean="0">
                <a:latin typeface="Times New Roman" pitchFamily="18" charset="0"/>
                <a:cs typeface="Times New Roman" pitchFamily="18" charset="0"/>
              </a:rPr>
              <a:t>Lessons</a:t>
            </a:r>
            <a:r>
              <a:rPr lang="lv-LV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800" i="1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lv-LV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800" i="1" dirty="0" err="1" smtClean="0">
                <a:latin typeface="Times New Roman" pitchFamily="18" charset="0"/>
                <a:cs typeface="Times New Roman" pitchFamily="18" charset="0"/>
              </a:rPr>
              <a:t>across</a:t>
            </a:r>
            <a:r>
              <a:rPr lang="lv-LV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800" i="1" dirty="0" err="1" smtClean="0">
                <a:latin typeface="Times New Roman" pitchFamily="18" charset="0"/>
                <a:cs typeface="Times New Roman" pitchFamily="18" charset="0"/>
              </a:rPr>
              <a:t>Europe</a:t>
            </a:r>
            <a:r>
              <a:rPr lang="lv-LV" sz="2800" i="1" dirty="0" smtClean="0">
                <a:latin typeface="Times New Roman" pitchFamily="18" charset="0"/>
                <a:cs typeface="Times New Roman" pitchFamily="18" charset="0"/>
              </a:rPr>
              <a:t>, 2010.)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liecina, ka nozīmīgu ieguldījumu indivīda sasniegumu uzlabošanā, 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cilvēkpotenciāla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, cilvēkresursu attīstībā, indivīda veiksmīgai integrācijai sabiedrībā sniedz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karjeras izglītības īstenošana izglītības iestādēs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tostarp vispārizglītojošās skolās.</a:t>
            </a:r>
          </a:p>
          <a:p>
            <a:pPr eaLnBrk="1" hangingPunct="1">
              <a:lnSpc>
                <a:spcPct val="80000"/>
              </a:lnSpc>
            </a:pPr>
            <a:endParaRPr lang="lv-LV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Paaugstina motivāciju mācīties 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(tiek uzvirzīti  mērķi, veidojas izpratne par mācību nozīmību)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10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323850" y="407988"/>
            <a:ext cx="8496300" cy="1039812"/>
          </a:xfrm>
        </p:spPr>
        <p:txBody>
          <a:bodyPr/>
          <a:lstStyle/>
          <a:p>
            <a:r>
              <a:rPr lang="lv-LV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Pamatskolu beigušo turpmākā izglītība 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(LR Centrālā statistikas pārvalde)</a:t>
            </a:r>
            <a:endParaRPr lang="lv-LV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23850" y="1557338"/>
          <a:ext cx="8424938" cy="4777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1970"/>
                <a:gridCol w="1525988"/>
                <a:gridCol w="1414693"/>
                <a:gridCol w="1142094"/>
                <a:gridCol w="1450193"/>
              </a:tblGrid>
              <a:tr h="807062">
                <a:tc>
                  <a:txBody>
                    <a:bodyPr/>
                    <a:lstStyle/>
                    <a:p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8117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Mācības neturpina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5,3%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5,4%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5,4%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5,1%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96144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Mācības turpina profesionālās izglītības iestādēs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33,8</a:t>
                      </a:r>
                      <a:r>
                        <a:rPr lang="lv-LV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33.9%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33,8%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33,4</a:t>
                      </a:r>
                      <a:r>
                        <a:rPr lang="lv-LV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93013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Mācības turpina vidusskolās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60,9</a:t>
                      </a:r>
                      <a:r>
                        <a:rPr lang="lv-LV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60,7%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60,8%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61,9</a:t>
                      </a:r>
                      <a:r>
                        <a:rPr lang="lv-LV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5%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11</a:t>
            </a:fld>
            <a:endParaRPr lang="lv-LV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179388" y="407988"/>
            <a:ext cx="8785225" cy="1039812"/>
          </a:xfrm>
        </p:spPr>
        <p:txBody>
          <a:bodyPr/>
          <a:lstStyle/>
          <a:p>
            <a:r>
              <a:rPr lang="lv-LV" sz="3200" b="1" smtClean="0">
                <a:solidFill>
                  <a:srgbClr val="0070C0"/>
                </a:solidFill>
              </a:rPr>
              <a:t>Vidusskolu beigušo turpmākā izglītība</a:t>
            </a:r>
            <a:r>
              <a:rPr lang="lv-LV" sz="2400" b="1" smtClean="0">
                <a:solidFill>
                  <a:srgbClr val="0070C0"/>
                </a:solidFill>
              </a:rPr>
              <a:t>  </a:t>
            </a:r>
            <a:r>
              <a:rPr lang="lv-LV" sz="2400" smtClean="0"/>
              <a:t>(LR Centrālā statistikas pārvalde)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79388" y="1628775"/>
          <a:ext cx="8784976" cy="5040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8272"/>
                <a:gridCol w="1537349"/>
                <a:gridCol w="1537349"/>
                <a:gridCol w="1537349"/>
                <a:gridCol w="1394657"/>
              </a:tblGrid>
              <a:tr h="814072">
                <a:tc>
                  <a:txBody>
                    <a:bodyPr/>
                    <a:lstStyle/>
                    <a:p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4072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Mācības neturpina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36,9</a:t>
                      </a:r>
                      <a:r>
                        <a:rPr lang="lv-LV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36,4%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30,8%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32,8</a:t>
                      </a:r>
                      <a:r>
                        <a:rPr lang="lv-LV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007302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Mācības turpina profesionālās izglītības iestādēs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4,2 %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5,3%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6,4%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7,6%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05112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Mācības turpina augstskolās</a:t>
                      </a:r>
                      <a:r>
                        <a:rPr lang="lv-LV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un koledžās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58,9 %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58,3%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62,8%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59,6 %</a:t>
                      </a:r>
                      <a:endParaRPr lang="lv-LV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12</a:t>
            </a:fld>
            <a:endParaRPr lang="lv-LV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Karjeras izglītības aktualitāte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624" y="1340768"/>
            <a:ext cx="7772400" cy="45799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lv-LV" sz="2800" dirty="0" smtClean="0"/>
              <a:t>	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Cik sagatavots dzīvei/karjerai/</a:t>
            </a:r>
            <a:r>
              <a:rPr lang="lv-LV" sz="2800" b="1" dirty="0" err="1" smtClean="0">
                <a:latin typeface="Times New Roman" pitchFamily="18" charset="0"/>
                <a:cs typeface="Times New Roman" pitchFamily="18" charset="0"/>
              </a:rPr>
              <a:t>nodarbināmībai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 ir mūsdienu skolēns?</a:t>
            </a:r>
          </a:p>
          <a:p>
            <a:pPr eaLnBrk="1" hangingPunct="1"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Vai viņš spēj pielāgoties konkrētai situācijai (elastība)?</a:t>
            </a:r>
          </a:p>
          <a:p>
            <a:pPr eaLnBrk="1" hangingPunct="1"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Vai prot pats sevi/savu dzīvi/karjeru vadīt (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pašvadības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prasmes)? (plānot, organizēt, izvērtēt, prognozēt, motivēt, kontrolēt)</a:t>
            </a:r>
          </a:p>
          <a:p>
            <a:pPr eaLnBrk="1" hangingPunct="1"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Vai spēj patstāvīgi pieņemt lēmumus un par tiem atbildēt?</a:t>
            </a:r>
          </a:p>
          <a:p>
            <a:pPr eaLnBrk="1" hangingPunct="1"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Vai spēj produktīvi izmantot savus resursus (spējas, prasmes utt.)?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13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sz="3600" dirty="0" smtClean="0">
                <a:latin typeface="Times New Roman" pitchFamily="18" charset="0"/>
                <a:cs typeface="Times New Roman" pitchFamily="18" charset="0"/>
              </a:rPr>
              <a:t>Resursi, kas jāizmanto un jāvada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624" y="1484784"/>
            <a:ext cx="7772400" cy="468052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Karjeras attīstību ietekmējošie faktori: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iekšējie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determinanti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personības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indivīda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attīstības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bioloģiskie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faktori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psiholoģiskie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faktori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cilvēka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garīgās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un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fiziskās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spējas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prasmes,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rakstura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īpašības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un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cilvēkam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dotās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iespējas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ārējie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determinanti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sociālekonomiskie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faktori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(ģimene, draugi, skola, augstskola, materiālie līdzekļi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savstarpēji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mijiedarbojas</a:t>
            </a:r>
            <a:endParaRPr lang="lv-LV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ru-RU" sz="1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14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693737"/>
          </a:xfrm>
        </p:spPr>
        <p:txBody>
          <a:bodyPr/>
          <a:lstStyle/>
          <a:p>
            <a:pPr eaLnBrk="1" hangingPunct="1"/>
            <a:r>
              <a:rPr lang="lv-LV" sz="3200" smtClean="0"/>
              <a:t>Bronfenbrennera ekoloģiskais modelis</a:t>
            </a:r>
          </a:p>
        </p:txBody>
      </p:sp>
      <p:pic>
        <p:nvPicPr>
          <p:cNvPr id="32771" name="Picture 2" descr="C:\Users\Guest\Desktop\pic0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58888" y="1052513"/>
            <a:ext cx="7058025" cy="5805487"/>
          </a:xfrm>
          <a:noFill/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15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b="1" dirty="0" smtClean="0">
                <a:effectLst/>
                <a:latin typeface="Times New Roman" pitchFamily="18" charset="0"/>
                <a:cs typeface="Times New Roman" pitchFamily="18" charset="0"/>
              </a:rPr>
              <a:t>Karjeras attīstība</a:t>
            </a:r>
            <a:endParaRPr lang="ru-RU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81413" y="1700213"/>
            <a:ext cx="5462587" cy="4579937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šie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minētie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faktori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saistīti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cilvēka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attīstības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posmiem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1" hangingPunct="1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savstarpēji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viens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ietekmē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 (mijiedarbojas) - indivīds mijiedarbojas ar vidi.</a:t>
            </a:r>
          </a:p>
          <a:p>
            <a:pPr eaLnBrk="1" hangingPunct="1"/>
            <a:endParaRPr lang="lv-LV" dirty="0" smtClean="0"/>
          </a:p>
          <a:p>
            <a:pPr eaLnBrk="1" hangingPunct="1">
              <a:buFont typeface="Arial" pitchFamily="34" charset="0"/>
              <a:buNone/>
            </a:pPr>
            <a:r>
              <a:rPr lang="lv-LV" dirty="0" smtClean="0"/>
              <a:t>	</a:t>
            </a:r>
            <a:endParaRPr lang="ru-RU" sz="2400" dirty="0" smtClean="0"/>
          </a:p>
        </p:txBody>
      </p:sp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060575"/>
            <a:ext cx="3024187" cy="432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16</a:t>
            </a:fld>
            <a:endParaRPr lang="lv-LV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b="1" dirty="0" smtClean="0">
                <a:effectLst/>
                <a:latin typeface="Times New Roman" pitchFamily="18" charset="0"/>
                <a:cs typeface="Times New Roman" pitchFamily="18" charset="0"/>
              </a:rPr>
              <a:t>Karjeras attīstība</a:t>
            </a:r>
            <a:endParaRPr lang="ru-RU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ndivīda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attīstība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ietekmē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karjeras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attīstību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un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otrādi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karjera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ietekmē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indivīda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attīstību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lv-LV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lv-LV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Jāprot šos resursus vadīt, tos efektīvi izmantot -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Jāveido karjeras vadības kompetence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17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b="1" dirty="0" smtClean="0">
                <a:effectLst/>
                <a:latin typeface="Times New Roman" pitchFamily="18" charset="0"/>
                <a:cs typeface="Times New Roman" pitchFamily="18" charset="0"/>
              </a:rPr>
              <a:t>Kas ir karjeras izglītība?</a:t>
            </a:r>
            <a:endParaRPr lang="ru-RU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5616" y="1268760"/>
            <a:ext cx="7772400" cy="5256584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lv-LV" sz="2400" dirty="0" smtClean="0"/>
              <a:t>	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Viens no atbalsta sistēmas elementiem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indivīdam karjeras vadībā un attīstībā/karjeras vadības kompetences veidošanā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lv-LV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Kā veiksmīgi veidot savu karjeru?</a:t>
            </a:r>
          </a:p>
          <a:p>
            <a:pPr eaLnBrk="1" hangingPunct="1">
              <a:lnSpc>
                <a:spcPct val="9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Kā vadīt savu karjeru (kā vadīt pieejamos resursus)?</a:t>
            </a:r>
          </a:p>
          <a:p>
            <a:pPr eaLnBrk="1" hangingPunct="1">
              <a:lnSpc>
                <a:spcPct val="90000"/>
              </a:lnSpc>
            </a:pP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Kas jāzina, jāprot, lai veiksmīgi varētu veidot un vadīt savu karjeru?</a:t>
            </a:r>
          </a:p>
          <a:p>
            <a:pPr eaLnBrk="1" hangingPunct="1">
              <a:lnSpc>
                <a:spcPct val="9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Kā noteikt karjeras alternatīvas?</a:t>
            </a:r>
          </a:p>
          <a:p>
            <a:pPr eaLnBrk="1" hangingPunct="1">
              <a:lnSpc>
                <a:spcPct val="9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Kādas darbības sniedz vēlamo rezultātu?</a:t>
            </a:r>
          </a:p>
          <a:p>
            <a:pPr eaLnBrk="1" hangingPunct="1">
              <a:lnSpc>
                <a:spcPct val="9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Kā risināt radušas problēmas?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sz="3600" b="1" dirty="0" smtClean="0">
                <a:effectLst/>
                <a:latin typeface="Times New Roman" pitchFamily="18" charset="0"/>
                <a:cs typeface="Times New Roman" pitchFamily="18" charset="0"/>
              </a:rPr>
              <a:t>Kas tad skolā ir jāmāca KI ietvaros?</a:t>
            </a:r>
            <a:endParaRPr lang="ru-RU" sz="36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1484785"/>
            <a:ext cx="7772400" cy="5112866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lv-LV" sz="2800" dirty="0" smtClean="0"/>
              <a:t>	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Mūsdienu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psiholoģijas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zinātnieku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pētījumi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Mount,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Ilies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, Johnson, Zhao, Seibert, Lumpkin, Higgins, Peterson, Lee,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Laidra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Pullmann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Allik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, 2010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liecina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par to, ka </a:t>
            </a:r>
            <a:endParaRPr lang="lv-LV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lv-LV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personības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bioloģiskie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un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psiholoģiskie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faktori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nav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noteicošie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veiksmīgas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karjeras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attīstībā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tāpēc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nevajadzētu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karjeras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vadībā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pārlieku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akcentēt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šo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vienu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faktoru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kopumu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bet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vairāk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pievērsties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sociālo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iemaņu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un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prasmju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attīstīšanai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daudz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nozīmīgākas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un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kuras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iespējams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arī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veidot, attīstīt.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2276872"/>
            <a:ext cx="7498080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lv-LV" sz="3600" b="1" dirty="0" smtClean="0">
                <a:effectLst/>
              </a:rPr>
              <a:t>Kas ir karjera? </a:t>
            </a:r>
            <a:br>
              <a:rPr lang="lv-LV" sz="3600" b="1" dirty="0" smtClean="0">
                <a:effectLst/>
              </a:rPr>
            </a:br>
            <a:r>
              <a:rPr lang="lv-LV" sz="3600" b="1" dirty="0" smtClean="0">
                <a:effectLst/>
              </a:rPr>
              <a:t>Kas ir karjeras izglītība? </a:t>
            </a:r>
            <a:endParaRPr lang="ru-RU" sz="3600" b="1" dirty="0" smtClean="0">
              <a:effectLst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lv-LV" sz="4000" b="1" dirty="0" smtClean="0">
                <a:effectLst/>
                <a:latin typeface="Times New Roman" pitchFamily="18" charset="0"/>
                <a:cs typeface="Times New Roman" pitchFamily="18" charset="0"/>
              </a:rPr>
              <a:t>Kas ir karjeras izglītība?</a:t>
            </a:r>
            <a:endParaRPr lang="ru-RU" sz="40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624" y="1556792"/>
            <a:ext cx="7772400" cy="47513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process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eaLnBrk="1" hangingPunct="1">
              <a:buFont typeface="Wingdings" pitchFamily="2" charset="2"/>
              <a:buNone/>
            </a:pP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	- kurā </a:t>
            </a: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indivīds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pats veido, attīsta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 zināšanas, prasmes, attieksmes, </a:t>
            </a: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pieredzi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jēgpilnai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sevis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realizācijai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dzīvē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dažādās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jomās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darbā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brīvajā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laikā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ģimenē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.)  un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dažādās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lomās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skolēns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students,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māte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tēvs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uzņēmējs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pilsonis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.)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kompetenci karjeras vadībai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lv-LV" sz="4000" b="1" dirty="0" smtClean="0">
                <a:effectLst/>
                <a:latin typeface="Times New Roman" pitchFamily="18" charset="0"/>
                <a:cs typeface="Times New Roman" pitchFamily="18" charset="0"/>
              </a:rPr>
              <a:t>Kas ir karjeras izglītība?</a:t>
            </a:r>
            <a:endParaRPr lang="ru-RU" sz="40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1412777"/>
            <a:ext cx="7772400" cy="52563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process,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kurā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skola atbalsta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indivīdu 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viņa spēju, prasmju, zināšanu, attieksmju, pieredzes veidošanā, lai, nonākot sabiedrībā, indivīds pats spētu sevi realizēt – neatkarīgi no dzīves jomas (darbā, brīvajā laikā, ģimenē utt.) un lomas (kā skolēns, kā students, kā māte/tēvs, kā uzņēmējs utt.); 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skola profesionāli atbalsta indivīdu,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piedāvā, rada iespējas 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karjeras vadībai nepieciešamo zināšanu, prasmju, attieksmju,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pieredzes veidošanai, attīstīšanai.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lv-LV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lv-LV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lv-LV" sz="4800" dirty="0" smtClean="0">
                <a:latin typeface="Times New Roman" pitchFamily="18" charset="0"/>
                <a:cs typeface="Times New Roman" pitchFamily="18" charset="0"/>
              </a:rPr>
              <a:t>Ar ko sākt?</a:t>
            </a:r>
            <a:endParaRPr lang="lv-LV" sz="4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lv-LV" altLang="lv-LV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lv-LV" altLang="lv-LV" smtClean="0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23</a:t>
            </a:fld>
            <a:endParaRPr lang="lv-LV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929618" cy="922114"/>
          </a:xfrm>
        </p:spPr>
        <p:txBody>
          <a:bodyPr>
            <a:noAutofit/>
          </a:bodyPr>
          <a:lstStyle/>
          <a:p>
            <a:pPr algn="ctr"/>
            <a:r>
              <a:rPr lang="lv-LV" sz="4000" b="1" dirty="0" smtClean="0">
                <a:latin typeface="Times New Roman" pitchFamily="18" charset="0"/>
                <a:cs typeface="Times New Roman" pitchFamily="18" charset="0"/>
              </a:rPr>
              <a:t>Plānošanas pamats –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4000" b="1" dirty="0" smtClean="0">
                <a:latin typeface="Times New Roman" pitchFamily="18" charset="0"/>
                <a:cs typeface="Times New Roman" pitchFamily="18" charset="0"/>
              </a:rPr>
              <a:t>skolēna karjeras attīstības procesi</a:t>
            </a:r>
            <a:endParaRPr lang="lv-LV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1285860"/>
            <a:ext cx="8072494" cy="5572140"/>
          </a:xfrm>
        </p:spPr>
        <p:txBody>
          <a:bodyPr>
            <a:normAutofit fontScale="55000" lnSpcReduction="20000"/>
          </a:bodyPr>
          <a:lstStyle/>
          <a:p>
            <a:endParaRPr lang="lv-LV" b="1" dirty="0" smtClean="0"/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PAŠATTĪSTĪBA</a:t>
            </a:r>
            <a:endParaRPr lang="lv-LV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SEVIS IZPĒTE</a:t>
            </a:r>
            <a:endParaRPr lang="lv-LV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KARJERAS IZPĒTE</a:t>
            </a:r>
            <a:endParaRPr lang="lv-LV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KARJERAS VADĪBA</a:t>
            </a:r>
            <a:endParaRPr lang="lv-LV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endParaRPr lang="lv-LV" sz="1100" b="1" dirty="0" smtClean="0"/>
          </a:p>
          <a:p>
            <a:pPr>
              <a:lnSpc>
                <a:spcPct val="120000"/>
              </a:lnSpc>
              <a:buNone/>
            </a:pPr>
            <a:r>
              <a:rPr lang="lv-LV" sz="4400" b="1" dirty="0" smtClean="0">
                <a:latin typeface="Times New Roman" pitchFamily="18" charset="0"/>
                <a:cs typeface="Times New Roman" pitchFamily="18" charset="0"/>
              </a:rPr>
              <a:t>Karjeras izglītībā ir svarīgi četri saturiskie aspekti: 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4400" u="sng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lv-LV" sz="4400" u="sng" dirty="0" smtClean="0">
                <a:latin typeface="Times New Roman" pitchFamily="18" charset="0"/>
                <a:cs typeface="Times New Roman" pitchFamily="18" charset="0"/>
              </a:rPr>
              <a:t>ilvēka potenciāla </a:t>
            </a:r>
            <a:r>
              <a:rPr lang="lv-LV" sz="4400" dirty="0" smtClean="0">
                <a:latin typeface="Times New Roman" pitchFamily="18" charset="0"/>
                <a:cs typeface="Times New Roman" pitchFamily="18" charset="0"/>
              </a:rPr>
              <a:t>(iekšējo resursu) </a:t>
            </a:r>
            <a:r>
              <a:rPr lang="lv-LV" sz="4400" u="sng" dirty="0" smtClean="0">
                <a:latin typeface="Times New Roman" pitchFamily="18" charset="0"/>
                <a:cs typeface="Times New Roman" pitchFamily="18" charset="0"/>
              </a:rPr>
              <a:t>attīstība</a:t>
            </a:r>
            <a:r>
              <a:rPr lang="lv-LV" sz="4400" dirty="0" smtClean="0">
                <a:latin typeface="Times New Roman" pitchFamily="18" charset="0"/>
                <a:cs typeface="Times New Roman" pitchFamily="18" charset="0"/>
              </a:rPr>
              <a:t> (īpašību, prasmju, spēju, vērtību utt. attīstība)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4400" u="sng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lv-LV" sz="4400" u="sng" dirty="0" smtClean="0">
                <a:latin typeface="Times New Roman" pitchFamily="18" charset="0"/>
                <a:cs typeface="Times New Roman" pitchFamily="18" charset="0"/>
              </a:rPr>
              <a:t>ava potenciāla izzināšana </a:t>
            </a:r>
            <a:r>
              <a:rPr lang="lv-LV" sz="4400" dirty="0" smtClean="0">
                <a:latin typeface="Times New Roman" pitchFamily="18" charset="0"/>
                <a:cs typeface="Times New Roman" pitchFamily="18" charset="0"/>
              </a:rPr>
              <a:t>(sevis izzināšana, izpratne – kas es esmu? ko es gribu? ko es protu?) 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4400" u="sng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lv-LV" sz="4400" u="sng" dirty="0" smtClean="0">
                <a:latin typeface="Times New Roman" pitchFamily="18" charset="0"/>
                <a:cs typeface="Times New Roman" pitchFamily="18" charset="0"/>
              </a:rPr>
              <a:t>ava potenciāla izmantošanas iespēju apzināšana </a:t>
            </a:r>
            <a:r>
              <a:rPr lang="lv-LV" sz="4400" dirty="0" smtClean="0">
                <a:latin typeface="Times New Roman" pitchFamily="18" charset="0"/>
                <a:cs typeface="Times New Roman" pitchFamily="18" charset="0"/>
              </a:rPr>
              <a:t>(kur un kā es varu likt lietā savas spējas, zināšanas, prasmes, īpašības utt.) un to izmantošana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lv-LV" sz="4400" u="sng" dirty="0" smtClean="0">
                <a:latin typeface="Times New Roman" pitchFamily="18" charset="0"/>
                <a:cs typeface="Times New Roman" pitchFamily="18" charset="0"/>
              </a:rPr>
              <a:t>Sevis, savas karjeras attīstības vadība</a:t>
            </a:r>
            <a:endParaRPr lang="lv-LV" sz="4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sz="3600" b="1" dirty="0" smtClean="0">
                <a:effectLst/>
                <a:latin typeface="Times New Roman" pitchFamily="18" charset="0"/>
                <a:cs typeface="Times New Roman" pitchFamily="18" charset="0"/>
              </a:rPr>
              <a:t>Kas tad skolā ir jāmāca KI ietvaros?</a:t>
            </a:r>
            <a:endParaRPr lang="ru-RU" sz="36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624" y="1340768"/>
            <a:ext cx="7772400" cy="48244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lv-LV" sz="2800" b="1" dirty="0" smtClean="0"/>
              <a:t>	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Pašattīstības process – personības īpašības, vērtības, sociālā kompetence</a:t>
            </a:r>
          </a:p>
          <a:p>
            <a:pPr eaLnBrk="1" hangingPunct="1">
              <a:lnSpc>
                <a:spcPct val="80000"/>
              </a:lnSpc>
            </a:pP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mācīšanās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kognitīvo spēju attīstība (uztvere, domāšana, uzmanība, atmiņa utt.), veidojas vērtības, intereses un attieksme pret sevi (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paštēls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), vienaudžiem, skolotājiem, vecākiem, sabiedrību, dabu, darbu. 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pona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amane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, 2009)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	Šajā procesā nozīmīga loma ir arī tādiem 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konstruktiem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kā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pašapziņa, pašcieņa, </a:t>
            </a:r>
            <a:r>
              <a:rPr lang="lv-LV" sz="2800" b="1" dirty="0" err="1" smtClean="0">
                <a:latin typeface="Times New Roman" pitchFamily="18" charset="0"/>
                <a:cs typeface="Times New Roman" pitchFamily="18" charset="0"/>
              </a:rPr>
              <a:t>pašefektivitāte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Svarīgs ir pats darbības process un pieredze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, nevis rezultāts.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5616" y="1340768"/>
            <a:ext cx="7772400" cy="49418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lv-LV" sz="2800" dirty="0" smtClean="0"/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Mūsdienu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sabiedrības kontekstā veiksmīgai indivīda attīstībai,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karjeras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attīstīb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ai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nozīmīgi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skolēnos veicināt: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lv-LV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pašefektivitāt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pašaktualizācij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u/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pašrealizācij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lv-LV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	kuras nosaka/ietekmē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tādi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personību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raksturojoši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jēdzieni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lv-LV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pašizziņa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”, </a:t>
            </a:r>
            <a:endParaRPr lang="lv-LV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pašcieņa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”, </a:t>
            </a:r>
            <a:endParaRPr lang="lv-LV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pašapziņa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paštēls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/ vērtību nozīme</a:t>
            </a:r>
            <a:endParaRPr lang="lv-LV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3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lv-LV" sz="3600" b="1" dirty="0" smtClean="0">
                <a:effectLst/>
                <a:latin typeface="Times New Roman" pitchFamily="18" charset="0"/>
                <a:cs typeface="Times New Roman" pitchFamily="18" charset="0"/>
              </a:rPr>
              <a:t>Kas tad skolā ir jāmāca KI ietvaros?</a:t>
            </a:r>
            <a:endParaRPr lang="ru-RU" sz="36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sz="3600" dirty="0" smtClean="0">
                <a:latin typeface="Times New Roman" pitchFamily="18" charset="0"/>
                <a:cs typeface="Times New Roman" pitchFamily="18" charset="0"/>
              </a:rPr>
              <a:t>Kas tad skolā ir jāmāca KI ietvaros?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5616" y="1340768"/>
            <a:ext cx="7772400" cy="45069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lv-LV" sz="2800" dirty="0" smtClean="0"/>
              <a:t>	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Sevis izpētes process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pPr eaLnBrk="1" hangingPunct="1">
              <a:buFont typeface="Wingdings" pitchFamily="2" charset="2"/>
              <a:buNone/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paškoncepta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veidošanās, pašanalīze. </a:t>
            </a:r>
          </a:p>
          <a:p>
            <a:pPr eaLnBrk="1" hangingPunct="1">
              <a:buFont typeface="Wingdings" pitchFamily="2" charset="2"/>
              <a:buNone/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	Sevis izpētes procesā indivīdam ir svarīgi izprast savu attīstību (fizisko, psihisko un sociālo), vidi, dažādu sistēmu mijiedarbību, lai pats varētu vadīt un ietekmēt savu attīstības un karjeras attīstības procesu. </a:t>
            </a:r>
          </a:p>
          <a:p>
            <a:pPr eaLnBrk="1" hangingPunct="1">
              <a:buFont typeface="Wingdings" pitchFamily="2" charset="2"/>
              <a:buNone/>
            </a:pPr>
            <a:endParaRPr lang="lv-LV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Te nozīmīga loma ir 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pašnovērtēšanas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prasmēm.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27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sz="3600" dirty="0" smtClean="0">
                <a:latin typeface="Times New Roman" pitchFamily="18" charset="0"/>
                <a:cs typeface="Times New Roman" pitchFamily="18" charset="0"/>
              </a:rPr>
              <a:t>Kas tad skolā ir jāmāca KI ietvaros?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lv-LV" dirty="0" smtClean="0"/>
              <a:t>	</a:t>
            </a: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Karjeras izpētes process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pPr eaLnBrk="1" hangingPunct="1"/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prasmes meklēt, apkopot un izmantot informāciju (par dažādiem nodarbošanās veidiem, par profesijām, par izglītības iespējām, kvalifikācijas sistēmu, par ekonomiku, par darba tirgu, darba drošību, darba tiesībām, darbā pieņemšanu utt.).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28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sz="3600" b="1" dirty="0" smtClean="0">
                <a:effectLst/>
                <a:latin typeface="Times New Roman" pitchFamily="18" charset="0"/>
                <a:cs typeface="Times New Roman" pitchFamily="18" charset="0"/>
              </a:rPr>
              <a:t>Kas tad skolā ir jāmāca KI ietvaros?</a:t>
            </a:r>
            <a:endParaRPr lang="ru-RU" sz="36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lv-LV" sz="2800" dirty="0" smtClean="0"/>
              <a:t>	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Karjeras izpētes procesā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/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svarīgas zināšanas par karjeras attīstības posmiem, </a:t>
            </a:r>
          </a:p>
          <a:p>
            <a:pPr eaLnBrk="1" hangingPunct="1"/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prasmes saskatīt izdevīgumu un to izmantot,</a:t>
            </a:r>
          </a:p>
          <a:p>
            <a:pPr eaLnBrk="1" hangingPunct="1"/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prasmes identificēt nepieciešamos resursus, atbalstu, palīdzību savai tālākai attīstībai, </a:t>
            </a:r>
          </a:p>
          <a:p>
            <a:pPr eaLnBrk="1" hangingPunct="1"/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prasmes samērot savas intereses, spējas un iespējas.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29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188913"/>
            <a:ext cx="8261350" cy="125888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   Karjera</a:t>
            </a:r>
            <a:endParaRPr lang="lv-LV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850" y="1709738"/>
            <a:ext cx="2303463" cy="14414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lv-LV" dirty="0"/>
          </a:p>
          <a:p>
            <a:pPr algn="ctr">
              <a:defRPr/>
            </a:pPr>
            <a:r>
              <a:rPr lang="lv-LV" sz="2400" b="1" dirty="0">
                <a:solidFill>
                  <a:srgbClr val="C00000"/>
                </a:solidFill>
              </a:rPr>
              <a:t>Darbs</a:t>
            </a:r>
          </a:p>
          <a:p>
            <a:pPr algn="ctr">
              <a:defRPr/>
            </a:pPr>
            <a:r>
              <a:rPr lang="lv-LV" b="1" dirty="0"/>
              <a:t>To paveicot, mēs </a:t>
            </a:r>
          </a:p>
          <a:p>
            <a:pPr algn="ctr">
              <a:defRPr/>
            </a:pPr>
            <a:r>
              <a:rPr lang="lv-LV" b="1" dirty="0"/>
              <a:t>saņemam atalgojumu</a:t>
            </a:r>
          </a:p>
          <a:p>
            <a:pPr algn="ctr">
              <a:defRPr/>
            </a:pPr>
            <a:endParaRPr lang="lv-LV" dirty="0"/>
          </a:p>
        </p:txBody>
      </p:sp>
      <p:sp>
        <p:nvSpPr>
          <p:cNvPr id="5" name="Rectangle 4"/>
          <p:cNvSpPr/>
          <p:nvPr/>
        </p:nvSpPr>
        <p:spPr>
          <a:xfrm>
            <a:off x="3330575" y="1709738"/>
            <a:ext cx="2609850" cy="14414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lv-LV" sz="2400" b="1" dirty="0">
              <a:solidFill>
                <a:srgbClr val="C00000"/>
              </a:solidFill>
            </a:endParaRPr>
          </a:p>
          <a:p>
            <a:pPr algn="ctr">
              <a:defRPr/>
            </a:pPr>
            <a:r>
              <a:rPr lang="lv-LV" sz="2400" b="1" dirty="0">
                <a:solidFill>
                  <a:srgbClr val="C00000"/>
                </a:solidFill>
              </a:rPr>
              <a:t>Dzīve</a:t>
            </a:r>
          </a:p>
          <a:p>
            <a:pPr algn="ctr">
              <a:defRPr/>
            </a:pP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Karjera – cilvēka attīstība visas dzīves garumā</a:t>
            </a:r>
          </a:p>
          <a:p>
            <a:pPr algn="ctr">
              <a:defRPr/>
            </a:pPr>
            <a:endParaRPr lang="lv-LV" dirty="0"/>
          </a:p>
        </p:txBody>
      </p:sp>
      <p:sp>
        <p:nvSpPr>
          <p:cNvPr id="6" name="Rectangle 5"/>
          <p:cNvSpPr/>
          <p:nvPr/>
        </p:nvSpPr>
        <p:spPr>
          <a:xfrm>
            <a:off x="6516688" y="1741488"/>
            <a:ext cx="2365375" cy="10795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lv-LV" sz="2400" b="1" dirty="0">
                <a:solidFill>
                  <a:srgbClr val="C00000"/>
                </a:solidFill>
              </a:rPr>
              <a:t>Amats</a:t>
            </a:r>
          </a:p>
          <a:p>
            <a:pPr algn="ctr">
              <a:defRPr/>
            </a:pPr>
            <a:r>
              <a:rPr lang="lv-LV" sz="2000" b="1" dirty="0">
                <a:solidFill>
                  <a:schemeClr val="tx1"/>
                </a:solidFill>
              </a:rPr>
              <a:t>Hierarhija</a:t>
            </a:r>
          </a:p>
          <a:p>
            <a:pPr algn="ctr">
              <a:defRPr/>
            </a:pPr>
            <a:endParaRPr lang="lv-LV" dirty="0"/>
          </a:p>
        </p:txBody>
      </p:sp>
      <p:pic>
        <p:nvPicPr>
          <p:cNvPr id="102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9388" y="3417888"/>
            <a:ext cx="2068512" cy="2901950"/>
          </a:xfrm>
          <a:noFill/>
        </p:spPr>
      </p:pic>
      <p:pic>
        <p:nvPicPr>
          <p:cNvPr id="102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98725" y="3417888"/>
            <a:ext cx="4144963" cy="310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688" y="3195638"/>
            <a:ext cx="2373312" cy="33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Arrow Connector 13"/>
          <p:cNvCxnSpPr/>
          <p:nvPr/>
        </p:nvCxnSpPr>
        <p:spPr>
          <a:xfrm flipH="1">
            <a:off x="2195736" y="1124744"/>
            <a:ext cx="129614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499992" y="112474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436096" y="1052736"/>
            <a:ext cx="1584176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516216" y="260648"/>
            <a:ext cx="2365375" cy="10795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lv-LV" sz="2400" b="1" dirty="0" smtClean="0">
                <a:solidFill>
                  <a:srgbClr val="C00000"/>
                </a:solidFill>
              </a:rPr>
              <a:t>Ģimene</a:t>
            </a:r>
            <a:endParaRPr lang="lv-LV" sz="2400" b="1" dirty="0">
              <a:solidFill>
                <a:srgbClr val="C00000"/>
              </a:solidFill>
            </a:endParaRPr>
          </a:p>
          <a:p>
            <a:pPr algn="ctr">
              <a:defRPr/>
            </a:pPr>
            <a:endParaRPr lang="lv-LV" dirty="0"/>
          </a:p>
        </p:txBody>
      </p:sp>
      <p:sp>
        <p:nvSpPr>
          <p:cNvPr id="13" name="Rectangle 12"/>
          <p:cNvSpPr/>
          <p:nvPr/>
        </p:nvSpPr>
        <p:spPr>
          <a:xfrm>
            <a:off x="251520" y="260648"/>
            <a:ext cx="2365375" cy="10795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lvl="1" algn="ctr">
              <a:defRPr/>
            </a:pPr>
            <a:r>
              <a:rPr lang="lv-LV" sz="2400" b="1" dirty="0" smtClean="0">
                <a:solidFill>
                  <a:srgbClr val="C00000"/>
                </a:solidFill>
              </a:rPr>
              <a:t>Brīvais laiks, hobiji</a:t>
            </a:r>
            <a:endParaRPr lang="lv-LV" sz="2400" b="1" dirty="0">
              <a:solidFill>
                <a:srgbClr val="C00000"/>
              </a:solidFill>
            </a:endParaRPr>
          </a:p>
          <a:p>
            <a:pPr algn="ctr">
              <a:defRPr/>
            </a:pPr>
            <a:endParaRPr lang="lv-LV" dirty="0"/>
          </a:p>
        </p:txBody>
      </p:sp>
      <p:cxnSp>
        <p:nvCxnSpPr>
          <p:cNvPr id="16" name="Straight Arrow Connector 15"/>
          <p:cNvCxnSpPr>
            <a:endCxn id="13" idx="3"/>
          </p:cNvCxnSpPr>
          <p:nvPr/>
        </p:nvCxnSpPr>
        <p:spPr>
          <a:xfrm flipH="1" flipV="1">
            <a:off x="2616895" y="800398"/>
            <a:ext cx="946993" cy="36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436096" y="836712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3</a:t>
            </a:fld>
            <a:endParaRPr lang="lv-LV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sz="3600" b="1" dirty="0" smtClean="0">
                <a:effectLst/>
                <a:latin typeface="Times New Roman" pitchFamily="18" charset="0"/>
                <a:cs typeface="Times New Roman" pitchFamily="18" charset="0"/>
              </a:rPr>
              <a:t>Kas tad skolā ir jāmāca KI ietvaros?</a:t>
            </a:r>
            <a:endParaRPr lang="ru-RU" sz="36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3608" y="1484784"/>
            <a:ext cx="7772400" cy="44354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lv-LV" dirty="0" smtClean="0"/>
              <a:t>	</a:t>
            </a: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Karjeras vadības process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	tiek pieņemts lēmums, tiek izvirzīts mērķis, tiek veidots mērķa sasniegšanas plāns, notiek plāna īstenošana, tā izvērtēšana un koriģēšana.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lv-LV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Karjeras vadības procesā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lv-LV" dirty="0" err="1" smtClean="0">
                <a:latin typeface="Times New Roman" pitchFamily="18" charset="0"/>
                <a:cs typeface="Times New Roman" pitchFamily="18" charset="0"/>
              </a:rPr>
              <a:t>lēmumpieņemšanas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 prasmes, plānošanas, organizēšanas prasmes, problēmrisināšanas prasmes.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30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608" y="274638"/>
            <a:ext cx="7498080" cy="850106"/>
          </a:xfrm>
        </p:spPr>
        <p:txBody>
          <a:bodyPr/>
          <a:lstStyle/>
          <a:p>
            <a:pPr eaLnBrk="1" hangingPunct="1"/>
            <a:r>
              <a:rPr lang="lv-LV" sz="3600" b="1" dirty="0" smtClean="0">
                <a:effectLst/>
                <a:latin typeface="Times New Roman" pitchFamily="18" charset="0"/>
                <a:cs typeface="Times New Roman" pitchFamily="18" charset="0"/>
              </a:rPr>
              <a:t>Kas tad skolā ir jāmāca KI ietvaros?</a:t>
            </a:r>
            <a:endParaRPr lang="ru-RU" sz="36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5616" y="1196752"/>
            <a:ext cx="7772400" cy="5184576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lv-LV" sz="2000" dirty="0" smtClean="0"/>
              <a:t>	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Analizētais (</a:t>
            </a:r>
            <a:r>
              <a:rPr lang="lv-LV" sz="2400" dirty="0" err="1" smtClean="0">
                <a:latin typeface="Times New Roman" pitchFamily="18" charset="0"/>
                <a:cs typeface="Times New Roman" pitchFamily="18" charset="0"/>
              </a:rPr>
              <a:t>Greenhaus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sz="2400" dirty="0" err="1" smtClean="0">
                <a:latin typeface="Times New Roman" pitchFamily="18" charset="0"/>
                <a:cs typeface="Times New Roman" pitchFamily="18" charset="0"/>
              </a:rPr>
              <a:t>Callahan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sz="2400" dirty="0" err="1" smtClean="0">
                <a:latin typeface="Times New Roman" pitchFamily="18" charset="0"/>
                <a:cs typeface="Times New Roman" pitchFamily="18" charset="0"/>
              </a:rPr>
              <a:t>Gordon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sz="2400" dirty="0" err="1" smtClean="0">
                <a:latin typeface="Times New Roman" pitchFamily="18" charset="0"/>
                <a:cs typeface="Times New Roman" pitchFamily="18" charset="0"/>
              </a:rPr>
              <a:t>Hoyt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sz="2400" dirty="0" err="1" smtClean="0">
                <a:latin typeface="Times New Roman" pitchFamily="18" charset="0"/>
                <a:cs typeface="Times New Roman" pitchFamily="18" charset="0"/>
              </a:rPr>
              <a:t>Allen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sz="2400" dirty="0" err="1" smtClean="0">
                <a:latin typeface="Times New Roman" pitchFamily="18" charset="0"/>
                <a:cs typeface="Times New Roman" pitchFamily="18" charset="0"/>
              </a:rPr>
              <a:t>Goldhammer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sz="2400" dirty="0" err="1" smtClean="0">
                <a:latin typeface="Times New Roman" pitchFamily="18" charset="0"/>
                <a:cs typeface="Times New Roman" pitchFamily="18" charset="0"/>
              </a:rPr>
              <a:t>Gisber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sz="2400" dirty="0" err="1" smtClean="0">
                <a:latin typeface="Times New Roman" pitchFamily="18" charset="0"/>
                <a:cs typeface="Times New Roman" pitchFamily="18" charset="0"/>
              </a:rPr>
              <a:t>Brolin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sz="2400" dirty="0" err="1" smtClean="0">
                <a:latin typeface="Times New Roman" pitchFamily="18" charset="0"/>
                <a:cs typeface="Times New Roman" pitchFamily="18" charset="0"/>
              </a:rPr>
              <a:t>Clark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sz="2400" dirty="0" err="1" smtClean="0">
                <a:latin typeface="Times New Roman" pitchFamily="18" charset="0"/>
                <a:cs typeface="Times New Roman" pitchFamily="18" charset="0"/>
              </a:rPr>
              <a:t>Irvig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sz="2400" dirty="0" err="1" smtClean="0">
                <a:latin typeface="Times New Roman" pitchFamily="18" charset="0"/>
                <a:cs typeface="Times New Roman" pitchFamily="18" charset="0"/>
              </a:rPr>
              <a:t>Fjelds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sz="2400" dirty="0" err="1" smtClean="0">
                <a:latin typeface="Times New Roman" pitchFamily="18" charset="0"/>
                <a:cs typeface="Times New Roman" pitchFamily="18" charset="0"/>
              </a:rPr>
              <a:t>Broks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sz="2400" dirty="0" err="1" smtClean="0">
                <a:latin typeface="Times New Roman" pitchFamily="18" charset="0"/>
                <a:cs typeface="Times New Roman" pitchFamily="18" charset="0"/>
              </a:rPr>
              <a:t>Špona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sz="2400" dirty="0" err="1" smtClean="0">
                <a:latin typeface="Times New Roman" pitchFamily="18" charset="0"/>
                <a:cs typeface="Times New Roman" pitchFamily="18" charset="0"/>
              </a:rPr>
              <a:t>Rifkins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 u.c.) liecina, ka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lv-LV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karjeras izglītības būtību mūsdienās raksturo: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orientācija ne tikai uz profesijas vai karjeras izvēli, bet arī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uz indivīda pašattīstību, personības izaugsmi;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indivīda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paša ieguldījums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aktīva darbība sevis attīstībai, pilnveidei (pašattīstība, pašorganizēšana, </a:t>
            </a:r>
            <a:r>
              <a:rPr lang="lv-LV" sz="2800" b="1" dirty="0" err="1" smtClean="0">
                <a:latin typeface="Times New Roman" pitchFamily="18" charset="0"/>
                <a:cs typeface="Times New Roman" pitchFamily="18" charset="0"/>
              </a:rPr>
              <a:t>pašvadība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), skola tikai rada iespējas un palīdz;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karjeras izglītībā iesaistīto pušu 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(skolas, ģimenes, sabiedrības)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 mijiedarbība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endParaRPr lang="ru-RU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31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>
            <a:normAutofit/>
          </a:bodyPr>
          <a:lstStyle/>
          <a:p>
            <a:pPr eaLnBrk="1" hangingPunct="1"/>
            <a:r>
              <a:rPr lang="lv-LV" sz="3600" b="1" dirty="0" smtClean="0">
                <a:effectLst/>
                <a:latin typeface="Times New Roman" pitchFamily="18" charset="0"/>
                <a:cs typeface="Times New Roman" pitchFamily="18" charset="0"/>
              </a:rPr>
              <a:t>Kas tad skolā ir jāmāca KI ietvaros?</a:t>
            </a:r>
            <a:endParaRPr lang="ru-RU" sz="36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1268760"/>
            <a:ext cx="7772400" cy="525586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M.Raščevskas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veiktais pētījums (2004) par pieredzes jomām (kuras pieredzes jomas respondentu dzīvē viņu skatījumā šķiet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visnozīmīgākās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), apliecina, ka tā ir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pieredze, kas ir saistīta ar sociālajām attiecībām, sadarbība (sociālā kompetence).</a:t>
            </a:r>
          </a:p>
          <a:p>
            <a:pPr lvl="1" eaLnBrk="1" hangingPunct="1"/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Uzkrātā pieredze ir </a:t>
            </a: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būtisks cēlonis informācijas apstrādes veidu apguvei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eaLnBrk="1" hangingPunct="1"/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Pastāv </a:t>
            </a: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korelatīvas sakarības starp saskarsmes prasmēm un citām praktiskā intelekta prasmēm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 (dažādu biroja tehnikas lietošanas prasmēm u.tml.)</a:t>
            </a:r>
          </a:p>
          <a:p>
            <a:pPr eaLnBrk="1" hangingPunct="1"/>
            <a:endParaRPr lang="ru-RU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32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sz="3600" b="1" dirty="0" smtClean="0">
                <a:effectLst/>
                <a:latin typeface="Times New Roman" pitchFamily="18" charset="0"/>
                <a:cs typeface="Times New Roman" pitchFamily="18" charset="0"/>
              </a:rPr>
              <a:t>Kas tad skolā ir jāmāca KI ietvaros?</a:t>
            </a:r>
            <a:endParaRPr lang="ru-RU" sz="36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624" y="1340768"/>
            <a:ext cx="7772400" cy="50847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Karjeras izglītībā ir svarīgi trīs saturiskie aspekti: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cilvēka potenciāla (iekšējo resursu) attīstība (īpašību, prasmju, spēju, vērtību utt. attīstība),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sava potenciāla izzināšana (sevis izzināšana, izpratne – kas es esmu? ko es gribu? ko es protu?)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sava potenciāla izmantošanas iespēju apzināšana (kur un kā es varu likt lietā savas spējas, zināšanas, prasmes, īpašības utt.) un to izmantošana.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GRIBU-VARU-VAJAG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33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642194"/>
          </a:xfrm>
        </p:spPr>
        <p:txBody>
          <a:bodyPr>
            <a:normAutofit/>
          </a:bodyPr>
          <a:lstStyle/>
          <a:p>
            <a:pPr algn="ctr"/>
            <a:r>
              <a:rPr lang="lv-LV" dirty="0" smtClean="0"/>
              <a:t/>
            </a:r>
            <a:br>
              <a:rPr lang="lv-LV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357166"/>
            <a:ext cx="8072494" cy="6500834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lv-LV" sz="4200" b="1" dirty="0" smtClean="0">
                <a:latin typeface="Times New Roman" pitchFamily="18" charset="0"/>
                <a:cs typeface="Times New Roman" pitchFamily="18" charset="0"/>
              </a:rPr>
              <a:t>Karjeras attīstības atbalsta vadība skolā </a:t>
            </a:r>
            <a:endParaRPr lang="lv-LV" sz="3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lv-LV" sz="3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v-LV" sz="3800" dirty="0" smtClean="0">
                <a:latin typeface="Times New Roman" pitchFamily="18" charset="0"/>
                <a:cs typeface="Times New Roman" pitchFamily="18" charset="0"/>
              </a:rPr>
              <a:t>– skolēna karjeras vadības kompetences veidošanā/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3800" dirty="0" smtClean="0">
                <a:latin typeface="Times New Roman" pitchFamily="18" charset="0"/>
                <a:cs typeface="Times New Roman" pitchFamily="18" charset="0"/>
              </a:rPr>
              <a:t>karjeras vadības prasmju veidošanā</a:t>
            </a:r>
          </a:p>
          <a:p>
            <a:pPr>
              <a:buNone/>
            </a:pPr>
            <a:endParaRPr lang="lv-LV" sz="13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v-LV" sz="33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lv-LV" altLang="lv-LV" sz="3300" b="1" dirty="0" smtClean="0">
                <a:latin typeface="Times New Roman" pitchFamily="18" charset="0"/>
                <a:cs typeface="Times New Roman" pitchFamily="18" charset="0"/>
              </a:rPr>
              <a:t>arjeras attīstības atbalsts</a:t>
            </a:r>
            <a:r>
              <a:rPr lang="lv-LV" altLang="lv-LV" sz="3300" dirty="0" smtClean="0">
                <a:latin typeface="Times New Roman" pitchFamily="18" charset="0"/>
                <a:cs typeface="Times New Roman" pitchFamily="18" charset="0"/>
              </a:rPr>
              <a:t> – </a:t>
            </a:r>
            <a:endParaRPr lang="en-US" altLang="lv-LV" sz="3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altLang="lv-LV" sz="3300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lv-LV" altLang="lv-LV" sz="3300" dirty="0" smtClean="0">
                <a:latin typeface="Times New Roman" pitchFamily="18" charset="0"/>
                <a:cs typeface="Times New Roman" pitchFamily="18" charset="0"/>
              </a:rPr>
              <a:t>pasākumu kopums, kas ietver</a:t>
            </a:r>
            <a:r>
              <a:rPr lang="en-US" altLang="lv-LV" sz="33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lv-LV" altLang="lv-LV" sz="33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lv-LV" sz="3300" u="sng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lv-LV" altLang="lv-LV" sz="3300" u="sng" dirty="0" smtClean="0">
                <a:latin typeface="Times New Roman" pitchFamily="18" charset="0"/>
                <a:cs typeface="Times New Roman" pitchFamily="18" charset="0"/>
              </a:rPr>
              <a:t>nformācijas</a:t>
            </a:r>
            <a:r>
              <a:rPr lang="en-US" altLang="lv-LV" sz="33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lv-LV" altLang="lv-LV" sz="3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lv-LV" altLang="lv-LV" sz="3300" u="sng" dirty="0" smtClean="0">
                <a:latin typeface="Times New Roman" pitchFamily="18" charset="0"/>
                <a:cs typeface="Times New Roman" pitchFamily="18" charset="0"/>
              </a:rPr>
              <a:t>karjeras izglītības</a:t>
            </a:r>
            <a:r>
              <a:rPr lang="lv-LV" altLang="lv-LV" sz="3300" dirty="0" smtClean="0">
                <a:latin typeface="Times New Roman" pitchFamily="18" charset="0"/>
                <a:cs typeface="Times New Roman" pitchFamily="18" charset="0"/>
              </a:rPr>
              <a:t> un </a:t>
            </a:r>
          </a:p>
          <a:p>
            <a:r>
              <a:rPr lang="lv-LV" altLang="lv-LV" sz="3300" u="sng" dirty="0" smtClean="0">
                <a:latin typeface="Times New Roman" pitchFamily="18" charset="0"/>
                <a:cs typeface="Times New Roman" pitchFamily="18" charset="0"/>
              </a:rPr>
              <a:t>individuālo konsultāciju pieejamību</a:t>
            </a:r>
            <a:r>
              <a:rPr lang="lv-LV" altLang="lv-LV" sz="3300" dirty="0" smtClean="0">
                <a:latin typeface="Times New Roman" pitchFamily="18" charset="0"/>
                <a:cs typeface="Times New Roman" pitchFamily="18" charset="0"/>
              </a:rPr>
              <a:t>  -</a:t>
            </a:r>
          </a:p>
          <a:p>
            <a:pPr>
              <a:buNone/>
            </a:pPr>
            <a:r>
              <a:rPr lang="lv-LV" altLang="lv-LV" sz="3300" dirty="0" smtClean="0">
                <a:latin typeface="Times New Roman" pitchFamily="18" charset="0"/>
                <a:cs typeface="Times New Roman" pitchFamily="18" charset="0"/>
              </a:rPr>
              <a:t>	izglītojamajiem karjeras mērķu noteikšanai un plānošanai, izdarot izvēli saistībā ar izglītību un darbu</a:t>
            </a:r>
          </a:p>
          <a:p>
            <a:endParaRPr lang="lv-LV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34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sz="3600" b="1" dirty="0" smtClean="0">
                <a:effectLst/>
                <a:latin typeface="Times New Roman" pitchFamily="18" charset="0"/>
                <a:cs typeface="Times New Roman" pitchFamily="18" charset="0"/>
              </a:rPr>
              <a:t>Kas tad skolā ir jāmāca KI ietvaros?</a:t>
            </a:r>
            <a:endParaRPr lang="ru-RU" sz="36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5616" y="1484784"/>
            <a:ext cx="7772400" cy="4896544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Karjeras vadības kompetenci veido: </a:t>
            </a:r>
          </a:p>
          <a:p>
            <a:pPr eaLnBrk="1" hangingPunct="1">
              <a:lnSpc>
                <a:spcPct val="80000"/>
              </a:lnSpc>
            </a:pP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spējas 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- īpašības, kas dod iespēju ko sekmīgi darīt, veikt, ko uztvert, reaģēt uz ko un kas nodrošina šādai norisei nepieciešamos nosacījumus;</a:t>
            </a:r>
          </a:p>
          <a:p>
            <a:pPr eaLnBrk="1" hangingPunct="1">
              <a:lnSpc>
                <a:spcPct val="80000"/>
              </a:lnSpc>
            </a:pP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zināšanas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par sevi (fiziskās un rakstura īpašības, emocionālās iezīmes, intereses, vērtības, prasmes utt.); </a:t>
            </a:r>
          </a:p>
          <a:p>
            <a:pPr eaLnBrk="1" hangingPunct="1">
              <a:lnSpc>
                <a:spcPct val="80000"/>
              </a:lnSpc>
            </a:pP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zināšanas 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par izglītības iespējām un darba pasauli (par profesijām, kādās izglītības iestādēs var apgūt izvēlētās profesijas, par darba tirgū pieprasīto utt.), </a:t>
            </a:r>
          </a:p>
          <a:p>
            <a:pPr eaLnBrk="1" hangingPunct="1">
              <a:lnSpc>
                <a:spcPct val="80000"/>
              </a:lnSpc>
            </a:pPr>
            <a:endParaRPr lang="ru-RU" sz="2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35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sz="3600" b="1" dirty="0" smtClean="0">
                <a:effectLst/>
                <a:latin typeface="Times New Roman" pitchFamily="18" charset="0"/>
                <a:cs typeface="Times New Roman" pitchFamily="18" charset="0"/>
              </a:rPr>
              <a:t>Kas tad skolā ir jāmāca KI ietvaros?</a:t>
            </a:r>
            <a:endParaRPr lang="ru-RU" sz="36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Karjeras vadības kompetence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 ir spēju, zināšanu, prasmju, attieksmju un pieredzes </a:t>
            </a: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kopums, kuru prasmīgi izmantojot, tiek nodrošināts indivīda karjeras attīstības progress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36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Ko plāno?</a:t>
            </a:r>
            <a:endParaRPr lang="lv-LV" dirty="0"/>
          </a:p>
        </p:txBody>
      </p:sp>
      <p:pic>
        <p:nvPicPr>
          <p:cNvPr id="4" name="Picture 4" descr="2i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528" y="0"/>
            <a:ext cx="8614562" cy="6858000"/>
          </a:xfrm>
          <a:noFill/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37</a:t>
            </a:fld>
            <a:endParaRPr lang="lv-LV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Picture 4" descr="21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38</a:t>
            </a:fld>
            <a:endParaRPr lang="lv-LV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3600" b="1" dirty="0" smtClean="0">
                <a:effectLst/>
                <a:latin typeface="Times New Roman" pitchFamily="18" charset="0"/>
                <a:cs typeface="Times New Roman" pitchFamily="18" charset="0"/>
              </a:rPr>
              <a:t>Karjeras izglītības atbalsta sistēmas vadība skolā</a:t>
            </a:r>
            <a:endParaRPr lang="lv-LV" sz="36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	</a:t>
            </a:r>
          </a:p>
          <a:p>
            <a:pPr>
              <a:buNone/>
            </a:pPr>
            <a:r>
              <a:rPr lang="lv-LV" sz="3600" b="1" dirty="0" smtClean="0">
                <a:latin typeface="Times New Roman" pitchFamily="18" charset="0"/>
                <a:cs typeface="Times New Roman" pitchFamily="18" charset="0"/>
              </a:rPr>
              <a:t>Vadības funkcijas:</a:t>
            </a:r>
          </a:p>
          <a:p>
            <a:r>
              <a:rPr lang="lv-LV" sz="3600" dirty="0" smtClean="0">
                <a:latin typeface="Times New Roman" pitchFamily="18" charset="0"/>
                <a:cs typeface="Times New Roman" pitchFamily="18" charset="0"/>
              </a:rPr>
              <a:t>plānošana </a:t>
            </a:r>
          </a:p>
          <a:p>
            <a:r>
              <a:rPr lang="lv-LV" sz="3600" dirty="0" smtClean="0">
                <a:latin typeface="Times New Roman" pitchFamily="18" charset="0"/>
                <a:cs typeface="Times New Roman" pitchFamily="18" charset="0"/>
              </a:rPr>
              <a:t>organizēšana</a:t>
            </a:r>
          </a:p>
          <a:p>
            <a:r>
              <a:rPr lang="lv-LV" sz="3600" dirty="0" smtClean="0">
                <a:latin typeface="Times New Roman" pitchFamily="18" charset="0"/>
                <a:cs typeface="Times New Roman" pitchFamily="18" charset="0"/>
              </a:rPr>
              <a:t>motivēšana</a:t>
            </a:r>
          </a:p>
          <a:p>
            <a:r>
              <a:rPr lang="lv-LV" sz="36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lv-LV" sz="3600" dirty="0" smtClean="0">
                <a:latin typeface="Times New Roman" pitchFamily="18" charset="0"/>
                <a:cs typeface="Times New Roman" pitchFamily="18" charset="0"/>
              </a:rPr>
              <a:t>ontrole</a:t>
            </a:r>
            <a:endParaRPr lang="lv-LV" dirty="0" smtClean="0">
              <a:latin typeface="Times New Roman" pitchFamily="18" charset="0"/>
              <a:cs typeface="Times New Roman" pitchFamily="18" charset="0"/>
            </a:endParaRPr>
          </a:p>
          <a:p>
            <a:endParaRPr lang="lv-LV" dirty="0" smtClean="0"/>
          </a:p>
          <a:p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39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lv-LV" sz="4000" b="1" dirty="0" smtClean="0">
                <a:effectLst/>
                <a:latin typeface="Times New Roman" pitchFamily="18" charset="0"/>
                <a:cs typeface="Times New Roman" pitchFamily="18" charset="0"/>
              </a:rPr>
              <a:t>Kas ir karjera? </a:t>
            </a:r>
            <a:br>
              <a:rPr lang="lv-LV" sz="40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lv-LV" sz="4000" b="1" dirty="0" smtClean="0">
                <a:effectLst/>
                <a:latin typeface="Times New Roman" pitchFamily="18" charset="0"/>
                <a:cs typeface="Times New Roman" pitchFamily="18" charset="0"/>
              </a:rPr>
              <a:t>(Jaunākie jēdziena skaidrojumi)</a:t>
            </a:r>
            <a:endParaRPr lang="ru-RU" sz="40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1772816"/>
            <a:ext cx="7772400" cy="4535909"/>
          </a:xfrm>
        </p:spPr>
        <p:txBody>
          <a:bodyPr/>
          <a:lstStyle/>
          <a:p>
            <a:pPr eaLnBrk="1" hangingPunct="1"/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process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kurā indivīds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efektīvi (mērķtiecīgi, sistēmiski, plānveidīgi)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izmanto un vada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visus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viņam pieejamos resursus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(iekšējos un ārējos) savu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mērķu sasniegšanai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8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lv-LV" sz="2800" i="1" dirty="0" err="1" smtClean="0">
                <a:latin typeface="Times New Roman" pitchFamily="18" charset="0"/>
                <a:cs typeface="Times New Roman" pitchFamily="18" charset="0"/>
              </a:rPr>
              <a:t>Landzmane</a:t>
            </a:r>
            <a:r>
              <a:rPr lang="lv-LV" sz="2800" i="1" dirty="0" smtClean="0">
                <a:latin typeface="Times New Roman" pitchFamily="18" charset="0"/>
                <a:cs typeface="Times New Roman" pitchFamily="18" charset="0"/>
              </a:rPr>
              <a:t>, 2010)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kādā no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dzīves jomām un/vai lomām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visa mūža garumā, tādā veidā indivīdam </a:t>
            </a:r>
            <a:r>
              <a:rPr lang="lv-LV" sz="2800" i="1" u="sng" dirty="0" smtClean="0">
                <a:latin typeface="Times New Roman" pitchFamily="18" charset="0"/>
                <a:cs typeface="Times New Roman" pitchFamily="18" charset="0"/>
              </a:rPr>
              <a:t>pilnveidojot savu personību, </a:t>
            </a:r>
            <a:r>
              <a:rPr lang="lv-LV" sz="2800" i="1" u="sng" dirty="0" err="1" smtClean="0">
                <a:latin typeface="Times New Roman" pitchFamily="18" charset="0"/>
                <a:cs typeface="Times New Roman" pitchFamily="18" charset="0"/>
              </a:rPr>
              <a:t>pašrealizējoties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buNone/>
            </a:pPr>
            <a:endParaRPr lang="lv-LV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PAŠREALIZĀCIJA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lv-LV" sz="4800" b="1" dirty="0" smtClean="0">
                <a:latin typeface="Times New Roman" pitchFamily="18" charset="0"/>
                <a:cs typeface="Times New Roman" pitchFamily="18" charset="0"/>
              </a:rPr>
              <a:t>PLĀNOŠANA</a:t>
            </a:r>
          </a:p>
          <a:p>
            <a:pPr algn="ctr">
              <a:buNone/>
            </a:pPr>
            <a:endParaRPr lang="lv-LV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lv-LV" sz="4800" b="1" dirty="0" smtClean="0">
                <a:latin typeface="Times New Roman" pitchFamily="18" charset="0"/>
                <a:cs typeface="Times New Roman" pitchFamily="18" charset="0"/>
              </a:rPr>
              <a:t>Ko plāno?</a:t>
            </a:r>
          </a:p>
          <a:p>
            <a:pPr algn="ctr">
              <a:buNone/>
            </a:pPr>
            <a:r>
              <a:rPr lang="lv-LV" sz="4800" b="1" dirty="0" smtClean="0">
                <a:latin typeface="Times New Roman" pitchFamily="18" charset="0"/>
                <a:cs typeface="Times New Roman" pitchFamily="18" charset="0"/>
              </a:rPr>
              <a:t>Kas plāno?</a:t>
            </a:r>
            <a:endParaRPr lang="lv-LV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40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42852"/>
            <a:ext cx="8015318" cy="98268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lv-LV" sz="36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Cilvēkresursi karjeras izglītības atbalsta īstenošanā </a:t>
            </a:r>
            <a:endParaRPr lang="lv-LV" sz="3600" b="1" dirty="0"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5429256" y="4929198"/>
            <a:ext cx="2286016" cy="19288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buNone/>
              <a:defRPr/>
            </a:pPr>
            <a:r>
              <a:rPr lang="lv-LV" sz="2200" b="1" dirty="0" smtClean="0"/>
              <a:t>Skolas bibliotekārs</a:t>
            </a:r>
            <a:endParaRPr lang="lv-LV" sz="2200" b="1" dirty="0"/>
          </a:p>
        </p:txBody>
      </p:sp>
      <p:sp>
        <p:nvSpPr>
          <p:cNvPr id="5" name="Oval 4"/>
          <p:cNvSpPr/>
          <p:nvPr/>
        </p:nvSpPr>
        <p:spPr>
          <a:xfrm>
            <a:off x="2123728" y="1268760"/>
            <a:ext cx="2015108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sz="2200" b="1" dirty="0"/>
              <a:t>Skolas padome</a:t>
            </a:r>
          </a:p>
        </p:txBody>
      </p:sp>
      <p:sp>
        <p:nvSpPr>
          <p:cNvPr id="7" name="Oval 6"/>
          <p:cNvSpPr/>
          <p:nvPr/>
        </p:nvSpPr>
        <p:spPr>
          <a:xfrm>
            <a:off x="857224" y="2643182"/>
            <a:ext cx="2636020" cy="22979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sz="2200" b="1" dirty="0" smtClean="0"/>
              <a:t>Metodiskās komisijas (</a:t>
            </a:r>
            <a:r>
              <a:rPr lang="lv-LV" sz="2200" b="1" dirty="0" err="1" smtClean="0"/>
              <a:t>māc.priekšmetu</a:t>
            </a:r>
            <a:r>
              <a:rPr lang="lv-LV" sz="2200" b="1" dirty="0" smtClean="0"/>
              <a:t> skolot., </a:t>
            </a:r>
            <a:r>
              <a:rPr lang="lv-LV" sz="2200" b="1" dirty="0" err="1" smtClean="0"/>
              <a:t>kl.audz</a:t>
            </a:r>
            <a:r>
              <a:rPr lang="lv-LV" sz="2200" b="1" dirty="0" smtClean="0"/>
              <a:t>.)</a:t>
            </a:r>
            <a:endParaRPr lang="lv-LV" sz="2200" b="1" dirty="0"/>
          </a:p>
        </p:txBody>
      </p:sp>
      <p:sp>
        <p:nvSpPr>
          <p:cNvPr id="10" name="Oval 9"/>
          <p:cNvSpPr/>
          <p:nvPr/>
        </p:nvSpPr>
        <p:spPr>
          <a:xfrm>
            <a:off x="4067944" y="1196752"/>
            <a:ext cx="1871787" cy="13472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sz="2200" b="1" dirty="0" smtClean="0"/>
              <a:t>Karjeras konsultants</a:t>
            </a:r>
            <a:endParaRPr lang="lv-LV" sz="2200" b="1" dirty="0"/>
          </a:p>
        </p:txBody>
      </p:sp>
      <p:sp>
        <p:nvSpPr>
          <p:cNvPr id="11" name="Oval 10"/>
          <p:cNvSpPr/>
          <p:nvPr/>
        </p:nvSpPr>
        <p:spPr>
          <a:xfrm>
            <a:off x="1714480" y="4581128"/>
            <a:ext cx="3649608" cy="22768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sz="2200" b="1" dirty="0" smtClean="0"/>
              <a:t>Skolas atbalsta personāls (</a:t>
            </a:r>
            <a:r>
              <a:rPr lang="en-US" sz="2200" b="1" dirty="0" err="1" smtClean="0"/>
              <a:t>s</a:t>
            </a:r>
            <a:r>
              <a:rPr lang="lv-LV" sz="2200" b="1" dirty="0" smtClean="0"/>
              <a:t>oc.ped.,  sihologs, 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logop</a:t>
            </a:r>
            <a:r>
              <a:rPr lang="lv-LV" sz="2200" b="1" dirty="0" smtClean="0"/>
              <a:t>ēds, medmāsa)</a:t>
            </a:r>
            <a:endParaRPr lang="lv-LV" sz="2200" b="1" dirty="0"/>
          </a:p>
          <a:p>
            <a:pPr algn="ctr">
              <a:defRPr/>
            </a:pPr>
            <a:endParaRPr lang="lv-LV" dirty="0"/>
          </a:p>
        </p:txBody>
      </p:sp>
      <p:sp>
        <p:nvSpPr>
          <p:cNvPr id="12" name="Oval 11"/>
          <p:cNvSpPr/>
          <p:nvPr/>
        </p:nvSpPr>
        <p:spPr>
          <a:xfrm>
            <a:off x="3491880" y="2636912"/>
            <a:ext cx="2592288" cy="2088232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lv-LV" sz="2200" b="1" dirty="0" smtClean="0"/>
              <a:t>Skolas vadība</a:t>
            </a:r>
            <a:endParaRPr lang="lv-LV" sz="2200" b="1" dirty="0"/>
          </a:p>
        </p:txBody>
      </p:sp>
      <p:sp>
        <p:nvSpPr>
          <p:cNvPr id="13" name="Oval 12"/>
          <p:cNvSpPr/>
          <p:nvPr/>
        </p:nvSpPr>
        <p:spPr>
          <a:xfrm>
            <a:off x="5929322" y="3286124"/>
            <a:ext cx="2027054" cy="1655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 dirty="0"/>
          </a:p>
          <a:p>
            <a:pPr algn="ctr">
              <a:defRPr/>
            </a:pPr>
            <a:r>
              <a:rPr lang="lv-LV" sz="2200" b="1" dirty="0"/>
              <a:t>Interešu izglītības skolotājs</a:t>
            </a:r>
          </a:p>
          <a:p>
            <a:pPr algn="ctr">
              <a:defRPr/>
            </a:pPr>
            <a:endParaRPr lang="lv-LV" dirty="0"/>
          </a:p>
        </p:txBody>
      </p:sp>
      <p:sp>
        <p:nvSpPr>
          <p:cNvPr id="14" name="Oval 13"/>
          <p:cNvSpPr/>
          <p:nvPr/>
        </p:nvSpPr>
        <p:spPr>
          <a:xfrm>
            <a:off x="5724128" y="1772816"/>
            <a:ext cx="2304256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sz="2200" b="1" dirty="0"/>
              <a:t>Skolotājs mentors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41</a:t>
            </a:fld>
            <a:endParaRPr lang="lv-LV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lv-LV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79512" y="142130"/>
          <a:ext cx="8784976" cy="6677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8187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400" b="1" dirty="0">
                          <a:latin typeface="Calibri"/>
                          <a:ea typeface="Calibri"/>
                          <a:cs typeface="Times New Roman"/>
                        </a:rPr>
                        <a:t>Ko plāno?</a:t>
                      </a:r>
                      <a:endParaRPr lang="lv-LV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400" b="1" dirty="0">
                          <a:latin typeface="Calibri"/>
                          <a:ea typeface="Calibri"/>
                          <a:cs typeface="Times New Roman"/>
                        </a:rPr>
                        <a:t>Kas atbild?</a:t>
                      </a:r>
                      <a:endParaRPr lang="lv-LV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438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b="1" dirty="0">
                          <a:latin typeface="Calibri"/>
                          <a:ea typeface="Calibri"/>
                          <a:cs typeface="Times New Roman"/>
                        </a:rPr>
                        <a:t>Izglītības saturu:</a:t>
                      </a:r>
                      <a:endParaRPr lang="lv-LV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Skolas izglītības programma;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Skolas audzināšanas programma;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Karjeras izglītības programma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Mācību priekšmetu programmas;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Tematiskie plāni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endParaRPr lang="lv-LV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Direktora vietnieks izglītības jomā;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Direktora vietnieks audzināšanas darbā;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Karjeras konsultants/atbildīgais par KI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Metodiskā padome/ MK vadītāji;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skolotāji</a:t>
                      </a:r>
                    </a:p>
                  </a:txBody>
                  <a:tcPr marL="68580" marR="68580" marT="0" marB="0"/>
                </a:tc>
              </a:tr>
              <a:tr h="2325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b="1">
                          <a:latin typeface="Calibri"/>
                          <a:ea typeface="Calibri"/>
                          <a:cs typeface="Times New Roman"/>
                        </a:rPr>
                        <a:t>Mācību un audzināšanas organizācijas  formas:</a:t>
                      </a:r>
                      <a:endParaRPr lang="lv-LV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>
                          <a:latin typeface="Calibri"/>
                          <a:ea typeface="Calibri"/>
                          <a:cs typeface="Times New Roman"/>
                        </a:rPr>
                        <a:t>Mācību stundas;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>
                          <a:latin typeface="Calibri"/>
                          <a:ea typeface="Calibri"/>
                          <a:cs typeface="Times New Roman"/>
                        </a:rPr>
                        <a:t>Klases stundas;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>
                          <a:latin typeface="Calibri"/>
                          <a:ea typeface="Calibri"/>
                          <a:cs typeface="Times New Roman"/>
                        </a:rPr>
                        <a:t>Mācību ekskursijas;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>
                          <a:latin typeface="Calibri"/>
                          <a:ea typeface="Calibri"/>
                          <a:cs typeface="Times New Roman"/>
                        </a:rPr>
                        <a:t>Ārpusklases pasākumi;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>
                          <a:latin typeface="Calibri"/>
                          <a:ea typeface="Calibri"/>
                          <a:cs typeface="Times New Roman"/>
                        </a:rPr>
                        <a:t>Konsultācijas;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>
                          <a:latin typeface="Calibri"/>
                          <a:ea typeface="Calibri"/>
                          <a:cs typeface="Times New Roman"/>
                        </a:rPr>
                        <a:t>Darba pieredzes pasākumi;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>
                          <a:latin typeface="Calibri"/>
                          <a:ea typeface="Calibri"/>
                          <a:cs typeface="Times New Roman"/>
                        </a:rPr>
                        <a:t>Interešu izglītības pulciņi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lv-LV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Direktora vietnieks izglītības jomā/metodiskā padome;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Direktora vietnieks audzināšanas darbā;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Karjeras konsultants/</a:t>
                      </a:r>
                      <a:r>
                        <a:rPr lang="lv-LV" sz="1800" dirty="0" err="1">
                          <a:latin typeface="Calibri"/>
                          <a:ea typeface="Calibri"/>
                          <a:cs typeface="Times New Roman"/>
                        </a:rPr>
                        <a:t>atb.par</a:t>
                      </a: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 KI;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Mācību priekšmetu skolotāji;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Klašu audzinātāji;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Interešu izglītības skolotāji</a:t>
                      </a:r>
                    </a:p>
                  </a:txBody>
                  <a:tcPr marL="68580" marR="68580" marT="0" marB="0"/>
                </a:tc>
              </a:tr>
              <a:tr h="1599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b="1" dirty="0">
                          <a:latin typeface="Calibri"/>
                          <a:ea typeface="Calibri"/>
                          <a:cs typeface="Times New Roman"/>
                        </a:rPr>
                        <a:t>Mācību un audzināšanas metodes:</a:t>
                      </a:r>
                      <a:endParaRPr lang="lv-LV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Diskusijas,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Lomu spēles,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Projekti,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....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Direktora vietnieks izglītības jomā/metodiskā padome;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Direktora vietnieks audzināšanas darbā;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Mācību priekšmetu skolotāji;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Klašu audzinātāji;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1800" dirty="0">
                          <a:latin typeface="Calibri"/>
                          <a:ea typeface="Calibri"/>
                          <a:cs typeface="Times New Roman"/>
                        </a:rPr>
                        <a:t>Interešu izglītības skolotāji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42</a:t>
            </a:fld>
            <a:endParaRPr lang="lv-LV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lv-LV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79512" y="152721"/>
          <a:ext cx="8784976" cy="6258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10257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400" b="1" dirty="0">
                          <a:latin typeface="Calibri"/>
                          <a:ea typeface="Calibri"/>
                          <a:cs typeface="Times New Roman"/>
                        </a:rPr>
                        <a:t>Ko plāno?</a:t>
                      </a:r>
                      <a:endParaRPr lang="lv-LV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400" b="1" dirty="0">
                          <a:latin typeface="Calibri"/>
                          <a:ea typeface="Calibri"/>
                          <a:cs typeface="Times New Roman"/>
                        </a:rPr>
                        <a:t>Kas atbild?</a:t>
                      </a:r>
                      <a:endParaRPr lang="lv-LV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4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 b="1" dirty="0" smtClean="0">
                          <a:latin typeface="Calibri"/>
                          <a:ea typeface="Calibri"/>
                          <a:cs typeface="Times New Roman"/>
                        </a:rPr>
                        <a:t>Skolas </a:t>
                      </a:r>
                      <a:r>
                        <a:rPr lang="lv-LV" sz="2000" b="1" dirty="0">
                          <a:latin typeface="Calibri"/>
                          <a:ea typeface="Calibri"/>
                          <a:cs typeface="Times New Roman"/>
                        </a:rPr>
                        <a:t>resursi:</a:t>
                      </a:r>
                      <a:endParaRPr lang="lv-LV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 dirty="0" smtClean="0">
                          <a:latin typeface="Calibri"/>
                          <a:ea typeface="Calibri"/>
                          <a:cs typeface="Times New Roman"/>
                        </a:rPr>
                        <a:t>Cilvēkresursi </a:t>
                      </a:r>
                      <a:r>
                        <a:rPr lang="lv-LV" sz="2000" dirty="0">
                          <a:latin typeface="Calibri"/>
                          <a:ea typeface="Calibri"/>
                          <a:cs typeface="Times New Roman"/>
                        </a:rPr>
                        <a:t>(skolotāji, skolas atbalsta personāls, ārpusskolas pārstāvji....);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 dirty="0">
                          <a:latin typeface="Calibri"/>
                          <a:ea typeface="Calibri"/>
                          <a:cs typeface="Times New Roman"/>
                        </a:rPr>
                        <a:t>Telpas;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 dirty="0">
                          <a:latin typeface="Calibri"/>
                          <a:ea typeface="Calibri"/>
                          <a:cs typeface="Times New Roman"/>
                        </a:rPr>
                        <a:t>Informatīvie un metodiskie materiāli;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 dirty="0">
                          <a:latin typeface="Calibri"/>
                          <a:ea typeface="Calibri"/>
                          <a:cs typeface="Times New Roman"/>
                        </a:rPr>
                        <a:t>Laika resursi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2000" dirty="0">
                          <a:latin typeface="Calibri"/>
                          <a:ea typeface="Calibri"/>
                          <a:cs typeface="Times New Roman"/>
                        </a:rPr>
                        <a:t>Skolas direktors sadarbībā ar vietniekiem, pašvaldību</a:t>
                      </a:r>
                    </a:p>
                  </a:txBody>
                  <a:tcPr marL="68580" marR="68580" marT="0" marB="0"/>
                </a:tc>
              </a:tr>
              <a:tr h="11832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 b="1">
                          <a:latin typeface="Calibri"/>
                          <a:ea typeface="Calibri"/>
                          <a:cs typeface="Times New Roman"/>
                        </a:rPr>
                        <a:t>Karjeras atbalsta pasākumi:</a:t>
                      </a:r>
                      <a:endParaRPr lang="lv-LV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>
                          <a:latin typeface="Calibri"/>
                          <a:ea typeface="Calibri"/>
                          <a:cs typeface="Times New Roman"/>
                        </a:rPr>
                        <a:t>Konsultēšana (individuālā, grupu; skolēnu, vecāku);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>
                          <a:latin typeface="Calibri"/>
                          <a:ea typeface="Calibri"/>
                          <a:cs typeface="Times New Roman"/>
                        </a:rPr>
                        <a:t>Informēšana (skolēnu, vecāku)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2000" dirty="0">
                          <a:latin typeface="Calibri"/>
                          <a:ea typeface="Calibri"/>
                          <a:cs typeface="Times New Roman"/>
                        </a:rPr>
                        <a:t>Karjeras konsultants</a:t>
                      </a:r>
                    </a:p>
                  </a:txBody>
                  <a:tcPr marL="68580" marR="68580" marT="0" marB="0"/>
                </a:tc>
              </a:tr>
              <a:tr h="18205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 b="1">
                          <a:latin typeface="Calibri"/>
                          <a:ea typeface="Calibri"/>
                          <a:cs typeface="Times New Roman"/>
                        </a:rPr>
                        <a:t>Pārraudzība:</a:t>
                      </a:r>
                      <a:endParaRPr lang="lv-LV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>
                          <a:latin typeface="Calibri"/>
                          <a:ea typeface="Calibri"/>
                          <a:cs typeface="Times New Roman"/>
                        </a:rPr>
                        <a:t>Ko pārraudzīt? (saturu, procesu, rezultātu)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>
                          <a:latin typeface="Calibri"/>
                          <a:ea typeface="Calibri"/>
                          <a:cs typeface="Times New Roman"/>
                        </a:rPr>
                        <a:t>Kas pārraudzīs?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>
                          <a:latin typeface="Calibri"/>
                          <a:ea typeface="Calibri"/>
                          <a:cs typeface="Times New Roman"/>
                        </a:rPr>
                        <a:t>Kā pārraudzīs?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>
                          <a:latin typeface="Calibri"/>
                          <a:ea typeface="Calibri"/>
                          <a:cs typeface="Times New Roman"/>
                        </a:rPr>
                        <a:t>Kad pārraudzīs?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2000" dirty="0">
                          <a:latin typeface="Calibri"/>
                          <a:ea typeface="Calibri"/>
                          <a:cs typeface="Times New Roman"/>
                        </a:rPr>
                        <a:t>Direktora vietnieks izglītības jomā;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2000" dirty="0">
                          <a:latin typeface="Calibri"/>
                          <a:ea typeface="Calibri"/>
                          <a:cs typeface="Times New Roman"/>
                        </a:rPr>
                        <a:t>Direktora vietnieks audzināšanas darbā;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2000" dirty="0">
                          <a:latin typeface="Calibri"/>
                          <a:ea typeface="Calibri"/>
                          <a:cs typeface="Times New Roman"/>
                        </a:rPr>
                        <a:t>MK vadītājs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lv-LV" sz="2000" dirty="0">
                          <a:latin typeface="Calibri"/>
                          <a:ea typeface="Calibri"/>
                          <a:cs typeface="Times New Roman"/>
                        </a:rPr>
                        <a:t>Karjeras konsultants/atbildīgais par KI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43</a:t>
            </a:fld>
            <a:endParaRPr lang="lv-LV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00100" y="5929331"/>
            <a:ext cx="7530033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lv-LV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Skolas kolektīva vienota izpratne par </a:t>
            </a:r>
            <a:r>
              <a:rPr lang="lv-LV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KI, par tās īstenošanu/  skolas vadības komandas darbs</a:t>
            </a:r>
            <a:endParaRPr lang="lv-LV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1538" y="548680"/>
            <a:ext cx="4857784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200" dirty="0" smtClean="0">
                <a:latin typeface="Times New Roman" pitchFamily="18" charset="0"/>
                <a:cs typeface="Times New Roman" pitchFamily="18" charset="0"/>
              </a:rPr>
              <a:t>KI ieviešanas, īstenošanas koordinēšana, kontrole (kā ko kontrolēt?)</a:t>
            </a:r>
            <a:endParaRPr lang="lv-LV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1538" y="1428736"/>
            <a:ext cx="4286250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200" b="1" dirty="0" smtClean="0">
                <a:latin typeface="Times New Roman" pitchFamily="18" charset="0"/>
                <a:cs typeface="Times New Roman" pitchFamily="18" charset="0"/>
              </a:rPr>
              <a:t>KI programmas izstrāde </a:t>
            </a:r>
            <a:r>
              <a:rPr lang="lv-LV" sz="2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lv-LV" sz="2200" dirty="0" err="1" smtClean="0">
                <a:latin typeface="Times New Roman" pitchFamily="18" charset="0"/>
                <a:cs typeface="Times New Roman" pitchFamily="18" charset="0"/>
              </a:rPr>
              <a:t>paraugprogramma</a:t>
            </a:r>
            <a:r>
              <a:rPr lang="lv-LV" sz="2200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lv-LV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1538" y="3861048"/>
            <a:ext cx="4572032" cy="14465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lv-LV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Resursu izvērtēšana (personāls, sadarbības partneri,  telpas </a:t>
            </a:r>
            <a:r>
              <a:rPr lang="lv-LV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(karjeras konsultantam, karjeras centram</a:t>
            </a:r>
            <a:r>
              <a:rPr lang="lv-LV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metodiskie materiāli u.c.</a:t>
            </a:r>
            <a:endParaRPr lang="lv-LV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971600" y="0"/>
            <a:ext cx="74888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Franklin Gothic Medium" pitchFamily="34" charset="0"/>
              <a:buNone/>
            </a:pPr>
            <a:r>
              <a:rPr lang="lv-LV" sz="2400" b="1" dirty="0" smtClean="0">
                <a:latin typeface="Book Antiqua" pitchFamily="18" charset="0"/>
              </a:rPr>
              <a:t>Karjeras izglītības atbalsta sistēmas veidošana </a:t>
            </a:r>
            <a:endParaRPr lang="lv-LV" sz="2400" b="1" dirty="0">
              <a:latin typeface="Book Antiqu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1538" y="2276872"/>
            <a:ext cx="4759524" cy="14465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200" dirty="0" smtClean="0">
                <a:latin typeface="Times New Roman" pitchFamily="18" charset="0"/>
                <a:cs typeface="Times New Roman" pitchFamily="18" charset="0"/>
              </a:rPr>
              <a:t>Esošās situācijas KI izvērtēšana un KI ieviešanas, īstenošanas plāna izstrāde (kas? Ko?  Kad? Darbinieki, pienākumi,  atbildība. KI īstenošanas komanda)</a:t>
            </a:r>
            <a:endParaRPr lang="lv-LV" sz="2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6215074" y="857232"/>
            <a:ext cx="2674363" cy="1993770"/>
            <a:chOff x="6896386" y="-1928985"/>
            <a:chExt cx="2396796" cy="4078674"/>
          </a:xfrm>
        </p:grpSpPr>
        <p:sp>
          <p:nvSpPr>
            <p:cNvPr id="11" name="TextBox 10"/>
            <p:cNvSpPr txBox="1"/>
            <p:nvPr/>
          </p:nvSpPr>
          <p:spPr bwMode="auto">
            <a:xfrm>
              <a:off x="7024433" y="-1928985"/>
              <a:ext cx="2194170" cy="81850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lv-LV" sz="2000" b="1" dirty="0">
                  <a:solidFill>
                    <a:schemeClr val="tx1"/>
                  </a:solidFill>
                  <a:latin typeface="Franklin Gothic Book" pitchFamily="34" charset="0"/>
                </a:rPr>
                <a:t>klases stundās </a:t>
              </a:r>
            </a:p>
          </p:txBody>
        </p:sp>
        <p:sp>
          <p:nvSpPr>
            <p:cNvPr id="12" name="TextBox 11"/>
            <p:cNvSpPr txBox="1"/>
            <p:nvPr/>
          </p:nvSpPr>
          <p:spPr bwMode="auto">
            <a:xfrm>
              <a:off x="6896386" y="-905995"/>
              <a:ext cx="2396796" cy="1448129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lv-LV" sz="2000" b="1" dirty="0">
                  <a:solidFill>
                    <a:schemeClr val="tx1"/>
                  </a:solidFill>
                  <a:latin typeface="Franklin Gothic Book" pitchFamily="34" charset="0"/>
                </a:rPr>
                <a:t>mācību </a:t>
              </a:r>
              <a:r>
                <a:rPr lang="lv-LV" sz="2000" b="1" dirty="0" smtClean="0">
                  <a:solidFill>
                    <a:schemeClr val="tx1"/>
                  </a:solidFill>
                  <a:latin typeface="Franklin Gothic Book" pitchFamily="34" charset="0"/>
                </a:rPr>
                <a:t>priekšmetu stundās</a:t>
              </a:r>
              <a:endParaRPr lang="lv-LV" sz="2000" b="1" dirty="0">
                <a:solidFill>
                  <a:schemeClr val="tx1"/>
                </a:solidFill>
                <a:latin typeface="Franklin Gothic Book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 bwMode="auto">
            <a:xfrm>
              <a:off x="6960410" y="701560"/>
              <a:ext cx="2048756" cy="1448129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lv-LV" sz="2000" b="1" dirty="0">
                  <a:solidFill>
                    <a:schemeClr val="tx1"/>
                  </a:solidFill>
                  <a:latin typeface="Franklin Gothic Book" pitchFamily="34" charset="0"/>
                </a:rPr>
                <a:t>ārpusstundu pasākumos</a:t>
              </a:r>
            </a:p>
          </p:txBody>
        </p:sp>
      </p:grpSp>
      <p:sp>
        <p:nvSpPr>
          <p:cNvPr id="16" name="Slide Number Placeholder 15"/>
          <p:cNvSpPr txBox="1">
            <a:spLocks noGrp="1"/>
          </p:cNvSpPr>
          <p:nvPr/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25BD427-6CFF-460F-9A84-FA3082BEF81C}" type="slidenum">
              <a:rPr lang="lv-LV" sz="1200">
                <a:solidFill>
                  <a:schemeClr val="accent1">
                    <a:shade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44</a:t>
            </a:fld>
            <a:endParaRPr lang="lv-LV" sz="1200">
              <a:solidFill>
                <a:schemeClr val="accent1">
                  <a:shade val="75000"/>
                </a:schemeClr>
              </a:solidFill>
              <a:latin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43608" y="5373216"/>
            <a:ext cx="7344816" cy="4308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200" dirty="0" smtClean="0">
                <a:latin typeface="Times New Roman" pitchFamily="18" charset="0"/>
                <a:cs typeface="Times New Roman" pitchFamily="18" charset="0"/>
              </a:rPr>
              <a:t>Mērķa izvirzīšana – KI ieviešana (sasaiste ar attīstības plānu) </a:t>
            </a:r>
            <a:endParaRPr lang="lv-LV" sz="2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 flipV="1">
            <a:off x="5357818" y="1214422"/>
            <a:ext cx="1005072" cy="4480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5357818" y="1714488"/>
            <a:ext cx="813208" cy="86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357818" y="1928802"/>
            <a:ext cx="857256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44</a:t>
            </a:fld>
            <a:endParaRPr lang="lv-LV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2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0"/>
            <a:ext cx="7498080" cy="836712"/>
          </a:xfrm>
        </p:spPr>
        <p:txBody>
          <a:bodyPr/>
          <a:lstStyle/>
          <a:p>
            <a:r>
              <a:rPr lang="lv-LV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Skolas dokumentācija</a:t>
            </a:r>
            <a:endParaRPr lang="lv-LV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908720"/>
            <a:ext cx="8153400" cy="594928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lv-LV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Valsts izglītības standarts</a:t>
            </a:r>
          </a:p>
          <a:p>
            <a:pPr marL="0" indent="0" algn="ctr">
              <a:buNone/>
            </a:pPr>
            <a:r>
              <a:rPr lang="lv-LV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Skolas izglītības programma</a:t>
            </a:r>
          </a:p>
          <a:p>
            <a:pPr marL="0" indent="0" algn="ctr">
              <a:buNone/>
            </a:pPr>
            <a:r>
              <a:rPr lang="lv-LV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Mācību priekšmetu standarti</a:t>
            </a:r>
          </a:p>
          <a:p>
            <a:pPr marL="0" indent="0" algn="ctr">
              <a:buNone/>
            </a:pPr>
            <a:r>
              <a:rPr lang="lv-LV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Mācību priekšmetu programmas</a:t>
            </a:r>
          </a:p>
          <a:p>
            <a:pPr marL="0" indent="0" algn="ctr">
              <a:buNone/>
            </a:pPr>
            <a:r>
              <a:rPr lang="lv-LV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Audzināšanas programma</a:t>
            </a:r>
          </a:p>
          <a:p>
            <a:pPr marL="0" indent="0" algn="ctr">
              <a:buNone/>
            </a:pPr>
            <a:r>
              <a:rPr lang="lv-LV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Karjeras izglītības programma</a:t>
            </a:r>
            <a:endParaRPr lang="lv-LV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Skolas attīstības plāns</a:t>
            </a:r>
          </a:p>
          <a:p>
            <a:r>
              <a:rPr lang="lv-LV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Skolas darba plāns </a:t>
            </a:r>
          </a:p>
          <a:p>
            <a:r>
              <a:rPr lang="lv-LV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Skolas metodiskā darba plāns, metodisko komisiju darba plāni, sporta organizatora darba plāns, atbalsta personāla speciālistu darba plāni, interešu izglītības pulciņu vadītāju, skolas audzināšanas darba plāns u.c. plāni </a:t>
            </a:r>
          </a:p>
          <a:p>
            <a:pPr>
              <a:buNone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80166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852" y="0"/>
            <a:ext cx="7483300" cy="642918"/>
          </a:xfrm>
        </p:spPr>
        <p:txBody>
          <a:bodyPr>
            <a:normAutofit/>
          </a:bodyPr>
          <a:lstStyle/>
          <a:p>
            <a:r>
              <a:rPr lang="lv-LV" sz="3600" b="1" dirty="0" smtClean="0">
                <a:effectLst/>
                <a:latin typeface="Times New Roman" pitchFamily="18" charset="0"/>
                <a:cs typeface="Times New Roman" pitchFamily="18" charset="0"/>
              </a:rPr>
              <a:t>Karjeras izglītības programma</a:t>
            </a:r>
            <a:endParaRPr lang="lv-LV" sz="36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lv-LV" dirty="0" smtClean="0"/>
          </a:p>
          <a:p>
            <a:pPr>
              <a:buNone/>
            </a:pPr>
            <a:endParaRPr lang="lv-LV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575056"/>
          <a:ext cx="9144000" cy="6282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940753">
                <a:tc>
                  <a:txBody>
                    <a:bodyPr/>
                    <a:lstStyle/>
                    <a:p>
                      <a:r>
                        <a:rPr lang="lv-LV" dirty="0" smtClean="0"/>
                        <a:t>Karjeras izglītības saturs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KI  organizācijas formas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Metodes KI</a:t>
                      </a:r>
                      <a:r>
                        <a:rPr lang="lv-LV" baseline="0" dirty="0" smtClean="0"/>
                        <a:t> satura īstenošanai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KI īstenošanas</a:t>
                      </a:r>
                      <a:r>
                        <a:rPr lang="lv-LV" baseline="0" dirty="0" smtClean="0"/>
                        <a:t> laiks/</a:t>
                      </a:r>
                      <a:r>
                        <a:rPr lang="lv-LV" dirty="0" smtClean="0"/>
                        <a:t>Kurā klasē?</a:t>
                      </a:r>
                      <a:endParaRPr lang="lv-LV" dirty="0"/>
                    </a:p>
                  </a:txBody>
                  <a:tcPr/>
                </a:tc>
              </a:tr>
              <a:tr h="1201038">
                <a:tc>
                  <a:txBody>
                    <a:bodyPr/>
                    <a:lstStyle/>
                    <a:p>
                      <a:r>
                        <a:rPr lang="lv-LV" b="1" dirty="0" smtClean="0"/>
                        <a:t>Skolēna pašattīstība </a:t>
                      </a:r>
                      <a:r>
                        <a:rPr lang="lv-LV" dirty="0" smtClean="0"/>
                        <a:t>(</a:t>
                      </a:r>
                      <a:r>
                        <a:rPr lang="lv-LV" dirty="0" err="1" smtClean="0"/>
                        <a:t>pamatprasmju</a:t>
                      </a:r>
                      <a:r>
                        <a:rPr lang="lv-LV" baseline="0" dirty="0" smtClean="0"/>
                        <a:t> veidošana)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Mācību stundas, klases stundas, interešu izglītības pulciņi utt.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Lomu spēles, projekti, diskusijas, sacensības, konkursi</a:t>
                      </a:r>
                      <a:r>
                        <a:rPr lang="lv-LV" baseline="0" dirty="0" smtClean="0"/>
                        <a:t> utt.</a:t>
                      </a:r>
                      <a:endParaRPr lang="lv-LV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Visās</a:t>
                      </a:r>
                      <a:r>
                        <a:rPr lang="lv-LV" baseline="0" dirty="0" smtClean="0"/>
                        <a:t> klašu grupās atbilstoši skolēna attīstības īpatnībām</a:t>
                      </a:r>
                      <a:endParaRPr lang="lv-LV" dirty="0"/>
                    </a:p>
                  </a:txBody>
                  <a:tcPr/>
                </a:tc>
              </a:tr>
              <a:tr h="1450891">
                <a:tc>
                  <a:txBody>
                    <a:bodyPr/>
                    <a:lstStyle/>
                    <a:p>
                      <a:r>
                        <a:rPr lang="lv-LV" b="1" dirty="0" smtClean="0"/>
                        <a:t>Sevis izpēte </a:t>
                      </a:r>
                      <a:r>
                        <a:rPr lang="lv-LV" dirty="0" smtClean="0"/>
                        <a:t>(intereses, vērtības,</a:t>
                      </a:r>
                      <a:r>
                        <a:rPr lang="lv-LV" baseline="0" dirty="0" smtClean="0"/>
                        <a:t> zināšanas, prasmes, vēlmes)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Mācību stundas, klases stundas, interešu izglītības pulciņi</a:t>
                      </a:r>
                    </a:p>
                    <a:p>
                      <a:r>
                        <a:rPr lang="lv-LV" dirty="0" smtClean="0"/>
                        <a:t>.....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Testi, pārrunas,</a:t>
                      </a:r>
                    </a:p>
                    <a:p>
                      <a:r>
                        <a:rPr lang="lv-LV" dirty="0" smtClean="0"/>
                        <a:t>lomu spēles,</a:t>
                      </a:r>
                    </a:p>
                    <a:p>
                      <a:r>
                        <a:rPr lang="lv-LV" dirty="0" smtClean="0"/>
                        <a:t>darba pieredze,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 smtClean="0"/>
                        <a:t>karjeras konsultācijas</a:t>
                      </a:r>
                      <a:r>
                        <a:rPr lang="lv-LV" baseline="0" dirty="0" smtClean="0"/>
                        <a:t> utt.</a:t>
                      </a:r>
                      <a:endParaRPr lang="lv-LV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?</a:t>
                      </a:r>
                      <a:endParaRPr lang="lv-LV" dirty="0"/>
                    </a:p>
                  </a:txBody>
                  <a:tcPr/>
                </a:tc>
              </a:tr>
              <a:tr h="1692852">
                <a:tc>
                  <a:txBody>
                    <a:bodyPr/>
                    <a:lstStyle/>
                    <a:p>
                      <a:r>
                        <a:rPr lang="lv-LV" b="1" dirty="0" smtClean="0"/>
                        <a:t>Karjeras izpēte </a:t>
                      </a:r>
                      <a:r>
                        <a:rPr lang="lv-LV" dirty="0" smtClean="0"/>
                        <a:t>(pēta darba tirgu,</a:t>
                      </a:r>
                      <a:r>
                        <a:rPr lang="lv-LV" baseline="0" dirty="0" smtClean="0"/>
                        <a:t> profesijas, tālākizglītības iespējas)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Mācību stundas, klases stundas, interešu izglītības pulciņi,</a:t>
                      </a:r>
                      <a:r>
                        <a:rPr lang="lv-LV" baseline="0" dirty="0" smtClean="0"/>
                        <a:t> karjeras konsultācijas</a:t>
                      </a:r>
                      <a:endParaRPr lang="lv-LV" dirty="0" smtClean="0"/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Testi, pārrunas,</a:t>
                      </a:r>
                    </a:p>
                    <a:p>
                      <a:r>
                        <a:rPr lang="lv-LV" dirty="0" smtClean="0"/>
                        <a:t>lomu spēles,</a:t>
                      </a:r>
                    </a:p>
                    <a:p>
                      <a:r>
                        <a:rPr lang="lv-LV" dirty="0" smtClean="0"/>
                        <a:t>darba pieredze,</a:t>
                      </a:r>
                    </a:p>
                    <a:p>
                      <a:r>
                        <a:rPr lang="lv-LV" dirty="0" smtClean="0"/>
                        <a:t>ekskursijas,</a:t>
                      </a:r>
                    </a:p>
                    <a:p>
                      <a:r>
                        <a:rPr lang="lv-LV" dirty="0" smtClean="0"/>
                        <a:t>karjeras konsultācijas</a:t>
                      </a:r>
                      <a:r>
                        <a:rPr lang="lv-LV" baseline="0" dirty="0" smtClean="0"/>
                        <a:t> utt.</a:t>
                      </a:r>
                      <a:endParaRPr lang="lv-LV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?</a:t>
                      </a:r>
                      <a:endParaRPr lang="lv-LV" dirty="0"/>
                    </a:p>
                  </a:txBody>
                  <a:tcPr/>
                </a:tc>
              </a:tr>
              <a:tr h="940753">
                <a:tc>
                  <a:txBody>
                    <a:bodyPr/>
                    <a:lstStyle/>
                    <a:p>
                      <a:r>
                        <a:rPr lang="lv-LV" b="1" dirty="0" smtClean="0"/>
                        <a:t>Karjeras vadība </a:t>
                      </a:r>
                      <a:r>
                        <a:rPr lang="lv-LV" dirty="0" smtClean="0"/>
                        <a:t>(mācās plānot savu karjeru)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Klases stundas, karjeras konsultācijas...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Karjeras </a:t>
                      </a:r>
                      <a:r>
                        <a:rPr lang="lv-LV" dirty="0" err="1" smtClean="0"/>
                        <a:t>portfolio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?</a:t>
                      </a:r>
                      <a:endParaRPr lang="lv-LV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46</a:t>
            </a:fld>
            <a:endParaRPr lang="lv-LV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66800" y="2057400"/>
            <a:ext cx="38100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lv-LV" sz="2600" smtClean="0"/>
              <a:t> </a:t>
            </a:r>
          </a:p>
        </p:txBody>
      </p:sp>
      <p:sp>
        <p:nvSpPr>
          <p:cNvPr id="9219" name="Oval 4"/>
          <p:cNvSpPr>
            <a:spLocks noChangeArrowheads="1"/>
          </p:cNvSpPr>
          <p:nvPr/>
        </p:nvSpPr>
        <p:spPr bwMode="auto">
          <a:xfrm>
            <a:off x="2268538" y="1773238"/>
            <a:ext cx="3025775" cy="29511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>
              <a:latin typeface="Franklin Gothic Book" pitchFamily="34" charset="0"/>
            </a:endParaRPr>
          </a:p>
        </p:txBody>
      </p:sp>
      <p:sp>
        <p:nvSpPr>
          <p:cNvPr id="9220" name="Oval 5"/>
          <p:cNvSpPr>
            <a:spLocks noChangeArrowheads="1"/>
          </p:cNvSpPr>
          <p:nvPr/>
        </p:nvSpPr>
        <p:spPr bwMode="auto">
          <a:xfrm>
            <a:off x="1258888" y="3429000"/>
            <a:ext cx="3168650" cy="30257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>
              <a:latin typeface="Franklin Gothic Book" pitchFamily="34" charset="0"/>
            </a:endParaRPr>
          </a:p>
        </p:txBody>
      </p:sp>
      <p:sp>
        <p:nvSpPr>
          <p:cNvPr id="9221" name="Oval 6"/>
          <p:cNvSpPr>
            <a:spLocks noChangeArrowheads="1"/>
          </p:cNvSpPr>
          <p:nvPr/>
        </p:nvSpPr>
        <p:spPr bwMode="auto">
          <a:xfrm>
            <a:off x="3635375" y="3429000"/>
            <a:ext cx="3024188" cy="30257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>
              <a:latin typeface="Franklin Gothic Book" pitchFamily="34" charset="0"/>
            </a:endParaRPr>
          </a:p>
        </p:txBody>
      </p:sp>
      <p:sp>
        <p:nvSpPr>
          <p:cNvPr id="9222" name="Text Box 7"/>
          <p:cNvSpPr txBox="1">
            <a:spLocks noChangeArrowheads="1"/>
          </p:cNvSpPr>
          <p:nvPr/>
        </p:nvSpPr>
        <p:spPr bwMode="auto">
          <a:xfrm>
            <a:off x="971550" y="476250"/>
            <a:ext cx="7777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lv-LV">
              <a:latin typeface="Franklin Gothic Book" pitchFamily="34" charset="0"/>
            </a:endParaRPr>
          </a:p>
        </p:txBody>
      </p:sp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3132138" y="1916113"/>
            <a:ext cx="201612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lv-LV" sz="2000">
                <a:latin typeface="Franklin Gothic Book" pitchFamily="34" charset="0"/>
              </a:rPr>
              <a:t>Veido un pēta savas intereses</a:t>
            </a:r>
          </a:p>
          <a:p>
            <a:pPr>
              <a:spcBef>
                <a:spcPct val="50000"/>
              </a:spcBef>
            </a:pPr>
            <a:r>
              <a:rPr lang="lv-LV" sz="2000">
                <a:latin typeface="Franklin Gothic Book" pitchFamily="34" charset="0"/>
              </a:rPr>
              <a:t>vēlmes</a:t>
            </a:r>
          </a:p>
          <a:p>
            <a:pPr>
              <a:spcBef>
                <a:spcPct val="50000"/>
              </a:spcBef>
            </a:pPr>
            <a:r>
              <a:rPr lang="lv-LV" sz="2000">
                <a:latin typeface="Franklin Gothic Book" pitchFamily="34" charset="0"/>
              </a:rPr>
              <a:t>vērtības</a:t>
            </a:r>
          </a:p>
        </p:txBody>
      </p:sp>
      <p:sp>
        <p:nvSpPr>
          <p:cNvPr id="14344" name="Text Box 10"/>
          <p:cNvSpPr txBox="1">
            <a:spLocks noChangeArrowheads="1"/>
          </p:cNvSpPr>
          <p:nvPr/>
        </p:nvSpPr>
        <p:spPr bwMode="auto">
          <a:xfrm>
            <a:off x="1476375" y="3500438"/>
            <a:ext cx="2663825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lv-LV" sz="2000">
                <a:latin typeface="Franklin Gothic Book" pitchFamily="34" charset="0"/>
              </a:rPr>
              <a:t>Veido un izvērtē </a:t>
            </a:r>
          </a:p>
          <a:p>
            <a:pPr>
              <a:spcBef>
                <a:spcPct val="50000"/>
              </a:spcBef>
            </a:pPr>
            <a:r>
              <a:rPr lang="lv-LV" sz="2000">
                <a:latin typeface="Franklin Gothic Book" pitchFamily="34" charset="0"/>
              </a:rPr>
              <a:t>savas zināšanas</a:t>
            </a:r>
          </a:p>
          <a:p>
            <a:pPr>
              <a:spcBef>
                <a:spcPct val="50000"/>
              </a:spcBef>
            </a:pPr>
            <a:r>
              <a:rPr lang="lv-LV" sz="2000">
                <a:latin typeface="Franklin Gothic Book" pitchFamily="34" charset="0"/>
              </a:rPr>
              <a:t>prasmes</a:t>
            </a:r>
          </a:p>
          <a:p>
            <a:pPr>
              <a:spcBef>
                <a:spcPct val="50000"/>
              </a:spcBef>
            </a:pPr>
            <a:r>
              <a:rPr lang="lv-LV" sz="2000">
                <a:latin typeface="Franklin Gothic Book" pitchFamily="34" charset="0"/>
              </a:rPr>
              <a:t>spējas</a:t>
            </a:r>
          </a:p>
          <a:p>
            <a:pPr>
              <a:spcBef>
                <a:spcPct val="50000"/>
              </a:spcBef>
            </a:pPr>
            <a:r>
              <a:rPr lang="lv-LV" sz="2000">
                <a:latin typeface="Franklin Gothic Book" pitchFamily="34" charset="0"/>
              </a:rPr>
              <a:t> +veselība</a:t>
            </a:r>
          </a:p>
          <a:p>
            <a:pPr>
              <a:spcBef>
                <a:spcPct val="50000"/>
              </a:spcBef>
            </a:pPr>
            <a:r>
              <a:rPr lang="lv-LV" sz="2000">
                <a:latin typeface="Franklin Gothic Book" pitchFamily="34" charset="0"/>
              </a:rPr>
              <a:t>raksturs</a:t>
            </a:r>
          </a:p>
        </p:txBody>
      </p:sp>
      <p:sp>
        <p:nvSpPr>
          <p:cNvPr id="14345" name="Text Box 11"/>
          <p:cNvSpPr txBox="1">
            <a:spLocks noChangeArrowheads="1"/>
          </p:cNvSpPr>
          <p:nvPr/>
        </p:nvSpPr>
        <p:spPr bwMode="auto">
          <a:xfrm>
            <a:off x="4643438" y="4221163"/>
            <a:ext cx="1873250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lv-LV" sz="2000">
                <a:latin typeface="Franklin Gothic Book" pitchFamily="34" charset="0"/>
              </a:rPr>
              <a:t>Pēta, analizē</a:t>
            </a:r>
          </a:p>
          <a:p>
            <a:pPr>
              <a:spcBef>
                <a:spcPct val="50000"/>
              </a:spcBef>
            </a:pPr>
            <a:r>
              <a:rPr lang="lv-LV" sz="2000">
                <a:latin typeface="Franklin Gothic Book" pitchFamily="34" charset="0"/>
              </a:rPr>
              <a:t>Pieprasījumu</a:t>
            </a:r>
          </a:p>
          <a:p>
            <a:pPr>
              <a:spcBef>
                <a:spcPct val="50000"/>
              </a:spcBef>
            </a:pPr>
            <a:r>
              <a:rPr lang="lv-LV" sz="2000">
                <a:latin typeface="Franklin Gothic Book" pitchFamily="34" charset="0"/>
              </a:rPr>
              <a:t>darba tirgū</a:t>
            </a:r>
          </a:p>
          <a:p>
            <a:pPr>
              <a:spcBef>
                <a:spcPct val="50000"/>
              </a:spcBef>
            </a:pPr>
            <a:r>
              <a:rPr lang="lv-LV" sz="2000">
                <a:latin typeface="Franklin Gothic Book" pitchFamily="34" charset="0"/>
              </a:rPr>
              <a:t>mācību iespējas</a:t>
            </a:r>
          </a:p>
        </p:txBody>
      </p:sp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0" y="1268413"/>
            <a:ext cx="8750300" cy="4546600"/>
            <a:chOff x="0" y="799"/>
            <a:chExt cx="5512" cy="2864"/>
          </a:xfrm>
        </p:grpSpPr>
        <p:sp>
          <p:nvSpPr>
            <p:cNvPr id="9243" name="Text Box 30"/>
            <p:cNvSpPr txBox="1">
              <a:spLocks noChangeArrowheads="1"/>
            </p:cNvSpPr>
            <p:nvPr/>
          </p:nvSpPr>
          <p:spPr bwMode="auto">
            <a:xfrm>
              <a:off x="4332" y="799"/>
              <a:ext cx="118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lv-LV">
                <a:latin typeface="Franklin Gothic Book" pitchFamily="34" charset="0"/>
              </a:endParaRPr>
            </a:p>
          </p:txBody>
        </p:sp>
        <p:sp>
          <p:nvSpPr>
            <p:cNvPr id="9244" name="Text Box 31"/>
            <p:cNvSpPr txBox="1">
              <a:spLocks noChangeArrowheads="1"/>
            </p:cNvSpPr>
            <p:nvPr/>
          </p:nvSpPr>
          <p:spPr bwMode="auto">
            <a:xfrm>
              <a:off x="0" y="2750"/>
              <a:ext cx="118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lv-LV">
                <a:latin typeface="Franklin Gothic Book" pitchFamily="34" charset="0"/>
              </a:endParaRPr>
            </a:p>
          </p:txBody>
        </p:sp>
        <p:sp>
          <p:nvSpPr>
            <p:cNvPr id="9245" name="Text Box 32"/>
            <p:cNvSpPr txBox="1">
              <a:spLocks noChangeArrowheads="1"/>
            </p:cNvSpPr>
            <p:nvPr/>
          </p:nvSpPr>
          <p:spPr bwMode="auto">
            <a:xfrm>
              <a:off x="4332" y="3430"/>
              <a:ext cx="118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lv-LV">
                <a:latin typeface="Franklin Gothic Book" pitchFamily="34" charset="0"/>
              </a:endParaRPr>
            </a:p>
          </p:txBody>
        </p:sp>
      </p:grpSp>
      <p:grpSp>
        <p:nvGrpSpPr>
          <p:cNvPr id="3" name="Group 48"/>
          <p:cNvGrpSpPr>
            <a:grpSpLocks/>
          </p:cNvGrpSpPr>
          <p:nvPr/>
        </p:nvGrpSpPr>
        <p:grpSpPr bwMode="auto">
          <a:xfrm>
            <a:off x="4857750" y="1285875"/>
            <a:ext cx="2730500" cy="1828800"/>
            <a:chOff x="3016" y="164"/>
            <a:chExt cx="1720" cy="1152"/>
          </a:xfrm>
        </p:grpSpPr>
        <p:sp>
          <p:nvSpPr>
            <p:cNvPr id="79917" name="PubTriangle"/>
            <p:cNvSpPr>
              <a:spLocks noEditPoints="1" noChangeArrowheads="1"/>
            </p:cNvSpPr>
            <p:nvPr/>
          </p:nvSpPr>
          <p:spPr bwMode="auto">
            <a:xfrm>
              <a:off x="3016" y="164"/>
              <a:ext cx="1587" cy="1152"/>
            </a:xfrm>
            <a:custGeom>
              <a:avLst/>
              <a:gdLst>
                <a:gd name="G0" fmla="+- 0 0 0"/>
                <a:gd name="G1" fmla="*/ 10800 1 2"/>
                <a:gd name="G2" fmla="*/ G1 10800 21600"/>
                <a:gd name="G3" fmla="+- 10800 0 G2"/>
                <a:gd name="G4" fmla="+- 10800 0 0"/>
                <a:gd name="G5" fmla="+- G1 10800 0"/>
                <a:gd name="G6" fmla="*/ 10800 1 2"/>
                <a:gd name="G7" fmla="+- 10800 0 0"/>
                <a:gd name="G8" fmla="+- G2 G6 G1"/>
                <a:gd name="G9" fmla="+- G8 10800 0"/>
                <a:gd name="G10" fmla="+- G6 10800 0"/>
                <a:gd name="T0" fmla="*/ 10800 w 21600"/>
                <a:gd name="T1" fmla="*/ 0 h 21600"/>
                <a:gd name="T2" fmla="*/ 5400 w 21600"/>
                <a:gd name="T3" fmla="*/ 10800 h 21600"/>
                <a:gd name="T4" fmla="*/ 0 w 21600"/>
                <a:gd name="T5" fmla="*/ 21600 h 21600"/>
                <a:gd name="T6" fmla="*/ 10800 w 21600"/>
                <a:gd name="T7" fmla="*/ 16200 h 21600"/>
                <a:gd name="T8" fmla="*/ 21600 w 21600"/>
                <a:gd name="T9" fmla="*/ 10800 h 21600"/>
                <a:gd name="T10" fmla="*/ 16200 w 21600"/>
                <a:gd name="T11" fmla="*/ 5400 h 21600"/>
                <a:gd name="T12" fmla="*/ G3 w 21600"/>
                <a:gd name="T13" fmla="*/ G6 h 21600"/>
                <a:gd name="T14" fmla="*/ G5 w 21600"/>
                <a:gd name="T15" fmla="*/ G9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0" y="21600"/>
                  </a:lnTo>
                  <a:lnTo>
                    <a:pt x="21600" y="10800"/>
                  </a:lnTo>
                  <a:close/>
                </a:path>
              </a:pathLst>
            </a:custGeom>
            <a:solidFill>
              <a:srgbClr val="D8EBB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lv-LV">
                <a:latin typeface="+mn-lt"/>
              </a:endParaRPr>
            </a:p>
          </p:txBody>
        </p:sp>
        <p:sp>
          <p:nvSpPr>
            <p:cNvPr id="9242" name="Text Box 27"/>
            <p:cNvSpPr txBox="1">
              <a:spLocks noChangeArrowheads="1"/>
            </p:cNvSpPr>
            <p:nvPr/>
          </p:nvSpPr>
          <p:spPr bwMode="auto">
            <a:xfrm>
              <a:off x="3556" y="569"/>
              <a:ext cx="11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lv-LV">
                  <a:latin typeface="Franklin Gothic Book" pitchFamily="34" charset="0"/>
                </a:rPr>
                <a:t>GRIBU</a:t>
              </a:r>
            </a:p>
          </p:txBody>
        </p:sp>
      </p:grpSp>
      <p:grpSp>
        <p:nvGrpSpPr>
          <p:cNvPr id="4" name="Group 50"/>
          <p:cNvGrpSpPr>
            <a:grpSpLocks/>
          </p:cNvGrpSpPr>
          <p:nvPr/>
        </p:nvGrpSpPr>
        <p:grpSpPr bwMode="auto">
          <a:xfrm>
            <a:off x="6624638" y="4005263"/>
            <a:ext cx="2519362" cy="1828800"/>
            <a:chOff x="4173" y="2523"/>
            <a:chExt cx="1587" cy="1152"/>
          </a:xfrm>
        </p:grpSpPr>
        <p:sp>
          <p:nvSpPr>
            <p:cNvPr id="79918" name="PubTriangle"/>
            <p:cNvSpPr>
              <a:spLocks noEditPoints="1" noChangeArrowheads="1"/>
            </p:cNvSpPr>
            <p:nvPr/>
          </p:nvSpPr>
          <p:spPr bwMode="auto">
            <a:xfrm rot="1629230">
              <a:off x="4173" y="2523"/>
              <a:ext cx="1587" cy="1152"/>
            </a:xfrm>
            <a:custGeom>
              <a:avLst/>
              <a:gdLst>
                <a:gd name="G0" fmla="+- 0 0 0"/>
                <a:gd name="G1" fmla="*/ 10800 1 2"/>
                <a:gd name="G2" fmla="*/ G1 10800 21600"/>
                <a:gd name="G3" fmla="+- 10800 0 G2"/>
                <a:gd name="G4" fmla="+- 10800 0 0"/>
                <a:gd name="G5" fmla="+- G1 10800 0"/>
                <a:gd name="G6" fmla="*/ 10800 1 2"/>
                <a:gd name="G7" fmla="+- 10800 0 0"/>
                <a:gd name="G8" fmla="+- G2 G6 G1"/>
                <a:gd name="G9" fmla="+- G8 10800 0"/>
                <a:gd name="G10" fmla="+- G6 10800 0"/>
                <a:gd name="T0" fmla="*/ 10800 w 21600"/>
                <a:gd name="T1" fmla="*/ 0 h 21600"/>
                <a:gd name="T2" fmla="*/ 5400 w 21600"/>
                <a:gd name="T3" fmla="*/ 10800 h 21600"/>
                <a:gd name="T4" fmla="*/ 0 w 21600"/>
                <a:gd name="T5" fmla="*/ 21600 h 21600"/>
                <a:gd name="T6" fmla="*/ 10800 w 21600"/>
                <a:gd name="T7" fmla="*/ 16200 h 21600"/>
                <a:gd name="T8" fmla="*/ 21600 w 21600"/>
                <a:gd name="T9" fmla="*/ 10800 h 21600"/>
                <a:gd name="T10" fmla="*/ 16200 w 21600"/>
                <a:gd name="T11" fmla="*/ 5400 h 21600"/>
                <a:gd name="T12" fmla="*/ G3 w 21600"/>
                <a:gd name="T13" fmla="*/ G6 h 21600"/>
                <a:gd name="T14" fmla="*/ G5 w 21600"/>
                <a:gd name="T15" fmla="*/ G9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0" y="21600"/>
                  </a:lnTo>
                  <a:lnTo>
                    <a:pt x="21600" y="10800"/>
                  </a:lnTo>
                  <a:close/>
                </a:path>
              </a:pathLst>
            </a:custGeom>
            <a:solidFill>
              <a:srgbClr val="D8EBB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lv-LV">
                <a:latin typeface="+mn-lt"/>
              </a:endParaRPr>
            </a:p>
          </p:txBody>
        </p:sp>
        <p:sp>
          <p:nvSpPr>
            <p:cNvPr id="9240" name="Text Box 29"/>
            <p:cNvSpPr txBox="1">
              <a:spLocks noChangeArrowheads="1"/>
            </p:cNvSpPr>
            <p:nvPr/>
          </p:nvSpPr>
          <p:spPr bwMode="auto">
            <a:xfrm>
              <a:off x="4580" y="2970"/>
              <a:ext cx="11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lv-LV">
                  <a:latin typeface="Franklin Gothic Book" pitchFamily="34" charset="0"/>
                </a:rPr>
                <a:t>VAJAG</a:t>
              </a:r>
            </a:p>
          </p:txBody>
        </p:sp>
      </p:grpSp>
      <p:grpSp>
        <p:nvGrpSpPr>
          <p:cNvPr id="5" name="Group 49"/>
          <p:cNvGrpSpPr>
            <a:grpSpLocks/>
          </p:cNvGrpSpPr>
          <p:nvPr/>
        </p:nvGrpSpPr>
        <p:grpSpPr bwMode="auto">
          <a:xfrm>
            <a:off x="136525" y="2781300"/>
            <a:ext cx="2236788" cy="2016125"/>
            <a:chOff x="86" y="1752"/>
            <a:chExt cx="1409" cy="1270"/>
          </a:xfrm>
        </p:grpSpPr>
        <p:sp>
          <p:nvSpPr>
            <p:cNvPr id="79919" name="PubTriangle"/>
            <p:cNvSpPr>
              <a:spLocks noEditPoints="1" noChangeArrowheads="1"/>
            </p:cNvSpPr>
            <p:nvPr/>
          </p:nvSpPr>
          <p:spPr bwMode="auto">
            <a:xfrm rot="15630381">
              <a:off x="31" y="1807"/>
              <a:ext cx="1270" cy="1160"/>
            </a:xfrm>
            <a:custGeom>
              <a:avLst/>
              <a:gdLst>
                <a:gd name="G0" fmla="+- 0 0 0"/>
                <a:gd name="G1" fmla="*/ 10800 1 2"/>
                <a:gd name="G2" fmla="*/ G1 10800 21600"/>
                <a:gd name="G3" fmla="+- 10800 0 G2"/>
                <a:gd name="G4" fmla="+- 10800 0 0"/>
                <a:gd name="G5" fmla="+- G1 10800 0"/>
                <a:gd name="G6" fmla="*/ 10800 1 2"/>
                <a:gd name="G7" fmla="+- 10800 0 0"/>
                <a:gd name="G8" fmla="+- G2 G6 G1"/>
                <a:gd name="G9" fmla="+- G8 10800 0"/>
                <a:gd name="G10" fmla="+- G6 10800 0"/>
                <a:gd name="T0" fmla="*/ 10800 w 21600"/>
                <a:gd name="T1" fmla="*/ 0 h 21600"/>
                <a:gd name="T2" fmla="*/ 5400 w 21600"/>
                <a:gd name="T3" fmla="*/ 10800 h 21600"/>
                <a:gd name="T4" fmla="*/ 0 w 21600"/>
                <a:gd name="T5" fmla="*/ 21600 h 21600"/>
                <a:gd name="T6" fmla="*/ 10800 w 21600"/>
                <a:gd name="T7" fmla="*/ 16200 h 21600"/>
                <a:gd name="T8" fmla="*/ 21600 w 21600"/>
                <a:gd name="T9" fmla="*/ 10800 h 21600"/>
                <a:gd name="T10" fmla="*/ 16200 w 21600"/>
                <a:gd name="T11" fmla="*/ 5400 h 21600"/>
                <a:gd name="T12" fmla="*/ G3 w 21600"/>
                <a:gd name="T13" fmla="*/ G6 h 21600"/>
                <a:gd name="T14" fmla="*/ G5 w 21600"/>
                <a:gd name="T15" fmla="*/ G9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0" y="21600"/>
                  </a:lnTo>
                  <a:lnTo>
                    <a:pt x="21600" y="10800"/>
                  </a:lnTo>
                  <a:close/>
                </a:path>
              </a:pathLst>
            </a:custGeom>
            <a:solidFill>
              <a:srgbClr val="D8EBB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lv-LV">
                <a:latin typeface="+mn-lt"/>
              </a:endParaRPr>
            </a:p>
          </p:txBody>
        </p:sp>
        <p:sp>
          <p:nvSpPr>
            <p:cNvPr id="9238" name="Text Box 28"/>
            <p:cNvSpPr txBox="1">
              <a:spLocks noChangeArrowheads="1"/>
            </p:cNvSpPr>
            <p:nvPr/>
          </p:nvSpPr>
          <p:spPr bwMode="auto">
            <a:xfrm>
              <a:off x="315" y="2205"/>
              <a:ext cx="11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lv-LV">
                  <a:latin typeface="Franklin Gothic Book" pitchFamily="34" charset="0"/>
                </a:rPr>
                <a:t>VARU</a:t>
              </a:r>
            </a:p>
          </p:txBody>
        </p:sp>
      </p:grpSp>
      <p:sp>
        <p:nvSpPr>
          <p:cNvPr id="9230" name="Text Box 52"/>
          <p:cNvSpPr txBox="1">
            <a:spLocks noChangeArrowheads="1"/>
          </p:cNvSpPr>
          <p:nvPr/>
        </p:nvSpPr>
        <p:spPr bwMode="auto">
          <a:xfrm>
            <a:off x="3708400" y="4076700"/>
            <a:ext cx="504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Franklin Gothic Book" pitchFamily="34" charset="0"/>
              </a:rPr>
              <a:t>☺</a:t>
            </a:r>
            <a:endParaRPr lang="lv-LV" sz="3200" b="1">
              <a:solidFill>
                <a:srgbClr val="FF0000"/>
              </a:solidFill>
              <a:latin typeface="Franklin Gothic Book" pitchFamily="34" charset="0"/>
            </a:endParaRPr>
          </a:p>
        </p:txBody>
      </p:sp>
      <p:sp>
        <p:nvSpPr>
          <p:cNvPr id="9231" name="Text Box 53"/>
          <p:cNvSpPr txBox="1">
            <a:spLocks noChangeArrowheads="1"/>
          </p:cNvSpPr>
          <p:nvPr/>
        </p:nvSpPr>
        <p:spPr bwMode="auto">
          <a:xfrm>
            <a:off x="642938" y="428625"/>
            <a:ext cx="74295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lv-LV" sz="3600">
                <a:solidFill>
                  <a:srgbClr val="603B14"/>
                </a:solidFill>
                <a:latin typeface="Book Antiqua" pitchFamily="18" charset="0"/>
              </a:rPr>
              <a:t>Idejas KI satura plānošanai, īstenošanai</a:t>
            </a:r>
          </a:p>
        </p:txBody>
      </p:sp>
      <p:sp>
        <p:nvSpPr>
          <p:cNvPr id="25" name="Slide Number Placeholder 24"/>
          <p:cNvSpPr txBox="1">
            <a:spLocks noGrp="1"/>
          </p:cNvSpPr>
          <p:nvPr/>
        </p:nvSpPr>
        <p:spPr>
          <a:xfrm>
            <a:off x="6934200" y="632460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E2A642B-C742-4BF9-9CDE-2D47EB58E841}" type="slidenum">
              <a:rPr lang="en-GB" sz="1200">
                <a:solidFill>
                  <a:schemeClr val="accent1">
                    <a:shade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47</a:t>
            </a:fld>
            <a:endParaRPr lang="en-GB" sz="1200">
              <a:solidFill>
                <a:schemeClr val="accent1">
                  <a:shade val="75000"/>
                </a:schemeClr>
              </a:solidFill>
              <a:latin typeface="+mn-lt"/>
            </a:endParaRPr>
          </a:p>
        </p:txBody>
      </p: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142875" y="2428875"/>
            <a:ext cx="8429625" cy="3789363"/>
            <a:chOff x="142844" y="2428868"/>
            <a:chExt cx="8429684" cy="3789603"/>
          </a:xfrm>
        </p:grpSpPr>
        <p:sp>
          <p:nvSpPr>
            <p:cNvPr id="9234" name="TextBox 26"/>
            <p:cNvSpPr txBox="1">
              <a:spLocks noChangeArrowheads="1"/>
            </p:cNvSpPr>
            <p:nvPr/>
          </p:nvSpPr>
          <p:spPr bwMode="auto">
            <a:xfrm>
              <a:off x="6786578" y="2428868"/>
              <a:ext cx="1785950" cy="641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lv-LV"/>
                <a:t>5.,6.klase</a:t>
              </a:r>
            </a:p>
            <a:p>
              <a:r>
                <a:rPr lang="lv-LV"/>
                <a:t>10.klase</a:t>
              </a:r>
            </a:p>
          </p:txBody>
        </p:sp>
        <p:sp>
          <p:nvSpPr>
            <p:cNvPr id="9235" name="TextBox 27"/>
            <p:cNvSpPr txBox="1">
              <a:spLocks noChangeArrowheads="1"/>
            </p:cNvSpPr>
            <p:nvPr/>
          </p:nvSpPr>
          <p:spPr bwMode="auto">
            <a:xfrm>
              <a:off x="142844" y="4500687"/>
              <a:ext cx="1785950" cy="641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lv-LV"/>
                <a:t>7.,8.klase</a:t>
              </a:r>
            </a:p>
            <a:p>
              <a:r>
                <a:rPr lang="lv-LV"/>
                <a:t>11.klase</a:t>
              </a:r>
            </a:p>
          </p:txBody>
        </p:sp>
        <p:sp>
          <p:nvSpPr>
            <p:cNvPr id="9236" name="TextBox 28"/>
            <p:cNvSpPr txBox="1">
              <a:spLocks noChangeArrowheads="1"/>
            </p:cNvSpPr>
            <p:nvPr/>
          </p:nvSpPr>
          <p:spPr bwMode="auto">
            <a:xfrm>
              <a:off x="6786578" y="5572140"/>
              <a:ext cx="178595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lv-LV"/>
                <a:t>9.klase</a:t>
              </a:r>
            </a:p>
            <a:p>
              <a:r>
                <a:rPr lang="lv-LV"/>
                <a:t>12.klase</a:t>
              </a:r>
            </a:p>
          </p:txBody>
        </p:sp>
      </p:grp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/>
      <p:bldP spid="14344" grpId="0"/>
      <p:bldP spid="1434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 txBox="1">
            <a:spLocks noGrp="1"/>
          </p:cNvSpPr>
          <p:nvPr/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72100F4-23D8-4061-A612-D23C6DD3725D}" type="slidenum">
              <a:rPr lang="lv-LV" sz="1200">
                <a:solidFill>
                  <a:schemeClr val="accent1">
                    <a:shade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48</a:t>
            </a:fld>
            <a:endParaRPr lang="lv-LV" sz="1200">
              <a:solidFill>
                <a:schemeClr val="accent1">
                  <a:shade val="75000"/>
                </a:schemeClr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5963" y="500063"/>
            <a:ext cx="7929562" cy="5238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lv-LV" sz="2800" b="1">
                <a:solidFill>
                  <a:schemeClr val="tx1"/>
                </a:solidFill>
                <a:latin typeface="Franklin Gothic Book" pitchFamily="34" charset="0"/>
              </a:rPr>
              <a:t>klases stundās</a:t>
            </a:r>
            <a:r>
              <a:rPr lang="lv-LV" sz="2800" b="1">
                <a:solidFill>
                  <a:srgbClr val="FFFFFF"/>
                </a:solidFill>
                <a:latin typeface="Franklin Gothic Book" pitchFamily="34" charset="0"/>
              </a:rPr>
              <a:t> </a:t>
            </a:r>
          </a:p>
        </p:txBody>
      </p: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609600" y="1200150"/>
            <a:ext cx="8070850" cy="1543050"/>
            <a:chOff x="528736" y="1442561"/>
            <a:chExt cx="8071414" cy="1541688"/>
          </a:xfrm>
        </p:grpSpPr>
        <p:sp>
          <p:nvSpPr>
            <p:cNvPr id="5" name="TextBox 4"/>
            <p:cNvSpPr txBox="1"/>
            <p:nvPr/>
          </p:nvSpPr>
          <p:spPr>
            <a:xfrm>
              <a:off x="714487" y="1785158"/>
              <a:ext cx="2357602" cy="463141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lv-LV" sz="2400" b="1">
                  <a:solidFill>
                    <a:schemeClr val="tx1"/>
                  </a:solidFill>
                </a:rPr>
                <a:t>5.,6</a:t>
              </a:r>
              <a:r>
                <a:rPr lang="lv-LV" sz="2400" b="1">
                  <a:solidFill>
                    <a:schemeClr val="tx1"/>
                  </a:solidFill>
                  <a:latin typeface="Franklin Gothic Book" pitchFamily="34" charset="0"/>
                </a:rPr>
                <a:t>.klase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143532" y="1785158"/>
              <a:ext cx="2929142" cy="463141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lv-LV" sz="2400" b="1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lv-LV" sz="2400" b="1" dirty="0" err="1">
                  <a:solidFill>
                    <a:schemeClr val="accent6">
                      <a:lumMod val="50000"/>
                    </a:schemeClr>
                  </a:solidFill>
                </a:rPr>
                <a:t>Pašizpēte</a:t>
              </a:r>
              <a:endParaRPr lang="lv-LV" sz="24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144116" y="1499661"/>
              <a:ext cx="2357602" cy="33942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lv-LV" sz="1600" b="1">
                  <a:solidFill>
                    <a:schemeClr val="tx1"/>
                  </a:solidFill>
                  <a:latin typeface="Franklin Gothic Book" pitchFamily="34" charset="0"/>
                </a:rPr>
                <a:t>Sadarbības prasmes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144116" y="2000868"/>
              <a:ext cx="2357602" cy="3378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lv-LV" sz="1600" b="1">
                  <a:solidFill>
                    <a:schemeClr val="tx1"/>
                  </a:solidFill>
                  <a:latin typeface="Franklin Gothic Book" pitchFamily="34" charset="0"/>
                </a:rPr>
                <a:t>Mācīšanās prasmes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144116" y="2500489"/>
              <a:ext cx="2357602" cy="33783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lv-LV" sz="1600" b="1">
                  <a:solidFill>
                    <a:schemeClr val="tx1"/>
                  </a:solidFill>
                  <a:latin typeface="Franklin Gothic Book" pitchFamily="34" charset="0"/>
                </a:rPr>
                <a:t>Veselības nozīme</a:t>
              </a:r>
            </a:p>
          </p:txBody>
        </p:sp>
      </p:grpSp>
      <p:grpSp>
        <p:nvGrpSpPr>
          <p:cNvPr id="10" name="Group 30"/>
          <p:cNvGrpSpPr>
            <a:grpSpLocks/>
          </p:cNvGrpSpPr>
          <p:nvPr/>
        </p:nvGrpSpPr>
        <p:grpSpPr bwMode="auto">
          <a:xfrm>
            <a:off x="539750" y="2852738"/>
            <a:ext cx="8070850" cy="1785937"/>
            <a:chOff x="525752" y="3227623"/>
            <a:chExt cx="8071414" cy="1786592"/>
          </a:xfrm>
        </p:grpSpPr>
        <p:sp>
          <p:nvSpPr>
            <p:cNvPr id="11" name="TextBox 10"/>
            <p:cNvSpPr txBox="1"/>
            <p:nvPr/>
          </p:nvSpPr>
          <p:spPr>
            <a:xfrm>
              <a:off x="714678" y="3572236"/>
              <a:ext cx="2357602" cy="46054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lv-LV" sz="2400" b="1">
                  <a:solidFill>
                    <a:schemeClr val="tx1"/>
                  </a:solidFill>
                </a:rPr>
                <a:t>7.,</a:t>
              </a:r>
              <a:r>
                <a:rPr lang="lv-LV" sz="2400" b="1">
                  <a:solidFill>
                    <a:schemeClr val="tx1"/>
                  </a:solidFill>
                  <a:latin typeface="Franklin Gothic Book" pitchFamily="34" charset="0"/>
                </a:rPr>
                <a:t>8.klase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143723" y="3572236"/>
              <a:ext cx="2929142" cy="460544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lv-LV" sz="2400" b="1" dirty="0">
                  <a:solidFill>
                    <a:schemeClr val="accent6">
                      <a:lumMod val="50000"/>
                    </a:schemeClr>
                  </a:solidFill>
                </a:rPr>
                <a:t> Es un pasaule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144308" y="3286382"/>
              <a:ext cx="2356015" cy="33826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lv-LV" sz="1600" b="1">
                  <a:solidFill>
                    <a:schemeClr val="tx1"/>
                  </a:solidFill>
                  <a:latin typeface="Franklin Gothic Book" pitchFamily="34" charset="0"/>
                </a:rPr>
                <a:t>Profesiju pasaule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144308" y="3786628"/>
              <a:ext cx="2356015" cy="338261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lv-LV" sz="1600" b="1">
                  <a:solidFill>
                    <a:schemeClr val="tx1"/>
                  </a:solidFill>
                  <a:latin typeface="Franklin Gothic Book" pitchFamily="34" charset="0"/>
                </a:rPr>
                <a:t>Aktuālais darba tirgū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144308" y="4286873"/>
              <a:ext cx="2356015" cy="5844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lv-LV" sz="1600" b="1">
                  <a:solidFill>
                    <a:schemeClr val="tx1"/>
                  </a:solidFill>
                  <a:latin typeface="Franklin Gothic Book" pitchFamily="34" charset="0"/>
                </a:rPr>
                <a:t>Iepazīt un pieņemt atšķirīgo</a:t>
              </a:r>
            </a:p>
          </p:txBody>
        </p:sp>
      </p:grpSp>
      <p:grpSp>
        <p:nvGrpSpPr>
          <p:cNvPr id="16" name="Group 25"/>
          <p:cNvGrpSpPr>
            <a:grpSpLocks/>
          </p:cNvGrpSpPr>
          <p:nvPr/>
        </p:nvGrpSpPr>
        <p:grpSpPr bwMode="auto">
          <a:xfrm>
            <a:off x="571500" y="4643438"/>
            <a:ext cx="8078788" cy="2214562"/>
            <a:chOff x="571472" y="4643446"/>
            <a:chExt cx="8078826" cy="2214554"/>
          </a:xfrm>
        </p:grpSpPr>
        <p:pic>
          <p:nvPicPr>
            <p:cNvPr id="10247" name="TextBox 19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1472" y="5373688"/>
              <a:ext cx="2665412" cy="695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8" name="Text Box 8"/>
            <p:cNvSpPr txBox="1">
              <a:spLocks noChangeArrowheads="1"/>
            </p:cNvSpPr>
            <p:nvPr/>
          </p:nvSpPr>
          <p:spPr bwMode="auto">
            <a:xfrm>
              <a:off x="857224" y="5429264"/>
              <a:ext cx="180022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lv-LV" sz="2400" b="1">
                  <a:latin typeface="Franklin Gothic Book" pitchFamily="34" charset="0"/>
                </a:rPr>
                <a:t>9.</a:t>
              </a:r>
              <a:r>
                <a:rPr lang="lv-LV" sz="2400" b="1"/>
                <a:t>, 12.</a:t>
              </a:r>
              <a:r>
                <a:rPr lang="lv-LV" sz="2400" b="1">
                  <a:latin typeface="Franklin Gothic Book" pitchFamily="34" charset="0"/>
                </a:rPr>
                <a:t>klase</a:t>
              </a:r>
            </a:p>
          </p:txBody>
        </p:sp>
        <p:sp>
          <p:nvSpPr>
            <p:cNvPr id="21" name="TextBox 20"/>
            <p:cNvSpPr txBox="1"/>
            <p:nvPr/>
          </p:nvSpPr>
          <p:spPr bwMode="auto">
            <a:xfrm>
              <a:off x="3195622" y="5459418"/>
              <a:ext cx="2930539" cy="46196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lv-LV" sz="2400" b="1" dirty="0">
                  <a:solidFill>
                    <a:schemeClr val="accent6">
                      <a:lumMod val="50000"/>
                    </a:schemeClr>
                  </a:solidFill>
                </a:rPr>
                <a:t> Karjeras plānošana</a:t>
              </a:r>
            </a:p>
          </p:txBody>
        </p:sp>
        <p:pic>
          <p:nvPicPr>
            <p:cNvPr id="10250" name="TextBox 26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072198" y="4643446"/>
              <a:ext cx="2578100" cy="792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51" name="TextBox 26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072198" y="5286388"/>
              <a:ext cx="2578100" cy="792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52" name="TextBox 26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072198" y="6065838"/>
              <a:ext cx="2578100" cy="792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53" name="Text Box 16"/>
            <p:cNvSpPr txBox="1">
              <a:spLocks noChangeArrowheads="1"/>
            </p:cNvSpPr>
            <p:nvPr/>
          </p:nvSpPr>
          <p:spPr bwMode="auto">
            <a:xfrm>
              <a:off x="6286513" y="4857760"/>
              <a:ext cx="2214578" cy="338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lv-LV" sz="1600" b="1">
                  <a:latin typeface="Franklin Gothic Book" pitchFamily="34" charset="0"/>
                </a:rPr>
                <a:t>Izglītība pēc 9. kl.</a:t>
              </a:r>
            </a:p>
          </p:txBody>
        </p:sp>
        <p:sp>
          <p:nvSpPr>
            <p:cNvPr id="10254" name="Text Box 19"/>
            <p:cNvSpPr txBox="1">
              <a:spLocks noChangeArrowheads="1"/>
            </p:cNvSpPr>
            <p:nvPr/>
          </p:nvSpPr>
          <p:spPr bwMode="auto">
            <a:xfrm>
              <a:off x="6286513" y="5286388"/>
              <a:ext cx="2214578" cy="581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lv-LV" sz="1600" b="1">
                  <a:latin typeface="Franklin Gothic Book" pitchFamily="34" charset="0"/>
                </a:rPr>
                <a:t>Sevis izvērtēšanas prasmes</a:t>
              </a:r>
            </a:p>
          </p:txBody>
        </p:sp>
        <p:sp>
          <p:nvSpPr>
            <p:cNvPr id="10255" name="Text Box 22"/>
            <p:cNvSpPr txBox="1">
              <a:spLocks noChangeArrowheads="1"/>
            </p:cNvSpPr>
            <p:nvPr/>
          </p:nvSpPr>
          <p:spPr bwMode="auto">
            <a:xfrm>
              <a:off x="6286513" y="6072206"/>
              <a:ext cx="2214578" cy="581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lv-LV" sz="1600" b="1">
                  <a:latin typeface="Franklin Gothic Book" pitchFamily="34" charset="0"/>
                </a:rPr>
                <a:t>IT nozīme informācijas meklēšanā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548680"/>
            <a:ext cx="8208962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lv-LV" sz="2800" b="1" dirty="0">
                <a:solidFill>
                  <a:schemeClr val="tx1"/>
                </a:solidFill>
                <a:latin typeface="Franklin Gothic Book" pitchFamily="34" charset="0"/>
              </a:rPr>
              <a:t>mācību priekšmetu stundās</a:t>
            </a:r>
          </a:p>
        </p:txBody>
      </p:sp>
      <p:sp>
        <p:nvSpPr>
          <p:cNvPr id="12" name="Slide Number Placeholder 11"/>
          <p:cNvSpPr txBox="1">
            <a:spLocks noGrp="1"/>
          </p:cNvSpPr>
          <p:nvPr/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B9BBD82-9BD1-4824-978B-86AB371328C2}" type="slidenum">
              <a:rPr lang="lv-LV" sz="1200">
                <a:solidFill>
                  <a:schemeClr val="accent1">
                    <a:shade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49</a:t>
            </a:fld>
            <a:endParaRPr lang="lv-LV" sz="1200">
              <a:solidFill>
                <a:schemeClr val="accent1">
                  <a:shade val="75000"/>
                </a:schemeClr>
              </a:solidFill>
              <a:latin typeface="+mn-lt"/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512763" y="1554163"/>
            <a:ext cx="3614737" cy="4889500"/>
            <a:chOff x="512784" y="1554373"/>
            <a:chExt cx="3613799" cy="4888734"/>
          </a:xfrm>
        </p:grpSpPr>
        <p:sp>
          <p:nvSpPr>
            <p:cNvPr id="5" name="TextBox 4"/>
            <p:cNvSpPr txBox="1"/>
            <p:nvPr/>
          </p:nvSpPr>
          <p:spPr bwMode="auto">
            <a:xfrm>
              <a:off x="612770" y="1625799"/>
              <a:ext cx="3413827" cy="726961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lv-LV">
                  <a:solidFill>
                    <a:srgbClr val="FFFFFF"/>
                  </a:solidFill>
                  <a:latin typeface="Franklin Gothic Book" pitchFamily="34" charset="0"/>
                </a:rPr>
                <a:t> </a:t>
              </a:r>
              <a:r>
                <a:rPr lang="lv-LV" sz="2000" b="1">
                  <a:solidFill>
                    <a:schemeClr val="tx1"/>
                  </a:solidFill>
                  <a:latin typeface="Franklin Gothic Book" pitchFamily="34" charset="0"/>
                </a:rPr>
                <a:t>latviešu valoda, </a:t>
              </a:r>
              <a:endParaRPr lang="lv-LV" sz="2000" b="1">
                <a:solidFill>
                  <a:schemeClr val="tx1"/>
                </a:solidFill>
              </a:endParaRPr>
            </a:p>
            <a:p>
              <a:pPr algn="ctr">
                <a:defRPr/>
              </a:pPr>
              <a:r>
                <a:rPr lang="lv-LV" sz="2000" b="1">
                  <a:solidFill>
                    <a:schemeClr val="tx1"/>
                  </a:solidFill>
                  <a:latin typeface="Franklin Gothic Book" pitchFamily="34" charset="0"/>
                </a:rPr>
                <a:t>svešvalodas 12.kl.</a:t>
              </a: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612770" y="2611482"/>
              <a:ext cx="3413827" cy="726961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lv-LV" sz="2000">
                  <a:solidFill>
                    <a:srgbClr val="FFFFFF"/>
                  </a:solidFill>
                  <a:latin typeface="Franklin Gothic Book" pitchFamily="34" charset="0"/>
                </a:rPr>
                <a:t> </a:t>
              </a:r>
              <a:r>
                <a:rPr lang="lv-LV" sz="2000" b="1">
                  <a:solidFill>
                    <a:schemeClr val="tx1"/>
                  </a:solidFill>
                  <a:latin typeface="Franklin Gothic Book" pitchFamily="34" charset="0"/>
                </a:rPr>
                <a:t>politika un tiesības 11.kl.</a:t>
              </a:r>
              <a:r>
                <a:rPr lang="lv-LV">
                  <a:solidFill>
                    <a:schemeClr val="tx1"/>
                  </a:solidFill>
                  <a:latin typeface="Franklin Gothic Book" pitchFamily="34" charset="0"/>
                </a:rPr>
                <a:t> </a:t>
              </a:r>
            </a:p>
          </p:txBody>
        </p:sp>
        <p:sp>
          <p:nvSpPr>
            <p:cNvPr id="7" name="TextBox 6"/>
            <p:cNvSpPr txBox="1"/>
            <p:nvPr/>
          </p:nvSpPr>
          <p:spPr bwMode="auto">
            <a:xfrm>
              <a:off x="612770" y="3597165"/>
              <a:ext cx="3413827" cy="726961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lv-LV" sz="2000" b="1">
                  <a:solidFill>
                    <a:schemeClr val="tx1"/>
                  </a:solidFill>
                  <a:latin typeface="Franklin Gothic Book" pitchFamily="34" charset="0"/>
                </a:rPr>
                <a:t>bioloģija 7. kl.</a:t>
              </a:r>
            </a:p>
          </p:txBody>
        </p:sp>
        <p:sp>
          <p:nvSpPr>
            <p:cNvPr id="14" name="TextBox 13"/>
            <p:cNvSpPr txBox="1"/>
            <p:nvPr/>
          </p:nvSpPr>
          <p:spPr bwMode="auto">
            <a:xfrm>
              <a:off x="612770" y="4582848"/>
              <a:ext cx="3413827" cy="726961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lv-LV" sz="2000" b="1">
                  <a:solidFill>
                    <a:schemeClr val="tx1"/>
                  </a:solidFill>
                  <a:latin typeface="Franklin Gothic Book" pitchFamily="34" charset="0"/>
                </a:rPr>
                <a:t>vācu valoda 9.kl.</a:t>
              </a:r>
            </a:p>
          </p:txBody>
        </p:sp>
        <p:sp>
          <p:nvSpPr>
            <p:cNvPr id="15" name="TextBox 14"/>
            <p:cNvSpPr txBox="1"/>
            <p:nvPr/>
          </p:nvSpPr>
          <p:spPr bwMode="auto">
            <a:xfrm>
              <a:off x="612770" y="5568531"/>
              <a:ext cx="3413827" cy="726961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lv-LV" sz="2000" b="1">
                  <a:solidFill>
                    <a:schemeClr val="tx1"/>
                  </a:solidFill>
                  <a:latin typeface="Franklin Gothic Book" pitchFamily="34" charset="0"/>
                </a:rPr>
                <a:t>mājturība un tehnoloģijas </a:t>
              </a:r>
              <a:endParaRPr lang="lv-LV" sz="2000" b="1">
                <a:solidFill>
                  <a:schemeClr val="tx1"/>
                </a:solidFill>
              </a:endParaRPr>
            </a:p>
            <a:p>
              <a:pPr algn="ctr">
                <a:defRPr/>
              </a:pPr>
              <a:r>
                <a:rPr lang="lv-LV" sz="2000" b="1">
                  <a:solidFill>
                    <a:schemeClr val="tx1"/>
                  </a:solidFill>
                  <a:latin typeface="Franklin Gothic Book" pitchFamily="34" charset="0"/>
                </a:rPr>
                <a:t>8. kl.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300538" y="2613025"/>
            <a:ext cx="4743450" cy="723900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dirty="0"/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0538" y="3594100"/>
            <a:ext cx="4743450" cy="725488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dirty="0"/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00538" y="5557838"/>
            <a:ext cx="4743450" cy="725487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dirty="0"/>
              <a:t> </a:t>
            </a: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4194175" y="1584325"/>
            <a:ext cx="4949825" cy="4646613"/>
            <a:chOff x="4194048" y="1585514"/>
            <a:chExt cx="4949952" cy="4645424"/>
          </a:xfrm>
        </p:grpSpPr>
        <p:sp>
          <p:nvSpPr>
            <p:cNvPr id="8" name="TextBox 7"/>
            <p:cNvSpPr txBox="1"/>
            <p:nvPr/>
          </p:nvSpPr>
          <p:spPr>
            <a:xfrm>
              <a:off x="4302001" y="1660108"/>
              <a:ext cx="4741985" cy="725301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lv-LV">
                  <a:solidFill>
                    <a:srgbClr val="FFFFFF"/>
                  </a:solidFill>
                  <a:latin typeface="Franklin Gothic Book" pitchFamily="34" charset="0"/>
                </a:rPr>
                <a:t> </a:t>
              </a:r>
              <a:r>
                <a:rPr lang="lv-LV" sz="2000" b="1">
                  <a:solidFill>
                    <a:schemeClr val="tx1"/>
                  </a:solidFill>
                  <a:latin typeface="Franklin Gothic Book" pitchFamily="34" charset="0"/>
                </a:rPr>
                <a:t>CV latviešu un svešvalodā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302001" y="4577186"/>
              <a:ext cx="4741985" cy="726889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lv-LV">
                  <a:solidFill>
                    <a:srgbClr val="FFFFFF"/>
                  </a:solidFill>
                  <a:latin typeface="Franklin Gothic Book" pitchFamily="34" charset="0"/>
                </a:rPr>
                <a:t> </a:t>
              </a:r>
              <a:r>
                <a:rPr lang="lv-LV" sz="2000" b="1">
                  <a:solidFill>
                    <a:schemeClr val="tx1"/>
                  </a:solidFill>
                  <a:latin typeface="Franklin Gothic Book" pitchFamily="34" charset="0"/>
                </a:rPr>
                <a:t>Mana sapņu profesija, tās iegūšanas ceļš</a:t>
              </a:r>
            </a:p>
          </p:txBody>
        </p:sp>
        <p:sp>
          <p:nvSpPr>
            <p:cNvPr id="11275" name="Rectangle 55"/>
            <p:cNvSpPr>
              <a:spLocks noChangeArrowheads="1"/>
            </p:cNvSpPr>
            <p:nvPr/>
          </p:nvSpPr>
          <p:spPr bwMode="auto">
            <a:xfrm>
              <a:off x="4284663" y="5589588"/>
              <a:ext cx="3960812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0" hangingPunct="0"/>
              <a:r>
                <a:rPr lang="lv-LV"/>
                <a:t>Darba vide, tās nozīme, darba aizsardzība, riska faktori, darba vieta </a:t>
              </a:r>
            </a:p>
          </p:txBody>
        </p:sp>
        <p:sp>
          <p:nvSpPr>
            <p:cNvPr id="11276" name="Rectangle 56"/>
            <p:cNvSpPr>
              <a:spLocks noChangeArrowheads="1"/>
            </p:cNvSpPr>
            <p:nvPr/>
          </p:nvSpPr>
          <p:spPr bwMode="auto">
            <a:xfrm>
              <a:off x="4391025" y="3502025"/>
              <a:ext cx="4752975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0" hangingPunct="0"/>
              <a:r>
                <a:rPr lang="lv-LV"/>
                <a:t>Veselības nozīme cilvēka dzīvē, veselības faktori, veselībai droša vide, veselības kvalitātes faktori noteiktās profesijās</a:t>
              </a:r>
            </a:p>
          </p:txBody>
        </p:sp>
        <p:sp>
          <p:nvSpPr>
            <p:cNvPr id="11277" name="Rectangle 57"/>
            <p:cNvSpPr>
              <a:spLocks noChangeArrowheads="1"/>
            </p:cNvSpPr>
            <p:nvPr/>
          </p:nvSpPr>
          <p:spPr bwMode="auto">
            <a:xfrm>
              <a:off x="4391025" y="2636838"/>
              <a:ext cx="4535488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0" hangingPunct="0"/>
              <a:r>
                <a:rPr lang="lv-LV" sz="2000" b="1">
                  <a:latin typeface="Franklin Gothic Book" pitchFamily="34" charset="0"/>
                </a:rPr>
                <a:t>Darba tiesiskās attiecības, darba likumdošana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lv-LV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Karjeras izglītības aktualitāte</a:t>
            </a:r>
            <a:endParaRPr lang="lv-LV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950" y="1484313"/>
            <a:ext cx="8928100" cy="5257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lv-LV" altLang="lv-LV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Globalizācija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lv-LV" altLang="lv-LV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Tehnoloģiju strauja attīstība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lv-LV" altLang="lv-LV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Nenoteiktība, neskaidrība darba tirgū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lv-LV" altLang="lv-LV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Jaunas profesijas/profesiju satura maiņa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lv-LV" altLang="lv-LV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lv-LV" alt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  </a:t>
            </a:r>
            <a:r>
              <a:rPr lang="lv-LV" altLang="lv-LV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Noteiktība</a:t>
            </a:r>
            <a:r>
              <a:rPr lang="lv-LV" altLang="lv-LV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	</a:t>
            </a:r>
            <a:r>
              <a:rPr lang="lv-LV" altLang="lv-LV" sz="28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			</a:t>
            </a:r>
            <a:r>
              <a:rPr lang="lv-LV" altLang="lv-LV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Nenoteiktība</a:t>
            </a:r>
            <a:r>
              <a:rPr lang="lv-LV" altLang="lv-LV" sz="28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	</a:t>
            </a:r>
          </a:p>
          <a:p>
            <a:pPr marL="114300" indent="0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lv-LV" alt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  </a:t>
            </a:r>
            <a:r>
              <a:rPr lang="lv-LV" altLang="lv-LV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Paredzamība</a:t>
            </a:r>
            <a:r>
              <a:rPr lang="lv-LV" altLang="lv-LV" sz="28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			</a:t>
            </a:r>
            <a:r>
              <a:rPr lang="lv-LV" alt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         Nejaušība/neziņa</a:t>
            </a:r>
            <a:endParaRPr lang="lv-LV" altLang="lv-LV" sz="2800" dirty="0">
              <a:solidFill>
                <a:schemeClr val="tx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114300" indent="0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lv-LV" alt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  Darbs </a:t>
            </a:r>
            <a:r>
              <a:rPr lang="lv-LV" altLang="lv-LV" sz="28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vienā profesijā		</a:t>
            </a:r>
            <a:r>
              <a:rPr lang="lv-LV" alt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         Profesijas </a:t>
            </a:r>
            <a:r>
              <a:rPr lang="lv-LV" altLang="lv-LV" sz="28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maiņa</a:t>
            </a:r>
          </a:p>
          <a:p>
            <a:pPr marL="114300" indent="0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lv-LV" alt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  Nodarbinātība</a:t>
            </a:r>
            <a:r>
              <a:rPr lang="lv-LV" altLang="lv-LV" sz="280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			</a:t>
            </a:r>
            <a:r>
              <a:rPr lang="lv-LV" alt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         </a:t>
            </a:r>
            <a:r>
              <a:rPr lang="lv-LV" altLang="lv-LV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Nodarbināmība</a:t>
            </a:r>
            <a:endParaRPr lang="lv-LV" altLang="lv-LV" sz="2800" dirty="0">
              <a:solidFill>
                <a:schemeClr val="tx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lv-LV" altLang="lv-LV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lv-LV" altLang="lv-LV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Nosaka jaunu </a:t>
            </a:r>
            <a:r>
              <a:rPr lang="lv-LV" altLang="lv-LV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zināšanu, prasmju </a:t>
            </a:r>
            <a:r>
              <a:rPr lang="lv-LV" altLang="lv-LV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nepieciešamību skolēniem</a:t>
            </a:r>
            <a:r>
              <a:rPr lang="lv-LV" altLang="lv-LV" b="1" dirty="0">
                <a:solidFill>
                  <a:srgbClr val="C00000"/>
                </a:solidFill>
              </a:rPr>
              <a:t>		</a:t>
            </a:r>
          </a:p>
          <a:p>
            <a:pPr>
              <a:defRPr/>
            </a:pPr>
            <a:endParaRPr lang="lv-LV" sz="2000" b="1" dirty="0">
              <a:solidFill>
                <a:srgbClr val="C00000"/>
              </a:solidFill>
            </a:endParaRPr>
          </a:p>
        </p:txBody>
      </p:sp>
      <p:sp>
        <p:nvSpPr>
          <p:cNvPr id="4" name="Striped Right Arrow 3"/>
          <p:cNvSpPr/>
          <p:nvPr/>
        </p:nvSpPr>
        <p:spPr>
          <a:xfrm>
            <a:off x="3779912" y="3933056"/>
            <a:ext cx="1728192" cy="900883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5</a:t>
            </a:fld>
            <a:endParaRPr lang="lv-LV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38" y="1000125"/>
            <a:ext cx="7786687" cy="52387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lv-LV" sz="2800" b="1">
                <a:solidFill>
                  <a:schemeClr val="bg1"/>
                </a:solidFill>
                <a:latin typeface="Franklin Gothic Book" pitchFamily="34" charset="0"/>
              </a:rPr>
              <a:t>ārpusstundu pasākumos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00" y="2428875"/>
            <a:ext cx="4572000" cy="46196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lv-LV" dirty="0">
                <a:solidFill>
                  <a:schemeClr val="bg1"/>
                </a:solidFill>
                <a:latin typeface="Franklin Gothic Book" pitchFamily="34" charset="0"/>
              </a:rPr>
              <a:t> </a:t>
            </a:r>
            <a:r>
              <a:rPr lang="lv-LV" sz="2400" b="1" dirty="0">
                <a:solidFill>
                  <a:schemeClr val="bg1"/>
                </a:solidFill>
                <a:latin typeface="Franklin Gothic Book" pitchFamily="34" charset="0"/>
              </a:rPr>
              <a:t>Projektu nedēļa pamatskolai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0688" y="2643188"/>
            <a:ext cx="2714625" cy="46196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lv-LV" dirty="0">
                <a:solidFill>
                  <a:schemeClr val="bg1"/>
                </a:solidFill>
                <a:latin typeface="Franklin Gothic Book" pitchFamily="34" charset="0"/>
              </a:rPr>
              <a:t> </a:t>
            </a:r>
            <a:r>
              <a:rPr lang="lv-LV" sz="2400" b="1" dirty="0">
                <a:solidFill>
                  <a:schemeClr val="bg1"/>
                </a:solidFill>
                <a:latin typeface="Franklin Gothic Book" pitchFamily="34" charset="0"/>
              </a:rPr>
              <a:t>Iespēju dienas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29125" y="3643313"/>
            <a:ext cx="3786188" cy="46196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lv-LV" sz="2400" b="1" dirty="0">
                <a:solidFill>
                  <a:schemeClr val="bg1"/>
                </a:solidFill>
                <a:latin typeface="Franklin Gothic Book" pitchFamily="34" charset="0"/>
              </a:rPr>
              <a:t> Profesiju labirinti</a:t>
            </a:r>
          </a:p>
        </p:txBody>
      </p:sp>
      <p:sp>
        <p:nvSpPr>
          <p:cNvPr id="7" name="Slide Number Placeholder 6"/>
          <p:cNvSpPr txBox="1">
            <a:spLocks noGrp="1"/>
          </p:cNvSpPr>
          <p:nvPr/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E7D25E1-C4A8-4732-A5B8-0D8621C65988}" type="slidenum">
              <a:rPr lang="lv-LV" sz="1200">
                <a:solidFill>
                  <a:schemeClr val="accent1">
                    <a:shade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50</a:t>
            </a:fld>
            <a:endParaRPr lang="lv-LV" sz="1200">
              <a:solidFill>
                <a:schemeClr val="accent1">
                  <a:shade val="75000"/>
                </a:schemeClr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500" y="4000500"/>
            <a:ext cx="3571875" cy="46196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lv-LV" sz="2400" b="1" dirty="0">
                <a:solidFill>
                  <a:schemeClr val="bg1"/>
                </a:solidFill>
                <a:latin typeface="Franklin Gothic Book" pitchFamily="34" charset="0"/>
              </a:rPr>
              <a:t> Absolventu stundas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71875" y="5000625"/>
            <a:ext cx="4357688" cy="46196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lv-LV" b="1" dirty="0">
                <a:solidFill>
                  <a:schemeClr val="bg1"/>
                </a:solidFill>
                <a:latin typeface="Franklin Gothic Book" pitchFamily="34" charset="0"/>
              </a:rPr>
              <a:t> </a:t>
            </a:r>
            <a:r>
              <a:rPr lang="lv-LV" sz="2400" b="1" dirty="0">
                <a:solidFill>
                  <a:schemeClr val="bg1"/>
                </a:solidFill>
                <a:latin typeface="Franklin Gothic Book" pitchFamily="34" charset="0"/>
              </a:rPr>
              <a:t>Veru durvis uz augstskolu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1175" y="5891213"/>
            <a:ext cx="5000625" cy="46196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lv-LV" sz="2400" b="1" dirty="0">
                <a:solidFill>
                  <a:schemeClr val="bg1"/>
                </a:solidFill>
                <a:latin typeface="Franklin Gothic Book" pitchFamily="34" charset="0"/>
              </a:rPr>
              <a:t> Sadarbības partneru pasākumi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lv-LV" sz="4000" b="1" dirty="0" smtClean="0">
                <a:effectLst/>
                <a:latin typeface="Times New Roman" pitchFamily="18" charset="0"/>
                <a:cs typeface="Times New Roman" pitchFamily="18" charset="0"/>
              </a:rPr>
              <a:t>Iespējas karjeras izglītības īstenošanai skolās</a:t>
            </a:r>
            <a:endParaRPr lang="ru-RU" sz="40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1340768"/>
            <a:ext cx="7772400" cy="518385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lv-LV" sz="2800" b="1" dirty="0" smtClean="0">
                <a:solidFill>
                  <a:schemeClr val="folHlink"/>
                </a:solidFill>
              </a:rPr>
              <a:t>	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Skolotāju profesionālās kompetences pilnveide</a:t>
            </a:r>
          </a:p>
          <a:p>
            <a:pPr eaLnBrk="1" hangingPunct="1"/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No mācīšanas uz mācīšanos (jāmāca mācīties, pēctecība, 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sistēmiskums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eaLnBrk="1" hangingPunct="1"/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No priekšstata un sapratnes uz zināšanām un izpratni, prasmi apgūto izmantot personīgi nozīmīgā darbībā;</a:t>
            </a:r>
          </a:p>
          <a:p>
            <a:pPr eaLnBrk="1" hangingPunct="1"/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No orientācijas uz rezultātu un iegūto balli  uz eksperimentu, uzdrīkstēšanos, risku un neveiksmju pārvarēšanu. (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Z.Anspoka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, 2009)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51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lv-LV" sz="3600" b="1" dirty="0" smtClean="0">
                <a:effectLst/>
                <a:latin typeface="Times New Roman" pitchFamily="18" charset="0"/>
                <a:cs typeface="Times New Roman" pitchFamily="18" charset="0"/>
              </a:rPr>
              <a:t>Kā integrēt karjeras izglītību mācību priekšmetos?</a:t>
            </a:r>
            <a:endParaRPr lang="ru-RU" sz="36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Pliki stāstījumi neder (der 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teorija+novērojumi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, prakse, pašiem darbojoties – 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kinestētiskā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un sociālā mācīšanās)</a:t>
            </a:r>
          </a:p>
          <a:p>
            <a:pPr eaLnBrk="1" hangingPunct="1"/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Parādīt to, kāpēc ir jāmācās un kā ir jāmācās (mēs koncentrējamies uz saturu)</a:t>
            </a:r>
          </a:p>
          <a:p>
            <a:pPr eaLnBrk="1" hangingPunct="1"/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Parādīt mācību priekšmeta/tēmas nozīmību turpmākajā dzīvē, karjerā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52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608" y="274638"/>
            <a:ext cx="7498080" cy="99412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lv-LV" sz="3600" b="1" dirty="0" smtClean="0">
                <a:effectLst/>
                <a:latin typeface="Times New Roman" pitchFamily="18" charset="0"/>
                <a:cs typeface="Times New Roman" pitchFamily="18" charset="0"/>
              </a:rPr>
              <a:t>Kā integrēt karjeras izglītību mācību priekšmetos?</a:t>
            </a:r>
            <a:endParaRPr lang="ru-RU" sz="36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624" y="1340768"/>
            <a:ext cx="7772400" cy="5040412"/>
          </a:xfrm>
        </p:spPr>
        <p:txBody>
          <a:bodyPr>
            <a:noAutofit/>
          </a:bodyPr>
          <a:lstStyle/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prasme mācīties</a:t>
            </a:r>
          </a:p>
          <a:p>
            <a:pPr lvl="1" eaLnBrk="1" hangingPunct="1">
              <a:lnSpc>
                <a:spcPct val="80000"/>
              </a:lnSpc>
            </a:pP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Informācijas uztvere un apstrāde (klausīšanās, uztvere, svarīgā izlobīšana, iegaumēšana (</a:t>
            </a: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saistot ar pieredzi, pārsteigt, 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atslēgas vārdi), info organizēšana (tabulas, grafiki, diagrammas, domu kartes, jēdzienu hierarhijas, veido asociācijas, raksta špikerus, kooperatīvā mācīšanās utt.))</a:t>
            </a:r>
          </a:p>
          <a:p>
            <a:pPr lvl="1" eaLnBrk="1" hangingPunct="1">
              <a:lnSpc>
                <a:spcPct val="80000"/>
              </a:lnSpc>
            </a:pPr>
            <a:endParaRPr lang="lv-LV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Izvēlas, salīdzina, sasaista, sakārto un raksturo – redukcija (domāšana ietekmē iegaumēšanas laiku)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Katram ir jāatrod savs veids caur savu individuālo pieredzi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53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lv-LV" sz="3600" b="1" dirty="0" smtClean="0">
                <a:effectLst/>
                <a:latin typeface="Times New Roman" pitchFamily="18" charset="0"/>
                <a:cs typeface="Times New Roman" pitchFamily="18" charset="0"/>
              </a:rPr>
              <a:t>Kā integrēt karjeras izglītību mācību priekšmetos?</a:t>
            </a:r>
            <a:endParaRPr lang="ru-RU" sz="36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1628801"/>
            <a:ext cx="7772400" cy="4752950"/>
          </a:xfrm>
        </p:spPr>
        <p:txBody>
          <a:bodyPr/>
          <a:lstStyle/>
          <a:p>
            <a:pPr eaLnBrk="1" hangingPunct="1"/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Jo vairāk mēs mācāmies, jo vieglāk ir iemācīties.</a:t>
            </a:r>
          </a:p>
          <a:p>
            <a:pPr eaLnBrk="1" hangingPunct="1"/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Nepārspīlēt intereses radīšanas lomu mācību procesā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(piem., auto vadīšana, to taču mācāmies ne tāpēc, ka interesē braukt ar auto, to apgūst sociālu iemeslu dēļ).</a:t>
            </a:r>
          </a:p>
          <a:p>
            <a:pPr eaLnBrk="1" hangingPunct="1"/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Jābūt atvērtiem mācībām (pozitīvs kāpinājums, “ak tā - pārdzīvojums”)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54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Neprasme mācīties</a:t>
            </a:r>
          </a:p>
        </p:txBody>
      </p:sp>
      <p:sp>
        <p:nvSpPr>
          <p:cNvPr id="901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Nav motivācijas</a:t>
            </a:r>
          </a:p>
          <a:p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Pietrūkst mērķtiecības un pašdisciplīnas</a:t>
            </a:r>
          </a:p>
          <a:p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Nepilnības operatīvajā atmiņā</a:t>
            </a:r>
          </a:p>
          <a:p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Nav izpratnes par apgūstamo vielu</a:t>
            </a:r>
          </a:p>
          <a:p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Neizmanto mācībās abas smadzeņu puslodes</a:t>
            </a:r>
          </a:p>
          <a:p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Nepārzina iegaumēšanas stratēģijas</a:t>
            </a:r>
          </a:p>
          <a:p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Mācībām traucē apātija, garlaicība</a:t>
            </a:r>
          </a:p>
          <a:p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Nav mācību darba </a:t>
            </a:r>
            <a:r>
              <a:rPr lang="lv-LV" dirty="0" err="1" smtClean="0">
                <a:latin typeface="Times New Roman" pitchFamily="18" charset="0"/>
                <a:cs typeface="Times New Roman" pitchFamily="18" charset="0"/>
              </a:rPr>
              <a:t>pamatprasmju</a:t>
            </a:r>
            <a:endParaRPr lang="lv-LV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4A0910D-D85B-4A0E-9669-FBBA8541FD95}" type="slidenum">
              <a:rPr lang="lv-LV" smtClean="0"/>
              <a:pPr/>
              <a:t>55</a:t>
            </a:fld>
            <a:endParaRPr lang="lv-LV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Lai veiksmīgi mācītos</a:t>
            </a:r>
          </a:p>
        </p:txBody>
      </p:sp>
      <p:sp>
        <p:nvSpPr>
          <p:cNvPr id="91139" name="Content Placeholder 2"/>
          <p:cNvSpPr>
            <a:spLocks noGrp="1"/>
          </p:cNvSpPr>
          <p:nvPr>
            <p:ph idx="1"/>
          </p:nvPr>
        </p:nvSpPr>
        <p:spPr>
          <a:xfrm>
            <a:off x="1043608" y="1196752"/>
            <a:ext cx="7890080" cy="540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>Sāciet ar izvērtēšanu!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Pavērojiet, kā skolēns mācās (darbības izpēte)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Noskaidrojiet, kas ietekmē skolēna mācīšanos (mācīšanās vieta, tēma, plāns, laiks utt.)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Apdomājiet, kāds ir skolēna mācīšanās process (Ko skolēns dara mācoties? Kā viņš mācās? Kā lasa? Kā klausās? Vai prot izlobīt informāciju? Kā to dara? Kā organizē informāciju?)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Izvērtējiet kopā ar skolēnu padarīto (Ko darīji pareizi? Ko varēji izdarīt labāk? Vai rīkojies ar savu izstrādāto plānu?) </a:t>
            </a:r>
          </a:p>
          <a:p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>Palīdziet skolēnam atrast labāko mācīšanās stratēģiju!</a:t>
            </a:r>
            <a:endParaRPr lang="lv-LV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920866C-DB6B-4752-B0D3-BD695402856E}" type="slidenum">
              <a:rPr lang="lv-LV" smtClean="0"/>
              <a:pPr/>
              <a:t>56</a:t>
            </a:fld>
            <a:endParaRPr lang="lv-LV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Daži piemēri</a:t>
            </a:r>
          </a:p>
        </p:txBody>
      </p:sp>
      <p:sp>
        <p:nvSpPr>
          <p:cNvPr id="92163" name="Content Placeholder 2"/>
          <p:cNvSpPr>
            <a:spLocks noGrp="1"/>
          </p:cNvSpPr>
          <p:nvPr>
            <p:ph idx="1"/>
          </p:nvPr>
        </p:nvSpPr>
        <p:spPr>
          <a:xfrm>
            <a:off x="827584" y="1196752"/>
            <a:ext cx="7797552" cy="547260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>Atcerēšanās stratēģijas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Notikumu virknes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Asociācijas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Atslēgas vārdi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Rīmju metode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Saīsinājumu metode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Pielīdzināšanas metode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Grafiskie organizatori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Svarīgā pasvītrošana/izcelšana ar krāsām</a:t>
            </a:r>
          </a:p>
          <a:p>
            <a:r>
              <a:rPr lang="lv-LV" sz="2400" dirty="0" err="1" smtClean="0">
                <a:latin typeface="Times New Roman" pitchFamily="18" charset="0"/>
                <a:cs typeface="Times New Roman" pitchFamily="18" charset="0"/>
              </a:rPr>
              <a:t>Vizualizācija</a:t>
            </a:r>
            <a:endParaRPr lang="lv-LV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Kooperatīvā mācīšanās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Špikeru metode</a:t>
            </a:r>
          </a:p>
          <a:p>
            <a:endParaRPr lang="lv-LV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C7B4007-88A6-49AD-BFE1-B7EBACF8E19C}" type="slidenum">
              <a:rPr lang="lv-LV" smtClean="0"/>
              <a:pPr/>
              <a:t>57</a:t>
            </a:fld>
            <a:endParaRPr lang="lv-LV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lv-LV" sz="3600" b="1" dirty="0" smtClean="0">
                <a:effectLst/>
                <a:latin typeface="Times New Roman" pitchFamily="18" charset="0"/>
                <a:cs typeface="Times New Roman" pitchFamily="18" charset="0"/>
              </a:rPr>
              <a:t>Kā integrēt karjeras izglītību mācību priekšmetos?</a:t>
            </a:r>
            <a:endParaRPr lang="ru-RU" sz="36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1484784"/>
            <a:ext cx="7772400" cy="5039841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Lai iemācītos, kā jāmācās, būtiski svarīga ir prasme plānot – domāt uz priekšu (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R.Fišers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, 2005)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lv-LV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Sistēmiski un sistemātiski norādījumi par to, kā izstrādāt plānu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lv-LV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Problēmu risināšanai pamatā ir kognitīvās prasmes, prasme plānot (domāt uz priekšu)</a:t>
            </a:r>
          </a:p>
          <a:p>
            <a:pPr eaLnBrk="1" hangingPunct="1"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Ikvienas problēmas risināšanai nepieciešama lēmuma pieņemšana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58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	“Pēdējo 30 gadu pētījumi liek secināt:</a:t>
            </a:r>
          </a:p>
          <a:p>
            <a:pPr>
              <a:buNone/>
            </a:pPr>
            <a:r>
              <a:rPr lang="lv-LV" dirty="0" smtClean="0"/>
              <a:t>	lai domātu, ir jāzina fakti. Tādi procesi kā kritiskā domāšana, prasme secināt, problēmrisināšana ir nesaraujami saistīti ar faktu zināšanu, kas glabājas ilgtermiņā.”</a:t>
            </a:r>
          </a:p>
          <a:p>
            <a:pPr algn="r">
              <a:buNone/>
            </a:pPr>
            <a:r>
              <a:rPr lang="lv-LV" dirty="0" smtClean="0"/>
              <a:t>(Daniel </a:t>
            </a:r>
            <a:r>
              <a:rPr lang="lv-LV" dirty="0" err="1" smtClean="0"/>
              <a:t>Willingham</a:t>
            </a:r>
            <a:r>
              <a:rPr lang="lv-LV" smtClean="0"/>
              <a:t>)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59</a:t>
            </a:fld>
            <a:endParaRPr lang="lv-LV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lv-LV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Karjeras izglītības aktualitāte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Font typeface="Arial" charset="0"/>
              <a:buNone/>
              <a:defRPr/>
            </a:pPr>
            <a:r>
              <a:rPr lang="lv-LV" alt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 skolēnam, pabeidzot skolu, būtu jāzina, jāprot...?  </a:t>
            </a:r>
            <a:endParaRPr lang="lv-LV" altLang="lv-LV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lv-LV" dirty="0"/>
          </a:p>
        </p:txBody>
      </p:sp>
      <p:sp>
        <p:nvSpPr>
          <p:cNvPr id="5" name="Sun 4"/>
          <p:cNvSpPr/>
          <p:nvPr/>
        </p:nvSpPr>
        <p:spPr>
          <a:xfrm>
            <a:off x="2555875" y="2708275"/>
            <a:ext cx="4752975" cy="3960813"/>
          </a:xfrm>
          <a:prstGeom prst="sun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lv-LV" sz="2000" b="1" dirty="0"/>
              <a:t>Kādas prasmes </a:t>
            </a:r>
          </a:p>
          <a:p>
            <a:pPr algn="ctr">
              <a:defRPr/>
            </a:pPr>
            <a:r>
              <a:rPr lang="lv-LV" sz="2000" b="1" dirty="0"/>
              <a:t>un  zināšanas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3600" b="1" dirty="0" smtClean="0">
                <a:effectLst/>
                <a:latin typeface="Times New Roman" pitchFamily="18" charset="0"/>
                <a:cs typeface="Times New Roman" pitchFamily="18" charset="0"/>
              </a:rPr>
              <a:t>Kā integrēt karjeras izglītību mācību priekšmetos?</a:t>
            </a:r>
          </a:p>
        </p:txBody>
      </p:sp>
      <p:sp>
        <p:nvSpPr>
          <p:cNvPr id="86019" name="Content Placeholder 2"/>
          <p:cNvSpPr>
            <a:spLocks noGrp="1"/>
          </p:cNvSpPr>
          <p:nvPr>
            <p:ph idx="1"/>
          </p:nvPr>
        </p:nvSpPr>
        <p:spPr>
          <a:xfrm>
            <a:off x="971550" y="1340768"/>
            <a:ext cx="7983538" cy="518385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Plānošanas prasmju attīstīšana</a:t>
            </a:r>
          </a:p>
          <a:p>
            <a:pPr>
              <a:buFont typeface="Wingdings" pitchFamily="2" charset="2"/>
              <a:buNone/>
            </a:pPr>
            <a:r>
              <a:rPr lang="lv-LV" sz="2800" u="sng" dirty="0" smtClean="0">
                <a:latin typeface="Times New Roman" pitchFamily="18" charset="0"/>
                <a:cs typeface="Times New Roman" pitchFamily="18" charset="0"/>
              </a:rPr>
              <a:t>Plāns problēmas risināšanai:</a:t>
            </a:r>
          </a:p>
          <a:p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Dod situāciju (reālās dzīves, pasakas, daiļdarba)</a:t>
            </a:r>
          </a:p>
          <a:p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Uzvedinošie jautājumi: ar kādu problēmu sastapās karalis/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lit.varonis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? Kāds varētu būt viņa plāns problēmas atrisināšanai? Kādas plāna pakāpes būs?/plāna uzbūve? Kādi būs plāna izpildes kritēriji? Vai plāns izdevās? Kāpēc?</a:t>
            </a:r>
          </a:p>
          <a:p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Papildus – kā bērns rīkotos kāda vietā esošajā situācijā?</a:t>
            </a:r>
          </a:p>
          <a:p>
            <a:endParaRPr lang="lv-LV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60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3600" b="1" dirty="0" smtClean="0">
                <a:effectLst/>
                <a:latin typeface="Times New Roman" pitchFamily="18" charset="0"/>
                <a:cs typeface="Times New Roman" pitchFamily="18" charset="0"/>
              </a:rPr>
              <a:t>Kā integrēt karjeras izglītību mācību priekšmetos?</a:t>
            </a:r>
          </a:p>
        </p:txBody>
      </p:sp>
      <p:sp>
        <p:nvSpPr>
          <p:cNvPr id="87043" name="Content Placeholder 2"/>
          <p:cNvSpPr>
            <a:spLocks noGrp="1"/>
          </p:cNvSpPr>
          <p:nvPr>
            <p:ph idx="1"/>
          </p:nvPr>
        </p:nvSpPr>
        <p:spPr>
          <a:xfrm>
            <a:off x="1182688" y="1484784"/>
            <a:ext cx="7772400" cy="5112866"/>
          </a:xfrm>
        </p:spPr>
        <p:txBody>
          <a:bodyPr/>
          <a:lstStyle/>
          <a:p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Dienas/nedēļas/nedēļas nogales plānu veidošana</a:t>
            </a:r>
          </a:p>
          <a:p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Uzrakstīt plānu mājasdarbu (mājās uzdotā) pildīšanai</a:t>
            </a:r>
          </a:p>
          <a:p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Dzīves plāns (iecerētais nākotnes plāns)</a:t>
            </a:r>
          </a:p>
          <a:p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Pārrunāt plānu nepieciešamību (skolēniem ir jāizjūt vajadzību pēc plāna/plānošanas)</a:t>
            </a:r>
          </a:p>
          <a:p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Iepazīstiniet skolēnus ar stundas plānu</a:t>
            </a:r>
          </a:p>
          <a:p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Skolotāja stundas plānošana – 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paredzamība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/ paraugs skolēnam plānošanai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61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3600" dirty="0" smtClean="0">
                <a:latin typeface="Times New Roman" pitchFamily="18" charset="0"/>
                <a:cs typeface="Times New Roman" pitchFamily="18" charset="0"/>
              </a:rPr>
              <a:t>Kā integrēt karjeras izglītību mācību priekšmetos?</a:t>
            </a:r>
          </a:p>
        </p:txBody>
      </p:sp>
      <p:sp>
        <p:nvSpPr>
          <p:cNvPr id="88067" name="Content Placeholder 2"/>
          <p:cNvSpPr>
            <a:spLocks noGrp="1"/>
          </p:cNvSpPr>
          <p:nvPr>
            <p:ph idx="1"/>
          </p:nvPr>
        </p:nvSpPr>
        <p:spPr>
          <a:xfrm>
            <a:off x="1182688" y="1844675"/>
            <a:ext cx="7772400" cy="4287838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lv-LV" b="1" i="1" dirty="0" smtClean="0">
                <a:latin typeface="Times New Roman" pitchFamily="18" charset="0"/>
                <a:cs typeface="Times New Roman" pitchFamily="18" charset="0"/>
              </a:rPr>
              <a:t>Mācību stundas plānošana</a:t>
            </a:r>
            <a:endParaRPr lang="lv-LV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v-LV" sz="2400" u="sng" dirty="0" smtClean="0"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 mēs darīsim? (jāzina, ar ko nodarbosies)</a:t>
            </a:r>
            <a:endParaRPr lang="lv-LV" sz="24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v-LV" sz="2400" u="sng" dirty="0" smtClean="0">
                <a:latin typeface="Times New Roman" pitchFamily="18" charset="0"/>
                <a:cs typeface="Times New Roman" pitchFamily="18" charset="0"/>
              </a:rPr>
              <a:t>Kur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 mums būs jāatrodas? (sagatavošanās uztvert vietu, telpu)</a:t>
            </a:r>
            <a:endParaRPr lang="lv-LV" sz="24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v-LV" sz="2400" u="sng" dirty="0" smtClean="0">
                <a:latin typeface="Times New Roman" pitchFamily="18" charset="0"/>
                <a:cs typeface="Times New Roman" pitchFamily="18" charset="0"/>
              </a:rPr>
              <a:t>Cik daudz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 mums būs jādara? (lai zinātu darbības apjomu)</a:t>
            </a:r>
            <a:endParaRPr lang="lv-LV" sz="24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v-LV" sz="2400" u="sng" dirty="0" smtClean="0">
                <a:latin typeface="Times New Roman" pitchFamily="18" charset="0"/>
                <a:cs typeface="Times New Roman" pitchFamily="18" charset="0"/>
              </a:rPr>
              <a:t>Cik ilgi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 mums tas būs jādara? (lai zinātu darbības beigas)</a:t>
            </a:r>
            <a:endParaRPr lang="lv-LV" sz="24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v-LV" sz="2400" u="sng" dirty="0" smtClean="0"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 mēs darīsim </a:t>
            </a:r>
            <a:r>
              <a:rPr lang="lv-LV" sz="2400" u="sng" dirty="0" smtClean="0">
                <a:latin typeface="Times New Roman" pitchFamily="18" charset="0"/>
                <a:cs typeface="Times New Roman" pitchFamily="18" charset="0"/>
              </a:rPr>
              <a:t>pēc tam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? (nepieciešams zināt, kas sekos pēc tam)</a:t>
            </a:r>
          </a:p>
          <a:p>
            <a:endParaRPr lang="lv-LV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62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3600" dirty="0" smtClean="0">
                <a:latin typeface="Times New Roman" pitchFamily="18" charset="0"/>
                <a:cs typeface="Times New Roman" pitchFamily="18" charset="0"/>
              </a:rPr>
              <a:t>Kā integrēt karjeras izglītību mācību priekšmetos?</a:t>
            </a:r>
          </a:p>
        </p:txBody>
      </p:sp>
      <p:sp>
        <p:nvSpPr>
          <p:cNvPr id="89091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0553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Arial" pitchFamily="34" charset="0"/>
              <a:buNone/>
            </a:pPr>
            <a:r>
              <a:rPr lang="lv-LV" sz="2800" b="1" i="1" dirty="0" smtClean="0">
                <a:latin typeface="Times New Roman" pitchFamily="18" charset="0"/>
                <a:cs typeface="Times New Roman" pitchFamily="18" charset="0"/>
              </a:rPr>
              <a:t>Kā plānot ilgtermiņa darbus</a:t>
            </a:r>
            <a:endParaRPr lang="lv-LV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Nosakiet, cik dienas palicis līdz darba nodošanas datumam, piemēram, 15 dienas</a:t>
            </a:r>
          </a:p>
          <a:p>
            <a:pPr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Sadaliet uzdevumu 15 dienām:</a:t>
            </a:r>
          </a:p>
          <a:p>
            <a:pPr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5 dienas – darbs bibliotēkā, piezīmju veidošana;</a:t>
            </a:r>
          </a:p>
          <a:p>
            <a:pPr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Viena diena – piezīmju strukturēšana;</a:t>
            </a:r>
          </a:p>
          <a:p>
            <a:pPr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2 dienas – uzmetuma veidošana (3 daļas)</a:t>
            </a:r>
          </a:p>
          <a:p>
            <a:pPr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3 dienas – vienas daļas uzrakstīšana dienā;</a:t>
            </a:r>
          </a:p>
          <a:p>
            <a:pPr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2 dienas – pārskatīšana un izmaiņas;</a:t>
            </a:r>
          </a:p>
          <a:p>
            <a:pPr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1 diena – darba beigu varianta sagatavošana;</a:t>
            </a:r>
          </a:p>
          <a:p>
            <a:pPr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1 diena – papildu neparedzētiem gadījumiem.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63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lv-LV" sz="3600" dirty="0" smtClean="0">
                <a:latin typeface="Times New Roman" pitchFamily="18" charset="0"/>
                <a:cs typeface="Times New Roman" pitchFamily="18" charset="0"/>
              </a:rPr>
              <a:t>Kā integrēt karjeras izglītību mācību priekšmetos?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Mērķa izvirzīšana </a:t>
            </a:r>
          </a:p>
          <a:p>
            <a:pPr eaLnBrk="1" hangingPunct="1"/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mācību gadam/tēmai, mācību stundai (klasei, kopā ar skolotāju, katrs pats sev);</a:t>
            </a:r>
          </a:p>
          <a:p>
            <a:pPr eaLnBrk="1" hangingPunct="1"/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Prognozējošie vērtējumi</a:t>
            </a:r>
          </a:p>
          <a:p>
            <a:pPr eaLnBrk="1" hangingPunct="1"/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u.c.</a:t>
            </a:r>
          </a:p>
          <a:p>
            <a:pPr eaLnBrk="1" hangingPunct="1">
              <a:buFont typeface="Wingdings" pitchFamily="2" charset="2"/>
              <a:buNone/>
            </a:pPr>
            <a:endParaRPr lang="ru-RU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64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3600" dirty="0" smtClean="0">
                <a:latin typeface="Times New Roman" pitchFamily="18" charset="0"/>
                <a:cs typeface="Times New Roman" pitchFamily="18" charset="0"/>
              </a:rPr>
              <a:t>Kā integrēt karjeras izglītību mācību priekšmetos?</a:t>
            </a:r>
          </a:p>
        </p:txBody>
      </p:sp>
      <p:sp>
        <p:nvSpPr>
          <p:cNvPr id="84995" name="Content Placeholder 2"/>
          <p:cNvSpPr>
            <a:spLocks noGrp="1"/>
          </p:cNvSpPr>
          <p:nvPr>
            <p:ph idx="1"/>
          </p:nvPr>
        </p:nvSpPr>
        <p:spPr>
          <a:xfrm>
            <a:off x="755650" y="1557338"/>
            <a:ext cx="8137525" cy="5300662"/>
          </a:xfrm>
        </p:spPr>
        <p:txBody>
          <a:bodyPr/>
          <a:lstStyle/>
          <a:p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Piemērs problēmrisināšanas prasmju attīstīšanai:</a:t>
            </a:r>
          </a:p>
          <a:p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Problēmas definēšana – Ko mēs gribam panākt?</a:t>
            </a:r>
          </a:p>
          <a:p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Informācijas savākšana – kas mums jāzina, lai atrisinātu šo problēmu?</a:t>
            </a:r>
          </a:p>
          <a:p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Metodes izstrādāšana – kā varam atrisināt šo problēmu?</a:t>
            </a:r>
          </a:p>
          <a:p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Metodes īstenošana – kā mēs problēmu risinām?</a:t>
            </a:r>
          </a:p>
          <a:p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Rezultātu pārbaude –vai esam sasnieguši mērķi?</a:t>
            </a:r>
          </a:p>
          <a:p>
            <a:endParaRPr lang="lv-LV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65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3600" dirty="0" smtClean="0">
                <a:latin typeface="Times New Roman" pitchFamily="18" charset="0"/>
                <a:cs typeface="Times New Roman" pitchFamily="18" charset="0"/>
              </a:rPr>
              <a:t>Kā integrēt karjeras izglītību mācību priekšmetos?</a:t>
            </a:r>
          </a:p>
        </p:txBody>
      </p:sp>
      <p:sp>
        <p:nvSpPr>
          <p:cNvPr id="93187" name="Content Placeholder 2"/>
          <p:cNvSpPr>
            <a:spLocks noGrp="1"/>
          </p:cNvSpPr>
          <p:nvPr>
            <p:ph idx="1"/>
          </p:nvPr>
        </p:nvSpPr>
        <p:spPr>
          <a:xfrm>
            <a:off x="1043608" y="1484784"/>
            <a:ext cx="7772400" cy="50133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Vēl daži piemēri (</a:t>
            </a:r>
            <a:r>
              <a:rPr lang="lv-LV" sz="2800" b="1" dirty="0" err="1" smtClean="0">
                <a:latin typeface="Times New Roman" pitchFamily="18" charset="0"/>
                <a:cs typeface="Times New Roman" pitchFamily="18" charset="0"/>
              </a:rPr>
              <a:t>pašnovērtēšanas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 prasmes):</a:t>
            </a:r>
          </a:p>
          <a:p>
            <a:pPr eaLnBrk="1" hangingPunct="1"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Mācību stundā skolēni 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strāda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ar 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māc.priekšmetu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standartu (prasībām, beidzot 9.klasi)”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1) Ja zina, uzraksta savai nākamajai profesijai/ vai nozarei/ vai dzīvei, viņuprāt, noderīgās prasmes;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Māc.priekšmetu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standartā atzīmē tās prasmes, kas atbilst skolēnu uzrakstītajam;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Māc.gada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beigās var apskatīties, kas no uzrakstītā ir apgūts</a:t>
            </a:r>
          </a:p>
          <a:p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Katras stundas beigās izvērtē, ko ir iemācījies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66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608" y="274638"/>
            <a:ext cx="7498080" cy="106613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lv-LV" sz="3600" b="1" dirty="0" smtClean="0">
                <a:effectLst/>
                <a:latin typeface="Times New Roman" pitchFamily="18" charset="0"/>
                <a:cs typeface="Times New Roman" pitchFamily="18" charset="0"/>
              </a:rPr>
              <a:t>Kā integrēt karjeras izglītību mācību priekšmetos</a:t>
            </a:r>
            <a:r>
              <a:rPr lang="lv-LV" sz="3600" dirty="0" smtClean="0"/>
              <a:t>?</a:t>
            </a:r>
            <a:endParaRPr lang="ru-RU" sz="3600" dirty="0" smtClean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1268760"/>
            <a:ext cx="7772400" cy="5256584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Prasme mācīties (stratēģiju apguve, pieredzes veidošana, mācīšanās nozīmības veidošana gribas attīstībai)</a:t>
            </a:r>
          </a:p>
          <a:p>
            <a:pPr eaLnBrk="1" hangingPunct="1">
              <a:lnSpc>
                <a:spcPct val="80000"/>
              </a:lnSpc>
            </a:pP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Pašnovērtēšanas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prasmes (stundas darba, mājasdarbu u.tml.)</a:t>
            </a:r>
          </a:p>
          <a:p>
            <a:pPr eaLnBrk="1" hangingPunct="1"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Problēmrisināšanas prasmes (situāciju uzdevumi)</a:t>
            </a:r>
          </a:p>
          <a:p>
            <a:pPr eaLnBrk="1" hangingPunct="1">
              <a:lnSpc>
                <a:spcPct val="80000"/>
              </a:lnSpc>
            </a:pP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Lēmumpieņemšanas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prasmes (situāciju uzdevumi)</a:t>
            </a:r>
          </a:p>
          <a:p>
            <a:pPr eaLnBrk="1" hangingPunct="1"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Plānošanas, organizēšanas prasmes (stundas/pētnieciskā darba mērķa izvirzīšana, sasniegšanas ceļu/veidu izvēle, realizācija, sasniegtā izvērtēšana; darbs grupās)</a:t>
            </a:r>
          </a:p>
          <a:p>
            <a:pPr eaLnBrk="1" hangingPunct="1">
              <a:lnSpc>
                <a:spcPct val="80000"/>
              </a:lnSpc>
            </a:pP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Pašvadības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prasmes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67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lv-LV" sz="3600" dirty="0" smtClean="0">
                <a:latin typeface="Times New Roman" pitchFamily="18" charset="0"/>
                <a:cs typeface="Times New Roman" pitchFamily="18" charset="0"/>
              </a:rPr>
              <a:t>Kā integrēt karjeras izglītību mācību priekšmetos?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Piemēri tematiskajos plānos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68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	Ja plāno kādu pārmaiņu, tad te ir jābūt labumam arī skolēniem, ja tādu nav, tad šī pārmaiņa nav vajadzīga.</a:t>
            </a:r>
          </a:p>
          <a:p>
            <a:pPr algn="r">
              <a:buNone/>
            </a:pPr>
            <a:r>
              <a:rPr lang="lv-LV" dirty="0" smtClean="0"/>
              <a:t>(Pasi </a:t>
            </a:r>
            <a:r>
              <a:rPr lang="lv-LV" dirty="0" err="1" smtClean="0"/>
              <a:t>Shaberg</a:t>
            </a:r>
            <a:r>
              <a:rPr lang="lv-LV" dirty="0" smtClean="0"/>
              <a:t>)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69</a:t>
            </a:fld>
            <a:endParaRPr lang="lv-LV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b="1" dirty="0" smtClean="0">
                <a:effectLst/>
                <a:latin typeface="Times New Roman" pitchFamily="18" charset="0"/>
                <a:cs typeface="Times New Roman" pitchFamily="18" charset="0"/>
              </a:rPr>
              <a:t>Karjeras izglītības aktualitāte</a:t>
            </a:r>
            <a:endParaRPr lang="ru-RU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1412776"/>
            <a:ext cx="7772400" cy="5184874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lv-LV" sz="2800" b="1" u="sng" dirty="0" smtClean="0">
                <a:latin typeface="Times New Roman" pitchFamily="18" charset="0"/>
                <a:cs typeface="Times New Roman" pitchFamily="18" charset="0"/>
              </a:rPr>
              <a:t>Darba devēju viedoklis</a:t>
            </a:r>
          </a:p>
          <a:p>
            <a:pPr eaLnBrk="1" hangingPunct="1">
              <a:lnSpc>
                <a:spcPct val="9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ātri apgūst visu jauno, ātri adaptējas jaunā vidē (spēja, prasme pieņemt apstākļu maiņu)</a:t>
            </a:r>
          </a:p>
          <a:p>
            <a:pPr eaLnBrk="1" hangingPunct="1">
              <a:lnSpc>
                <a:spcPct val="9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teicamas saskarsmes spējas, komunikācijas prasmes</a:t>
            </a:r>
          </a:p>
          <a:p>
            <a:pPr eaLnBrk="1" hangingPunct="1">
              <a:lnSpc>
                <a:spcPct val="9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ar 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pašvadības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pašorganizācijas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spējām apveltīti, spēj ātri pieņemt lēmumus, spēj ātri domāt un rīkoties, ir atbildīgi, ar iniciatīvu</a:t>
            </a:r>
          </a:p>
          <a:p>
            <a:pPr eaLnBrk="1" hangingPunct="1">
              <a:lnSpc>
                <a:spcPct val="9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labas svešvalodu prasmes</a:t>
            </a:r>
          </a:p>
          <a:p>
            <a:pPr eaLnBrk="1" hangingPunct="1">
              <a:lnSpc>
                <a:spcPct val="9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labas 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datorprasmes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(profesionālā līmenī)</a:t>
            </a:r>
          </a:p>
          <a:p>
            <a:pPr eaLnBrk="1" hangingPunct="1">
              <a:lnSpc>
                <a:spcPct val="9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augsta darba motivācija, lojalitāte un godīgums</a:t>
            </a:r>
          </a:p>
          <a:p>
            <a:pPr eaLnBrk="1" hangingPunct="1">
              <a:lnSpc>
                <a:spcPct val="9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ar darba pieredzi attiecīgajā jomā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7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620688"/>
            <a:ext cx="7933588" cy="562771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lv-LV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PALDIES PAR DARBU!</a:t>
            </a:r>
          </a:p>
          <a:p>
            <a:pPr algn="ctr">
              <a:buNone/>
            </a:pP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IZTURĪBU UN VEIKSMI!</a:t>
            </a:r>
          </a:p>
          <a:p>
            <a:pPr marL="114300" indent="0" algn="ctr">
              <a:lnSpc>
                <a:spcPct val="80000"/>
              </a:lnSpc>
              <a:buFont typeface="Arial" charset="0"/>
              <a:buNone/>
            </a:pPr>
            <a:endParaRPr lang="lv-LV" altLang="lv-LV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ctr">
              <a:lnSpc>
                <a:spcPct val="80000"/>
              </a:lnSpc>
              <a:buFont typeface="Arial" charset="0"/>
              <a:buNone/>
            </a:pPr>
            <a:r>
              <a:rPr lang="lv-LV" altLang="lv-LV" sz="2000" b="1" dirty="0" smtClean="0">
                <a:latin typeface="Times New Roman" pitchFamily="18" charset="0"/>
                <a:cs typeface="Times New Roman" pitchFamily="18" charset="0"/>
              </a:rPr>
              <a:t>Guna </a:t>
            </a:r>
            <a:r>
              <a:rPr lang="lv-LV" altLang="lv-LV" sz="2000" b="1" dirty="0" err="1" smtClean="0">
                <a:latin typeface="Times New Roman" pitchFamily="18" charset="0"/>
                <a:cs typeface="Times New Roman" pitchFamily="18" charset="0"/>
              </a:rPr>
              <a:t>Pudule</a:t>
            </a:r>
            <a:endParaRPr lang="lv-LV" altLang="lv-LV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ctr">
              <a:lnSpc>
                <a:spcPct val="80000"/>
              </a:lnSpc>
              <a:buFont typeface="Arial" charset="0"/>
              <a:buNone/>
            </a:pPr>
            <a:r>
              <a:rPr lang="lv-LV" altLang="lv-LV" sz="2000" dirty="0" err="1" smtClean="0">
                <a:latin typeface="Times New Roman" pitchFamily="18" charset="0"/>
                <a:cs typeface="Times New Roman" pitchFamily="18" charset="0"/>
              </a:rPr>
              <a:t>Dr.sc.admin</a:t>
            </a:r>
            <a:r>
              <a:rPr lang="lv-LV" altLang="lv-LV" sz="2000" dirty="0" smtClean="0">
                <a:latin typeface="Times New Roman" pitchFamily="18" charset="0"/>
                <a:cs typeface="Times New Roman" pitchFamily="18" charset="0"/>
              </a:rPr>
              <a:t>., Iļģuciema vidusskolas</a:t>
            </a:r>
          </a:p>
          <a:p>
            <a:pPr marL="114300" indent="0" algn="ctr">
              <a:lnSpc>
                <a:spcPct val="80000"/>
              </a:lnSpc>
              <a:buFont typeface="Arial" charset="0"/>
              <a:buNone/>
            </a:pPr>
            <a:r>
              <a:rPr lang="lv-LV" altLang="lv-LV" sz="2000" dirty="0" smtClean="0">
                <a:latin typeface="Times New Roman" pitchFamily="18" charset="0"/>
                <a:cs typeface="Times New Roman" pitchFamily="18" charset="0"/>
              </a:rPr>
              <a:t>direktores vietniece izglītības jomā</a:t>
            </a:r>
          </a:p>
          <a:p>
            <a:pPr marL="114300" indent="0" algn="ctr">
              <a:lnSpc>
                <a:spcPct val="80000"/>
              </a:lnSpc>
              <a:buFont typeface="Arial" charset="0"/>
              <a:buNone/>
            </a:pPr>
            <a:r>
              <a:rPr lang="lv-LV" altLang="lv-LV" sz="20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gpudule@gmail.com</a:t>
            </a:r>
            <a:endParaRPr lang="lv-LV" altLang="lv-LV" sz="20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algn="ctr">
              <a:lnSpc>
                <a:spcPct val="80000"/>
              </a:lnSpc>
              <a:buFont typeface="Arial" charset="0"/>
              <a:buNone/>
            </a:pPr>
            <a:endParaRPr lang="lv-LV" altLang="lv-LV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lv-LV" dirty="0" smtClean="0"/>
          </a:p>
          <a:p>
            <a:pPr algn="ctr">
              <a:buNone/>
            </a:pPr>
            <a:endParaRPr lang="lv-LV" dirty="0" smtClean="0"/>
          </a:p>
          <a:p>
            <a:pPr algn="ctr">
              <a:buNone/>
            </a:pP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70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115888"/>
            <a:ext cx="8569325" cy="5762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lv-LV" sz="2800" b="1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Nākotnes prasmes </a:t>
            </a:r>
            <a:r>
              <a:rPr lang="lv-LV" sz="2800" b="1" dirty="0" err="1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nodarbināmībai</a:t>
            </a:r>
            <a:r>
              <a:rPr lang="lv-LV" sz="2800" b="1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 (CEDEFOP)</a:t>
            </a:r>
            <a:endParaRPr lang="lv-LV" sz="2800" b="1" dirty="0"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07950" y="692150"/>
          <a:ext cx="8928992" cy="61720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/>
                <a:gridCol w="4464496"/>
              </a:tblGrid>
              <a:tr h="364971">
                <a:tc>
                  <a:txBody>
                    <a:bodyPr/>
                    <a:lstStyle/>
                    <a:p>
                      <a:r>
                        <a:rPr lang="lv-LV" dirty="0" smtClean="0">
                          <a:latin typeface="Times New Roman" pitchFamily="18" charset="0"/>
                          <a:cs typeface="Times New Roman" pitchFamily="18" charset="0"/>
                        </a:rPr>
                        <a:t>Zināšanas un prasmes</a:t>
                      </a:r>
                      <a:endParaRPr lang="lv-LV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>
                          <a:latin typeface="Times New Roman" pitchFamily="18" charset="0"/>
                          <a:cs typeface="Times New Roman" pitchFamily="18" charset="0"/>
                        </a:rPr>
                        <a:t>Zināšanu un prasmju piemēri</a:t>
                      </a:r>
                      <a:endParaRPr lang="lv-LV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86156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Zināšanas (</a:t>
                      </a:r>
                      <a:r>
                        <a:rPr lang="lv-LV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hard</a:t>
                      </a:r>
                      <a:r>
                        <a:rPr lang="lv-LV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lv-LV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skills</a:t>
                      </a:r>
                      <a:r>
                        <a:rPr lang="lv-LV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lv-LV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Normatīvā regulējuma pārzināšana, valodas, E-prasmes, tehniskās zināšanas noteiktā nozarē, produktu pārzināšana, produktu attīstība, mārketinga zināšanas</a:t>
                      </a:r>
                      <a:endParaRPr lang="lv-LV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12428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Sociālās prasmes</a:t>
                      </a:r>
                      <a:endParaRPr lang="lv-LV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Prasmes strādāt komandā, klausīšanās prasmes, sapratne, komunikācija, valodas, sociālās</a:t>
                      </a:r>
                      <a:r>
                        <a:rPr lang="lv-LV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tīklošanas prasmes</a:t>
                      </a:r>
                      <a:endParaRPr lang="lv-LV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62514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Problēmu risināšanas prasmes</a:t>
                      </a:r>
                      <a:endParaRPr lang="lv-LV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Analizēšanas prasmes, iniciatīva, radošums</a:t>
                      </a:r>
                      <a:endParaRPr lang="lv-LV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38699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Sava darba plānošanas un vadīšanas prasmes</a:t>
                      </a:r>
                      <a:endParaRPr lang="lv-LV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Plānošanas prasmes, stresa un laika vadīšanas prasmes, elastīgums</a:t>
                      </a:r>
                      <a:endParaRPr lang="lv-LV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59884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Vadības zināšanas</a:t>
                      </a:r>
                      <a:endParaRPr lang="lv-LV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Stratēģijas un vīzijas</a:t>
                      </a:r>
                      <a:r>
                        <a:rPr lang="lv-LV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izstrādes prasmes, komandas veidošanas prasmes, </a:t>
                      </a:r>
                      <a:r>
                        <a:rPr lang="lv-LV" sz="1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kouča</a:t>
                      </a:r>
                      <a:r>
                        <a:rPr lang="lv-LV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prasmes, pārmaiņu vadība, projektu vadīšana, procesu optimizācija,  kvalitātes vadīšana</a:t>
                      </a:r>
                      <a:endParaRPr lang="lv-LV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40651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Uzņēmējdarbības zināšanas</a:t>
                      </a:r>
                      <a:endParaRPr lang="lv-LV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Uzņēmējdarbības uzsākšanas un attīstīšanas zināšanas, prasmes, mērķu izvirzīšanas un sasniegšanas zināšanas un prasmes</a:t>
                      </a:r>
                      <a:endParaRPr lang="lv-LV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8</a:t>
            </a:fld>
            <a:endParaRPr lang="lv-LV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b="1" dirty="0" smtClean="0">
                <a:effectLst/>
                <a:latin typeface="Times New Roman" pitchFamily="18" charset="0"/>
                <a:cs typeface="Times New Roman" pitchFamily="18" charset="0"/>
              </a:rPr>
              <a:t>Karjeras izglītības aktualitāte</a:t>
            </a:r>
            <a:endParaRPr lang="ru-RU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5616" y="1412776"/>
            <a:ext cx="7772400" cy="4895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lv-LV" sz="2800" dirty="0" smtClean="0"/>
              <a:t>	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Ir mainījies akcents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no pasīvā izpildītāja uz aktīvo, radošo indivīdu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, kas ir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orientēts uz pašattīstību, pašaudzināšanu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lv-LV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indivīda, personības attīstībā un karjeras vadības kompetences veidošanā mūsdienu sabiedrības un ekonomikas kontekstā nozīmīgas ir:</a:t>
            </a:r>
          </a:p>
          <a:p>
            <a:pPr lvl="1" eaLnBrk="1" hangingPunct="1">
              <a:lnSpc>
                <a:spcPct val="90000"/>
              </a:lnSpc>
            </a:pP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sociālās prasmes, </a:t>
            </a:r>
          </a:p>
          <a:p>
            <a:pPr lvl="1" eaLnBrk="1" hangingPunct="1">
              <a:lnSpc>
                <a:spcPct val="90000"/>
              </a:lnSpc>
            </a:pP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pieredzes veidošana, </a:t>
            </a:r>
          </a:p>
          <a:p>
            <a:pPr lvl="1" eaLnBrk="1" hangingPunct="1">
              <a:lnSpc>
                <a:spcPct val="90000"/>
              </a:lnSpc>
            </a:pP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indivīda paša aktīva darbība un sevis kā personības nepārtraukta pilnīgošana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18.02.2015.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19AA-3A2C-43A1-89AB-77D71E595961}" type="slidenum">
              <a:rPr lang="lv-LV" smtClean="0"/>
              <a:pPr/>
              <a:t>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Guna Pudule</a:t>
            </a:r>
            <a:endParaRPr lang="lv-LV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0"/>
  <p:tag name="TIME" val="15"/>
  <p:tag name="QUESTION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0"/>
  <p:tag name="TIME" val="15"/>
  <p:tag name="QUES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0"/>
  <p:tag name="TIME" val="15"/>
  <p:tag name="QUESTION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0"/>
  <p:tag name="TIME" val="15"/>
  <p:tag name="QUESTION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0"/>
  <p:tag name="TIME" val="15"/>
  <p:tag name="QUESTION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530</TotalTime>
  <Words>3284</Words>
  <Application>Microsoft Office PowerPoint</Application>
  <PresentationFormat>On-screen Show (4:3)</PresentationFormat>
  <Paragraphs>762</Paragraphs>
  <Slides>70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1" baseType="lpstr">
      <vt:lpstr>Solstice</vt:lpstr>
      <vt:lpstr>Karjeras izglītības atbalsta sistēmas veidošana un vadība</vt:lpstr>
      <vt:lpstr>Kas ir karjera?  Kas ir karjeras izglītība? </vt:lpstr>
      <vt:lpstr>      Karjera</vt:lpstr>
      <vt:lpstr>Kas ir karjera?  (Jaunākie jēdziena skaidrojumi)</vt:lpstr>
      <vt:lpstr>Karjeras izglītības aktualitāte</vt:lpstr>
      <vt:lpstr>Karjeras izglītības aktualitāte</vt:lpstr>
      <vt:lpstr>Karjeras izglītības aktualitāte</vt:lpstr>
      <vt:lpstr>Nākotnes prasmes nodarbināmībai (CEDEFOP)</vt:lpstr>
      <vt:lpstr>Karjeras izglītības aktualitāte</vt:lpstr>
      <vt:lpstr>Karjeras izglītības aktualitāte</vt:lpstr>
      <vt:lpstr>Pamatskolu beigušo turpmākā izglītība (LR Centrālā statistikas pārvalde)</vt:lpstr>
      <vt:lpstr>Vidusskolu beigušo turpmākā izglītība  (LR Centrālā statistikas pārvalde)</vt:lpstr>
      <vt:lpstr>Karjeras izglītības aktualitāte</vt:lpstr>
      <vt:lpstr>Resursi, kas jāizmanto un jāvada</vt:lpstr>
      <vt:lpstr>Bronfenbrennera ekoloģiskais modelis</vt:lpstr>
      <vt:lpstr>Karjeras attīstība</vt:lpstr>
      <vt:lpstr>Karjeras attīstība</vt:lpstr>
      <vt:lpstr>Kas ir karjeras izglītība?</vt:lpstr>
      <vt:lpstr>Kas tad skolā ir jāmāca KI ietvaros?</vt:lpstr>
      <vt:lpstr>Kas ir karjeras izglītība?</vt:lpstr>
      <vt:lpstr>Kas ir karjeras izglītība?</vt:lpstr>
      <vt:lpstr>Slide 22</vt:lpstr>
      <vt:lpstr>Slide 23</vt:lpstr>
      <vt:lpstr>Plānošanas pamats –  skolēna karjeras attīstības procesi</vt:lpstr>
      <vt:lpstr>Kas tad skolā ir jāmāca KI ietvaros?</vt:lpstr>
      <vt:lpstr>Kas tad skolā ir jāmāca KI ietvaros?</vt:lpstr>
      <vt:lpstr>Kas tad skolā ir jāmāca KI ietvaros?</vt:lpstr>
      <vt:lpstr>Kas tad skolā ir jāmāca KI ietvaros?</vt:lpstr>
      <vt:lpstr>Kas tad skolā ir jāmāca KI ietvaros?</vt:lpstr>
      <vt:lpstr>Kas tad skolā ir jāmāca KI ietvaros?</vt:lpstr>
      <vt:lpstr>Kas tad skolā ir jāmāca KI ietvaros?</vt:lpstr>
      <vt:lpstr>Kas tad skolā ir jāmāca KI ietvaros?</vt:lpstr>
      <vt:lpstr>Kas tad skolā ir jāmāca KI ietvaros?</vt:lpstr>
      <vt:lpstr> </vt:lpstr>
      <vt:lpstr>Kas tad skolā ir jāmāca KI ietvaros?</vt:lpstr>
      <vt:lpstr>Kas tad skolā ir jāmāca KI ietvaros?</vt:lpstr>
      <vt:lpstr>Ko plāno?</vt:lpstr>
      <vt:lpstr>Slide 38</vt:lpstr>
      <vt:lpstr>Karjeras izglītības atbalsta sistēmas vadība skolā</vt:lpstr>
      <vt:lpstr>Slide 40</vt:lpstr>
      <vt:lpstr>Cilvēkresursi karjeras izglītības atbalsta īstenošanā </vt:lpstr>
      <vt:lpstr>Slide 42</vt:lpstr>
      <vt:lpstr>Slide 43</vt:lpstr>
      <vt:lpstr>Slide 44</vt:lpstr>
      <vt:lpstr>Skolas dokumentācija</vt:lpstr>
      <vt:lpstr>Karjeras izglītības programma</vt:lpstr>
      <vt:lpstr>Slide 47</vt:lpstr>
      <vt:lpstr>Slide 48</vt:lpstr>
      <vt:lpstr>Slide 49</vt:lpstr>
      <vt:lpstr>Slide 50</vt:lpstr>
      <vt:lpstr>Iespējas karjeras izglītības īstenošanai skolās</vt:lpstr>
      <vt:lpstr>Kā integrēt karjeras izglītību mācību priekšmetos?</vt:lpstr>
      <vt:lpstr>Kā integrēt karjeras izglītību mācību priekšmetos?</vt:lpstr>
      <vt:lpstr>Kā integrēt karjeras izglītību mācību priekšmetos?</vt:lpstr>
      <vt:lpstr>Neprasme mācīties</vt:lpstr>
      <vt:lpstr>Lai veiksmīgi mācītos</vt:lpstr>
      <vt:lpstr>Daži piemēri</vt:lpstr>
      <vt:lpstr>Kā integrēt karjeras izglītību mācību priekšmetos?</vt:lpstr>
      <vt:lpstr>Slide 59</vt:lpstr>
      <vt:lpstr>Kā integrēt karjeras izglītību mācību priekšmetos?</vt:lpstr>
      <vt:lpstr>Kā integrēt karjeras izglītību mācību priekšmetos?</vt:lpstr>
      <vt:lpstr>Kā integrēt karjeras izglītību mācību priekšmetos?</vt:lpstr>
      <vt:lpstr>Kā integrēt karjeras izglītību mācību priekšmetos?</vt:lpstr>
      <vt:lpstr>Kā integrēt karjeras izglītību mācību priekšmetos?</vt:lpstr>
      <vt:lpstr>Kā integrēt karjeras izglītību mācību priekšmetos?</vt:lpstr>
      <vt:lpstr>Kā integrēt karjeras izglītību mācību priekšmetos?</vt:lpstr>
      <vt:lpstr>Kā integrēt karjeras izglītību mācību priekšmetos?</vt:lpstr>
      <vt:lpstr>Kā integrēt karjeras izglītību mācību priekšmetos?</vt:lpstr>
      <vt:lpstr>Slide 69</vt:lpstr>
      <vt:lpstr>Slide 70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Atis Puduls</dc:creator>
  <cp:lastModifiedBy>Guest</cp:lastModifiedBy>
  <cp:revision>93</cp:revision>
  <dcterms:created xsi:type="dcterms:W3CDTF">2014-08-23T08:51:06Z</dcterms:created>
  <dcterms:modified xsi:type="dcterms:W3CDTF">2015-04-22T19:16:18Z</dcterms:modified>
</cp:coreProperties>
</file>