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7" r:id="rId3"/>
    <p:sldId id="257" r:id="rId4"/>
    <p:sldId id="262" r:id="rId5"/>
    <p:sldId id="264" r:id="rId6"/>
    <p:sldId id="269" r:id="rId7"/>
    <p:sldId id="265" r:id="rId8"/>
    <p:sldId id="277" r:id="rId9"/>
    <p:sldId id="266" r:id="rId10"/>
    <p:sldId id="270" r:id="rId11"/>
    <p:sldId id="271" r:id="rId12"/>
    <p:sldId id="278" r:id="rId13"/>
    <p:sldId id="272" r:id="rId14"/>
    <p:sldId id="273" r:id="rId15"/>
    <p:sldId id="274" r:id="rId16"/>
    <p:sldId id="275" r:id="rId17"/>
  </p:sldIdLst>
  <p:sldSz cx="12192000" cy="6858000"/>
  <p:notesSz cx="6858000" cy="9144000"/>
  <p:defaultText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660033"/>
    <a:srgbClr val="FF66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147" autoAdjust="0"/>
    <p:restoredTop sz="94660"/>
  </p:normalViewPr>
  <p:slideViewPr>
    <p:cSldViewPr snapToGrid="0">
      <p:cViewPr varScale="1">
        <p:scale>
          <a:sx n="52" d="100"/>
          <a:sy n="52" d="100"/>
        </p:scale>
        <p:origin x="662" y="4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lv-LV"/>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lv-LV"/>
          </a:p>
        </p:txBody>
      </p:sp>
      <p:sp>
        <p:nvSpPr>
          <p:cNvPr id="4" name="Date Placeholder 3"/>
          <p:cNvSpPr>
            <a:spLocks noGrp="1"/>
          </p:cNvSpPr>
          <p:nvPr>
            <p:ph type="dt" sz="half" idx="10"/>
          </p:nvPr>
        </p:nvSpPr>
        <p:spPr/>
        <p:txBody>
          <a:bodyPr/>
          <a:lstStyle/>
          <a:p>
            <a:fld id="{7B509C71-E43D-4C0D-B88C-4E60A39AA631}" type="datetimeFigureOut">
              <a:rPr lang="lv-LV" smtClean="0"/>
              <a:t>22-09-201414</a:t>
            </a:fld>
            <a:endParaRPr lang="lv-LV"/>
          </a:p>
        </p:txBody>
      </p:sp>
      <p:sp>
        <p:nvSpPr>
          <p:cNvPr id="5" name="Footer Placeholder 4"/>
          <p:cNvSpPr>
            <a:spLocks noGrp="1"/>
          </p:cNvSpPr>
          <p:nvPr>
            <p:ph type="ftr" sz="quarter" idx="11"/>
          </p:nvPr>
        </p:nvSpPr>
        <p:spPr/>
        <p:txBody>
          <a:bodyPr/>
          <a:lstStyle/>
          <a:p>
            <a:endParaRPr lang="lv-LV"/>
          </a:p>
        </p:txBody>
      </p:sp>
      <p:sp>
        <p:nvSpPr>
          <p:cNvPr id="6" name="Slide Number Placeholder 5"/>
          <p:cNvSpPr>
            <a:spLocks noGrp="1"/>
          </p:cNvSpPr>
          <p:nvPr>
            <p:ph type="sldNum" sz="quarter" idx="12"/>
          </p:nvPr>
        </p:nvSpPr>
        <p:spPr/>
        <p:txBody>
          <a:bodyPr/>
          <a:lstStyle/>
          <a:p>
            <a:fld id="{7AB4DAFF-2086-461D-A97A-73E00C2F662A}" type="slidenum">
              <a:rPr lang="lv-LV" smtClean="0"/>
              <a:t>‹#›</a:t>
            </a:fld>
            <a:endParaRPr lang="lv-LV"/>
          </a:p>
        </p:txBody>
      </p:sp>
    </p:spTree>
    <p:extLst>
      <p:ext uri="{BB962C8B-B14F-4D97-AF65-F5344CB8AC3E}">
        <p14:creationId xmlns:p14="http://schemas.microsoft.com/office/powerpoint/2010/main" val="424635846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lv-LV"/>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lv-LV"/>
          </a:p>
        </p:txBody>
      </p:sp>
      <p:sp>
        <p:nvSpPr>
          <p:cNvPr id="4" name="Date Placeholder 3"/>
          <p:cNvSpPr>
            <a:spLocks noGrp="1"/>
          </p:cNvSpPr>
          <p:nvPr>
            <p:ph type="dt" sz="half" idx="10"/>
          </p:nvPr>
        </p:nvSpPr>
        <p:spPr/>
        <p:txBody>
          <a:bodyPr/>
          <a:lstStyle/>
          <a:p>
            <a:fld id="{7B509C71-E43D-4C0D-B88C-4E60A39AA631}" type="datetimeFigureOut">
              <a:rPr lang="lv-LV" smtClean="0"/>
              <a:t>22-09-201414</a:t>
            </a:fld>
            <a:endParaRPr lang="lv-LV"/>
          </a:p>
        </p:txBody>
      </p:sp>
      <p:sp>
        <p:nvSpPr>
          <p:cNvPr id="5" name="Footer Placeholder 4"/>
          <p:cNvSpPr>
            <a:spLocks noGrp="1"/>
          </p:cNvSpPr>
          <p:nvPr>
            <p:ph type="ftr" sz="quarter" idx="11"/>
          </p:nvPr>
        </p:nvSpPr>
        <p:spPr/>
        <p:txBody>
          <a:bodyPr/>
          <a:lstStyle/>
          <a:p>
            <a:endParaRPr lang="lv-LV"/>
          </a:p>
        </p:txBody>
      </p:sp>
      <p:sp>
        <p:nvSpPr>
          <p:cNvPr id="6" name="Slide Number Placeholder 5"/>
          <p:cNvSpPr>
            <a:spLocks noGrp="1"/>
          </p:cNvSpPr>
          <p:nvPr>
            <p:ph type="sldNum" sz="quarter" idx="12"/>
          </p:nvPr>
        </p:nvSpPr>
        <p:spPr/>
        <p:txBody>
          <a:bodyPr/>
          <a:lstStyle/>
          <a:p>
            <a:fld id="{7AB4DAFF-2086-461D-A97A-73E00C2F662A}" type="slidenum">
              <a:rPr lang="lv-LV" smtClean="0"/>
              <a:t>‹#›</a:t>
            </a:fld>
            <a:endParaRPr lang="lv-LV"/>
          </a:p>
        </p:txBody>
      </p:sp>
    </p:spTree>
    <p:extLst>
      <p:ext uri="{BB962C8B-B14F-4D97-AF65-F5344CB8AC3E}">
        <p14:creationId xmlns:p14="http://schemas.microsoft.com/office/powerpoint/2010/main" val="310071609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lv-LV"/>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lv-LV"/>
          </a:p>
        </p:txBody>
      </p:sp>
      <p:sp>
        <p:nvSpPr>
          <p:cNvPr id="4" name="Date Placeholder 3"/>
          <p:cNvSpPr>
            <a:spLocks noGrp="1"/>
          </p:cNvSpPr>
          <p:nvPr>
            <p:ph type="dt" sz="half" idx="10"/>
          </p:nvPr>
        </p:nvSpPr>
        <p:spPr/>
        <p:txBody>
          <a:bodyPr/>
          <a:lstStyle/>
          <a:p>
            <a:fld id="{7B509C71-E43D-4C0D-B88C-4E60A39AA631}" type="datetimeFigureOut">
              <a:rPr lang="lv-LV" smtClean="0"/>
              <a:t>22-09-201414</a:t>
            </a:fld>
            <a:endParaRPr lang="lv-LV"/>
          </a:p>
        </p:txBody>
      </p:sp>
      <p:sp>
        <p:nvSpPr>
          <p:cNvPr id="5" name="Footer Placeholder 4"/>
          <p:cNvSpPr>
            <a:spLocks noGrp="1"/>
          </p:cNvSpPr>
          <p:nvPr>
            <p:ph type="ftr" sz="quarter" idx="11"/>
          </p:nvPr>
        </p:nvSpPr>
        <p:spPr/>
        <p:txBody>
          <a:bodyPr/>
          <a:lstStyle/>
          <a:p>
            <a:endParaRPr lang="lv-LV"/>
          </a:p>
        </p:txBody>
      </p:sp>
      <p:sp>
        <p:nvSpPr>
          <p:cNvPr id="6" name="Slide Number Placeholder 5"/>
          <p:cNvSpPr>
            <a:spLocks noGrp="1"/>
          </p:cNvSpPr>
          <p:nvPr>
            <p:ph type="sldNum" sz="quarter" idx="12"/>
          </p:nvPr>
        </p:nvSpPr>
        <p:spPr/>
        <p:txBody>
          <a:bodyPr/>
          <a:lstStyle/>
          <a:p>
            <a:fld id="{7AB4DAFF-2086-461D-A97A-73E00C2F662A}" type="slidenum">
              <a:rPr lang="lv-LV" smtClean="0"/>
              <a:t>‹#›</a:t>
            </a:fld>
            <a:endParaRPr lang="lv-LV"/>
          </a:p>
        </p:txBody>
      </p:sp>
    </p:spTree>
    <p:extLst>
      <p:ext uri="{BB962C8B-B14F-4D97-AF65-F5344CB8AC3E}">
        <p14:creationId xmlns:p14="http://schemas.microsoft.com/office/powerpoint/2010/main" val="161334695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lv-LV"/>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lv-LV"/>
          </a:p>
        </p:txBody>
      </p:sp>
      <p:sp>
        <p:nvSpPr>
          <p:cNvPr id="4" name="Date Placeholder 3"/>
          <p:cNvSpPr>
            <a:spLocks noGrp="1"/>
          </p:cNvSpPr>
          <p:nvPr>
            <p:ph type="dt" sz="half" idx="10"/>
          </p:nvPr>
        </p:nvSpPr>
        <p:spPr/>
        <p:txBody>
          <a:bodyPr/>
          <a:lstStyle/>
          <a:p>
            <a:fld id="{7B509C71-E43D-4C0D-B88C-4E60A39AA631}" type="datetimeFigureOut">
              <a:rPr lang="lv-LV" smtClean="0"/>
              <a:t>22-09-201414</a:t>
            </a:fld>
            <a:endParaRPr lang="lv-LV"/>
          </a:p>
        </p:txBody>
      </p:sp>
      <p:sp>
        <p:nvSpPr>
          <p:cNvPr id="5" name="Footer Placeholder 4"/>
          <p:cNvSpPr>
            <a:spLocks noGrp="1"/>
          </p:cNvSpPr>
          <p:nvPr>
            <p:ph type="ftr" sz="quarter" idx="11"/>
          </p:nvPr>
        </p:nvSpPr>
        <p:spPr/>
        <p:txBody>
          <a:bodyPr/>
          <a:lstStyle/>
          <a:p>
            <a:endParaRPr lang="lv-LV"/>
          </a:p>
        </p:txBody>
      </p:sp>
      <p:sp>
        <p:nvSpPr>
          <p:cNvPr id="6" name="Slide Number Placeholder 5"/>
          <p:cNvSpPr>
            <a:spLocks noGrp="1"/>
          </p:cNvSpPr>
          <p:nvPr>
            <p:ph type="sldNum" sz="quarter" idx="12"/>
          </p:nvPr>
        </p:nvSpPr>
        <p:spPr/>
        <p:txBody>
          <a:bodyPr/>
          <a:lstStyle/>
          <a:p>
            <a:fld id="{7AB4DAFF-2086-461D-A97A-73E00C2F662A}" type="slidenum">
              <a:rPr lang="lv-LV" smtClean="0"/>
              <a:t>‹#›</a:t>
            </a:fld>
            <a:endParaRPr lang="lv-LV"/>
          </a:p>
        </p:txBody>
      </p:sp>
    </p:spTree>
    <p:extLst>
      <p:ext uri="{BB962C8B-B14F-4D97-AF65-F5344CB8AC3E}">
        <p14:creationId xmlns:p14="http://schemas.microsoft.com/office/powerpoint/2010/main" val="116985686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lv-LV"/>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7B509C71-E43D-4C0D-B88C-4E60A39AA631}" type="datetimeFigureOut">
              <a:rPr lang="lv-LV" smtClean="0"/>
              <a:t>22-09-201414</a:t>
            </a:fld>
            <a:endParaRPr lang="lv-LV"/>
          </a:p>
        </p:txBody>
      </p:sp>
      <p:sp>
        <p:nvSpPr>
          <p:cNvPr id="5" name="Footer Placeholder 4"/>
          <p:cNvSpPr>
            <a:spLocks noGrp="1"/>
          </p:cNvSpPr>
          <p:nvPr>
            <p:ph type="ftr" sz="quarter" idx="11"/>
          </p:nvPr>
        </p:nvSpPr>
        <p:spPr/>
        <p:txBody>
          <a:bodyPr/>
          <a:lstStyle/>
          <a:p>
            <a:endParaRPr lang="lv-LV"/>
          </a:p>
        </p:txBody>
      </p:sp>
      <p:sp>
        <p:nvSpPr>
          <p:cNvPr id="6" name="Slide Number Placeholder 5"/>
          <p:cNvSpPr>
            <a:spLocks noGrp="1"/>
          </p:cNvSpPr>
          <p:nvPr>
            <p:ph type="sldNum" sz="quarter" idx="12"/>
          </p:nvPr>
        </p:nvSpPr>
        <p:spPr/>
        <p:txBody>
          <a:bodyPr/>
          <a:lstStyle/>
          <a:p>
            <a:fld id="{7AB4DAFF-2086-461D-A97A-73E00C2F662A}" type="slidenum">
              <a:rPr lang="lv-LV" smtClean="0"/>
              <a:t>‹#›</a:t>
            </a:fld>
            <a:endParaRPr lang="lv-LV"/>
          </a:p>
        </p:txBody>
      </p:sp>
    </p:spTree>
    <p:extLst>
      <p:ext uri="{BB962C8B-B14F-4D97-AF65-F5344CB8AC3E}">
        <p14:creationId xmlns:p14="http://schemas.microsoft.com/office/powerpoint/2010/main" val="265091151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lv-LV"/>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lv-LV"/>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lv-LV"/>
          </a:p>
        </p:txBody>
      </p:sp>
      <p:sp>
        <p:nvSpPr>
          <p:cNvPr id="5" name="Date Placeholder 4"/>
          <p:cNvSpPr>
            <a:spLocks noGrp="1"/>
          </p:cNvSpPr>
          <p:nvPr>
            <p:ph type="dt" sz="half" idx="10"/>
          </p:nvPr>
        </p:nvSpPr>
        <p:spPr/>
        <p:txBody>
          <a:bodyPr/>
          <a:lstStyle/>
          <a:p>
            <a:fld id="{7B509C71-E43D-4C0D-B88C-4E60A39AA631}" type="datetimeFigureOut">
              <a:rPr lang="lv-LV" smtClean="0"/>
              <a:t>22-09-201414</a:t>
            </a:fld>
            <a:endParaRPr lang="lv-LV"/>
          </a:p>
        </p:txBody>
      </p:sp>
      <p:sp>
        <p:nvSpPr>
          <p:cNvPr id="6" name="Footer Placeholder 5"/>
          <p:cNvSpPr>
            <a:spLocks noGrp="1"/>
          </p:cNvSpPr>
          <p:nvPr>
            <p:ph type="ftr" sz="quarter" idx="11"/>
          </p:nvPr>
        </p:nvSpPr>
        <p:spPr/>
        <p:txBody>
          <a:bodyPr/>
          <a:lstStyle/>
          <a:p>
            <a:endParaRPr lang="lv-LV"/>
          </a:p>
        </p:txBody>
      </p:sp>
      <p:sp>
        <p:nvSpPr>
          <p:cNvPr id="7" name="Slide Number Placeholder 6"/>
          <p:cNvSpPr>
            <a:spLocks noGrp="1"/>
          </p:cNvSpPr>
          <p:nvPr>
            <p:ph type="sldNum" sz="quarter" idx="12"/>
          </p:nvPr>
        </p:nvSpPr>
        <p:spPr/>
        <p:txBody>
          <a:bodyPr/>
          <a:lstStyle/>
          <a:p>
            <a:fld id="{7AB4DAFF-2086-461D-A97A-73E00C2F662A}" type="slidenum">
              <a:rPr lang="lv-LV" smtClean="0"/>
              <a:t>‹#›</a:t>
            </a:fld>
            <a:endParaRPr lang="lv-LV"/>
          </a:p>
        </p:txBody>
      </p:sp>
    </p:spTree>
    <p:extLst>
      <p:ext uri="{BB962C8B-B14F-4D97-AF65-F5344CB8AC3E}">
        <p14:creationId xmlns:p14="http://schemas.microsoft.com/office/powerpoint/2010/main" val="134688705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lv-LV"/>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lv-LV"/>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lv-LV"/>
          </a:p>
        </p:txBody>
      </p:sp>
      <p:sp>
        <p:nvSpPr>
          <p:cNvPr id="7" name="Date Placeholder 6"/>
          <p:cNvSpPr>
            <a:spLocks noGrp="1"/>
          </p:cNvSpPr>
          <p:nvPr>
            <p:ph type="dt" sz="half" idx="10"/>
          </p:nvPr>
        </p:nvSpPr>
        <p:spPr/>
        <p:txBody>
          <a:bodyPr/>
          <a:lstStyle/>
          <a:p>
            <a:fld id="{7B509C71-E43D-4C0D-B88C-4E60A39AA631}" type="datetimeFigureOut">
              <a:rPr lang="lv-LV" smtClean="0"/>
              <a:t>22-09-201414</a:t>
            </a:fld>
            <a:endParaRPr lang="lv-LV"/>
          </a:p>
        </p:txBody>
      </p:sp>
      <p:sp>
        <p:nvSpPr>
          <p:cNvPr id="8" name="Footer Placeholder 7"/>
          <p:cNvSpPr>
            <a:spLocks noGrp="1"/>
          </p:cNvSpPr>
          <p:nvPr>
            <p:ph type="ftr" sz="quarter" idx="11"/>
          </p:nvPr>
        </p:nvSpPr>
        <p:spPr/>
        <p:txBody>
          <a:bodyPr/>
          <a:lstStyle/>
          <a:p>
            <a:endParaRPr lang="lv-LV"/>
          </a:p>
        </p:txBody>
      </p:sp>
      <p:sp>
        <p:nvSpPr>
          <p:cNvPr id="9" name="Slide Number Placeholder 8"/>
          <p:cNvSpPr>
            <a:spLocks noGrp="1"/>
          </p:cNvSpPr>
          <p:nvPr>
            <p:ph type="sldNum" sz="quarter" idx="12"/>
          </p:nvPr>
        </p:nvSpPr>
        <p:spPr/>
        <p:txBody>
          <a:bodyPr/>
          <a:lstStyle/>
          <a:p>
            <a:fld id="{7AB4DAFF-2086-461D-A97A-73E00C2F662A}" type="slidenum">
              <a:rPr lang="lv-LV" smtClean="0"/>
              <a:t>‹#›</a:t>
            </a:fld>
            <a:endParaRPr lang="lv-LV"/>
          </a:p>
        </p:txBody>
      </p:sp>
    </p:spTree>
    <p:extLst>
      <p:ext uri="{BB962C8B-B14F-4D97-AF65-F5344CB8AC3E}">
        <p14:creationId xmlns:p14="http://schemas.microsoft.com/office/powerpoint/2010/main" val="100963928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lv-LV"/>
          </a:p>
        </p:txBody>
      </p:sp>
      <p:sp>
        <p:nvSpPr>
          <p:cNvPr id="3" name="Date Placeholder 2"/>
          <p:cNvSpPr>
            <a:spLocks noGrp="1"/>
          </p:cNvSpPr>
          <p:nvPr>
            <p:ph type="dt" sz="half" idx="10"/>
          </p:nvPr>
        </p:nvSpPr>
        <p:spPr/>
        <p:txBody>
          <a:bodyPr/>
          <a:lstStyle/>
          <a:p>
            <a:fld id="{7B509C71-E43D-4C0D-B88C-4E60A39AA631}" type="datetimeFigureOut">
              <a:rPr lang="lv-LV" smtClean="0"/>
              <a:t>22-09-201414</a:t>
            </a:fld>
            <a:endParaRPr lang="lv-LV"/>
          </a:p>
        </p:txBody>
      </p:sp>
      <p:sp>
        <p:nvSpPr>
          <p:cNvPr id="4" name="Footer Placeholder 3"/>
          <p:cNvSpPr>
            <a:spLocks noGrp="1"/>
          </p:cNvSpPr>
          <p:nvPr>
            <p:ph type="ftr" sz="quarter" idx="11"/>
          </p:nvPr>
        </p:nvSpPr>
        <p:spPr/>
        <p:txBody>
          <a:bodyPr/>
          <a:lstStyle/>
          <a:p>
            <a:endParaRPr lang="lv-LV"/>
          </a:p>
        </p:txBody>
      </p:sp>
      <p:sp>
        <p:nvSpPr>
          <p:cNvPr id="5" name="Slide Number Placeholder 4"/>
          <p:cNvSpPr>
            <a:spLocks noGrp="1"/>
          </p:cNvSpPr>
          <p:nvPr>
            <p:ph type="sldNum" sz="quarter" idx="12"/>
          </p:nvPr>
        </p:nvSpPr>
        <p:spPr/>
        <p:txBody>
          <a:bodyPr/>
          <a:lstStyle/>
          <a:p>
            <a:fld id="{7AB4DAFF-2086-461D-A97A-73E00C2F662A}" type="slidenum">
              <a:rPr lang="lv-LV" smtClean="0"/>
              <a:t>‹#›</a:t>
            </a:fld>
            <a:endParaRPr lang="lv-LV"/>
          </a:p>
        </p:txBody>
      </p:sp>
    </p:spTree>
    <p:extLst>
      <p:ext uri="{BB962C8B-B14F-4D97-AF65-F5344CB8AC3E}">
        <p14:creationId xmlns:p14="http://schemas.microsoft.com/office/powerpoint/2010/main" val="296526299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B509C71-E43D-4C0D-B88C-4E60A39AA631}" type="datetimeFigureOut">
              <a:rPr lang="lv-LV" smtClean="0"/>
              <a:t>22-09-201414</a:t>
            </a:fld>
            <a:endParaRPr lang="lv-LV"/>
          </a:p>
        </p:txBody>
      </p:sp>
      <p:sp>
        <p:nvSpPr>
          <p:cNvPr id="3" name="Footer Placeholder 2"/>
          <p:cNvSpPr>
            <a:spLocks noGrp="1"/>
          </p:cNvSpPr>
          <p:nvPr>
            <p:ph type="ftr" sz="quarter" idx="11"/>
          </p:nvPr>
        </p:nvSpPr>
        <p:spPr/>
        <p:txBody>
          <a:bodyPr/>
          <a:lstStyle/>
          <a:p>
            <a:endParaRPr lang="lv-LV"/>
          </a:p>
        </p:txBody>
      </p:sp>
      <p:sp>
        <p:nvSpPr>
          <p:cNvPr id="4" name="Slide Number Placeholder 3"/>
          <p:cNvSpPr>
            <a:spLocks noGrp="1"/>
          </p:cNvSpPr>
          <p:nvPr>
            <p:ph type="sldNum" sz="quarter" idx="12"/>
          </p:nvPr>
        </p:nvSpPr>
        <p:spPr/>
        <p:txBody>
          <a:bodyPr/>
          <a:lstStyle/>
          <a:p>
            <a:fld id="{7AB4DAFF-2086-461D-A97A-73E00C2F662A}" type="slidenum">
              <a:rPr lang="lv-LV" smtClean="0"/>
              <a:t>‹#›</a:t>
            </a:fld>
            <a:endParaRPr lang="lv-LV"/>
          </a:p>
        </p:txBody>
      </p:sp>
    </p:spTree>
    <p:extLst>
      <p:ext uri="{BB962C8B-B14F-4D97-AF65-F5344CB8AC3E}">
        <p14:creationId xmlns:p14="http://schemas.microsoft.com/office/powerpoint/2010/main" val="164989427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lv-LV"/>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lv-LV"/>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B509C71-E43D-4C0D-B88C-4E60A39AA631}" type="datetimeFigureOut">
              <a:rPr lang="lv-LV" smtClean="0"/>
              <a:t>22-09-201414</a:t>
            </a:fld>
            <a:endParaRPr lang="lv-LV"/>
          </a:p>
        </p:txBody>
      </p:sp>
      <p:sp>
        <p:nvSpPr>
          <p:cNvPr id="6" name="Footer Placeholder 5"/>
          <p:cNvSpPr>
            <a:spLocks noGrp="1"/>
          </p:cNvSpPr>
          <p:nvPr>
            <p:ph type="ftr" sz="quarter" idx="11"/>
          </p:nvPr>
        </p:nvSpPr>
        <p:spPr/>
        <p:txBody>
          <a:bodyPr/>
          <a:lstStyle/>
          <a:p>
            <a:endParaRPr lang="lv-LV"/>
          </a:p>
        </p:txBody>
      </p:sp>
      <p:sp>
        <p:nvSpPr>
          <p:cNvPr id="7" name="Slide Number Placeholder 6"/>
          <p:cNvSpPr>
            <a:spLocks noGrp="1"/>
          </p:cNvSpPr>
          <p:nvPr>
            <p:ph type="sldNum" sz="quarter" idx="12"/>
          </p:nvPr>
        </p:nvSpPr>
        <p:spPr/>
        <p:txBody>
          <a:bodyPr/>
          <a:lstStyle/>
          <a:p>
            <a:fld id="{7AB4DAFF-2086-461D-A97A-73E00C2F662A}" type="slidenum">
              <a:rPr lang="lv-LV" smtClean="0"/>
              <a:t>‹#›</a:t>
            </a:fld>
            <a:endParaRPr lang="lv-LV"/>
          </a:p>
        </p:txBody>
      </p:sp>
    </p:spTree>
    <p:extLst>
      <p:ext uri="{BB962C8B-B14F-4D97-AF65-F5344CB8AC3E}">
        <p14:creationId xmlns:p14="http://schemas.microsoft.com/office/powerpoint/2010/main" val="27069073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lv-LV"/>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lv-LV"/>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B509C71-E43D-4C0D-B88C-4E60A39AA631}" type="datetimeFigureOut">
              <a:rPr lang="lv-LV" smtClean="0"/>
              <a:t>22-09-201414</a:t>
            </a:fld>
            <a:endParaRPr lang="lv-LV"/>
          </a:p>
        </p:txBody>
      </p:sp>
      <p:sp>
        <p:nvSpPr>
          <p:cNvPr id="6" name="Footer Placeholder 5"/>
          <p:cNvSpPr>
            <a:spLocks noGrp="1"/>
          </p:cNvSpPr>
          <p:nvPr>
            <p:ph type="ftr" sz="quarter" idx="11"/>
          </p:nvPr>
        </p:nvSpPr>
        <p:spPr/>
        <p:txBody>
          <a:bodyPr/>
          <a:lstStyle/>
          <a:p>
            <a:endParaRPr lang="lv-LV"/>
          </a:p>
        </p:txBody>
      </p:sp>
      <p:sp>
        <p:nvSpPr>
          <p:cNvPr id="7" name="Slide Number Placeholder 6"/>
          <p:cNvSpPr>
            <a:spLocks noGrp="1"/>
          </p:cNvSpPr>
          <p:nvPr>
            <p:ph type="sldNum" sz="quarter" idx="12"/>
          </p:nvPr>
        </p:nvSpPr>
        <p:spPr/>
        <p:txBody>
          <a:bodyPr/>
          <a:lstStyle/>
          <a:p>
            <a:fld id="{7AB4DAFF-2086-461D-A97A-73E00C2F662A}" type="slidenum">
              <a:rPr lang="lv-LV" smtClean="0"/>
              <a:t>‹#›</a:t>
            </a:fld>
            <a:endParaRPr lang="lv-LV"/>
          </a:p>
        </p:txBody>
      </p:sp>
    </p:spTree>
    <p:extLst>
      <p:ext uri="{BB962C8B-B14F-4D97-AF65-F5344CB8AC3E}">
        <p14:creationId xmlns:p14="http://schemas.microsoft.com/office/powerpoint/2010/main" val="388174756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lv-LV"/>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lv-LV"/>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B509C71-E43D-4C0D-B88C-4E60A39AA631}" type="datetimeFigureOut">
              <a:rPr lang="lv-LV" smtClean="0"/>
              <a:t>22-09-201414</a:t>
            </a:fld>
            <a:endParaRPr lang="lv-LV"/>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lv-LV"/>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AB4DAFF-2086-461D-A97A-73E00C2F662A}" type="slidenum">
              <a:rPr lang="lv-LV" smtClean="0"/>
              <a:t>‹#›</a:t>
            </a:fld>
            <a:endParaRPr lang="lv-LV"/>
          </a:p>
        </p:txBody>
      </p:sp>
    </p:spTree>
    <p:extLst>
      <p:ext uri="{BB962C8B-B14F-4D97-AF65-F5344CB8AC3E}">
        <p14:creationId xmlns:p14="http://schemas.microsoft.com/office/powerpoint/2010/main" val="315770836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hyperlink" Target="mailto:nadina.rutka@gmail.com" TargetMode="External"/><Relationship Id="rId2" Type="http://schemas.openxmlformats.org/officeDocument/2006/relationships/hyperlink" Target="file:///C:\Users\Agnese\Documents\AppData\Local\Microsoft\Windows\INetCache\IE\Local%20Settings\Temporary%20Internet%20Files\Content.IE5\LSYIWPGX\agnese.hermane@lka.edu.lv" TargetMode="Externa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15.xml.rels><?xml version="1.0" encoding="UTF-8" standalone="yes"?>
<Relationships xmlns="http://schemas.openxmlformats.org/package/2006/relationships"><Relationship Id="rId3" Type="http://schemas.openxmlformats.org/officeDocument/2006/relationships/hyperlink" Target="http://www.visc.gov.lv/" TargetMode="External"/><Relationship Id="rId2" Type="http://schemas.openxmlformats.org/officeDocument/2006/relationships/hyperlink" Target="https://www.facebook.com/latvijaskulturaskanons" TargetMode="External"/><Relationship Id="rId1" Type="http://schemas.openxmlformats.org/officeDocument/2006/relationships/slideLayout" Target="../slideLayouts/slideLayout2.xml"/><Relationship Id="rId5" Type="http://schemas.openxmlformats.org/officeDocument/2006/relationships/image" Target="../media/image6.png"/><Relationship Id="rId4" Type="http://schemas.openxmlformats.org/officeDocument/2006/relationships/hyperlink" Target="http://www.lka.edu.lv/" TargetMode="External"/></Relationships>
</file>

<file path=ppt/slides/_rels/slide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2.xml"/><Relationship Id="rId5" Type="http://schemas.openxmlformats.org/officeDocument/2006/relationships/image" Target="../media/image6.png"/><Relationship Id="rId4" Type="http://schemas.openxmlformats.org/officeDocument/2006/relationships/image" Target="../media/image5.jpeg"/></Relationships>
</file>

<file path=ppt/slides/_rels/slide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hyperlink" Target="http://ej.uz/kulturas_kanona_konkurss" TargetMode="Externa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hyperlink" Target="mailto:lita.vevere@gmail.com" TargetMode="External"/><Relationship Id="rId2" Type="http://schemas.openxmlformats.org/officeDocument/2006/relationships/hyperlink" Target="mailto:tereza.strauta@kuldiga.lv" TargetMode="External"/><Relationship Id="rId1" Type="http://schemas.openxmlformats.org/officeDocument/2006/relationships/slideLayout" Target="../slideLayouts/slideLayout7.xml"/><Relationship Id="rId5" Type="http://schemas.openxmlformats.org/officeDocument/2006/relationships/hyperlink" Target="mailto:evita.vitane@rezekne.lv" TargetMode="External"/><Relationship Id="rId4" Type="http://schemas.openxmlformats.org/officeDocument/2006/relationships/hyperlink" Target="mailto:evita.zake@lkk.gov.lv" TargetMode="External"/></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hyperlink" Target="mailto:zpc@lka.edu.lv"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83126" y="2905432"/>
            <a:ext cx="10521746" cy="912200"/>
          </a:xfrm>
        </p:spPr>
        <p:txBody>
          <a:bodyPr>
            <a:normAutofit/>
          </a:bodyPr>
          <a:lstStyle/>
          <a:p>
            <a:r>
              <a:rPr lang="lv-LV" sz="4000" b="1" spc="-70" dirty="0" smtClean="0">
                <a:solidFill>
                  <a:srgbClr val="FF6600"/>
                </a:solidFill>
                <a:latin typeface="Arial" panose="020B0604020202020204" pitchFamily="34" charset="0"/>
                <a:cs typeface="Arial" panose="020B0604020202020204" pitchFamily="34" charset="0"/>
              </a:rPr>
              <a:t>kultūras kanona konkurss 2014-2015</a:t>
            </a:r>
            <a:endParaRPr lang="lv-LV" sz="4000" b="1" spc="-70" dirty="0">
              <a:solidFill>
                <a:srgbClr val="FF6600"/>
              </a:solidFill>
              <a:latin typeface="Arial" panose="020B0604020202020204" pitchFamily="34" charset="0"/>
              <a:cs typeface="Arial" panose="020B0604020202020204" pitchFamily="34" charset="0"/>
            </a:endParaRPr>
          </a:p>
        </p:txBody>
      </p:sp>
      <p:sp>
        <p:nvSpPr>
          <p:cNvPr id="3" name="Subtitle 2"/>
          <p:cNvSpPr>
            <a:spLocks noGrp="1"/>
          </p:cNvSpPr>
          <p:nvPr>
            <p:ph type="subTitle" idx="1"/>
          </p:nvPr>
        </p:nvSpPr>
        <p:spPr>
          <a:xfrm>
            <a:off x="447368" y="3817632"/>
            <a:ext cx="9144000" cy="1364378"/>
          </a:xfrm>
        </p:spPr>
        <p:txBody>
          <a:bodyPr>
            <a:noAutofit/>
          </a:bodyPr>
          <a:lstStyle/>
          <a:p>
            <a:pPr>
              <a:spcBef>
                <a:spcPts val="2400"/>
              </a:spcBef>
              <a:spcAft>
                <a:spcPts val="2400"/>
              </a:spcAft>
            </a:pPr>
            <a:r>
              <a:rPr lang="lv-LV" sz="13800" b="1" dirty="0" smtClean="0">
                <a:solidFill>
                  <a:srgbClr val="660033"/>
                </a:solidFill>
                <a:latin typeface="Empire TL" panose="04050302050B02020204" pitchFamily="82" charset="0"/>
                <a:ea typeface="Calibri" panose="020F0502020204030204" pitchFamily="34" charset="0"/>
                <a:cs typeface="Khmer UI" panose="020B0502040204020203" pitchFamily="34" charset="0"/>
              </a:rPr>
              <a:t>Kultūras </a:t>
            </a:r>
            <a:r>
              <a:rPr lang="lv-LV" sz="13800" b="1" dirty="0">
                <a:solidFill>
                  <a:srgbClr val="660033"/>
                </a:solidFill>
                <a:latin typeface="Empire TL" panose="04050302050B02020204" pitchFamily="82" charset="0"/>
                <a:ea typeface="Calibri" panose="020F0502020204030204" pitchFamily="34" charset="0"/>
                <a:cs typeface="Khmer UI" panose="020B0502040204020203" pitchFamily="34" charset="0"/>
              </a:rPr>
              <a:t>tradīcijas </a:t>
            </a:r>
            <a:r>
              <a:rPr lang="lv-LV" sz="13800" b="1" dirty="0" err="1" smtClean="0">
                <a:solidFill>
                  <a:srgbClr val="660033"/>
                </a:solidFill>
                <a:latin typeface="Empire TL" panose="04050302050B02020204" pitchFamily="82" charset="0"/>
                <a:ea typeface="Calibri" panose="020F0502020204030204" pitchFamily="34" charset="0"/>
                <a:cs typeface="Khmer UI" panose="020B0502040204020203" pitchFamily="34" charset="0"/>
              </a:rPr>
              <a:t>Ġimenē</a:t>
            </a:r>
            <a:endParaRPr lang="lv-LV" sz="6600" i="1" dirty="0">
              <a:solidFill>
                <a:srgbClr val="660033"/>
              </a:solidFill>
            </a:endParaRPr>
          </a:p>
        </p:txBody>
      </p:sp>
      <p:pic>
        <p:nvPicPr>
          <p:cNvPr id="4" name="Picture 3"/>
          <p:cNvPicPr>
            <a:picLocks noChangeAspect="1"/>
          </p:cNvPicPr>
          <p:nvPr/>
        </p:nvPicPr>
        <p:blipFill>
          <a:blip r:embed="rId2"/>
          <a:stretch>
            <a:fillRect/>
          </a:stretch>
        </p:blipFill>
        <p:spPr>
          <a:xfrm>
            <a:off x="712837" y="5336847"/>
            <a:ext cx="8755628" cy="771980"/>
          </a:xfrm>
          <a:prstGeom prst="rect">
            <a:avLst/>
          </a:prstGeom>
        </p:spPr>
      </p:pic>
      <p:sp>
        <p:nvSpPr>
          <p:cNvPr id="8" name="Rectangle 5"/>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lv-LV"/>
          </a:p>
        </p:txBody>
      </p:sp>
      <p:pic>
        <p:nvPicPr>
          <p:cNvPr id="11" name="Picture 10"/>
          <p:cNvPicPr>
            <a:picLocks noChangeAspect="1"/>
          </p:cNvPicPr>
          <p:nvPr/>
        </p:nvPicPr>
        <p:blipFill>
          <a:blip r:embed="rId3"/>
          <a:stretch>
            <a:fillRect/>
          </a:stretch>
        </p:blipFill>
        <p:spPr>
          <a:xfrm>
            <a:off x="688255" y="2565420"/>
            <a:ext cx="475529" cy="1097375"/>
          </a:xfrm>
          <a:prstGeom prst="rect">
            <a:avLst/>
          </a:prstGeom>
        </p:spPr>
      </p:pic>
    </p:spTree>
    <p:extLst>
      <p:ext uri="{BB962C8B-B14F-4D97-AF65-F5344CB8AC3E}">
        <p14:creationId xmlns:p14="http://schemas.microsoft.com/office/powerpoint/2010/main" val="140543644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29206" y="91953"/>
            <a:ext cx="10515600" cy="1058422"/>
          </a:xfrm>
        </p:spPr>
        <p:txBody>
          <a:bodyPr>
            <a:normAutofit/>
          </a:bodyPr>
          <a:lstStyle/>
          <a:p>
            <a:r>
              <a:rPr lang="lv-LV" sz="3600" b="1" dirty="0" smtClean="0">
                <a:solidFill>
                  <a:srgbClr val="660033"/>
                </a:solidFill>
              </a:rPr>
              <a:t>OTRĀS KĀRTAS UZDEVUMS</a:t>
            </a:r>
            <a:endParaRPr lang="lv-LV" sz="3600" b="1" dirty="0">
              <a:solidFill>
                <a:srgbClr val="660033"/>
              </a:solidFill>
            </a:endParaRPr>
          </a:p>
        </p:txBody>
      </p:sp>
      <p:sp>
        <p:nvSpPr>
          <p:cNvPr id="3" name="Content Placeholder 2"/>
          <p:cNvSpPr>
            <a:spLocks noGrp="1"/>
          </p:cNvSpPr>
          <p:nvPr>
            <p:ph idx="1"/>
          </p:nvPr>
        </p:nvSpPr>
        <p:spPr>
          <a:xfrm>
            <a:off x="529206" y="943897"/>
            <a:ext cx="10824594" cy="5233066"/>
          </a:xfrm>
        </p:spPr>
        <p:txBody>
          <a:bodyPr>
            <a:noAutofit/>
          </a:bodyPr>
          <a:lstStyle/>
          <a:p>
            <a:pPr lvl="0">
              <a:lnSpc>
                <a:spcPct val="100000"/>
              </a:lnSpc>
              <a:spcBef>
                <a:spcPts val="300"/>
              </a:spcBef>
            </a:pPr>
            <a:r>
              <a:rPr lang="lv-LV" sz="2400" dirty="0">
                <a:solidFill>
                  <a:srgbClr val="660033"/>
                </a:solidFill>
              </a:rPr>
              <a:t>Katra reģiona trīs labākās komandas turpina darbu pie izvēlētās tradīcijas </a:t>
            </a:r>
            <a:r>
              <a:rPr lang="lv-LV" sz="2400" dirty="0" smtClean="0">
                <a:solidFill>
                  <a:srgbClr val="660033"/>
                </a:solidFill>
              </a:rPr>
              <a:t>un</a:t>
            </a:r>
          </a:p>
          <a:p>
            <a:pPr marL="266700" lvl="0" indent="0">
              <a:lnSpc>
                <a:spcPct val="100000"/>
              </a:lnSpc>
              <a:spcBef>
                <a:spcPts val="300"/>
              </a:spcBef>
              <a:buNone/>
            </a:pPr>
            <a:r>
              <a:rPr lang="lv-LV" sz="2400" dirty="0" smtClean="0">
                <a:solidFill>
                  <a:srgbClr val="660033"/>
                </a:solidFill>
              </a:rPr>
              <a:t>veido </a:t>
            </a:r>
            <a:r>
              <a:rPr lang="lv-LV" sz="2400" dirty="0">
                <a:solidFill>
                  <a:srgbClr val="660033"/>
                </a:solidFill>
              </a:rPr>
              <a:t>filmas (tradīcijas vizuālu iemūžinājuma) scenāriju. </a:t>
            </a:r>
          </a:p>
          <a:p>
            <a:pPr lvl="0">
              <a:lnSpc>
                <a:spcPct val="100000"/>
              </a:lnSpc>
              <a:spcBef>
                <a:spcPts val="300"/>
              </a:spcBef>
            </a:pPr>
            <a:r>
              <a:rPr lang="lv-LV" sz="2400" dirty="0">
                <a:solidFill>
                  <a:srgbClr val="660033"/>
                </a:solidFill>
              </a:rPr>
              <a:t>Scenārijā jānorāda:</a:t>
            </a:r>
          </a:p>
          <a:p>
            <a:pPr marL="914400" lvl="2" indent="0">
              <a:lnSpc>
                <a:spcPct val="100000"/>
              </a:lnSpc>
              <a:spcBef>
                <a:spcPts val="0"/>
              </a:spcBef>
              <a:buNone/>
            </a:pPr>
            <a:r>
              <a:rPr lang="lv-LV" b="1" dirty="0" smtClean="0">
                <a:solidFill>
                  <a:srgbClr val="660033"/>
                </a:solidFill>
              </a:rPr>
              <a:t>- Tradīcijas </a:t>
            </a:r>
            <a:r>
              <a:rPr lang="lv-LV" b="1" dirty="0">
                <a:solidFill>
                  <a:srgbClr val="660033"/>
                </a:solidFill>
              </a:rPr>
              <a:t>apraksts </a:t>
            </a:r>
            <a:r>
              <a:rPr lang="lv-LV" b="1" dirty="0" smtClean="0">
                <a:solidFill>
                  <a:srgbClr val="660033"/>
                </a:solidFill>
              </a:rPr>
              <a:t> </a:t>
            </a:r>
            <a:r>
              <a:rPr lang="lv-LV" dirty="0" smtClean="0">
                <a:solidFill>
                  <a:srgbClr val="660033"/>
                </a:solidFill>
              </a:rPr>
              <a:t>(īss pirmās kārtas uzdevuma </a:t>
            </a:r>
            <a:r>
              <a:rPr lang="lv-LV" dirty="0" err="1" smtClean="0">
                <a:solidFill>
                  <a:srgbClr val="660033"/>
                </a:solidFill>
              </a:rPr>
              <a:t>kopsvilkums</a:t>
            </a:r>
            <a:r>
              <a:rPr lang="lv-LV" dirty="0" smtClean="0">
                <a:solidFill>
                  <a:srgbClr val="660033"/>
                </a:solidFill>
              </a:rPr>
              <a:t>)</a:t>
            </a:r>
          </a:p>
          <a:p>
            <a:pPr marL="914400" lvl="2" indent="0">
              <a:lnSpc>
                <a:spcPct val="100000"/>
              </a:lnSpc>
              <a:spcBef>
                <a:spcPts val="0"/>
              </a:spcBef>
              <a:buNone/>
            </a:pPr>
            <a:r>
              <a:rPr lang="lv-LV" b="1" dirty="0" smtClean="0">
                <a:solidFill>
                  <a:srgbClr val="660033"/>
                </a:solidFill>
              </a:rPr>
              <a:t>- Tēma</a:t>
            </a:r>
            <a:r>
              <a:rPr lang="lv-LV" dirty="0" smtClean="0">
                <a:solidFill>
                  <a:srgbClr val="660033"/>
                </a:solidFill>
              </a:rPr>
              <a:t> </a:t>
            </a:r>
          </a:p>
          <a:p>
            <a:pPr marL="914400" lvl="2" indent="0">
              <a:lnSpc>
                <a:spcPct val="100000"/>
              </a:lnSpc>
              <a:spcBef>
                <a:spcPts val="0"/>
              </a:spcBef>
              <a:buNone/>
            </a:pPr>
            <a:r>
              <a:rPr lang="lv-LV" b="1" dirty="0" smtClean="0">
                <a:solidFill>
                  <a:srgbClr val="660033"/>
                </a:solidFill>
              </a:rPr>
              <a:t>- Laiks </a:t>
            </a:r>
            <a:r>
              <a:rPr lang="lv-LV" b="1" dirty="0">
                <a:solidFill>
                  <a:srgbClr val="660033"/>
                </a:solidFill>
              </a:rPr>
              <a:t>un vieta </a:t>
            </a:r>
            <a:endParaRPr lang="lv-LV" dirty="0">
              <a:solidFill>
                <a:srgbClr val="660033"/>
              </a:solidFill>
            </a:endParaRPr>
          </a:p>
          <a:p>
            <a:pPr marL="914400" lvl="2" indent="0">
              <a:lnSpc>
                <a:spcPct val="100000"/>
              </a:lnSpc>
              <a:spcBef>
                <a:spcPts val="0"/>
              </a:spcBef>
              <a:buNone/>
            </a:pPr>
            <a:r>
              <a:rPr lang="lv-LV" b="1" dirty="0" smtClean="0">
                <a:solidFill>
                  <a:srgbClr val="660033"/>
                </a:solidFill>
              </a:rPr>
              <a:t>- Saturs</a:t>
            </a:r>
            <a:r>
              <a:rPr lang="lv-LV" dirty="0" smtClean="0">
                <a:solidFill>
                  <a:srgbClr val="660033"/>
                </a:solidFill>
              </a:rPr>
              <a:t> </a:t>
            </a:r>
            <a:endParaRPr lang="lv-LV" dirty="0">
              <a:solidFill>
                <a:srgbClr val="660033"/>
              </a:solidFill>
            </a:endParaRPr>
          </a:p>
          <a:p>
            <a:pPr marL="914400" lvl="2" indent="0">
              <a:lnSpc>
                <a:spcPct val="100000"/>
              </a:lnSpc>
              <a:spcBef>
                <a:spcPts val="0"/>
              </a:spcBef>
              <a:buNone/>
            </a:pPr>
            <a:r>
              <a:rPr lang="lv-LV" b="1" dirty="0" smtClean="0">
                <a:solidFill>
                  <a:srgbClr val="660033"/>
                </a:solidFill>
              </a:rPr>
              <a:t>- Muzikālais noformējums</a:t>
            </a:r>
            <a:r>
              <a:rPr lang="lv-LV" dirty="0">
                <a:solidFill>
                  <a:srgbClr val="660033"/>
                </a:solidFill>
              </a:rPr>
              <a:t>.</a:t>
            </a:r>
            <a:endParaRPr lang="lv-LV" dirty="0" smtClean="0">
              <a:solidFill>
                <a:srgbClr val="660033"/>
              </a:solidFill>
            </a:endParaRPr>
          </a:p>
          <a:p>
            <a:pPr lvl="0">
              <a:lnSpc>
                <a:spcPct val="100000"/>
              </a:lnSpc>
              <a:spcBef>
                <a:spcPts val="300"/>
              </a:spcBef>
            </a:pPr>
            <a:r>
              <a:rPr lang="lv-LV" sz="2400" dirty="0" smtClean="0">
                <a:solidFill>
                  <a:srgbClr val="660033"/>
                </a:solidFill>
              </a:rPr>
              <a:t>Filmas </a:t>
            </a:r>
            <a:r>
              <a:rPr lang="lv-LV" sz="2400" dirty="0">
                <a:solidFill>
                  <a:srgbClr val="660033"/>
                </a:solidFill>
              </a:rPr>
              <a:t>apjoms pēc pabeigšanas nedrīkst pārsniegt </a:t>
            </a:r>
            <a:r>
              <a:rPr lang="lv-LV" sz="2400" dirty="0" smtClean="0">
                <a:solidFill>
                  <a:srgbClr val="660033"/>
                </a:solidFill>
              </a:rPr>
              <a:t>10 </a:t>
            </a:r>
            <a:r>
              <a:rPr lang="lv-LV" sz="2400" dirty="0">
                <a:solidFill>
                  <a:srgbClr val="660033"/>
                </a:solidFill>
              </a:rPr>
              <a:t>minūtes.</a:t>
            </a:r>
          </a:p>
          <a:p>
            <a:pPr lvl="0">
              <a:lnSpc>
                <a:spcPct val="100000"/>
              </a:lnSpc>
              <a:spcBef>
                <a:spcPts val="300"/>
              </a:spcBef>
            </a:pPr>
            <a:r>
              <a:rPr lang="lv-LV" sz="2400" dirty="0">
                <a:solidFill>
                  <a:srgbClr val="660033"/>
                </a:solidFill>
              </a:rPr>
              <a:t>Scenārija apjoms 3 – 4 lapas.</a:t>
            </a:r>
          </a:p>
          <a:p>
            <a:pPr lvl="0">
              <a:lnSpc>
                <a:spcPct val="100000"/>
              </a:lnSpc>
              <a:spcBef>
                <a:spcPts val="300"/>
              </a:spcBef>
            </a:pPr>
            <a:r>
              <a:rPr lang="lv-LV" sz="2400" dirty="0">
                <a:solidFill>
                  <a:srgbClr val="660033"/>
                </a:solidFill>
              </a:rPr>
              <a:t>Vērtējot tiks ņemta vērā aprakstītās tradīcijas savdabība un nozīme, scenārija izstrādes atbilstība, mākslinieciskā risinājuma oriģinalitāte, stāsta iekšējā loģika, praktiskās realizējamības iespējamība u.c.</a:t>
            </a:r>
          </a:p>
          <a:p>
            <a:pPr lvl="0">
              <a:lnSpc>
                <a:spcPct val="100000"/>
              </a:lnSpc>
              <a:spcBef>
                <a:spcPts val="300"/>
              </a:spcBef>
            </a:pPr>
            <a:r>
              <a:rPr lang="lv-LV" sz="2400" dirty="0">
                <a:solidFill>
                  <a:srgbClr val="660033"/>
                </a:solidFill>
              </a:rPr>
              <a:t>Otrās kārtas uzdevumu neklātienē vērtē žūrija 10 punktu sistēmā, atbilstoši iepriekš noteiktiem un izziņotiem kritērijiem izvēloties </a:t>
            </a:r>
          </a:p>
          <a:p>
            <a:pPr>
              <a:lnSpc>
                <a:spcPct val="100000"/>
              </a:lnSpc>
              <a:spcBef>
                <a:spcPts val="300"/>
              </a:spcBef>
            </a:pPr>
            <a:endParaRPr lang="lv-LV" sz="2400" dirty="0">
              <a:solidFill>
                <a:srgbClr val="660033"/>
              </a:solidFill>
            </a:endParaRPr>
          </a:p>
        </p:txBody>
      </p:sp>
      <p:pic>
        <p:nvPicPr>
          <p:cNvPr id="4" name="Content Placeholder 9"/>
          <p:cNvPicPr>
            <a:picLocks noChangeAspect="1"/>
          </p:cNvPicPr>
          <p:nvPr/>
        </p:nvPicPr>
        <p:blipFill>
          <a:blip r:embed="rId2"/>
          <a:stretch>
            <a:fillRect/>
          </a:stretch>
        </p:blipFill>
        <p:spPr>
          <a:xfrm rot="5400000">
            <a:off x="10736673" y="646625"/>
            <a:ext cx="1871908" cy="637654"/>
          </a:xfrm>
          <a:prstGeom prst="rect">
            <a:avLst/>
          </a:prstGeom>
        </p:spPr>
      </p:pic>
      <p:pic>
        <p:nvPicPr>
          <p:cNvPr id="5" name="Content Placeholder 9"/>
          <p:cNvPicPr>
            <a:picLocks noChangeAspect="1"/>
          </p:cNvPicPr>
          <p:nvPr/>
        </p:nvPicPr>
        <p:blipFill>
          <a:blip r:embed="rId2"/>
          <a:stretch>
            <a:fillRect/>
          </a:stretch>
        </p:blipFill>
        <p:spPr>
          <a:xfrm rot="5400000">
            <a:off x="9944522" y="646625"/>
            <a:ext cx="1871908" cy="637654"/>
          </a:xfrm>
          <a:prstGeom prst="rect">
            <a:avLst/>
          </a:prstGeom>
        </p:spPr>
      </p:pic>
    </p:spTree>
    <p:extLst>
      <p:ext uri="{BB962C8B-B14F-4D97-AF65-F5344CB8AC3E}">
        <p14:creationId xmlns:p14="http://schemas.microsoft.com/office/powerpoint/2010/main" val="112770745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6441" y="0"/>
            <a:ext cx="10515600" cy="808979"/>
          </a:xfrm>
        </p:spPr>
        <p:txBody>
          <a:bodyPr>
            <a:normAutofit/>
          </a:bodyPr>
          <a:lstStyle/>
          <a:p>
            <a:r>
              <a:rPr lang="lv-LV" sz="3600" b="1" dirty="0" smtClean="0">
                <a:solidFill>
                  <a:srgbClr val="660033"/>
                </a:solidFill>
              </a:rPr>
              <a:t>TREŠĀS KĀRTAS </a:t>
            </a:r>
            <a:r>
              <a:rPr lang="lv-LV" sz="3600" b="1" dirty="0">
                <a:solidFill>
                  <a:srgbClr val="660033"/>
                </a:solidFill>
              </a:rPr>
              <a:t>/</a:t>
            </a:r>
            <a:r>
              <a:rPr lang="lv-LV" sz="3600" b="1" dirty="0" smtClean="0">
                <a:solidFill>
                  <a:srgbClr val="660033"/>
                </a:solidFill>
              </a:rPr>
              <a:t> FINĀLA NORISE</a:t>
            </a:r>
            <a:endParaRPr lang="lv-LV" sz="3600" b="1" dirty="0">
              <a:solidFill>
                <a:srgbClr val="660033"/>
              </a:solidFill>
            </a:endParaRPr>
          </a:p>
        </p:txBody>
      </p:sp>
      <p:sp>
        <p:nvSpPr>
          <p:cNvPr id="3" name="Content Placeholder 2"/>
          <p:cNvSpPr>
            <a:spLocks noGrp="1"/>
          </p:cNvSpPr>
          <p:nvPr>
            <p:ph idx="1"/>
          </p:nvPr>
        </p:nvSpPr>
        <p:spPr>
          <a:xfrm>
            <a:off x="181563" y="698500"/>
            <a:ext cx="10181242" cy="5687551"/>
          </a:xfrm>
        </p:spPr>
        <p:txBody>
          <a:bodyPr>
            <a:noAutofit/>
          </a:bodyPr>
          <a:lstStyle/>
          <a:p>
            <a:pPr lvl="0">
              <a:spcBef>
                <a:spcPts val="1200"/>
              </a:spcBef>
            </a:pPr>
            <a:r>
              <a:rPr lang="lv-LV" sz="2600" dirty="0">
                <a:solidFill>
                  <a:srgbClr val="660033"/>
                </a:solidFill>
              </a:rPr>
              <a:t>Finālā uzdevuma veidošanai skolēnu komandām pievienojas Latvijas kultūras akadēmijas audiovizuālās mākslas studenti –režisors un operators.</a:t>
            </a:r>
          </a:p>
          <a:p>
            <a:pPr lvl="0">
              <a:spcBef>
                <a:spcPts val="1200"/>
              </a:spcBef>
            </a:pPr>
            <a:r>
              <a:rPr lang="lv-LV" sz="2600" dirty="0">
                <a:solidFill>
                  <a:srgbClr val="660033"/>
                </a:solidFill>
              </a:rPr>
              <a:t>Balstoties uz skolēnu komandas iesniegto scenāriju, apvienotā komanda uzņem filmu (tradīcijas vizuālu iemūžinājumu).</a:t>
            </a:r>
          </a:p>
          <a:p>
            <a:pPr lvl="0">
              <a:spcBef>
                <a:spcPts val="1200"/>
              </a:spcBef>
            </a:pPr>
            <a:r>
              <a:rPr lang="lv-LV" sz="2600" dirty="0">
                <a:solidFill>
                  <a:srgbClr val="660033"/>
                </a:solidFill>
              </a:rPr>
              <a:t>Filmu uzņemšanai tiks piešķirts finansējums, kā arī nodrošināts producents, kurš praktiski koordinēs filmas uzņemšanas procesu un saskaņos skolēnu komandas un Latvijas Kultūras akadēmijas studentu darbu. Filmēšanas process norisināsies laikā no decembra līdz martam, kam sekos filmu montāžas un apstrādes process.</a:t>
            </a:r>
          </a:p>
          <a:p>
            <a:pPr>
              <a:spcBef>
                <a:spcPts val="1200"/>
              </a:spcBef>
            </a:pPr>
            <a:endParaRPr lang="lv-LV" sz="2600" dirty="0">
              <a:solidFill>
                <a:srgbClr val="660033"/>
              </a:solidFill>
            </a:endParaRPr>
          </a:p>
        </p:txBody>
      </p:sp>
      <p:pic>
        <p:nvPicPr>
          <p:cNvPr id="4" name="Content Placeholder 9"/>
          <p:cNvPicPr>
            <a:picLocks noChangeAspect="1"/>
          </p:cNvPicPr>
          <p:nvPr/>
        </p:nvPicPr>
        <p:blipFill>
          <a:blip r:embed="rId2"/>
          <a:stretch>
            <a:fillRect/>
          </a:stretch>
        </p:blipFill>
        <p:spPr>
          <a:xfrm rot="5400000">
            <a:off x="10101322" y="776539"/>
            <a:ext cx="1871908" cy="318827"/>
          </a:xfrm>
          <a:prstGeom prst="rect">
            <a:avLst/>
          </a:prstGeom>
        </p:spPr>
      </p:pic>
      <p:pic>
        <p:nvPicPr>
          <p:cNvPr id="5" name="Content Placeholder 9"/>
          <p:cNvPicPr>
            <a:picLocks noChangeAspect="1"/>
          </p:cNvPicPr>
          <p:nvPr/>
        </p:nvPicPr>
        <p:blipFill>
          <a:blip r:embed="rId2"/>
          <a:stretch>
            <a:fillRect/>
          </a:stretch>
        </p:blipFill>
        <p:spPr>
          <a:xfrm rot="5400000">
            <a:off x="10950452" y="761294"/>
            <a:ext cx="1871908" cy="349318"/>
          </a:xfrm>
          <a:prstGeom prst="rect">
            <a:avLst/>
          </a:prstGeom>
        </p:spPr>
      </p:pic>
      <p:pic>
        <p:nvPicPr>
          <p:cNvPr id="6" name="Content Placeholder 9"/>
          <p:cNvPicPr>
            <a:picLocks noChangeAspect="1"/>
          </p:cNvPicPr>
          <p:nvPr/>
        </p:nvPicPr>
        <p:blipFill>
          <a:blip r:embed="rId2"/>
          <a:stretch>
            <a:fillRect/>
          </a:stretch>
        </p:blipFill>
        <p:spPr>
          <a:xfrm rot="5400000">
            <a:off x="10523791" y="776541"/>
            <a:ext cx="1871908" cy="318827"/>
          </a:xfrm>
          <a:prstGeom prst="rect">
            <a:avLst/>
          </a:prstGeom>
        </p:spPr>
      </p:pic>
    </p:spTree>
    <p:extLst>
      <p:ext uri="{BB962C8B-B14F-4D97-AF65-F5344CB8AC3E}">
        <p14:creationId xmlns:p14="http://schemas.microsoft.com/office/powerpoint/2010/main" val="391558476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84200" y="571500"/>
            <a:ext cx="9842500" cy="5605463"/>
          </a:xfrm>
        </p:spPr>
        <p:txBody>
          <a:bodyPr>
            <a:normAutofit/>
          </a:bodyPr>
          <a:lstStyle/>
          <a:p>
            <a:pPr lvl="0"/>
            <a:r>
              <a:rPr lang="lv-LV" dirty="0">
                <a:solidFill>
                  <a:srgbClr val="660033"/>
                </a:solidFill>
              </a:rPr>
              <a:t>Filmām jābūt pabeigtām līdz 2015. gada </a:t>
            </a:r>
            <a:r>
              <a:rPr lang="lv-LV" b="1" dirty="0">
                <a:solidFill>
                  <a:srgbClr val="660033"/>
                </a:solidFill>
              </a:rPr>
              <a:t>13. martam.</a:t>
            </a:r>
            <a:endParaRPr lang="lv-LV" dirty="0">
              <a:solidFill>
                <a:srgbClr val="660033"/>
              </a:solidFill>
            </a:endParaRPr>
          </a:p>
          <a:p>
            <a:pPr lvl="0"/>
            <a:r>
              <a:rPr lang="lv-LV" dirty="0">
                <a:solidFill>
                  <a:srgbClr val="660033"/>
                </a:solidFill>
              </a:rPr>
              <a:t>Fināls notiek Rīgā, Latvijas Kultūras akadēmijas teātra mājā </a:t>
            </a:r>
            <a:r>
              <a:rPr lang="lv-LV" i="1" dirty="0">
                <a:solidFill>
                  <a:srgbClr val="660033"/>
                </a:solidFill>
              </a:rPr>
              <a:t>Zirgu pasts</a:t>
            </a:r>
            <a:r>
              <a:rPr lang="lv-LV" dirty="0">
                <a:solidFill>
                  <a:srgbClr val="660033"/>
                </a:solidFill>
              </a:rPr>
              <a:t> </a:t>
            </a:r>
            <a:r>
              <a:rPr lang="lv-LV" b="1" dirty="0">
                <a:solidFill>
                  <a:srgbClr val="660033"/>
                </a:solidFill>
              </a:rPr>
              <a:t>2015. gada 27. martā.</a:t>
            </a:r>
            <a:endParaRPr lang="lv-LV" dirty="0">
              <a:solidFill>
                <a:srgbClr val="660033"/>
              </a:solidFill>
            </a:endParaRPr>
          </a:p>
          <a:p>
            <a:pPr lvl="0"/>
            <a:r>
              <a:rPr lang="lv-LV" dirty="0">
                <a:solidFill>
                  <a:srgbClr val="660033"/>
                </a:solidFill>
              </a:rPr>
              <a:t>Finālā filmas vērtē žūrija, kurā ir Saeimas, </a:t>
            </a:r>
            <a:r>
              <a:rPr lang="lv-LV" dirty="0" smtClean="0">
                <a:solidFill>
                  <a:srgbClr val="660033"/>
                </a:solidFill>
              </a:rPr>
              <a:t>Latvijas Nacionālā </a:t>
            </a:r>
            <a:r>
              <a:rPr lang="lv-LV" dirty="0">
                <a:solidFill>
                  <a:srgbClr val="660033"/>
                </a:solidFill>
              </a:rPr>
              <a:t>kultūras centra, Nacionālā kino </a:t>
            </a:r>
            <a:r>
              <a:rPr lang="lv-LV" dirty="0" smtClean="0">
                <a:solidFill>
                  <a:srgbClr val="660033"/>
                </a:solidFill>
              </a:rPr>
              <a:t>centra, KM, LKA </a:t>
            </a:r>
            <a:r>
              <a:rPr lang="lv-LV" dirty="0">
                <a:solidFill>
                  <a:srgbClr val="660033"/>
                </a:solidFill>
              </a:rPr>
              <a:t>un </a:t>
            </a:r>
            <a:r>
              <a:rPr lang="lv-LV" dirty="0" err="1">
                <a:solidFill>
                  <a:srgbClr val="660033"/>
                </a:solidFill>
              </a:rPr>
              <a:t>VISC</a:t>
            </a:r>
            <a:r>
              <a:rPr lang="lv-LV" dirty="0">
                <a:solidFill>
                  <a:srgbClr val="660033"/>
                </a:solidFill>
              </a:rPr>
              <a:t> pārstāvji.</a:t>
            </a:r>
          </a:p>
          <a:p>
            <a:pPr lvl="0"/>
            <a:r>
              <a:rPr lang="lv-LV" dirty="0">
                <a:solidFill>
                  <a:srgbClr val="660033"/>
                </a:solidFill>
              </a:rPr>
              <a:t>Finālā komandām par paveikto darbu tiek piešķirtas nominācijas, ko noteiks fināla žūrija sēdē pirms konkursa fināla (piemēram, </a:t>
            </a:r>
            <a:r>
              <a:rPr lang="lv-LV" i="1" dirty="0">
                <a:solidFill>
                  <a:srgbClr val="660033"/>
                </a:solidFill>
              </a:rPr>
              <a:t>Oriģinālākā tradīcija, Interesantākie personāži, Atraktīvākais stāstījums, Labākais scenārijs</a:t>
            </a:r>
            <a:r>
              <a:rPr lang="lv-LV" dirty="0">
                <a:solidFill>
                  <a:srgbClr val="660033"/>
                </a:solidFill>
              </a:rPr>
              <a:t> vai tml.).</a:t>
            </a:r>
          </a:p>
          <a:p>
            <a:pPr lvl="0"/>
            <a:r>
              <a:rPr lang="lv-LV" dirty="0">
                <a:solidFill>
                  <a:srgbClr val="660033"/>
                </a:solidFill>
              </a:rPr>
              <a:t>Visi fināla dalībnieki saņem kultūras kanona konkursa uzvarētāja diplomu, kā arī Latvijas Kultūras akadēmijas, LR Kultūras ministrijas un žūrijas speciālbalvas.</a:t>
            </a:r>
          </a:p>
          <a:p>
            <a:endParaRPr lang="lv-LV" dirty="0"/>
          </a:p>
        </p:txBody>
      </p:sp>
      <p:pic>
        <p:nvPicPr>
          <p:cNvPr id="4" name="Content Placeholder 9"/>
          <p:cNvPicPr>
            <a:picLocks noChangeAspect="1"/>
          </p:cNvPicPr>
          <p:nvPr/>
        </p:nvPicPr>
        <p:blipFill>
          <a:blip r:embed="rId2"/>
          <a:stretch>
            <a:fillRect/>
          </a:stretch>
        </p:blipFill>
        <p:spPr>
          <a:xfrm rot="5400000">
            <a:off x="10101322" y="776539"/>
            <a:ext cx="1871908" cy="318827"/>
          </a:xfrm>
          <a:prstGeom prst="rect">
            <a:avLst/>
          </a:prstGeom>
        </p:spPr>
      </p:pic>
      <p:pic>
        <p:nvPicPr>
          <p:cNvPr id="5" name="Content Placeholder 9"/>
          <p:cNvPicPr>
            <a:picLocks noChangeAspect="1"/>
          </p:cNvPicPr>
          <p:nvPr/>
        </p:nvPicPr>
        <p:blipFill>
          <a:blip r:embed="rId2"/>
          <a:stretch>
            <a:fillRect/>
          </a:stretch>
        </p:blipFill>
        <p:spPr>
          <a:xfrm rot="5400000">
            <a:off x="10612298" y="776542"/>
            <a:ext cx="1871908" cy="318827"/>
          </a:xfrm>
          <a:prstGeom prst="rect">
            <a:avLst/>
          </a:prstGeom>
        </p:spPr>
      </p:pic>
      <p:pic>
        <p:nvPicPr>
          <p:cNvPr id="6" name="Content Placeholder 9"/>
          <p:cNvPicPr>
            <a:picLocks noChangeAspect="1"/>
          </p:cNvPicPr>
          <p:nvPr/>
        </p:nvPicPr>
        <p:blipFill>
          <a:blip r:embed="rId2"/>
          <a:stretch>
            <a:fillRect/>
          </a:stretch>
        </p:blipFill>
        <p:spPr>
          <a:xfrm rot="5400000">
            <a:off x="11043071" y="776540"/>
            <a:ext cx="1871908" cy="318827"/>
          </a:xfrm>
          <a:prstGeom prst="rect">
            <a:avLst/>
          </a:prstGeom>
        </p:spPr>
      </p:pic>
    </p:spTree>
    <p:extLst>
      <p:ext uri="{BB962C8B-B14F-4D97-AF65-F5344CB8AC3E}">
        <p14:creationId xmlns:p14="http://schemas.microsoft.com/office/powerpoint/2010/main" val="247853900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20700" y="238125"/>
            <a:ext cx="10515600" cy="1325563"/>
          </a:xfrm>
        </p:spPr>
        <p:txBody>
          <a:bodyPr>
            <a:normAutofit/>
          </a:bodyPr>
          <a:lstStyle/>
          <a:p>
            <a:r>
              <a:rPr lang="lv-LV" sz="3600" b="1" dirty="0" smtClean="0">
                <a:solidFill>
                  <a:srgbClr val="660033"/>
                </a:solidFill>
              </a:rPr>
              <a:t>FINĀLA UZDEVUMS</a:t>
            </a:r>
            <a:endParaRPr lang="lv-LV" sz="3600" b="1" dirty="0">
              <a:solidFill>
                <a:srgbClr val="660033"/>
              </a:solidFill>
            </a:endParaRPr>
          </a:p>
        </p:txBody>
      </p:sp>
      <p:sp>
        <p:nvSpPr>
          <p:cNvPr id="3" name="Content Placeholder 2"/>
          <p:cNvSpPr>
            <a:spLocks noGrp="1"/>
          </p:cNvSpPr>
          <p:nvPr>
            <p:ph idx="1"/>
          </p:nvPr>
        </p:nvSpPr>
        <p:spPr>
          <a:xfrm>
            <a:off x="520700" y="1825625"/>
            <a:ext cx="8915104" cy="2416175"/>
          </a:xfrm>
        </p:spPr>
        <p:txBody>
          <a:bodyPr/>
          <a:lstStyle/>
          <a:p>
            <a:pPr marL="0" indent="0">
              <a:buNone/>
            </a:pPr>
            <a:r>
              <a:rPr lang="lv-LV" dirty="0">
                <a:solidFill>
                  <a:srgbClr val="660033"/>
                </a:solidFill>
              </a:rPr>
              <a:t>Fināla dalībnieki piedāvā žūrijas vērtējumam sava darba rezultātu – filmu (tradīcijas vizuālu iemūžinājumu) par ģimenes tradīcijām novadā kā arī komentē filmas ideju un atbild uz žūrijas jautājumiem </a:t>
            </a:r>
            <a:r>
              <a:rPr lang="lv-LV" dirty="0" smtClean="0">
                <a:solidFill>
                  <a:srgbClr val="660033"/>
                </a:solidFill>
              </a:rPr>
              <a:t>par tajā </a:t>
            </a:r>
            <a:r>
              <a:rPr lang="lv-LV" dirty="0">
                <a:solidFill>
                  <a:srgbClr val="660033"/>
                </a:solidFill>
              </a:rPr>
              <a:t>atspoguļoto tradīciju un tās nozīmību. </a:t>
            </a:r>
          </a:p>
        </p:txBody>
      </p:sp>
      <p:pic>
        <p:nvPicPr>
          <p:cNvPr id="4" name="Content Placeholder 9"/>
          <p:cNvPicPr>
            <a:picLocks noChangeAspect="1"/>
          </p:cNvPicPr>
          <p:nvPr/>
        </p:nvPicPr>
        <p:blipFill>
          <a:blip r:embed="rId2"/>
          <a:stretch>
            <a:fillRect/>
          </a:stretch>
        </p:blipFill>
        <p:spPr>
          <a:xfrm rot="5400000">
            <a:off x="9026579" y="747948"/>
            <a:ext cx="1871908" cy="637654"/>
          </a:xfrm>
          <a:prstGeom prst="rect">
            <a:avLst/>
          </a:prstGeom>
        </p:spPr>
      </p:pic>
      <p:pic>
        <p:nvPicPr>
          <p:cNvPr id="5" name="Content Placeholder 9"/>
          <p:cNvPicPr>
            <a:picLocks noChangeAspect="1"/>
          </p:cNvPicPr>
          <p:nvPr/>
        </p:nvPicPr>
        <p:blipFill>
          <a:blip r:embed="rId2"/>
          <a:stretch>
            <a:fillRect/>
          </a:stretch>
        </p:blipFill>
        <p:spPr>
          <a:xfrm rot="5400000">
            <a:off x="9872135" y="747948"/>
            <a:ext cx="1871908" cy="637654"/>
          </a:xfrm>
          <a:prstGeom prst="rect">
            <a:avLst/>
          </a:prstGeom>
        </p:spPr>
      </p:pic>
      <p:pic>
        <p:nvPicPr>
          <p:cNvPr id="6" name="Content Placeholder 9"/>
          <p:cNvPicPr>
            <a:picLocks noChangeAspect="1"/>
          </p:cNvPicPr>
          <p:nvPr/>
        </p:nvPicPr>
        <p:blipFill>
          <a:blip r:embed="rId2"/>
          <a:stretch>
            <a:fillRect/>
          </a:stretch>
        </p:blipFill>
        <p:spPr>
          <a:xfrm rot="5400000">
            <a:off x="10717691" y="709079"/>
            <a:ext cx="1871908" cy="637654"/>
          </a:xfrm>
          <a:prstGeom prst="rect">
            <a:avLst/>
          </a:prstGeom>
        </p:spPr>
      </p:pic>
    </p:spTree>
    <p:extLst>
      <p:ext uri="{BB962C8B-B14F-4D97-AF65-F5344CB8AC3E}">
        <p14:creationId xmlns:p14="http://schemas.microsoft.com/office/powerpoint/2010/main" val="286601774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lv-LV" sz="3600" b="1" dirty="0" smtClean="0">
                <a:solidFill>
                  <a:srgbClr val="660033"/>
                </a:solidFill>
              </a:rPr>
              <a:t>RĪKOTĀJI, KONTAKTINFORMĀCIJA:</a:t>
            </a:r>
            <a:endParaRPr lang="lv-LV" sz="3600" b="1" dirty="0">
              <a:solidFill>
                <a:srgbClr val="660033"/>
              </a:solidFill>
            </a:endParaRPr>
          </a:p>
        </p:txBody>
      </p:sp>
      <p:sp>
        <p:nvSpPr>
          <p:cNvPr id="3" name="Content Placeholder 2"/>
          <p:cNvSpPr>
            <a:spLocks noGrp="1"/>
          </p:cNvSpPr>
          <p:nvPr>
            <p:ph idx="1"/>
          </p:nvPr>
        </p:nvSpPr>
        <p:spPr/>
        <p:txBody>
          <a:bodyPr/>
          <a:lstStyle/>
          <a:p>
            <a:pPr fontAlgn="t">
              <a:buClr>
                <a:srgbClr val="FF6600"/>
              </a:buClr>
            </a:pPr>
            <a:r>
              <a:rPr lang="lv-LV" dirty="0">
                <a:solidFill>
                  <a:srgbClr val="660033"/>
                </a:solidFill>
              </a:rPr>
              <a:t>Konkursu organizē</a:t>
            </a:r>
            <a:r>
              <a:rPr lang="lv-LV" b="1" dirty="0">
                <a:solidFill>
                  <a:srgbClr val="660033"/>
                </a:solidFill>
              </a:rPr>
              <a:t> </a:t>
            </a:r>
            <a:r>
              <a:rPr lang="lv-LV" dirty="0">
                <a:solidFill>
                  <a:srgbClr val="660033"/>
                </a:solidFill>
              </a:rPr>
              <a:t>Latvijas Kultūras akadēmijas Zinātniskās pētniecības centrs</a:t>
            </a:r>
          </a:p>
          <a:p>
            <a:pPr fontAlgn="t">
              <a:buClr>
                <a:srgbClr val="FF6600"/>
              </a:buClr>
            </a:pPr>
            <a:r>
              <a:rPr lang="lv-LV" dirty="0">
                <a:solidFill>
                  <a:srgbClr val="660033"/>
                </a:solidFill>
              </a:rPr>
              <a:t>Konkursa kuratore </a:t>
            </a:r>
            <a:r>
              <a:rPr lang="lv-LV" b="1" dirty="0">
                <a:solidFill>
                  <a:srgbClr val="660033"/>
                </a:solidFill>
              </a:rPr>
              <a:t>Anda Laķe</a:t>
            </a:r>
            <a:r>
              <a:rPr lang="lv-LV" dirty="0">
                <a:solidFill>
                  <a:srgbClr val="660033"/>
                </a:solidFill>
              </a:rPr>
              <a:t>, tālr. 29411108</a:t>
            </a:r>
          </a:p>
          <a:p>
            <a:pPr fontAlgn="t">
              <a:buClr>
                <a:srgbClr val="FF6600"/>
              </a:buClr>
            </a:pPr>
            <a:r>
              <a:rPr lang="lv-LV" dirty="0">
                <a:solidFill>
                  <a:srgbClr val="660033"/>
                </a:solidFill>
              </a:rPr>
              <a:t>Projekta vadītāja – </a:t>
            </a:r>
            <a:r>
              <a:rPr lang="lv-LV" b="1" dirty="0">
                <a:solidFill>
                  <a:srgbClr val="660033"/>
                </a:solidFill>
              </a:rPr>
              <a:t>Agnese Hermane</a:t>
            </a:r>
            <a:r>
              <a:rPr lang="lv-LV" dirty="0">
                <a:solidFill>
                  <a:srgbClr val="660033"/>
                </a:solidFill>
              </a:rPr>
              <a:t>, tālr. 29296861, </a:t>
            </a:r>
            <a:r>
              <a:rPr lang="lv-LV" u="sng" dirty="0">
                <a:solidFill>
                  <a:srgbClr val="660033"/>
                </a:solidFill>
                <a:hlinkClick r:id="rId2"/>
              </a:rPr>
              <a:t>agnese.hermane@lka.edu.lv</a:t>
            </a:r>
            <a:endParaRPr lang="lv-LV" dirty="0">
              <a:solidFill>
                <a:srgbClr val="660033"/>
              </a:solidFill>
            </a:endParaRPr>
          </a:p>
          <a:p>
            <a:pPr fontAlgn="t">
              <a:buClr>
                <a:srgbClr val="FF6600"/>
              </a:buClr>
            </a:pPr>
            <a:r>
              <a:rPr lang="lv-LV" dirty="0">
                <a:solidFill>
                  <a:srgbClr val="660033"/>
                </a:solidFill>
              </a:rPr>
              <a:t>Asistente,</a:t>
            </a:r>
            <a:r>
              <a:rPr lang="lv-LV" i="1" dirty="0">
                <a:solidFill>
                  <a:srgbClr val="660033"/>
                </a:solidFill>
              </a:rPr>
              <a:t> </a:t>
            </a:r>
            <a:r>
              <a:rPr lang="lv-LV" i="1" dirty="0" err="1">
                <a:solidFill>
                  <a:srgbClr val="660033"/>
                </a:solidFill>
              </a:rPr>
              <a:t>Facebook</a:t>
            </a:r>
            <a:r>
              <a:rPr lang="lv-LV" dirty="0">
                <a:solidFill>
                  <a:srgbClr val="660033"/>
                </a:solidFill>
              </a:rPr>
              <a:t> lapas redaktore – </a:t>
            </a:r>
            <a:r>
              <a:rPr lang="lv-LV" b="1" dirty="0">
                <a:solidFill>
                  <a:srgbClr val="660033"/>
                </a:solidFill>
              </a:rPr>
              <a:t>Nadīna Rutka</a:t>
            </a:r>
            <a:r>
              <a:rPr lang="lv-LV" dirty="0">
                <a:solidFill>
                  <a:srgbClr val="660033"/>
                </a:solidFill>
              </a:rPr>
              <a:t>, tālr. 29969371, </a:t>
            </a:r>
            <a:r>
              <a:rPr lang="lv-LV" u="sng" dirty="0">
                <a:solidFill>
                  <a:srgbClr val="660033"/>
                </a:solidFill>
                <a:hlinkClick r:id="rId3"/>
              </a:rPr>
              <a:t>nadina.rutka@gmail.com</a:t>
            </a:r>
            <a:r>
              <a:rPr lang="lv-LV" dirty="0">
                <a:solidFill>
                  <a:srgbClr val="660033"/>
                </a:solidFill>
              </a:rPr>
              <a:t> </a:t>
            </a:r>
          </a:p>
          <a:p>
            <a:pPr fontAlgn="t">
              <a:buClr>
                <a:srgbClr val="FF6600"/>
              </a:buClr>
            </a:pPr>
            <a:endParaRPr lang="lv-LV" dirty="0">
              <a:solidFill>
                <a:srgbClr val="660033"/>
              </a:solidFill>
            </a:endParaRPr>
          </a:p>
          <a:p>
            <a:pPr>
              <a:buClr>
                <a:srgbClr val="FF6600"/>
              </a:buClr>
            </a:pPr>
            <a:endParaRPr lang="lv-LV" dirty="0">
              <a:solidFill>
                <a:srgbClr val="660033"/>
              </a:solidFill>
            </a:endParaRPr>
          </a:p>
        </p:txBody>
      </p:sp>
      <p:pic>
        <p:nvPicPr>
          <p:cNvPr id="4" name="Content Placeholder 9"/>
          <p:cNvPicPr>
            <a:picLocks noChangeAspect="1"/>
          </p:cNvPicPr>
          <p:nvPr/>
        </p:nvPicPr>
        <p:blipFill>
          <a:blip r:embed="rId4"/>
          <a:stretch>
            <a:fillRect/>
          </a:stretch>
        </p:blipFill>
        <p:spPr>
          <a:xfrm>
            <a:off x="7179310" y="365125"/>
            <a:ext cx="1871908" cy="1052948"/>
          </a:xfrm>
          <a:prstGeom prst="rect">
            <a:avLst/>
          </a:prstGeom>
        </p:spPr>
      </p:pic>
      <p:pic>
        <p:nvPicPr>
          <p:cNvPr id="5" name="Content Placeholder 9"/>
          <p:cNvPicPr>
            <a:picLocks noChangeAspect="1"/>
          </p:cNvPicPr>
          <p:nvPr/>
        </p:nvPicPr>
        <p:blipFill>
          <a:blip r:embed="rId4"/>
          <a:stretch>
            <a:fillRect/>
          </a:stretch>
        </p:blipFill>
        <p:spPr>
          <a:xfrm>
            <a:off x="9051218" y="365125"/>
            <a:ext cx="1871908" cy="1052948"/>
          </a:xfrm>
          <a:prstGeom prst="rect">
            <a:avLst/>
          </a:prstGeom>
        </p:spPr>
      </p:pic>
      <p:pic>
        <p:nvPicPr>
          <p:cNvPr id="6" name="Content Placeholder 9"/>
          <p:cNvPicPr>
            <a:picLocks noChangeAspect="1"/>
          </p:cNvPicPr>
          <p:nvPr/>
        </p:nvPicPr>
        <p:blipFill>
          <a:blip r:embed="rId4"/>
          <a:stretch>
            <a:fillRect/>
          </a:stretch>
        </p:blipFill>
        <p:spPr>
          <a:xfrm>
            <a:off x="10782300" y="365125"/>
            <a:ext cx="1871908" cy="1052948"/>
          </a:xfrm>
          <a:prstGeom prst="rect">
            <a:avLst/>
          </a:prstGeom>
        </p:spPr>
      </p:pic>
    </p:spTree>
    <p:extLst>
      <p:ext uri="{BB962C8B-B14F-4D97-AF65-F5344CB8AC3E}">
        <p14:creationId xmlns:p14="http://schemas.microsoft.com/office/powerpoint/2010/main" val="102865043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lv-LV" sz="3600" b="1" dirty="0" smtClean="0">
                <a:solidFill>
                  <a:srgbClr val="660033"/>
                </a:solidFill>
              </a:rPr>
              <a:t>INFORMĀCIJA PAR KONKURSU PIEEJAMA:</a:t>
            </a:r>
            <a:endParaRPr lang="lv-LV" sz="3600" dirty="0">
              <a:solidFill>
                <a:srgbClr val="660033"/>
              </a:solidFill>
            </a:endParaRPr>
          </a:p>
        </p:txBody>
      </p:sp>
      <p:sp>
        <p:nvSpPr>
          <p:cNvPr id="3" name="Content Placeholder 2"/>
          <p:cNvSpPr>
            <a:spLocks noGrp="1"/>
          </p:cNvSpPr>
          <p:nvPr>
            <p:ph idx="1"/>
          </p:nvPr>
        </p:nvSpPr>
        <p:spPr/>
        <p:txBody>
          <a:bodyPr/>
          <a:lstStyle/>
          <a:p>
            <a:pPr fontAlgn="t"/>
            <a:r>
              <a:rPr lang="lv-LV" dirty="0" smtClean="0">
                <a:solidFill>
                  <a:srgbClr val="660033"/>
                </a:solidFill>
              </a:rPr>
              <a:t>Kultūras </a:t>
            </a:r>
            <a:r>
              <a:rPr lang="lv-LV" dirty="0">
                <a:solidFill>
                  <a:srgbClr val="660033"/>
                </a:solidFill>
              </a:rPr>
              <a:t>kanona </a:t>
            </a:r>
            <a:r>
              <a:rPr lang="lv-LV" i="1" dirty="0" err="1">
                <a:solidFill>
                  <a:srgbClr val="660033"/>
                </a:solidFill>
              </a:rPr>
              <a:t>facebook</a:t>
            </a:r>
            <a:r>
              <a:rPr lang="lv-LV" dirty="0">
                <a:solidFill>
                  <a:srgbClr val="660033"/>
                </a:solidFill>
              </a:rPr>
              <a:t> lapā  </a:t>
            </a:r>
            <a:r>
              <a:rPr lang="lv-LV" u="sng" dirty="0">
                <a:solidFill>
                  <a:srgbClr val="660033"/>
                </a:solidFill>
                <a:hlinkClick r:id="rId2"/>
              </a:rPr>
              <a:t>https://</a:t>
            </a:r>
            <a:r>
              <a:rPr lang="lv-LV" u="sng" dirty="0" smtClean="0">
                <a:solidFill>
                  <a:srgbClr val="660033"/>
                </a:solidFill>
                <a:hlinkClick r:id="rId2"/>
              </a:rPr>
              <a:t>www.facebook.com/latvijaskulturaskanons</a:t>
            </a:r>
            <a:endParaRPr lang="lv-LV" u="sng" dirty="0" smtClean="0">
              <a:solidFill>
                <a:srgbClr val="660033"/>
              </a:solidFill>
            </a:endParaRPr>
          </a:p>
          <a:p>
            <a:pPr fontAlgn="t"/>
            <a:r>
              <a:rPr lang="lv-LV" dirty="0" smtClean="0">
                <a:solidFill>
                  <a:srgbClr val="660033"/>
                </a:solidFill>
              </a:rPr>
              <a:t>Valsts </a:t>
            </a:r>
            <a:r>
              <a:rPr lang="lv-LV" dirty="0">
                <a:solidFill>
                  <a:srgbClr val="660033"/>
                </a:solidFill>
              </a:rPr>
              <a:t>izglītības satura centra mājas lapā </a:t>
            </a:r>
            <a:r>
              <a:rPr lang="lv-LV" u="sng" dirty="0" smtClean="0">
                <a:solidFill>
                  <a:srgbClr val="660033"/>
                </a:solidFill>
                <a:hlinkClick r:id="rId3"/>
              </a:rPr>
              <a:t>www.visc.gov.lv</a:t>
            </a:r>
            <a:endParaRPr lang="lv-LV" u="sng" dirty="0" smtClean="0">
              <a:solidFill>
                <a:srgbClr val="660033"/>
              </a:solidFill>
            </a:endParaRPr>
          </a:p>
          <a:p>
            <a:pPr fontAlgn="t"/>
            <a:r>
              <a:rPr lang="lv-LV" dirty="0" smtClean="0">
                <a:solidFill>
                  <a:srgbClr val="660033"/>
                </a:solidFill>
              </a:rPr>
              <a:t>Latvijas </a:t>
            </a:r>
            <a:r>
              <a:rPr lang="lv-LV" dirty="0">
                <a:solidFill>
                  <a:srgbClr val="660033"/>
                </a:solidFill>
              </a:rPr>
              <a:t>Kultūras akadēmijas mājas lapā </a:t>
            </a:r>
            <a:r>
              <a:rPr lang="lv-LV" u="sng" dirty="0">
                <a:solidFill>
                  <a:srgbClr val="660033"/>
                </a:solidFill>
                <a:hlinkClick r:id="rId4"/>
              </a:rPr>
              <a:t>www.lka.edu.lv</a:t>
            </a:r>
            <a:r>
              <a:rPr lang="lv-LV" dirty="0">
                <a:solidFill>
                  <a:srgbClr val="660033"/>
                </a:solidFill>
              </a:rPr>
              <a:t> </a:t>
            </a:r>
            <a:endParaRPr lang="lv-LV" dirty="0" smtClean="0">
              <a:solidFill>
                <a:srgbClr val="660033"/>
              </a:solidFill>
            </a:endParaRPr>
          </a:p>
          <a:p>
            <a:pPr marL="0" indent="0" fontAlgn="t">
              <a:buNone/>
            </a:pPr>
            <a:endParaRPr lang="lv-LV" dirty="0">
              <a:solidFill>
                <a:srgbClr val="660033"/>
              </a:solidFill>
            </a:endParaRPr>
          </a:p>
        </p:txBody>
      </p:sp>
      <p:pic>
        <p:nvPicPr>
          <p:cNvPr id="6" name="Content Placeholder 9"/>
          <p:cNvPicPr>
            <a:picLocks noChangeAspect="1"/>
          </p:cNvPicPr>
          <p:nvPr/>
        </p:nvPicPr>
        <p:blipFill>
          <a:blip r:embed="rId5"/>
          <a:stretch>
            <a:fillRect/>
          </a:stretch>
        </p:blipFill>
        <p:spPr>
          <a:xfrm>
            <a:off x="1181100" y="4001294"/>
            <a:ext cx="1871908" cy="1052948"/>
          </a:xfrm>
          <a:prstGeom prst="rect">
            <a:avLst/>
          </a:prstGeom>
        </p:spPr>
      </p:pic>
    </p:spTree>
    <p:extLst>
      <p:ext uri="{BB962C8B-B14F-4D97-AF65-F5344CB8AC3E}">
        <p14:creationId xmlns:p14="http://schemas.microsoft.com/office/powerpoint/2010/main" val="230696676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83126" y="2905432"/>
            <a:ext cx="10521746" cy="912200"/>
          </a:xfrm>
        </p:spPr>
        <p:txBody>
          <a:bodyPr>
            <a:normAutofit/>
          </a:bodyPr>
          <a:lstStyle/>
          <a:p>
            <a:r>
              <a:rPr lang="lv-LV" sz="4000" b="1" spc="-70" dirty="0" smtClean="0">
                <a:solidFill>
                  <a:srgbClr val="FF6600"/>
                </a:solidFill>
                <a:latin typeface="Arial" panose="020B0604020202020204" pitchFamily="34" charset="0"/>
                <a:cs typeface="Arial" panose="020B0604020202020204" pitchFamily="34" charset="0"/>
              </a:rPr>
              <a:t>kultūras kanona konkurss 2014-2015</a:t>
            </a:r>
            <a:endParaRPr lang="lv-LV" sz="4000" b="1" spc="-70" dirty="0">
              <a:solidFill>
                <a:srgbClr val="FF6600"/>
              </a:solidFill>
              <a:latin typeface="Arial" panose="020B0604020202020204" pitchFamily="34" charset="0"/>
              <a:cs typeface="Arial" panose="020B0604020202020204" pitchFamily="34" charset="0"/>
            </a:endParaRPr>
          </a:p>
        </p:txBody>
      </p:sp>
      <p:sp>
        <p:nvSpPr>
          <p:cNvPr id="3" name="Subtitle 2"/>
          <p:cNvSpPr>
            <a:spLocks noGrp="1"/>
          </p:cNvSpPr>
          <p:nvPr>
            <p:ph type="subTitle" idx="1"/>
          </p:nvPr>
        </p:nvSpPr>
        <p:spPr>
          <a:xfrm>
            <a:off x="447368" y="3817632"/>
            <a:ext cx="9144000" cy="1364378"/>
          </a:xfrm>
        </p:spPr>
        <p:txBody>
          <a:bodyPr>
            <a:noAutofit/>
          </a:bodyPr>
          <a:lstStyle/>
          <a:p>
            <a:pPr>
              <a:spcBef>
                <a:spcPts val="2400"/>
              </a:spcBef>
              <a:spcAft>
                <a:spcPts val="2400"/>
              </a:spcAft>
            </a:pPr>
            <a:r>
              <a:rPr lang="lv-LV" sz="13800" b="1" dirty="0" smtClean="0">
                <a:solidFill>
                  <a:srgbClr val="660033"/>
                </a:solidFill>
                <a:latin typeface="Empire TL" panose="04050302050B02020204" pitchFamily="82" charset="0"/>
                <a:ea typeface="Calibri" panose="020F0502020204030204" pitchFamily="34" charset="0"/>
                <a:cs typeface="Khmer UI" panose="020B0502040204020203" pitchFamily="34" charset="0"/>
              </a:rPr>
              <a:t>Kultūras </a:t>
            </a:r>
            <a:r>
              <a:rPr lang="lv-LV" sz="13800" b="1" dirty="0">
                <a:solidFill>
                  <a:srgbClr val="660033"/>
                </a:solidFill>
                <a:latin typeface="Empire TL" panose="04050302050B02020204" pitchFamily="82" charset="0"/>
                <a:ea typeface="Calibri" panose="020F0502020204030204" pitchFamily="34" charset="0"/>
                <a:cs typeface="Khmer UI" panose="020B0502040204020203" pitchFamily="34" charset="0"/>
              </a:rPr>
              <a:t>tradīcijas </a:t>
            </a:r>
            <a:r>
              <a:rPr lang="lv-LV" sz="13800" b="1" dirty="0" err="1" smtClean="0">
                <a:solidFill>
                  <a:srgbClr val="660033"/>
                </a:solidFill>
                <a:latin typeface="Empire TL" panose="04050302050B02020204" pitchFamily="82" charset="0"/>
                <a:ea typeface="Calibri" panose="020F0502020204030204" pitchFamily="34" charset="0"/>
                <a:cs typeface="Khmer UI" panose="020B0502040204020203" pitchFamily="34" charset="0"/>
              </a:rPr>
              <a:t>Ġimenē</a:t>
            </a:r>
            <a:endParaRPr lang="lv-LV" sz="6600" i="1" dirty="0">
              <a:solidFill>
                <a:srgbClr val="660033"/>
              </a:solidFill>
            </a:endParaRPr>
          </a:p>
        </p:txBody>
      </p:sp>
      <p:pic>
        <p:nvPicPr>
          <p:cNvPr id="4" name="Picture 3"/>
          <p:cNvPicPr>
            <a:picLocks noChangeAspect="1"/>
          </p:cNvPicPr>
          <p:nvPr/>
        </p:nvPicPr>
        <p:blipFill>
          <a:blip r:embed="rId2"/>
          <a:stretch>
            <a:fillRect/>
          </a:stretch>
        </p:blipFill>
        <p:spPr>
          <a:xfrm>
            <a:off x="712837" y="5336847"/>
            <a:ext cx="8755628" cy="771980"/>
          </a:xfrm>
          <a:prstGeom prst="rect">
            <a:avLst/>
          </a:prstGeom>
        </p:spPr>
      </p:pic>
      <p:sp>
        <p:nvSpPr>
          <p:cNvPr id="8" name="Rectangle 5"/>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lv-LV"/>
          </a:p>
        </p:txBody>
      </p:sp>
      <p:pic>
        <p:nvPicPr>
          <p:cNvPr id="11" name="Picture 10"/>
          <p:cNvPicPr>
            <a:picLocks noChangeAspect="1"/>
          </p:cNvPicPr>
          <p:nvPr/>
        </p:nvPicPr>
        <p:blipFill>
          <a:blip r:embed="rId3"/>
          <a:stretch>
            <a:fillRect/>
          </a:stretch>
        </p:blipFill>
        <p:spPr>
          <a:xfrm>
            <a:off x="688255" y="2565420"/>
            <a:ext cx="475529" cy="1097375"/>
          </a:xfrm>
          <a:prstGeom prst="rect">
            <a:avLst/>
          </a:prstGeom>
        </p:spPr>
      </p:pic>
    </p:spTree>
    <p:extLst>
      <p:ext uri="{BB962C8B-B14F-4D97-AF65-F5344CB8AC3E}">
        <p14:creationId xmlns:p14="http://schemas.microsoft.com/office/powerpoint/2010/main" val="426948355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3" name="Picture 5" descr="KMzimols-izversts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2042" y="507696"/>
            <a:ext cx="4140037" cy="820196"/>
          </a:xfrm>
          <a:prstGeom prst="rect">
            <a:avLst/>
          </a:prstGeom>
          <a:noFill/>
          <a:extLst>
            <a:ext uri="{909E8E84-426E-40DD-AFC4-6F175D3DCCD1}">
              <a14:hiddenFill xmlns:a14="http://schemas.microsoft.com/office/drawing/2010/main">
                <a:solidFill>
                  <a:srgbClr val="FFFFFF"/>
                </a:solidFill>
              </a14:hiddenFill>
            </a:ext>
          </a:extLst>
        </p:spPr>
      </p:pic>
      <p:pic>
        <p:nvPicPr>
          <p:cNvPr id="3074" name="Picture 1" descr="http://www.lka.edu.lv/images/faili/LKA%20nos.logo.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72548" y="507696"/>
            <a:ext cx="3264186" cy="896784"/>
          </a:xfrm>
          <a:prstGeom prst="rect">
            <a:avLst/>
          </a:prstGeom>
          <a:noFill/>
          <a:extLst>
            <a:ext uri="{909E8E84-426E-40DD-AFC4-6F175D3DCCD1}">
              <a14:hiddenFill xmlns:a14="http://schemas.microsoft.com/office/drawing/2010/main">
                <a:solidFill>
                  <a:srgbClr val="FFFFFF"/>
                </a:solidFill>
              </a14:hiddenFill>
            </a:ext>
          </a:extLst>
        </p:spPr>
      </p:pic>
      <p:pic>
        <p:nvPicPr>
          <p:cNvPr id="3075" name="Picture 4" descr="Description: D:\Inese\Asociacija\Konference\Konferences logo.jpg"/>
          <p:cNvPicPr>
            <a:picLocks noChangeAspect="1" noChangeArrowheads="1"/>
          </p:cNvPicPr>
          <p:nvPr/>
        </p:nvPicPr>
        <p:blipFill>
          <a:blip r:embed="rId4">
            <a:extLst>
              <a:ext uri="{28A0092B-C50C-407E-A947-70E740481C1C}">
                <a14:useLocalDpi xmlns:a14="http://schemas.microsoft.com/office/drawing/2010/main" val="0"/>
              </a:ext>
            </a:extLst>
          </a:blip>
          <a:srcRect r="74956"/>
          <a:stretch>
            <a:fillRect/>
          </a:stretch>
        </p:blipFill>
        <p:spPr bwMode="auto">
          <a:xfrm>
            <a:off x="8493892" y="453121"/>
            <a:ext cx="2478906" cy="1005933"/>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p:cNvSpPr/>
          <p:nvPr/>
        </p:nvSpPr>
        <p:spPr>
          <a:xfrm>
            <a:off x="372102" y="3835647"/>
            <a:ext cx="10121900" cy="2492990"/>
          </a:xfrm>
          <a:prstGeom prst="rect">
            <a:avLst/>
          </a:prstGeom>
        </p:spPr>
        <p:txBody>
          <a:bodyPr wrap="square">
            <a:spAutoFit/>
          </a:bodyPr>
          <a:lstStyle/>
          <a:p>
            <a:r>
              <a:rPr lang="lv-LV" sz="3600" b="1" dirty="0" smtClean="0">
                <a:solidFill>
                  <a:srgbClr val="660033"/>
                </a:solidFill>
              </a:rPr>
              <a:t>AICINĀM PIEDALĪTIES:</a:t>
            </a:r>
          </a:p>
          <a:p>
            <a:endParaRPr lang="lv-LV" sz="2400" b="1" dirty="0">
              <a:solidFill>
                <a:srgbClr val="660033"/>
              </a:solidFill>
            </a:endParaRPr>
          </a:p>
          <a:p>
            <a:r>
              <a:rPr lang="lv-LV" sz="3200" dirty="0" smtClean="0">
                <a:solidFill>
                  <a:srgbClr val="660033"/>
                </a:solidFill>
              </a:rPr>
              <a:t>Latvijas </a:t>
            </a:r>
            <a:r>
              <a:rPr lang="lv-LV" sz="3200" dirty="0">
                <a:solidFill>
                  <a:srgbClr val="660033"/>
                </a:solidFill>
              </a:rPr>
              <a:t>vispārizglītojošo un mazākumtautību skolu 10. – 12. klašu </a:t>
            </a:r>
            <a:r>
              <a:rPr lang="lv-LV" sz="3200" dirty="0" smtClean="0">
                <a:solidFill>
                  <a:srgbClr val="660033"/>
                </a:solidFill>
              </a:rPr>
              <a:t>skolēnus, mākslas </a:t>
            </a:r>
            <a:r>
              <a:rPr lang="lv-LV" sz="3200" dirty="0">
                <a:solidFill>
                  <a:srgbClr val="660033"/>
                </a:solidFill>
              </a:rPr>
              <a:t>un mūzikas </a:t>
            </a:r>
            <a:r>
              <a:rPr lang="lv-LV" sz="3200" dirty="0" smtClean="0">
                <a:solidFill>
                  <a:srgbClr val="660033"/>
                </a:solidFill>
              </a:rPr>
              <a:t>vidusskolu </a:t>
            </a:r>
            <a:r>
              <a:rPr lang="lv-LV" sz="3200" dirty="0">
                <a:solidFill>
                  <a:srgbClr val="660033"/>
                </a:solidFill>
              </a:rPr>
              <a:t>vecāko kursu </a:t>
            </a:r>
            <a:r>
              <a:rPr lang="lv-LV" sz="3200" dirty="0" smtClean="0">
                <a:solidFill>
                  <a:srgbClr val="660033"/>
                </a:solidFill>
              </a:rPr>
              <a:t>audzēkņus. </a:t>
            </a:r>
            <a:endParaRPr lang="lv-LV" sz="3200" dirty="0">
              <a:solidFill>
                <a:srgbClr val="660033"/>
              </a:solidFill>
            </a:endParaRPr>
          </a:p>
        </p:txBody>
      </p:sp>
      <p:pic>
        <p:nvPicPr>
          <p:cNvPr id="6" name="Content Placeholder 9"/>
          <p:cNvPicPr>
            <a:picLocks noGrp="1" noChangeAspect="1"/>
          </p:cNvPicPr>
          <p:nvPr>
            <p:ph idx="1"/>
          </p:nvPr>
        </p:nvPicPr>
        <p:blipFill>
          <a:blip r:embed="rId5"/>
          <a:stretch>
            <a:fillRect/>
          </a:stretch>
        </p:blipFill>
        <p:spPr>
          <a:xfrm>
            <a:off x="3356964" y="2682006"/>
            <a:ext cx="1871908" cy="1052948"/>
          </a:xfrm>
          <a:prstGeom prst="rect">
            <a:avLst/>
          </a:prstGeom>
        </p:spPr>
      </p:pic>
      <p:pic>
        <p:nvPicPr>
          <p:cNvPr id="7" name="Content Placeholder 9"/>
          <p:cNvPicPr>
            <a:picLocks noChangeAspect="1"/>
          </p:cNvPicPr>
          <p:nvPr/>
        </p:nvPicPr>
        <p:blipFill>
          <a:blip r:embed="rId5"/>
          <a:stretch>
            <a:fillRect/>
          </a:stretch>
        </p:blipFill>
        <p:spPr>
          <a:xfrm>
            <a:off x="5228872" y="2682006"/>
            <a:ext cx="1871908" cy="1052948"/>
          </a:xfrm>
          <a:prstGeom prst="rect">
            <a:avLst/>
          </a:prstGeom>
        </p:spPr>
      </p:pic>
      <p:pic>
        <p:nvPicPr>
          <p:cNvPr id="8" name="Content Placeholder 9"/>
          <p:cNvPicPr>
            <a:picLocks noChangeAspect="1"/>
          </p:cNvPicPr>
          <p:nvPr/>
        </p:nvPicPr>
        <p:blipFill>
          <a:blip r:embed="rId5"/>
          <a:stretch>
            <a:fillRect/>
          </a:stretch>
        </p:blipFill>
        <p:spPr>
          <a:xfrm>
            <a:off x="7100780" y="2675080"/>
            <a:ext cx="1871908" cy="1052948"/>
          </a:xfrm>
          <a:prstGeom prst="rect">
            <a:avLst/>
          </a:prstGeom>
        </p:spPr>
      </p:pic>
      <p:pic>
        <p:nvPicPr>
          <p:cNvPr id="9" name="Content Placeholder 9"/>
          <p:cNvPicPr>
            <a:picLocks noChangeAspect="1"/>
          </p:cNvPicPr>
          <p:nvPr/>
        </p:nvPicPr>
        <p:blipFill>
          <a:blip r:embed="rId5"/>
          <a:stretch>
            <a:fillRect/>
          </a:stretch>
        </p:blipFill>
        <p:spPr>
          <a:xfrm>
            <a:off x="8797391" y="2682006"/>
            <a:ext cx="1871908" cy="1052948"/>
          </a:xfrm>
          <a:prstGeom prst="rect">
            <a:avLst/>
          </a:prstGeom>
        </p:spPr>
      </p:pic>
      <p:pic>
        <p:nvPicPr>
          <p:cNvPr id="10" name="Content Placeholder 9"/>
          <p:cNvPicPr>
            <a:picLocks noChangeAspect="1"/>
          </p:cNvPicPr>
          <p:nvPr/>
        </p:nvPicPr>
        <p:blipFill>
          <a:blip r:embed="rId5"/>
          <a:stretch>
            <a:fillRect/>
          </a:stretch>
        </p:blipFill>
        <p:spPr>
          <a:xfrm>
            <a:off x="-211555" y="2682006"/>
            <a:ext cx="1871908" cy="1052948"/>
          </a:xfrm>
          <a:prstGeom prst="rect">
            <a:avLst/>
          </a:prstGeom>
        </p:spPr>
      </p:pic>
      <p:pic>
        <p:nvPicPr>
          <p:cNvPr id="11" name="Content Placeholder 9"/>
          <p:cNvPicPr>
            <a:picLocks noChangeAspect="1"/>
          </p:cNvPicPr>
          <p:nvPr/>
        </p:nvPicPr>
        <p:blipFill>
          <a:blip r:embed="rId5"/>
          <a:stretch>
            <a:fillRect/>
          </a:stretch>
        </p:blipFill>
        <p:spPr>
          <a:xfrm>
            <a:off x="1485056" y="2682006"/>
            <a:ext cx="1871908" cy="1052948"/>
          </a:xfrm>
          <a:prstGeom prst="rect">
            <a:avLst/>
          </a:prstGeom>
        </p:spPr>
      </p:pic>
      <p:pic>
        <p:nvPicPr>
          <p:cNvPr id="12" name="Content Placeholder 9"/>
          <p:cNvPicPr>
            <a:picLocks noChangeAspect="1"/>
          </p:cNvPicPr>
          <p:nvPr/>
        </p:nvPicPr>
        <p:blipFill>
          <a:blip r:embed="rId5"/>
          <a:stretch>
            <a:fillRect/>
          </a:stretch>
        </p:blipFill>
        <p:spPr>
          <a:xfrm>
            <a:off x="10494002" y="2682006"/>
            <a:ext cx="1871908" cy="1052948"/>
          </a:xfrm>
          <a:prstGeom prst="rect">
            <a:avLst/>
          </a:prstGeom>
        </p:spPr>
      </p:pic>
    </p:spTree>
    <p:extLst>
      <p:ext uri="{BB962C8B-B14F-4D97-AF65-F5344CB8AC3E}">
        <p14:creationId xmlns:p14="http://schemas.microsoft.com/office/powerpoint/2010/main" val="273956640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88142" y="365125"/>
            <a:ext cx="10515600" cy="1325563"/>
          </a:xfrm>
        </p:spPr>
        <p:txBody>
          <a:bodyPr>
            <a:normAutofit/>
          </a:bodyPr>
          <a:lstStyle/>
          <a:p>
            <a:r>
              <a:rPr lang="lv-LV" b="1" dirty="0" smtClean="0">
                <a:solidFill>
                  <a:srgbClr val="660033"/>
                </a:solidFill>
              </a:rPr>
              <a:t>KONKURSA MĒRĶIS:</a:t>
            </a:r>
            <a:endParaRPr lang="lv-LV" b="1" dirty="0">
              <a:solidFill>
                <a:srgbClr val="660033"/>
              </a:solidFill>
            </a:endParaRPr>
          </a:p>
        </p:txBody>
      </p:sp>
      <p:pic>
        <p:nvPicPr>
          <p:cNvPr id="10" name="Content Placeholder 9"/>
          <p:cNvPicPr>
            <a:picLocks noGrp="1" noChangeAspect="1"/>
          </p:cNvPicPr>
          <p:nvPr>
            <p:ph idx="1"/>
          </p:nvPr>
        </p:nvPicPr>
        <p:blipFill>
          <a:blip r:embed="rId2"/>
          <a:stretch>
            <a:fillRect/>
          </a:stretch>
        </p:blipFill>
        <p:spPr>
          <a:xfrm>
            <a:off x="0" y="5805052"/>
            <a:ext cx="1871908" cy="1052948"/>
          </a:xfrm>
          <a:prstGeom prst="rect">
            <a:avLst/>
          </a:prstGeom>
        </p:spPr>
      </p:pic>
      <p:pic>
        <p:nvPicPr>
          <p:cNvPr id="12" name="Content Placeholder 9"/>
          <p:cNvPicPr>
            <a:picLocks noChangeAspect="1"/>
          </p:cNvPicPr>
          <p:nvPr/>
        </p:nvPicPr>
        <p:blipFill>
          <a:blip r:embed="rId2"/>
          <a:stretch>
            <a:fillRect/>
          </a:stretch>
        </p:blipFill>
        <p:spPr>
          <a:xfrm>
            <a:off x="1807210" y="5805052"/>
            <a:ext cx="1871908" cy="1052948"/>
          </a:xfrm>
          <a:prstGeom prst="rect">
            <a:avLst/>
          </a:prstGeom>
        </p:spPr>
      </p:pic>
      <p:pic>
        <p:nvPicPr>
          <p:cNvPr id="13" name="Content Placeholder 9"/>
          <p:cNvPicPr>
            <a:picLocks noChangeAspect="1"/>
          </p:cNvPicPr>
          <p:nvPr/>
        </p:nvPicPr>
        <p:blipFill>
          <a:blip r:embed="rId2"/>
          <a:stretch>
            <a:fillRect/>
          </a:stretch>
        </p:blipFill>
        <p:spPr>
          <a:xfrm>
            <a:off x="3679118" y="5805052"/>
            <a:ext cx="1871908" cy="1052948"/>
          </a:xfrm>
          <a:prstGeom prst="rect">
            <a:avLst/>
          </a:prstGeom>
        </p:spPr>
      </p:pic>
      <p:pic>
        <p:nvPicPr>
          <p:cNvPr id="14" name="Content Placeholder 9"/>
          <p:cNvPicPr>
            <a:picLocks noChangeAspect="1"/>
          </p:cNvPicPr>
          <p:nvPr/>
        </p:nvPicPr>
        <p:blipFill>
          <a:blip r:embed="rId2"/>
          <a:stretch>
            <a:fillRect/>
          </a:stretch>
        </p:blipFill>
        <p:spPr>
          <a:xfrm>
            <a:off x="5486328" y="5805052"/>
            <a:ext cx="1871908" cy="1052948"/>
          </a:xfrm>
          <a:prstGeom prst="rect">
            <a:avLst/>
          </a:prstGeom>
        </p:spPr>
      </p:pic>
      <p:pic>
        <p:nvPicPr>
          <p:cNvPr id="15" name="Content Placeholder 9"/>
          <p:cNvPicPr>
            <a:picLocks noChangeAspect="1"/>
          </p:cNvPicPr>
          <p:nvPr/>
        </p:nvPicPr>
        <p:blipFill>
          <a:blip r:embed="rId2"/>
          <a:stretch>
            <a:fillRect/>
          </a:stretch>
        </p:blipFill>
        <p:spPr>
          <a:xfrm>
            <a:off x="7329840" y="5805052"/>
            <a:ext cx="1871908" cy="1052948"/>
          </a:xfrm>
          <a:prstGeom prst="rect">
            <a:avLst/>
          </a:prstGeom>
        </p:spPr>
      </p:pic>
      <p:pic>
        <p:nvPicPr>
          <p:cNvPr id="16" name="Content Placeholder 9"/>
          <p:cNvPicPr>
            <a:picLocks noChangeAspect="1"/>
          </p:cNvPicPr>
          <p:nvPr/>
        </p:nvPicPr>
        <p:blipFill>
          <a:blip r:embed="rId2"/>
          <a:stretch>
            <a:fillRect/>
          </a:stretch>
        </p:blipFill>
        <p:spPr>
          <a:xfrm>
            <a:off x="9201748" y="5809520"/>
            <a:ext cx="1871908" cy="1052948"/>
          </a:xfrm>
          <a:prstGeom prst="rect">
            <a:avLst/>
          </a:prstGeom>
        </p:spPr>
      </p:pic>
      <p:pic>
        <p:nvPicPr>
          <p:cNvPr id="17" name="Content Placeholder 9"/>
          <p:cNvPicPr>
            <a:picLocks noChangeAspect="1"/>
          </p:cNvPicPr>
          <p:nvPr/>
        </p:nvPicPr>
        <p:blipFill>
          <a:blip r:embed="rId2"/>
          <a:stretch>
            <a:fillRect/>
          </a:stretch>
        </p:blipFill>
        <p:spPr>
          <a:xfrm>
            <a:off x="11073656" y="5805052"/>
            <a:ext cx="1871908" cy="1052948"/>
          </a:xfrm>
          <a:prstGeom prst="rect">
            <a:avLst/>
          </a:prstGeom>
        </p:spPr>
      </p:pic>
      <p:sp>
        <p:nvSpPr>
          <p:cNvPr id="5" name="TextBox 4"/>
          <p:cNvSpPr txBox="1"/>
          <p:nvPr/>
        </p:nvSpPr>
        <p:spPr>
          <a:xfrm>
            <a:off x="988142" y="1690688"/>
            <a:ext cx="10085514" cy="2246769"/>
          </a:xfrm>
          <a:prstGeom prst="rect">
            <a:avLst/>
          </a:prstGeom>
          <a:noFill/>
        </p:spPr>
        <p:txBody>
          <a:bodyPr wrap="square" rtlCol="0">
            <a:spAutoFit/>
          </a:bodyPr>
          <a:lstStyle/>
          <a:p>
            <a:r>
              <a:rPr lang="lv-LV" sz="2800" b="1" dirty="0">
                <a:solidFill>
                  <a:srgbClr val="660033"/>
                </a:solidFill>
              </a:rPr>
              <a:t>Veicināt skolēnu interesi par Latvijas kultūras vērtībām un tradīcijām, kas tiek koptas un uzturētas ģimenēs, dažādos Latvijas novados,  rosinot interesi par kultūras kanonā neiekļautām tradīcijām, kā arī popularizēt </a:t>
            </a:r>
            <a:r>
              <a:rPr lang="lv-LV" sz="2800" b="1" dirty="0" err="1">
                <a:solidFill>
                  <a:srgbClr val="660033"/>
                </a:solidFill>
              </a:rPr>
              <a:t>kulturoloģijas</a:t>
            </a:r>
            <a:r>
              <a:rPr lang="lv-LV" sz="2800" b="1" dirty="0">
                <a:solidFill>
                  <a:srgbClr val="660033"/>
                </a:solidFill>
              </a:rPr>
              <a:t>,  humanitāro un  sociālo zinātņu mācību priekšmetus</a:t>
            </a:r>
          </a:p>
        </p:txBody>
      </p:sp>
    </p:spTree>
    <p:extLst>
      <p:ext uri="{BB962C8B-B14F-4D97-AF65-F5344CB8AC3E}">
        <p14:creationId xmlns:p14="http://schemas.microsoft.com/office/powerpoint/2010/main" val="383120764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63677" y="365125"/>
            <a:ext cx="10690123" cy="1325563"/>
          </a:xfrm>
        </p:spPr>
        <p:txBody>
          <a:bodyPr/>
          <a:lstStyle/>
          <a:p>
            <a:r>
              <a:rPr lang="lv-LV" b="1" dirty="0" smtClean="0">
                <a:solidFill>
                  <a:srgbClr val="660033"/>
                </a:solidFill>
              </a:rPr>
              <a:t>UZDEVUMI:</a:t>
            </a:r>
            <a:endParaRPr lang="lv-LV" b="1" dirty="0">
              <a:solidFill>
                <a:srgbClr val="660033"/>
              </a:solidFill>
            </a:endParaRPr>
          </a:p>
        </p:txBody>
      </p:sp>
      <p:sp>
        <p:nvSpPr>
          <p:cNvPr id="3" name="Content Placeholder 2"/>
          <p:cNvSpPr>
            <a:spLocks noGrp="1"/>
          </p:cNvSpPr>
          <p:nvPr>
            <p:ph idx="1"/>
          </p:nvPr>
        </p:nvSpPr>
        <p:spPr>
          <a:xfrm>
            <a:off x="530941" y="1504335"/>
            <a:ext cx="11559459" cy="4672628"/>
          </a:xfrm>
        </p:spPr>
        <p:txBody>
          <a:bodyPr>
            <a:normAutofit fontScale="92500"/>
          </a:bodyPr>
          <a:lstStyle/>
          <a:p>
            <a:pPr>
              <a:buClr>
                <a:srgbClr val="FF6600"/>
              </a:buClr>
              <a:buSzPct val="160000"/>
              <a:tabLst>
                <a:tab pos="442913" algn="l"/>
              </a:tabLst>
            </a:pPr>
            <a:r>
              <a:rPr lang="lv-LV" dirty="0" smtClean="0">
                <a:solidFill>
                  <a:srgbClr val="660033"/>
                </a:solidFill>
              </a:rPr>
              <a:t>  iesaistīt </a:t>
            </a:r>
            <a:r>
              <a:rPr lang="lv-LV" dirty="0">
                <a:solidFill>
                  <a:srgbClr val="660033"/>
                </a:solidFill>
              </a:rPr>
              <a:t>skolēnus ģimenēs kopto kultūras tradīciju apzināšanā savā novadā;</a:t>
            </a:r>
          </a:p>
          <a:p>
            <a:pPr marL="355600" indent="-355600">
              <a:buClr>
                <a:srgbClr val="FF6600"/>
              </a:buClr>
              <a:buSzPct val="160000"/>
              <a:tabLst>
                <a:tab pos="442913" algn="l"/>
              </a:tabLst>
            </a:pPr>
            <a:r>
              <a:rPr lang="lv-LV" dirty="0" smtClean="0">
                <a:solidFill>
                  <a:srgbClr val="660033"/>
                </a:solidFill>
              </a:rPr>
              <a:t>identificēt </a:t>
            </a:r>
            <a:r>
              <a:rPr lang="lv-LV" dirty="0">
                <a:solidFill>
                  <a:srgbClr val="660033"/>
                </a:solidFill>
              </a:rPr>
              <a:t>jaunas, kultūras kanonā līdz šim neiekļautas tradīcijas, kuras nodotas </a:t>
            </a:r>
            <a:r>
              <a:rPr lang="lv-LV" dirty="0" smtClean="0">
                <a:solidFill>
                  <a:srgbClr val="660033"/>
                </a:solidFill>
              </a:rPr>
              <a:t>      nākamajām </a:t>
            </a:r>
            <a:r>
              <a:rPr lang="lv-LV" dirty="0">
                <a:solidFill>
                  <a:srgbClr val="660033"/>
                </a:solidFill>
              </a:rPr>
              <a:t>paaudzēm un tiek uzturētas, paplašinot esošā kultūras kanona saturu;</a:t>
            </a:r>
          </a:p>
          <a:p>
            <a:pPr>
              <a:buClr>
                <a:srgbClr val="FF6600"/>
              </a:buClr>
              <a:buSzPct val="160000"/>
              <a:tabLst>
                <a:tab pos="442913" algn="l"/>
              </a:tabLst>
            </a:pPr>
            <a:r>
              <a:rPr lang="lv-LV" dirty="0" smtClean="0">
                <a:solidFill>
                  <a:srgbClr val="660033"/>
                </a:solidFill>
              </a:rPr>
              <a:t>  rosināt </a:t>
            </a:r>
            <a:r>
              <a:rPr lang="lv-LV" dirty="0">
                <a:solidFill>
                  <a:srgbClr val="660033"/>
                </a:solidFill>
              </a:rPr>
              <a:t>diskusiju jauniešu vidū par Latvijas kultūras mantojumu un tā dzīvotspēju; </a:t>
            </a:r>
            <a:endParaRPr lang="lv-LV" dirty="0" smtClean="0">
              <a:solidFill>
                <a:srgbClr val="660033"/>
              </a:solidFill>
            </a:endParaRPr>
          </a:p>
          <a:p>
            <a:pPr marL="355600">
              <a:buClr>
                <a:srgbClr val="FF6600"/>
              </a:buClr>
              <a:buSzPct val="160000"/>
              <a:buNone/>
              <a:tabLst>
                <a:tab pos="442913" algn="l"/>
              </a:tabLst>
            </a:pPr>
            <a:r>
              <a:rPr lang="lv-LV" dirty="0">
                <a:solidFill>
                  <a:srgbClr val="660033"/>
                </a:solidFill>
              </a:rPr>
              <a:t> </a:t>
            </a:r>
            <a:r>
              <a:rPr lang="lv-LV" dirty="0" smtClean="0">
                <a:solidFill>
                  <a:srgbClr val="660033"/>
                </a:solidFill>
              </a:rPr>
              <a:t>  rosināt  </a:t>
            </a:r>
            <a:r>
              <a:rPr lang="lv-LV" dirty="0">
                <a:solidFill>
                  <a:srgbClr val="660033"/>
                </a:solidFill>
              </a:rPr>
              <a:t>skolēnu sadarbību ar novada kultūras organizācijām un tradīciju </a:t>
            </a:r>
            <a:r>
              <a:rPr lang="lv-LV" dirty="0" smtClean="0">
                <a:solidFill>
                  <a:srgbClr val="660033"/>
                </a:solidFill>
              </a:rPr>
              <a:t>       uzturētājiem;</a:t>
            </a:r>
          </a:p>
          <a:p>
            <a:pPr>
              <a:buClr>
                <a:srgbClr val="FF6600"/>
              </a:buClr>
              <a:buSzPct val="160000"/>
              <a:tabLst>
                <a:tab pos="442913" algn="l"/>
              </a:tabLst>
            </a:pPr>
            <a:r>
              <a:rPr lang="lv-LV" dirty="0" smtClean="0">
                <a:solidFill>
                  <a:srgbClr val="660033"/>
                </a:solidFill>
              </a:rPr>
              <a:t>  veicināt </a:t>
            </a:r>
            <a:r>
              <a:rPr lang="lv-LV" dirty="0">
                <a:solidFill>
                  <a:srgbClr val="660033"/>
                </a:solidFill>
              </a:rPr>
              <a:t>skolēnu radošumu un sadarbības prasmes radoša uzdevuma </a:t>
            </a:r>
            <a:r>
              <a:rPr lang="lv-LV" dirty="0" smtClean="0">
                <a:solidFill>
                  <a:srgbClr val="660033"/>
                </a:solidFill>
              </a:rPr>
              <a:t>īstenošanā;</a:t>
            </a:r>
          </a:p>
          <a:p>
            <a:pPr marL="355600" indent="-355600">
              <a:buClr>
                <a:srgbClr val="FF6600"/>
              </a:buClr>
              <a:buSzPct val="160000"/>
              <a:tabLst>
                <a:tab pos="442913" algn="l"/>
              </a:tabLst>
            </a:pPr>
            <a:r>
              <a:rPr lang="lv-LV" dirty="0" smtClean="0">
                <a:solidFill>
                  <a:srgbClr val="660033"/>
                </a:solidFill>
              </a:rPr>
              <a:t>nodrošināt </a:t>
            </a:r>
            <a:r>
              <a:rPr lang="lv-LV" dirty="0">
                <a:solidFill>
                  <a:srgbClr val="660033"/>
                </a:solidFill>
              </a:rPr>
              <a:t>ģimenes tradīciju vizuālu iemūžinājumu, veidojot papildus saturu  </a:t>
            </a:r>
            <a:r>
              <a:rPr lang="lv-LV" dirty="0" smtClean="0">
                <a:solidFill>
                  <a:srgbClr val="660033"/>
                </a:solidFill>
              </a:rPr>
              <a:t>kultūras </a:t>
            </a:r>
            <a:r>
              <a:rPr lang="lv-LV" dirty="0">
                <a:solidFill>
                  <a:srgbClr val="660033"/>
                </a:solidFill>
              </a:rPr>
              <a:t>kanona atjaunotajai mājas lapai, Latvijas simtgadi sagaidot.</a:t>
            </a:r>
          </a:p>
        </p:txBody>
      </p:sp>
      <p:pic>
        <p:nvPicPr>
          <p:cNvPr id="4" name="Content Placeholder 9"/>
          <p:cNvPicPr>
            <a:picLocks noChangeAspect="1"/>
          </p:cNvPicPr>
          <p:nvPr/>
        </p:nvPicPr>
        <p:blipFill>
          <a:blip r:embed="rId2"/>
          <a:stretch>
            <a:fillRect/>
          </a:stretch>
        </p:blipFill>
        <p:spPr>
          <a:xfrm>
            <a:off x="211392" y="1524778"/>
            <a:ext cx="603045" cy="339213"/>
          </a:xfrm>
          <a:prstGeom prst="rect">
            <a:avLst/>
          </a:prstGeom>
        </p:spPr>
      </p:pic>
      <p:pic>
        <p:nvPicPr>
          <p:cNvPr id="5" name="Content Placeholder 9"/>
          <p:cNvPicPr>
            <a:picLocks noChangeAspect="1"/>
          </p:cNvPicPr>
          <p:nvPr/>
        </p:nvPicPr>
        <p:blipFill>
          <a:blip r:embed="rId2"/>
          <a:stretch>
            <a:fillRect/>
          </a:stretch>
        </p:blipFill>
        <p:spPr>
          <a:xfrm>
            <a:off x="211391" y="2016955"/>
            <a:ext cx="603045" cy="339213"/>
          </a:xfrm>
          <a:prstGeom prst="rect">
            <a:avLst/>
          </a:prstGeom>
        </p:spPr>
      </p:pic>
      <p:pic>
        <p:nvPicPr>
          <p:cNvPr id="6" name="Content Placeholder 9"/>
          <p:cNvPicPr>
            <a:picLocks noChangeAspect="1"/>
          </p:cNvPicPr>
          <p:nvPr/>
        </p:nvPicPr>
        <p:blipFill>
          <a:blip r:embed="rId2"/>
          <a:stretch>
            <a:fillRect/>
          </a:stretch>
        </p:blipFill>
        <p:spPr>
          <a:xfrm>
            <a:off x="229418" y="2784143"/>
            <a:ext cx="603045" cy="339213"/>
          </a:xfrm>
          <a:prstGeom prst="rect">
            <a:avLst/>
          </a:prstGeom>
        </p:spPr>
      </p:pic>
      <p:pic>
        <p:nvPicPr>
          <p:cNvPr id="7" name="Content Placeholder 9"/>
          <p:cNvPicPr>
            <a:picLocks noChangeAspect="1"/>
          </p:cNvPicPr>
          <p:nvPr/>
        </p:nvPicPr>
        <p:blipFill>
          <a:blip r:embed="rId2"/>
          <a:stretch>
            <a:fillRect/>
          </a:stretch>
        </p:blipFill>
        <p:spPr>
          <a:xfrm>
            <a:off x="229418" y="3337025"/>
            <a:ext cx="603045" cy="339213"/>
          </a:xfrm>
          <a:prstGeom prst="rect">
            <a:avLst/>
          </a:prstGeom>
        </p:spPr>
      </p:pic>
      <p:pic>
        <p:nvPicPr>
          <p:cNvPr id="8" name="Content Placeholder 9"/>
          <p:cNvPicPr>
            <a:picLocks noChangeAspect="1"/>
          </p:cNvPicPr>
          <p:nvPr/>
        </p:nvPicPr>
        <p:blipFill>
          <a:blip r:embed="rId2"/>
          <a:stretch>
            <a:fillRect/>
          </a:stretch>
        </p:blipFill>
        <p:spPr>
          <a:xfrm>
            <a:off x="211391" y="4212663"/>
            <a:ext cx="603045" cy="339213"/>
          </a:xfrm>
          <a:prstGeom prst="rect">
            <a:avLst/>
          </a:prstGeom>
        </p:spPr>
      </p:pic>
      <p:pic>
        <p:nvPicPr>
          <p:cNvPr id="9" name="Content Placeholder 9"/>
          <p:cNvPicPr>
            <a:picLocks noChangeAspect="1"/>
          </p:cNvPicPr>
          <p:nvPr/>
        </p:nvPicPr>
        <p:blipFill>
          <a:blip r:embed="rId2"/>
          <a:stretch>
            <a:fillRect/>
          </a:stretch>
        </p:blipFill>
        <p:spPr>
          <a:xfrm>
            <a:off x="229417" y="4687290"/>
            <a:ext cx="603045" cy="339213"/>
          </a:xfrm>
          <a:prstGeom prst="rect">
            <a:avLst/>
          </a:prstGeom>
        </p:spPr>
      </p:pic>
    </p:spTree>
    <p:extLst>
      <p:ext uri="{BB962C8B-B14F-4D97-AF65-F5344CB8AC3E}">
        <p14:creationId xmlns:p14="http://schemas.microsoft.com/office/powerpoint/2010/main" val="147588387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93174" y="60785"/>
            <a:ext cx="10660626" cy="993315"/>
          </a:xfrm>
        </p:spPr>
        <p:txBody>
          <a:bodyPr>
            <a:normAutofit/>
          </a:bodyPr>
          <a:lstStyle/>
          <a:p>
            <a:r>
              <a:rPr lang="lv-LV" sz="3600" b="1" dirty="0" smtClean="0">
                <a:solidFill>
                  <a:srgbClr val="660033"/>
                </a:solidFill>
                <a:latin typeface="+mn-lt"/>
                <a:ea typeface="+mn-ea"/>
                <a:cs typeface="+mn-cs"/>
              </a:rPr>
              <a:t>NORISE:</a:t>
            </a:r>
            <a:endParaRPr lang="lv-LV" sz="3600" b="1" dirty="0">
              <a:solidFill>
                <a:srgbClr val="660033"/>
              </a:solidFill>
              <a:latin typeface="+mn-lt"/>
              <a:ea typeface="+mn-ea"/>
              <a:cs typeface="+mn-cs"/>
            </a:endParaRPr>
          </a:p>
        </p:txBody>
      </p:sp>
      <p:sp>
        <p:nvSpPr>
          <p:cNvPr id="3" name="Content Placeholder 2"/>
          <p:cNvSpPr>
            <a:spLocks noGrp="1"/>
          </p:cNvSpPr>
          <p:nvPr>
            <p:ph idx="1"/>
          </p:nvPr>
        </p:nvSpPr>
        <p:spPr>
          <a:xfrm>
            <a:off x="591574" y="936075"/>
            <a:ext cx="10527891" cy="4655678"/>
          </a:xfrm>
        </p:spPr>
        <p:txBody>
          <a:bodyPr/>
          <a:lstStyle/>
          <a:p>
            <a:pPr marL="0" indent="0">
              <a:buNone/>
            </a:pPr>
            <a:r>
              <a:rPr lang="lv-LV" u="sng" dirty="0">
                <a:solidFill>
                  <a:srgbClr val="660033"/>
                </a:solidFill>
              </a:rPr>
              <a:t>Konkurss notiek trīs kārtās. </a:t>
            </a:r>
            <a:endParaRPr lang="lv-LV" u="sng" dirty="0" smtClean="0">
              <a:solidFill>
                <a:srgbClr val="660033"/>
              </a:solidFill>
            </a:endParaRPr>
          </a:p>
          <a:p>
            <a:pPr marL="0" indent="0">
              <a:buNone/>
            </a:pPr>
            <a:r>
              <a:rPr lang="lv-LV" dirty="0" smtClean="0">
                <a:solidFill>
                  <a:srgbClr val="660033"/>
                </a:solidFill>
              </a:rPr>
              <a:t>Pirmā </a:t>
            </a:r>
            <a:r>
              <a:rPr lang="lv-LV" dirty="0">
                <a:solidFill>
                  <a:srgbClr val="660033"/>
                </a:solidFill>
              </a:rPr>
              <a:t>kārta notiek </a:t>
            </a:r>
            <a:r>
              <a:rPr lang="lv-LV" dirty="0" smtClean="0">
                <a:solidFill>
                  <a:srgbClr val="660033"/>
                </a:solidFill>
              </a:rPr>
              <a:t>reģionos</a:t>
            </a:r>
          </a:p>
          <a:p>
            <a:pPr marL="0" indent="0">
              <a:buNone/>
            </a:pPr>
            <a:r>
              <a:rPr lang="lv-LV" dirty="0" smtClean="0">
                <a:solidFill>
                  <a:srgbClr val="660033"/>
                </a:solidFill>
              </a:rPr>
              <a:t>Otrā </a:t>
            </a:r>
            <a:r>
              <a:rPr lang="lv-LV" dirty="0">
                <a:solidFill>
                  <a:srgbClr val="660033"/>
                </a:solidFill>
              </a:rPr>
              <a:t>kārta – neklātienē iesūtot darbus </a:t>
            </a:r>
            <a:r>
              <a:rPr lang="lv-LV" dirty="0" smtClean="0">
                <a:solidFill>
                  <a:srgbClr val="660033"/>
                </a:solidFill>
              </a:rPr>
              <a:t>elektroniski</a:t>
            </a:r>
          </a:p>
          <a:p>
            <a:pPr marL="0" indent="0">
              <a:buNone/>
            </a:pPr>
            <a:r>
              <a:rPr lang="lv-LV" dirty="0" smtClean="0">
                <a:solidFill>
                  <a:srgbClr val="660033"/>
                </a:solidFill>
              </a:rPr>
              <a:t>Trešā kārta/ konkursa fināls</a:t>
            </a:r>
            <a:r>
              <a:rPr lang="lv-LV" dirty="0">
                <a:solidFill>
                  <a:srgbClr val="660033"/>
                </a:solidFill>
              </a:rPr>
              <a:t> </a:t>
            </a:r>
            <a:r>
              <a:rPr lang="lv-LV" dirty="0" smtClean="0">
                <a:solidFill>
                  <a:srgbClr val="660033"/>
                </a:solidFill>
              </a:rPr>
              <a:t>- Rīgā</a:t>
            </a:r>
            <a:endParaRPr lang="lv-LV" dirty="0">
              <a:solidFill>
                <a:srgbClr val="660033"/>
              </a:solidFill>
            </a:endParaRPr>
          </a:p>
          <a:p>
            <a:endParaRPr lang="lv-LV" sz="3600" b="1" dirty="0">
              <a:solidFill>
                <a:srgbClr val="660033"/>
              </a:solidFill>
            </a:endParaRPr>
          </a:p>
          <a:p>
            <a:endParaRPr lang="lv-LV" dirty="0"/>
          </a:p>
          <a:p>
            <a:endParaRPr lang="lv-LV" dirty="0"/>
          </a:p>
        </p:txBody>
      </p:sp>
      <p:graphicFrame>
        <p:nvGraphicFramePr>
          <p:cNvPr id="9" name="Table 8"/>
          <p:cNvGraphicFramePr>
            <a:graphicFrameLocks noGrp="1"/>
          </p:cNvGraphicFramePr>
          <p:nvPr>
            <p:extLst>
              <p:ext uri="{D42A27DB-BD31-4B8C-83A1-F6EECF244321}">
                <p14:modId xmlns:p14="http://schemas.microsoft.com/office/powerpoint/2010/main" val="1655870530"/>
              </p:ext>
            </p:extLst>
          </p:nvPr>
        </p:nvGraphicFramePr>
        <p:xfrm>
          <a:off x="693175" y="3866354"/>
          <a:ext cx="11120284" cy="2523744"/>
        </p:xfrm>
        <a:graphic>
          <a:graphicData uri="http://schemas.openxmlformats.org/drawingml/2006/table">
            <a:tbl>
              <a:tblPr firstRow="1" firstCol="1" bandRow="1">
                <a:tableStyleId>{5C22544A-7EE6-4342-B048-85BDC9FD1C3A}</a:tableStyleId>
              </a:tblPr>
              <a:tblGrid>
                <a:gridCol w="4789831"/>
                <a:gridCol w="6330453"/>
              </a:tblGrid>
              <a:tr h="375584">
                <a:tc>
                  <a:txBody>
                    <a:bodyPr/>
                    <a:lstStyle/>
                    <a:p>
                      <a:pPr>
                        <a:lnSpc>
                          <a:spcPct val="115000"/>
                        </a:lnSpc>
                        <a:spcAft>
                          <a:spcPts val="0"/>
                        </a:spcAft>
                      </a:pPr>
                      <a:r>
                        <a:rPr lang="lv-LV" sz="2000" dirty="0">
                          <a:solidFill>
                            <a:srgbClr val="660033"/>
                          </a:solidFill>
                          <a:effectLst/>
                        </a:rPr>
                        <a:t>15.oktobris</a:t>
                      </a:r>
                      <a:endParaRPr lang="lv-LV" sz="1800" dirty="0">
                        <a:solidFill>
                          <a:srgbClr val="660033"/>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57150" cap="flat" cmpd="sng" algn="ctr">
                      <a:solidFill>
                        <a:srgbClr val="FF6600"/>
                      </a:solidFill>
                      <a:prstDash val="solid"/>
                      <a:round/>
                      <a:headEnd type="none" w="med" len="med"/>
                      <a:tailEnd type="none" w="med" len="med"/>
                    </a:lnL>
                    <a:lnR w="57150" cap="flat" cmpd="sng" algn="ctr">
                      <a:solidFill>
                        <a:srgbClr val="FF6600"/>
                      </a:solidFill>
                      <a:prstDash val="solid"/>
                      <a:round/>
                      <a:headEnd type="none" w="med" len="med"/>
                      <a:tailEnd type="none" w="med" len="med"/>
                    </a:lnR>
                    <a:lnT w="57150" cap="flat" cmpd="sng" algn="ctr">
                      <a:solidFill>
                        <a:srgbClr val="FF6600"/>
                      </a:solidFill>
                      <a:prstDash val="solid"/>
                      <a:round/>
                      <a:headEnd type="none" w="med" len="med"/>
                      <a:tailEnd type="none" w="med" len="med"/>
                    </a:lnT>
                    <a:lnB w="57150" cap="flat" cmpd="sng" algn="ctr">
                      <a:solidFill>
                        <a:srgbClr val="FF6600"/>
                      </a:solidFill>
                      <a:prstDash val="solid"/>
                      <a:round/>
                      <a:headEnd type="none" w="med" len="med"/>
                      <a:tailEnd type="none" w="med" len="med"/>
                    </a:lnB>
                    <a:noFill/>
                  </a:tcPr>
                </a:tc>
                <a:tc>
                  <a:txBody>
                    <a:bodyPr/>
                    <a:lstStyle/>
                    <a:p>
                      <a:pPr>
                        <a:lnSpc>
                          <a:spcPct val="115000"/>
                        </a:lnSpc>
                        <a:spcAft>
                          <a:spcPts val="0"/>
                        </a:spcAft>
                      </a:pPr>
                      <a:r>
                        <a:rPr lang="lv-LV" sz="2400" kern="1200" dirty="0">
                          <a:solidFill>
                            <a:srgbClr val="660033"/>
                          </a:solidFill>
                          <a:effectLst/>
                          <a:latin typeface="+mn-lt"/>
                          <a:ea typeface="+mn-ea"/>
                          <a:cs typeface="+mn-cs"/>
                        </a:rPr>
                        <a:t>Dalībnieku pieteikšanās termiņš dalībai konkursā</a:t>
                      </a:r>
                    </a:p>
                  </a:txBody>
                  <a:tcPr marL="68580" marR="68580" marT="0" marB="0">
                    <a:lnL w="57150" cap="flat" cmpd="sng" algn="ctr">
                      <a:solidFill>
                        <a:srgbClr val="FF6600"/>
                      </a:solidFill>
                      <a:prstDash val="solid"/>
                      <a:round/>
                      <a:headEnd type="none" w="med" len="med"/>
                      <a:tailEnd type="none" w="med" len="med"/>
                    </a:lnL>
                    <a:lnR w="57150" cap="flat" cmpd="sng" algn="ctr">
                      <a:solidFill>
                        <a:srgbClr val="FF6600"/>
                      </a:solidFill>
                      <a:prstDash val="solid"/>
                      <a:round/>
                      <a:headEnd type="none" w="med" len="med"/>
                      <a:tailEnd type="none" w="med" len="med"/>
                    </a:lnR>
                    <a:lnT w="57150" cap="flat" cmpd="sng" algn="ctr">
                      <a:solidFill>
                        <a:srgbClr val="FF6600"/>
                      </a:solidFill>
                      <a:prstDash val="solid"/>
                      <a:round/>
                      <a:headEnd type="none" w="med" len="med"/>
                      <a:tailEnd type="none" w="med" len="med"/>
                    </a:lnT>
                    <a:lnB w="57150" cap="flat" cmpd="sng" algn="ctr">
                      <a:solidFill>
                        <a:srgbClr val="FF6600"/>
                      </a:solidFill>
                      <a:prstDash val="solid"/>
                      <a:round/>
                      <a:headEnd type="none" w="med" len="med"/>
                      <a:tailEnd type="none" w="med" len="med"/>
                    </a:lnB>
                    <a:noFill/>
                  </a:tcPr>
                </a:tc>
              </a:tr>
              <a:tr h="375584">
                <a:tc>
                  <a:txBody>
                    <a:bodyPr/>
                    <a:lstStyle/>
                    <a:p>
                      <a:pPr>
                        <a:lnSpc>
                          <a:spcPct val="115000"/>
                        </a:lnSpc>
                        <a:spcAft>
                          <a:spcPts val="0"/>
                        </a:spcAft>
                      </a:pPr>
                      <a:r>
                        <a:rPr lang="lv-LV" sz="2000" dirty="0">
                          <a:solidFill>
                            <a:srgbClr val="660033"/>
                          </a:solidFill>
                          <a:effectLst/>
                        </a:rPr>
                        <a:t>10.-14.novembris</a:t>
                      </a:r>
                      <a:endParaRPr lang="lv-LV" sz="1800" dirty="0">
                        <a:solidFill>
                          <a:srgbClr val="660033"/>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57150" cap="flat" cmpd="sng" algn="ctr">
                      <a:solidFill>
                        <a:srgbClr val="FF6600"/>
                      </a:solidFill>
                      <a:prstDash val="solid"/>
                      <a:round/>
                      <a:headEnd type="none" w="med" len="med"/>
                      <a:tailEnd type="none" w="med" len="med"/>
                    </a:lnL>
                    <a:lnR w="57150" cap="flat" cmpd="sng" algn="ctr">
                      <a:solidFill>
                        <a:srgbClr val="FF6600"/>
                      </a:solidFill>
                      <a:prstDash val="solid"/>
                      <a:round/>
                      <a:headEnd type="none" w="med" len="med"/>
                      <a:tailEnd type="none" w="med" len="med"/>
                    </a:lnR>
                    <a:lnT w="57150" cap="flat" cmpd="sng" algn="ctr">
                      <a:solidFill>
                        <a:srgbClr val="FF6600"/>
                      </a:solidFill>
                      <a:prstDash val="solid"/>
                      <a:round/>
                      <a:headEnd type="none" w="med" len="med"/>
                      <a:tailEnd type="none" w="med" len="med"/>
                    </a:lnT>
                    <a:lnB w="57150" cap="flat" cmpd="sng" algn="ctr">
                      <a:solidFill>
                        <a:srgbClr val="FF6600"/>
                      </a:solidFill>
                      <a:prstDash val="solid"/>
                      <a:round/>
                      <a:headEnd type="none" w="med" len="med"/>
                      <a:tailEnd type="none" w="med" len="med"/>
                    </a:lnB>
                    <a:noFill/>
                  </a:tcPr>
                </a:tc>
                <a:tc>
                  <a:txBody>
                    <a:bodyPr/>
                    <a:lstStyle/>
                    <a:p>
                      <a:pPr algn="just">
                        <a:lnSpc>
                          <a:spcPct val="115000"/>
                        </a:lnSpc>
                        <a:spcAft>
                          <a:spcPts val="0"/>
                        </a:spcAft>
                      </a:pPr>
                      <a:r>
                        <a:rPr lang="lv-LV" sz="2400" dirty="0">
                          <a:solidFill>
                            <a:srgbClr val="660033"/>
                          </a:solidFill>
                          <a:effectLst/>
                        </a:rPr>
                        <a:t>Reģionālo konkursu norise – pirmā kārta </a:t>
                      </a:r>
                      <a:endParaRPr lang="lv-LV" sz="2000" dirty="0">
                        <a:solidFill>
                          <a:srgbClr val="660033"/>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57150" cap="flat" cmpd="sng" algn="ctr">
                      <a:solidFill>
                        <a:srgbClr val="FF6600"/>
                      </a:solidFill>
                      <a:prstDash val="solid"/>
                      <a:round/>
                      <a:headEnd type="none" w="med" len="med"/>
                      <a:tailEnd type="none" w="med" len="med"/>
                    </a:lnL>
                    <a:lnR w="57150" cap="flat" cmpd="sng" algn="ctr">
                      <a:solidFill>
                        <a:srgbClr val="FF6600"/>
                      </a:solidFill>
                      <a:prstDash val="solid"/>
                      <a:round/>
                      <a:headEnd type="none" w="med" len="med"/>
                      <a:tailEnd type="none" w="med" len="med"/>
                    </a:lnR>
                    <a:lnT w="57150" cap="flat" cmpd="sng" algn="ctr">
                      <a:solidFill>
                        <a:srgbClr val="FF6600"/>
                      </a:solidFill>
                      <a:prstDash val="solid"/>
                      <a:round/>
                      <a:headEnd type="none" w="med" len="med"/>
                      <a:tailEnd type="none" w="med" len="med"/>
                    </a:lnT>
                    <a:lnB w="57150" cap="flat" cmpd="sng" algn="ctr">
                      <a:solidFill>
                        <a:srgbClr val="FF6600"/>
                      </a:solidFill>
                      <a:prstDash val="solid"/>
                      <a:round/>
                      <a:headEnd type="none" w="med" len="med"/>
                      <a:tailEnd type="none" w="med" len="med"/>
                    </a:lnB>
                    <a:noFill/>
                  </a:tcPr>
                </a:tc>
              </a:tr>
              <a:tr h="375584">
                <a:tc>
                  <a:txBody>
                    <a:bodyPr/>
                    <a:lstStyle/>
                    <a:p>
                      <a:pPr>
                        <a:lnSpc>
                          <a:spcPct val="115000"/>
                        </a:lnSpc>
                        <a:spcAft>
                          <a:spcPts val="0"/>
                        </a:spcAft>
                      </a:pPr>
                      <a:r>
                        <a:rPr lang="lv-LV" sz="2000" dirty="0">
                          <a:solidFill>
                            <a:srgbClr val="660033"/>
                          </a:solidFill>
                          <a:effectLst/>
                        </a:rPr>
                        <a:t>2.decembris</a:t>
                      </a:r>
                      <a:endParaRPr lang="lv-LV" sz="1800" dirty="0">
                        <a:solidFill>
                          <a:srgbClr val="660033"/>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57150" cap="flat" cmpd="sng" algn="ctr">
                      <a:solidFill>
                        <a:srgbClr val="FF6600"/>
                      </a:solidFill>
                      <a:prstDash val="solid"/>
                      <a:round/>
                      <a:headEnd type="none" w="med" len="med"/>
                      <a:tailEnd type="none" w="med" len="med"/>
                    </a:lnL>
                    <a:lnR w="57150" cap="flat" cmpd="sng" algn="ctr">
                      <a:solidFill>
                        <a:srgbClr val="FF6600"/>
                      </a:solidFill>
                      <a:prstDash val="solid"/>
                      <a:round/>
                      <a:headEnd type="none" w="med" len="med"/>
                      <a:tailEnd type="none" w="med" len="med"/>
                    </a:lnR>
                    <a:lnT w="57150" cap="flat" cmpd="sng" algn="ctr">
                      <a:solidFill>
                        <a:srgbClr val="FF6600"/>
                      </a:solidFill>
                      <a:prstDash val="solid"/>
                      <a:round/>
                      <a:headEnd type="none" w="med" len="med"/>
                      <a:tailEnd type="none" w="med" len="med"/>
                    </a:lnT>
                    <a:lnB w="57150" cap="flat" cmpd="sng" algn="ctr">
                      <a:solidFill>
                        <a:srgbClr val="FF6600"/>
                      </a:solidFill>
                      <a:prstDash val="solid"/>
                      <a:round/>
                      <a:headEnd type="none" w="med" len="med"/>
                      <a:tailEnd type="none" w="med" len="med"/>
                    </a:lnB>
                    <a:noFill/>
                  </a:tcPr>
                </a:tc>
                <a:tc>
                  <a:txBody>
                    <a:bodyPr/>
                    <a:lstStyle/>
                    <a:p>
                      <a:pPr algn="just">
                        <a:lnSpc>
                          <a:spcPct val="115000"/>
                        </a:lnSpc>
                        <a:spcAft>
                          <a:spcPts val="0"/>
                        </a:spcAft>
                      </a:pPr>
                      <a:r>
                        <a:rPr lang="lv-LV" sz="2400" dirty="0">
                          <a:solidFill>
                            <a:srgbClr val="660033"/>
                          </a:solidFill>
                          <a:effectLst/>
                        </a:rPr>
                        <a:t>Otrās kārtas darbu iesūtīšana </a:t>
                      </a:r>
                      <a:endParaRPr lang="lv-LV" sz="2000" dirty="0">
                        <a:solidFill>
                          <a:srgbClr val="660033"/>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57150" cap="flat" cmpd="sng" algn="ctr">
                      <a:solidFill>
                        <a:srgbClr val="FF6600"/>
                      </a:solidFill>
                      <a:prstDash val="solid"/>
                      <a:round/>
                      <a:headEnd type="none" w="med" len="med"/>
                      <a:tailEnd type="none" w="med" len="med"/>
                    </a:lnL>
                    <a:lnR w="57150" cap="flat" cmpd="sng" algn="ctr">
                      <a:solidFill>
                        <a:srgbClr val="FF6600"/>
                      </a:solidFill>
                      <a:prstDash val="solid"/>
                      <a:round/>
                      <a:headEnd type="none" w="med" len="med"/>
                      <a:tailEnd type="none" w="med" len="med"/>
                    </a:lnR>
                    <a:lnT w="57150" cap="flat" cmpd="sng" algn="ctr">
                      <a:solidFill>
                        <a:srgbClr val="FF6600"/>
                      </a:solidFill>
                      <a:prstDash val="solid"/>
                      <a:round/>
                      <a:headEnd type="none" w="med" len="med"/>
                      <a:tailEnd type="none" w="med" len="med"/>
                    </a:lnT>
                    <a:lnB w="57150" cap="flat" cmpd="sng" algn="ctr">
                      <a:solidFill>
                        <a:srgbClr val="FF6600"/>
                      </a:solidFill>
                      <a:prstDash val="solid"/>
                      <a:round/>
                      <a:headEnd type="none" w="med" len="med"/>
                      <a:tailEnd type="none" w="med" len="med"/>
                    </a:lnB>
                    <a:noFill/>
                  </a:tcPr>
                </a:tc>
              </a:tr>
              <a:tr h="375584">
                <a:tc>
                  <a:txBody>
                    <a:bodyPr/>
                    <a:lstStyle/>
                    <a:p>
                      <a:pPr>
                        <a:lnSpc>
                          <a:spcPct val="115000"/>
                        </a:lnSpc>
                        <a:spcAft>
                          <a:spcPts val="0"/>
                        </a:spcAft>
                      </a:pPr>
                      <a:r>
                        <a:rPr lang="lv-LV" sz="2000" dirty="0">
                          <a:solidFill>
                            <a:srgbClr val="660033"/>
                          </a:solidFill>
                          <a:effectLst/>
                        </a:rPr>
                        <a:t>9.decembris</a:t>
                      </a:r>
                      <a:endParaRPr lang="lv-LV" sz="1800" dirty="0">
                        <a:solidFill>
                          <a:srgbClr val="660033"/>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57150" cap="flat" cmpd="sng" algn="ctr">
                      <a:solidFill>
                        <a:srgbClr val="FF6600"/>
                      </a:solidFill>
                      <a:prstDash val="solid"/>
                      <a:round/>
                      <a:headEnd type="none" w="med" len="med"/>
                      <a:tailEnd type="none" w="med" len="med"/>
                    </a:lnL>
                    <a:lnR w="57150" cap="flat" cmpd="sng" algn="ctr">
                      <a:solidFill>
                        <a:srgbClr val="FF6600"/>
                      </a:solidFill>
                      <a:prstDash val="solid"/>
                      <a:round/>
                      <a:headEnd type="none" w="med" len="med"/>
                      <a:tailEnd type="none" w="med" len="med"/>
                    </a:lnR>
                    <a:lnT w="57150" cap="flat" cmpd="sng" algn="ctr">
                      <a:solidFill>
                        <a:srgbClr val="FF6600"/>
                      </a:solidFill>
                      <a:prstDash val="solid"/>
                      <a:round/>
                      <a:headEnd type="none" w="med" len="med"/>
                      <a:tailEnd type="none" w="med" len="med"/>
                    </a:lnT>
                    <a:lnB w="57150" cap="flat" cmpd="sng" algn="ctr">
                      <a:solidFill>
                        <a:srgbClr val="FF6600"/>
                      </a:solidFill>
                      <a:prstDash val="solid"/>
                      <a:round/>
                      <a:headEnd type="none" w="med" len="med"/>
                      <a:tailEnd type="none" w="med" len="med"/>
                    </a:lnB>
                    <a:noFill/>
                  </a:tcPr>
                </a:tc>
                <a:tc>
                  <a:txBody>
                    <a:bodyPr/>
                    <a:lstStyle/>
                    <a:p>
                      <a:pPr algn="just">
                        <a:lnSpc>
                          <a:spcPct val="115000"/>
                        </a:lnSpc>
                        <a:spcAft>
                          <a:spcPts val="0"/>
                        </a:spcAft>
                      </a:pPr>
                      <a:r>
                        <a:rPr lang="lv-LV" sz="2400" dirty="0">
                          <a:solidFill>
                            <a:srgbClr val="660033"/>
                          </a:solidFill>
                          <a:effectLst/>
                        </a:rPr>
                        <a:t>Otrās kārtas rezultātu un finālistu  paziņošana </a:t>
                      </a:r>
                      <a:endParaRPr lang="lv-LV" sz="2000" dirty="0">
                        <a:solidFill>
                          <a:srgbClr val="660033"/>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57150" cap="flat" cmpd="sng" algn="ctr">
                      <a:solidFill>
                        <a:srgbClr val="FF6600"/>
                      </a:solidFill>
                      <a:prstDash val="solid"/>
                      <a:round/>
                      <a:headEnd type="none" w="med" len="med"/>
                      <a:tailEnd type="none" w="med" len="med"/>
                    </a:lnL>
                    <a:lnR w="57150" cap="flat" cmpd="sng" algn="ctr">
                      <a:solidFill>
                        <a:srgbClr val="FF6600"/>
                      </a:solidFill>
                      <a:prstDash val="solid"/>
                      <a:round/>
                      <a:headEnd type="none" w="med" len="med"/>
                      <a:tailEnd type="none" w="med" len="med"/>
                    </a:lnR>
                    <a:lnT w="57150" cap="flat" cmpd="sng" algn="ctr">
                      <a:solidFill>
                        <a:srgbClr val="FF6600"/>
                      </a:solidFill>
                      <a:prstDash val="solid"/>
                      <a:round/>
                      <a:headEnd type="none" w="med" len="med"/>
                      <a:tailEnd type="none" w="med" len="med"/>
                    </a:lnT>
                    <a:lnB w="57150" cap="flat" cmpd="sng" algn="ctr">
                      <a:solidFill>
                        <a:srgbClr val="FF6600"/>
                      </a:solidFill>
                      <a:prstDash val="solid"/>
                      <a:round/>
                      <a:headEnd type="none" w="med" len="med"/>
                      <a:tailEnd type="none" w="med" len="med"/>
                    </a:lnB>
                    <a:noFill/>
                  </a:tcPr>
                </a:tc>
              </a:tr>
              <a:tr h="375584">
                <a:tc>
                  <a:txBody>
                    <a:bodyPr/>
                    <a:lstStyle/>
                    <a:p>
                      <a:pPr>
                        <a:lnSpc>
                          <a:spcPct val="115000"/>
                        </a:lnSpc>
                        <a:spcAft>
                          <a:spcPts val="0"/>
                        </a:spcAft>
                      </a:pPr>
                      <a:r>
                        <a:rPr lang="lv-LV" sz="2000" dirty="0">
                          <a:solidFill>
                            <a:srgbClr val="660033"/>
                          </a:solidFill>
                          <a:effectLst/>
                        </a:rPr>
                        <a:t>10. decembris – 2015. gada 13.marts</a:t>
                      </a:r>
                      <a:endParaRPr lang="lv-LV" sz="1800" dirty="0">
                        <a:solidFill>
                          <a:srgbClr val="660033"/>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57150" cap="flat" cmpd="sng" algn="ctr">
                      <a:solidFill>
                        <a:srgbClr val="FF6600"/>
                      </a:solidFill>
                      <a:prstDash val="solid"/>
                      <a:round/>
                      <a:headEnd type="none" w="med" len="med"/>
                      <a:tailEnd type="none" w="med" len="med"/>
                    </a:lnL>
                    <a:lnR w="57150" cap="flat" cmpd="sng" algn="ctr">
                      <a:solidFill>
                        <a:srgbClr val="FF6600"/>
                      </a:solidFill>
                      <a:prstDash val="solid"/>
                      <a:round/>
                      <a:headEnd type="none" w="med" len="med"/>
                      <a:tailEnd type="none" w="med" len="med"/>
                    </a:lnR>
                    <a:lnT w="57150" cap="flat" cmpd="sng" algn="ctr">
                      <a:solidFill>
                        <a:srgbClr val="FF6600"/>
                      </a:solidFill>
                      <a:prstDash val="solid"/>
                      <a:round/>
                      <a:headEnd type="none" w="med" len="med"/>
                      <a:tailEnd type="none" w="med" len="med"/>
                    </a:lnT>
                    <a:lnB w="57150" cap="flat" cmpd="sng" algn="ctr">
                      <a:solidFill>
                        <a:srgbClr val="FF6600"/>
                      </a:solidFill>
                      <a:prstDash val="solid"/>
                      <a:round/>
                      <a:headEnd type="none" w="med" len="med"/>
                      <a:tailEnd type="none" w="med" len="med"/>
                    </a:lnB>
                    <a:noFill/>
                  </a:tcPr>
                </a:tc>
                <a:tc>
                  <a:txBody>
                    <a:bodyPr/>
                    <a:lstStyle/>
                    <a:p>
                      <a:pPr algn="just">
                        <a:lnSpc>
                          <a:spcPct val="115000"/>
                        </a:lnSpc>
                        <a:spcAft>
                          <a:spcPts val="0"/>
                        </a:spcAft>
                      </a:pPr>
                      <a:r>
                        <a:rPr lang="lv-LV" sz="2400" dirty="0" smtClean="0">
                          <a:solidFill>
                            <a:srgbClr val="660033"/>
                          </a:solidFill>
                          <a:effectLst/>
                        </a:rPr>
                        <a:t>Fināla uzdevuma sagatavošana</a:t>
                      </a:r>
                      <a:endParaRPr lang="lv-LV" sz="2000" dirty="0">
                        <a:solidFill>
                          <a:srgbClr val="660033"/>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57150" cap="flat" cmpd="sng" algn="ctr">
                      <a:solidFill>
                        <a:srgbClr val="FF6600"/>
                      </a:solidFill>
                      <a:prstDash val="solid"/>
                      <a:round/>
                      <a:headEnd type="none" w="med" len="med"/>
                      <a:tailEnd type="none" w="med" len="med"/>
                    </a:lnL>
                    <a:lnR w="57150" cap="flat" cmpd="sng" algn="ctr">
                      <a:solidFill>
                        <a:srgbClr val="FF6600"/>
                      </a:solidFill>
                      <a:prstDash val="solid"/>
                      <a:round/>
                      <a:headEnd type="none" w="med" len="med"/>
                      <a:tailEnd type="none" w="med" len="med"/>
                    </a:lnR>
                    <a:lnT w="57150" cap="flat" cmpd="sng" algn="ctr">
                      <a:solidFill>
                        <a:srgbClr val="FF6600"/>
                      </a:solidFill>
                      <a:prstDash val="solid"/>
                      <a:round/>
                      <a:headEnd type="none" w="med" len="med"/>
                      <a:tailEnd type="none" w="med" len="med"/>
                    </a:lnT>
                    <a:lnB w="57150" cap="flat" cmpd="sng" algn="ctr">
                      <a:solidFill>
                        <a:srgbClr val="FF6600"/>
                      </a:solidFill>
                      <a:prstDash val="solid"/>
                      <a:round/>
                      <a:headEnd type="none" w="med" len="med"/>
                      <a:tailEnd type="none" w="med" len="med"/>
                    </a:lnB>
                    <a:noFill/>
                  </a:tcPr>
                </a:tc>
              </a:tr>
              <a:tr h="375584">
                <a:tc>
                  <a:txBody>
                    <a:bodyPr/>
                    <a:lstStyle/>
                    <a:p>
                      <a:pPr>
                        <a:lnSpc>
                          <a:spcPct val="115000"/>
                        </a:lnSpc>
                        <a:spcAft>
                          <a:spcPts val="0"/>
                        </a:spcAft>
                      </a:pPr>
                      <a:r>
                        <a:rPr lang="lv-LV" sz="2000" dirty="0">
                          <a:solidFill>
                            <a:srgbClr val="660033"/>
                          </a:solidFill>
                          <a:effectLst/>
                        </a:rPr>
                        <a:t>2015. gada 27. marts</a:t>
                      </a:r>
                      <a:endParaRPr lang="lv-LV" sz="1800" dirty="0">
                        <a:solidFill>
                          <a:srgbClr val="660033"/>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57150" cap="flat" cmpd="sng" algn="ctr">
                      <a:solidFill>
                        <a:srgbClr val="FF6600"/>
                      </a:solidFill>
                      <a:prstDash val="solid"/>
                      <a:round/>
                      <a:headEnd type="none" w="med" len="med"/>
                      <a:tailEnd type="none" w="med" len="med"/>
                    </a:lnL>
                    <a:lnR w="57150" cap="flat" cmpd="sng" algn="ctr">
                      <a:solidFill>
                        <a:srgbClr val="FF6600"/>
                      </a:solidFill>
                      <a:prstDash val="solid"/>
                      <a:round/>
                      <a:headEnd type="none" w="med" len="med"/>
                      <a:tailEnd type="none" w="med" len="med"/>
                    </a:lnR>
                    <a:lnT w="57150" cap="flat" cmpd="sng" algn="ctr">
                      <a:solidFill>
                        <a:srgbClr val="FF6600"/>
                      </a:solidFill>
                      <a:prstDash val="solid"/>
                      <a:round/>
                      <a:headEnd type="none" w="med" len="med"/>
                      <a:tailEnd type="none" w="med" len="med"/>
                    </a:lnT>
                    <a:lnB w="57150" cap="flat" cmpd="sng" algn="ctr">
                      <a:solidFill>
                        <a:srgbClr val="FF6600"/>
                      </a:solidFill>
                      <a:prstDash val="solid"/>
                      <a:round/>
                      <a:headEnd type="none" w="med" len="med"/>
                      <a:tailEnd type="none" w="med" len="med"/>
                    </a:lnB>
                    <a:noFill/>
                  </a:tcPr>
                </a:tc>
                <a:tc>
                  <a:txBody>
                    <a:bodyPr/>
                    <a:lstStyle/>
                    <a:p>
                      <a:pPr algn="just">
                        <a:lnSpc>
                          <a:spcPct val="115000"/>
                        </a:lnSpc>
                        <a:spcAft>
                          <a:spcPts val="0"/>
                        </a:spcAft>
                      </a:pPr>
                      <a:r>
                        <a:rPr lang="lv-LV" sz="2400" dirty="0">
                          <a:solidFill>
                            <a:srgbClr val="660033"/>
                          </a:solidFill>
                          <a:effectLst/>
                        </a:rPr>
                        <a:t>Fināls </a:t>
                      </a:r>
                      <a:endParaRPr lang="lv-LV" sz="2000" dirty="0">
                        <a:solidFill>
                          <a:srgbClr val="660033"/>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57150" cap="flat" cmpd="sng" algn="ctr">
                      <a:solidFill>
                        <a:srgbClr val="FF6600"/>
                      </a:solidFill>
                      <a:prstDash val="solid"/>
                      <a:round/>
                      <a:headEnd type="none" w="med" len="med"/>
                      <a:tailEnd type="none" w="med" len="med"/>
                    </a:lnL>
                    <a:lnR w="57150" cap="flat" cmpd="sng" algn="ctr">
                      <a:solidFill>
                        <a:srgbClr val="FF6600"/>
                      </a:solidFill>
                      <a:prstDash val="solid"/>
                      <a:round/>
                      <a:headEnd type="none" w="med" len="med"/>
                      <a:tailEnd type="none" w="med" len="med"/>
                    </a:lnR>
                    <a:lnT w="57150" cap="flat" cmpd="sng" algn="ctr">
                      <a:solidFill>
                        <a:srgbClr val="FF6600"/>
                      </a:solidFill>
                      <a:prstDash val="solid"/>
                      <a:round/>
                      <a:headEnd type="none" w="med" len="med"/>
                      <a:tailEnd type="none" w="med" len="med"/>
                    </a:lnT>
                    <a:lnB w="57150" cap="flat" cmpd="sng" algn="ctr">
                      <a:solidFill>
                        <a:srgbClr val="FF6600"/>
                      </a:solidFill>
                      <a:prstDash val="solid"/>
                      <a:round/>
                      <a:headEnd type="none" w="med" len="med"/>
                      <a:tailEnd type="none" w="med" len="med"/>
                    </a:lnB>
                    <a:noFill/>
                  </a:tcPr>
                </a:tc>
              </a:tr>
            </a:tbl>
          </a:graphicData>
        </a:graphic>
      </p:graphicFrame>
      <p:sp>
        <p:nvSpPr>
          <p:cNvPr id="10" name="Rectangle 3"/>
          <p:cNvSpPr>
            <a:spLocks noChangeArrowheads="1"/>
          </p:cNvSpPr>
          <p:nvPr/>
        </p:nvSpPr>
        <p:spPr bwMode="auto">
          <a:xfrm>
            <a:off x="975903" y="3136914"/>
            <a:ext cx="7144648"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lang="lv-LV" altLang="lv-LV" sz="3600" b="1" dirty="0">
                <a:solidFill>
                  <a:srgbClr val="660033"/>
                </a:solidFill>
              </a:rPr>
              <a:t>GALVENO AKTIVITĀŠU LAIKA PLĀNS</a:t>
            </a:r>
            <a:r>
              <a:rPr kumimoji="0" lang="lv-LV" altLang="lv-LV" sz="3200" i="0" u="none" strike="noStrike" cap="none" normalizeH="0" baseline="0" dirty="0" smtClean="0">
                <a:ln>
                  <a:noFill/>
                </a:ln>
                <a:solidFill>
                  <a:srgbClr val="660033"/>
                </a:solidFill>
                <a:effectLst/>
                <a:latin typeface="Tahoma" panose="020B0604030504040204" pitchFamily="34" charset="0"/>
                <a:ea typeface="Times New Roman" panose="02020603050405020304" pitchFamily="18" charset="0"/>
                <a:cs typeface="Tahoma" panose="020B0604030504040204" pitchFamily="34" charset="0"/>
              </a:rPr>
              <a:t>:</a:t>
            </a:r>
            <a:endParaRPr kumimoji="0" lang="lv-LV" altLang="lv-LV" sz="4400" i="0" u="none" strike="noStrike" cap="none" normalizeH="0" baseline="0" dirty="0" smtClean="0">
              <a:ln>
                <a:noFill/>
              </a:ln>
              <a:solidFill>
                <a:srgbClr val="660033"/>
              </a:solidFill>
              <a:effectLst/>
              <a:latin typeface="Arial" panose="020B0604020202020204" pitchFamily="34" charset="0"/>
            </a:endParaRPr>
          </a:p>
        </p:txBody>
      </p:sp>
    </p:spTree>
    <p:extLst>
      <p:ext uri="{BB962C8B-B14F-4D97-AF65-F5344CB8AC3E}">
        <p14:creationId xmlns:p14="http://schemas.microsoft.com/office/powerpoint/2010/main" val="141228391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13735" y="247138"/>
            <a:ext cx="10515600" cy="873740"/>
          </a:xfrm>
        </p:spPr>
        <p:txBody>
          <a:bodyPr>
            <a:normAutofit/>
          </a:bodyPr>
          <a:lstStyle/>
          <a:p>
            <a:r>
              <a:rPr lang="lv-LV" sz="3600" b="1" dirty="0" smtClean="0">
                <a:solidFill>
                  <a:srgbClr val="660033"/>
                </a:solidFill>
              </a:rPr>
              <a:t>PIRMĀS KĀRTAS NORISE:</a:t>
            </a:r>
            <a:endParaRPr lang="lv-LV" sz="3600" dirty="0">
              <a:solidFill>
                <a:srgbClr val="660033"/>
              </a:solidFill>
            </a:endParaRPr>
          </a:p>
        </p:txBody>
      </p:sp>
      <p:sp>
        <p:nvSpPr>
          <p:cNvPr id="3" name="Content Placeholder 2"/>
          <p:cNvSpPr>
            <a:spLocks noGrp="1"/>
          </p:cNvSpPr>
          <p:nvPr>
            <p:ph idx="1"/>
          </p:nvPr>
        </p:nvSpPr>
        <p:spPr>
          <a:xfrm>
            <a:off x="206477" y="1427419"/>
            <a:ext cx="11833123" cy="4471936"/>
          </a:xfrm>
        </p:spPr>
        <p:txBody>
          <a:bodyPr>
            <a:noAutofit/>
          </a:bodyPr>
          <a:lstStyle/>
          <a:p>
            <a:pPr lvl="0">
              <a:buClr>
                <a:srgbClr val="FF6600"/>
              </a:buClr>
              <a:buFont typeface="Wingdings" panose="05000000000000000000" pitchFamily="2" charset="2"/>
              <a:buChar char="§"/>
            </a:pPr>
            <a:r>
              <a:rPr lang="lv-LV" sz="2400" dirty="0" smtClean="0">
                <a:solidFill>
                  <a:srgbClr val="660033"/>
                </a:solidFill>
              </a:rPr>
              <a:t>Komanda trīs </a:t>
            </a:r>
            <a:r>
              <a:rPr lang="lv-LV" sz="2400" dirty="0">
                <a:solidFill>
                  <a:srgbClr val="660033"/>
                </a:solidFill>
              </a:rPr>
              <a:t>skolēnu </a:t>
            </a:r>
            <a:r>
              <a:rPr lang="lv-LV" sz="2400" dirty="0" smtClean="0">
                <a:solidFill>
                  <a:srgbClr val="660033"/>
                </a:solidFill>
              </a:rPr>
              <a:t>sastāvā</a:t>
            </a:r>
            <a:endParaRPr lang="lv-LV" sz="2400" dirty="0">
              <a:solidFill>
                <a:srgbClr val="660033"/>
              </a:solidFill>
            </a:endParaRPr>
          </a:p>
          <a:p>
            <a:pPr lvl="0">
              <a:buClr>
                <a:srgbClr val="FF6600"/>
              </a:buClr>
              <a:buFont typeface="Wingdings" panose="05000000000000000000" pitchFamily="2" charset="2"/>
              <a:buChar char="§"/>
            </a:pPr>
            <a:r>
              <a:rPr lang="lv-LV" sz="2400" dirty="0" smtClean="0">
                <a:solidFill>
                  <a:srgbClr val="660033"/>
                </a:solidFill>
              </a:rPr>
              <a:t>Pieteikšanās tiešsaistē </a:t>
            </a:r>
            <a:r>
              <a:rPr lang="lv-LV" sz="2400" dirty="0" smtClean="0">
                <a:solidFill>
                  <a:srgbClr val="660033"/>
                </a:solidFill>
                <a:hlinkClick r:id="rId2"/>
              </a:rPr>
              <a:t>http://ej.uz/kulturas_kanona_konkurss</a:t>
            </a:r>
            <a:endParaRPr lang="lv-LV" sz="2400" dirty="0" smtClean="0">
              <a:solidFill>
                <a:srgbClr val="660033"/>
              </a:solidFill>
            </a:endParaRPr>
          </a:p>
          <a:p>
            <a:pPr lvl="0">
              <a:buClr>
                <a:srgbClr val="FF6600"/>
              </a:buClr>
              <a:buFont typeface="Wingdings" panose="05000000000000000000" pitchFamily="2" charset="2"/>
              <a:buChar char="§"/>
            </a:pPr>
            <a:r>
              <a:rPr lang="lv-LV" sz="2400" dirty="0" smtClean="0">
                <a:solidFill>
                  <a:srgbClr val="660033"/>
                </a:solidFill>
              </a:rPr>
              <a:t>Komanda </a:t>
            </a:r>
            <a:r>
              <a:rPr lang="lv-LV" sz="2400" dirty="0">
                <a:solidFill>
                  <a:srgbClr val="660033"/>
                </a:solidFill>
              </a:rPr>
              <a:t>gatavo uzdevumu, ko prezentē klātienē žūrijai konkursa pirmajā </a:t>
            </a:r>
            <a:r>
              <a:rPr lang="lv-LV" sz="2400" dirty="0" smtClean="0">
                <a:solidFill>
                  <a:srgbClr val="660033"/>
                </a:solidFill>
              </a:rPr>
              <a:t>kārtā</a:t>
            </a:r>
            <a:endParaRPr lang="lv-LV" sz="2400" dirty="0">
              <a:solidFill>
                <a:srgbClr val="660033"/>
              </a:solidFill>
            </a:endParaRPr>
          </a:p>
          <a:p>
            <a:pPr lvl="0">
              <a:buClr>
                <a:srgbClr val="FF6600"/>
              </a:buClr>
              <a:buFont typeface="Wingdings" panose="05000000000000000000" pitchFamily="2" charset="2"/>
              <a:buChar char="§"/>
            </a:pPr>
            <a:r>
              <a:rPr lang="lv-LV" sz="2400" dirty="0" smtClean="0">
                <a:solidFill>
                  <a:srgbClr val="660033"/>
                </a:solidFill>
              </a:rPr>
              <a:t>Žūrijā - KM, LKA, </a:t>
            </a:r>
            <a:r>
              <a:rPr lang="lv-LV" sz="2400" dirty="0" err="1" smtClean="0">
                <a:solidFill>
                  <a:srgbClr val="660033"/>
                </a:solidFill>
              </a:rPr>
              <a:t>NKC</a:t>
            </a:r>
            <a:r>
              <a:rPr lang="lv-LV" sz="2400" dirty="0" smtClean="0">
                <a:solidFill>
                  <a:srgbClr val="660033"/>
                </a:solidFill>
              </a:rPr>
              <a:t> un </a:t>
            </a:r>
            <a:r>
              <a:rPr lang="lv-LV" sz="2400" dirty="0">
                <a:solidFill>
                  <a:srgbClr val="660033"/>
                </a:solidFill>
              </a:rPr>
              <a:t>reģiona kultūras organizāciju </a:t>
            </a:r>
            <a:r>
              <a:rPr lang="lv-LV" sz="2400" dirty="0" smtClean="0">
                <a:solidFill>
                  <a:srgbClr val="660033"/>
                </a:solidFill>
              </a:rPr>
              <a:t>pārstāvji</a:t>
            </a:r>
          </a:p>
          <a:p>
            <a:pPr lvl="0">
              <a:buClr>
                <a:srgbClr val="FF6600"/>
              </a:buClr>
              <a:buFont typeface="Wingdings" panose="05000000000000000000" pitchFamily="2" charset="2"/>
              <a:buChar char="§"/>
            </a:pPr>
            <a:r>
              <a:rPr lang="lv-LV" sz="2400" dirty="0" smtClean="0">
                <a:solidFill>
                  <a:srgbClr val="660033"/>
                </a:solidFill>
              </a:rPr>
              <a:t>Vērtēšana  </a:t>
            </a:r>
            <a:r>
              <a:rPr lang="lv-LV" sz="2400" dirty="0">
                <a:solidFill>
                  <a:srgbClr val="660033"/>
                </a:solidFill>
              </a:rPr>
              <a:t>10 punktu sistēmā, atbilstoši iepriekš noteiktiem un izziņotiem </a:t>
            </a:r>
            <a:r>
              <a:rPr lang="lv-LV" sz="2400" dirty="0" smtClean="0">
                <a:solidFill>
                  <a:srgbClr val="660033"/>
                </a:solidFill>
              </a:rPr>
              <a:t>kritērijiem</a:t>
            </a:r>
            <a:endParaRPr lang="lv-LV" sz="2400" dirty="0">
              <a:solidFill>
                <a:srgbClr val="660033"/>
              </a:solidFill>
            </a:endParaRPr>
          </a:p>
          <a:p>
            <a:pPr lvl="0">
              <a:buClr>
                <a:srgbClr val="FF6600"/>
              </a:buClr>
              <a:buFont typeface="Wingdings" panose="05000000000000000000" pitchFamily="2" charset="2"/>
              <a:buChar char="§"/>
            </a:pPr>
            <a:r>
              <a:rPr lang="lv-LV" sz="2400" dirty="0">
                <a:solidFill>
                  <a:srgbClr val="660033"/>
                </a:solidFill>
              </a:rPr>
              <a:t>Katrā reģionā komandas tiek novērtētas un apbalvotas ar diplomiem atbilstoši iegūtajai vietai </a:t>
            </a:r>
            <a:r>
              <a:rPr lang="lv-LV" sz="2400" dirty="0" smtClean="0">
                <a:solidFill>
                  <a:srgbClr val="660033"/>
                </a:solidFill>
              </a:rPr>
              <a:t>reģionā</a:t>
            </a:r>
            <a:endParaRPr lang="lv-LV" sz="2400" dirty="0">
              <a:solidFill>
                <a:srgbClr val="660033"/>
              </a:solidFill>
            </a:endParaRPr>
          </a:p>
          <a:p>
            <a:pPr lvl="0">
              <a:buClr>
                <a:srgbClr val="FF6600"/>
              </a:buClr>
              <a:buFont typeface="Wingdings" panose="05000000000000000000" pitchFamily="2" charset="2"/>
              <a:buChar char="§"/>
            </a:pPr>
            <a:r>
              <a:rPr lang="lv-LV" sz="2400" b="1" dirty="0" smtClean="0">
                <a:solidFill>
                  <a:srgbClr val="660033"/>
                </a:solidFill>
              </a:rPr>
              <a:t>Trīs </a:t>
            </a:r>
            <a:r>
              <a:rPr lang="lv-LV" sz="2400" b="1" dirty="0">
                <a:solidFill>
                  <a:srgbClr val="660033"/>
                </a:solidFill>
              </a:rPr>
              <a:t>labākās reģiona komandas tiek izvirzītas uz konkursa otro kārtu. </a:t>
            </a:r>
          </a:p>
          <a:p>
            <a:pPr>
              <a:buClr>
                <a:srgbClr val="FF6600"/>
              </a:buClr>
              <a:buFont typeface="Wingdings" panose="05000000000000000000" pitchFamily="2" charset="2"/>
              <a:buChar char="§"/>
            </a:pPr>
            <a:endParaRPr lang="lv-LV" sz="2400" dirty="0">
              <a:solidFill>
                <a:srgbClr val="660033"/>
              </a:solidFill>
            </a:endParaRPr>
          </a:p>
        </p:txBody>
      </p:sp>
      <p:pic>
        <p:nvPicPr>
          <p:cNvPr id="4" name="Content Placeholder 9"/>
          <p:cNvPicPr>
            <a:picLocks noChangeAspect="1"/>
          </p:cNvPicPr>
          <p:nvPr/>
        </p:nvPicPr>
        <p:blipFill>
          <a:blip r:embed="rId3"/>
          <a:stretch>
            <a:fillRect/>
          </a:stretch>
        </p:blipFill>
        <p:spPr>
          <a:xfrm rot="5400000">
            <a:off x="10723094" y="561046"/>
            <a:ext cx="1701800" cy="579708"/>
          </a:xfrm>
          <a:prstGeom prst="rect">
            <a:avLst/>
          </a:prstGeom>
        </p:spPr>
      </p:pic>
    </p:spTree>
    <p:extLst>
      <p:ext uri="{BB962C8B-B14F-4D97-AF65-F5344CB8AC3E}">
        <p14:creationId xmlns:p14="http://schemas.microsoft.com/office/powerpoint/2010/main" val="139634291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71947" y="0"/>
            <a:ext cx="10751575" cy="988142"/>
          </a:xfrm>
          <a:ln>
            <a:noFill/>
          </a:ln>
        </p:spPr>
        <p:txBody>
          <a:bodyPr>
            <a:normAutofit/>
          </a:bodyPr>
          <a:lstStyle/>
          <a:p>
            <a:r>
              <a:rPr lang="lv-LV" sz="3600" b="1" dirty="0" smtClean="0">
                <a:solidFill>
                  <a:srgbClr val="660033"/>
                </a:solidFill>
              </a:rPr>
              <a:t>PIRMĀS KĀRTAS UZDEVUMS:</a:t>
            </a:r>
            <a:endParaRPr lang="lv-LV" sz="3600" b="1" dirty="0">
              <a:solidFill>
                <a:srgbClr val="660033"/>
              </a:solidFill>
            </a:endParaRPr>
          </a:p>
        </p:txBody>
      </p:sp>
      <p:sp>
        <p:nvSpPr>
          <p:cNvPr id="3" name="Content Placeholder 2"/>
          <p:cNvSpPr>
            <a:spLocks noGrp="1"/>
          </p:cNvSpPr>
          <p:nvPr>
            <p:ph idx="1"/>
          </p:nvPr>
        </p:nvSpPr>
        <p:spPr>
          <a:xfrm>
            <a:off x="471948" y="838200"/>
            <a:ext cx="11076040" cy="5916562"/>
          </a:xfrm>
        </p:spPr>
        <p:txBody>
          <a:bodyPr>
            <a:normAutofit fontScale="92500" lnSpcReduction="10000"/>
          </a:bodyPr>
          <a:lstStyle/>
          <a:p>
            <a:pPr lvl="0"/>
            <a:r>
              <a:rPr lang="lv-LV" dirty="0">
                <a:solidFill>
                  <a:srgbClr val="660033"/>
                </a:solidFill>
              </a:rPr>
              <a:t>Skolēni identificē konkrētu ģimeni savā novadā, kura kopj konkrētu (nacionālu vai reģionālu vai etnisku) kultūras tradīciju. Par vienu izvēlēto ģimeni vāc materiālus un  izzin konkrēto tradīciju. Ģimenes identificēšana notiek sadarbībā ar novada muzeju, bibliotēku, kultūras centru. Tradīcijas pārmantošanas process ģimenē tiek dokumentēts, izmantojot intervijas, vizuālos materiālus, dokumentus u.c.</a:t>
            </a:r>
          </a:p>
          <a:p>
            <a:pPr lvl="0"/>
            <a:r>
              <a:rPr lang="lv-LV" dirty="0">
                <a:solidFill>
                  <a:srgbClr val="660033"/>
                </a:solidFill>
              </a:rPr>
              <a:t>Skolēni sagatavo prezentāciju, lai raksturotu šo tradīciju – tās saturu, norisi, nozīmi un prezentē konkursa pirmajā kārtā </a:t>
            </a:r>
            <a:r>
              <a:rPr lang="lv-LV" u="sng" dirty="0">
                <a:solidFill>
                  <a:srgbClr val="660033"/>
                </a:solidFill>
              </a:rPr>
              <a:t>(līdz 15min).</a:t>
            </a:r>
            <a:endParaRPr lang="lv-LV" dirty="0">
              <a:solidFill>
                <a:srgbClr val="660033"/>
              </a:solidFill>
            </a:endParaRPr>
          </a:p>
          <a:p>
            <a:pPr lvl="0"/>
            <a:r>
              <a:rPr lang="lv-LV" dirty="0">
                <a:solidFill>
                  <a:srgbClr val="660033"/>
                </a:solidFill>
              </a:rPr>
              <a:t>Tradīcijai </a:t>
            </a:r>
            <a:r>
              <a:rPr lang="lv-LV" u="sng" dirty="0">
                <a:solidFill>
                  <a:srgbClr val="660033"/>
                </a:solidFill>
              </a:rPr>
              <a:t>jāatbilst sekojošiem kritērijiem: </a:t>
            </a:r>
            <a:endParaRPr lang="lv-LV" dirty="0">
              <a:solidFill>
                <a:srgbClr val="660033"/>
              </a:solidFill>
            </a:endParaRPr>
          </a:p>
          <a:p>
            <a:pPr marL="914400" lvl="2" indent="0">
              <a:buNone/>
            </a:pPr>
            <a:r>
              <a:rPr lang="lv-LV" dirty="0" smtClean="0">
                <a:solidFill>
                  <a:srgbClr val="660033"/>
                </a:solidFill>
              </a:rPr>
              <a:t>- tradīcija </a:t>
            </a:r>
            <a:r>
              <a:rPr lang="lv-LV" dirty="0">
                <a:solidFill>
                  <a:srgbClr val="660033"/>
                </a:solidFill>
              </a:rPr>
              <a:t>simbolizē nacionālo identitāti;</a:t>
            </a:r>
          </a:p>
          <a:p>
            <a:pPr marL="914400" lvl="2" indent="0">
              <a:buNone/>
            </a:pPr>
            <a:r>
              <a:rPr lang="lv-LV" dirty="0" smtClean="0">
                <a:solidFill>
                  <a:srgbClr val="660033"/>
                </a:solidFill>
              </a:rPr>
              <a:t>- tradīcija </a:t>
            </a:r>
            <a:r>
              <a:rPr lang="lv-LV" dirty="0">
                <a:solidFill>
                  <a:srgbClr val="660033"/>
                </a:solidFill>
              </a:rPr>
              <a:t>raksturo Latvijas kultūras mantojumu, tai skaitā mazākumtautību kultūru; </a:t>
            </a:r>
          </a:p>
          <a:p>
            <a:pPr marL="914400" lvl="2" indent="0">
              <a:buNone/>
            </a:pPr>
            <a:r>
              <a:rPr lang="lv-LV" dirty="0" smtClean="0">
                <a:solidFill>
                  <a:srgbClr val="660033"/>
                </a:solidFill>
              </a:rPr>
              <a:t>- tradīcija </a:t>
            </a:r>
            <a:r>
              <a:rPr lang="lv-LV" dirty="0">
                <a:solidFill>
                  <a:srgbClr val="660033"/>
                </a:solidFill>
              </a:rPr>
              <a:t>tiek pārmantota vismaz trīs paaudzēs;</a:t>
            </a:r>
          </a:p>
          <a:p>
            <a:pPr marL="914400" lvl="2" indent="0">
              <a:buNone/>
            </a:pPr>
            <a:r>
              <a:rPr lang="lv-LV" dirty="0" smtClean="0">
                <a:solidFill>
                  <a:srgbClr val="660033"/>
                </a:solidFill>
              </a:rPr>
              <a:t>- tradīcijas </a:t>
            </a:r>
            <a:r>
              <a:rPr lang="lv-LV" dirty="0">
                <a:solidFill>
                  <a:srgbClr val="660033"/>
                </a:solidFill>
              </a:rPr>
              <a:t>glabātāji sniedz argumentētu pamatojumu – kāpēc tieši šī tradīcija tiek uzturēta.</a:t>
            </a:r>
          </a:p>
          <a:p>
            <a:pPr lvl="0"/>
            <a:r>
              <a:rPr lang="lv-LV" dirty="0">
                <a:solidFill>
                  <a:srgbClr val="660033"/>
                </a:solidFill>
              </a:rPr>
              <a:t>Uzdevuma izpildē tiks ņemts vērā apzinātās informācijas apjoms un kvalitāte, izmantoto avotu daudzveidība un komandu </a:t>
            </a:r>
            <a:r>
              <a:rPr lang="lv-LV" b="1" dirty="0">
                <a:solidFill>
                  <a:srgbClr val="660033"/>
                </a:solidFill>
              </a:rPr>
              <a:t>argumentācijas prasme</a:t>
            </a:r>
            <a:r>
              <a:rPr lang="lv-LV" dirty="0">
                <a:solidFill>
                  <a:srgbClr val="660033"/>
                </a:solidFill>
              </a:rPr>
              <a:t>, pamatojot izvēlētās tradīcijas atbilstību minētajiem kritērijiem. </a:t>
            </a:r>
          </a:p>
          <a:p>
            <a:endParaRPr lang="lv-LV" dirty="0">
              <a:solidFill>
                <a:srgbClr val="660033"/>
              </a:solidFill>
            </a:endParaRPr>
          </a:p>
        </p:txBody>
      </p:sp>
      <p:pic>
        <p:nvPicPr>
          <p:cNvPr id="4" name="Content Placeholder 9"/>
          <p:cNvPicPr>
            <a:picLocks noChangeAspect="1"/>
          </p:cNvPicPr>
          <p:nvPr/>
        </p:nvPicPr>
        <p:blipFill>
          <a:blip r:embed="rId2"/>
          <a:stretch>
            <a:fillRect/>
          </a:stretch>
        </p:blipFill>
        <p:spPr>
          <a:xfrm rot="5400000">
            <a:off x="11042370" y="505618"/>
            <a:ext cx="1533672" cy="522436"/>
          </a:xfrm>
          <a:prstGeom prst="rect">
            <a:avLst/>
          </a:prstGeom>
        </p:spPr>
      </p:pic>
    </p:spTree>
    <p:extLst>
      <p:ext uri="{BB962C8B-B14F-4D97-AF65-F5344CB8AC3E}">
        <p14:creationId xmlns:p14="http://schemas.microsoft.com/office/powerpoint/2010/main" val="415539332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2971106985"/>
              </p:ext>
            </p:extLst>
          </p:nvPr>
        </p:nvGraphicFramePr>
        <p:xfrm>
          <a:off x="825910" y="751974"/>
          <a:ext cx="10781070" cy="4948761"/>
        </p:xfrm>
        <a:graphic>
          <a:graphicData uri="http://schemas.openxmlformats.org/drawingml/2006/table">
            <a:tbl>
              <a:tblPr firstRow="1" bandRow="1">
                <a:tableStyleId>{5C22544A-7EE6-4342-B048-85BDC9FD1C3A}</a:tableStyleId>
              </a:tblPr>
              <a:tblGrid>
                <a:gridCol w="1597150"/>
                <a:gridCol w="3461778"/>
                <a:gridCol w="3161830"/>
                <a:gridCol w="2560312"/>
              </a:tblGrid>
              <a:tr h="503651">
                <a:tc>
                  <a:txBody>
                    <a:bodyPr/>
                    <a:lstStyle/>
                    <a:p>
                      <a:pPr>
                        <a:lnSpc>
                          <a:spcPct val="115000"/>
                        </a:lnSpc>
                        <a:spcAft>
                          <a:spcPts val="0"/>
                        </a:spcAft>
                      </a:pPr>
                      <a:r>
                        <a:rPr lang="lv-LV" sz="2400" kern="1200" dirty="0">
                          <a:solidFill>
                            <a:srgbClr val="FF6600"/>
                          </a:solidFill>
                          <a:effectLst/>
                        </a:rPr>
                        <a:t>Novads</a:t>
                      </a:r>
                      <a:endParaRPr lang="lv-LV" sz="3600" dirty="0">
                        <a:solidFill>
                          <a:srgbClr val="FF6600"/>
                        </a:solidFill>
                        <a:effectLst/>
                        <a:latin typeface="Calibri" panose="020F0502020204030204" pitchFamily="34" charset="0"/>
                        <a:ea typeface="Calibri" panose="020F0502020204030204" pitchFamily="34" charset="0"/>
                        <a:cs typeface="Times New Roman" panose="02020603050405020304" pitchFamily="18" charset="0"/>
                      </a:endParaRPr>
                    </a:p>
                  </a:txBody>
                  <a:tcPr>
                    <a:lnL w="38100" cap="flat" cmpd="sng" algn="ctr">
                      <a:solidFill>
                        <a:srgbClr val="660033"/>
                      </a:solidFill>
                      <a:prstDash val="solid"/>
                      <a:round/>
                      <a:headEnd type="none" w="med" len="med"/>
                      <a:tailEnd type="none" w="med" len="med"/>
                    </a:lnL>
                    <a:lnR w="38100" cap="flat" cmpd="sng" algn="ctr">
                      <a:solidFill>
                        <a:srgbClr val="660033"/>
                      </a:solidFill>
                      <a:prstDash val="solid"/>
                      <a:round/>
                      <a:headEnd type="none" w="med" len="med"/>
                      <a:tailEnd type="none" w="med" len="med"/>
                    </a:lnR>
                    <a:lnT w="38100" cap="flat" cmpd="sng" algn="ctr">
                      <a:solidFill>
                        <a:srgbClr val="660033"/>
                      </a:solidFill>
                      <a:prstDash val="solid"/>
                      <a:round/>
                      <a:headEnd type="none" w="med" len="med"/>
                      <a:tailEnd type="none" w="med" len="med"/>
                    </a:lnT>
                    <a:lnB w="38100" cap="flat" cmpd="sng" algn="ctr">
                      <a:solidFill>
                        <a:srgbClr val="660033"/>
                      </a:solidFill>
                      <a:prstDash val="solid"/>
                      <a:round/>
                      <a:headEnd type="none" w="med" len="med"/>
                      <a:tailEnd type="none" w="med" len="med"/>
                    </a:lnB>
                    <a:noFill/>
                  </a:tcPr>
                </a:tc>
                <a:tc>
                  <a:txBody>
                    <a:bodyPr/>
                    <a:lstStyle/>
                    <a:p>
                      <a:pPr>
                        <a:lnSpc>
                          <a:spcPct val="115000"/>
                        </a:lnSpc>
                        <a:spcAft>
                          <a:spcPts val="0"/>
                        </a:spcAft>
                      </a:pPr>
                      <a:r>
                        <a:rPr lang="lv-LV" sz="2400" kern="1200" dirty="0">
                          <a:solidFill>
                            <a:srgbClr val="FF6600"/>
                          </a:solidFill>
                          <a:effectLst/>
                        </a:rPr>
                        <a:t>Pilsēta, vieta</a:t>
                      </a:r>
                      <a:endParaRPr lang="lv-LV" sz="3600" dirty="0">
                        <a:solidFill>
                          <a:srgbClr val="FF6600"/>
                        </a:solidFill>
                        <a:effectLst/>
                        <a:latin typeface="Calibri" panose="020F0502020204030204" pitchFamily="34" charset="0"/>
                        <a:ea typeface="Calibri" panose="020F0502020204030204" pitchFamily="34" charset="0"/>
                        <a:cs typeface="Times New Roman" panose="02020603050405020304" pitchFamily="18" charset="0"/>
                      </a:endParaRPr>
                    </a:p>
                  </a:txBody>
                  <a:tcPr>
                    <a:lnL w="38100" cap="flat" cmpd="sng" algn="ctr">
                      <a:solidFill>
                        <a:srgbClr val="660033"/>
                      </a:solidFill>
                      <a:prstDash val="solid"/>
                      <a:round/>
                      <a:headEnd type="none" w="med" len="med"/>
                      <a:tailEnd type="none" w="med" len="med"/>
                    </a:lnL>
                    <a:lnR w="38100" cap="flat" cmpd="sng" algn="ctr">
                      <a:solidFill>
                        <a:srgbClr val="660033"/>
                      </a:solidFill>
                      <a:prstDash val="solid"/>
                      <a:round/>
                      <a:headEnd type="none" w="med" len="med"/>
                      <a:tailEnd type="none" w="med" len="med"/>
                    </a:lnR>
                    <a:lnT w="38100" cap="flat" cmpd="sng" algn="ctr">
                      <a:solidFill>
                        <a:srgbClr val="660033"/>
                      </a:solidFill>
                      <a:prstDash val="solid"/>
                      <a:round/>
                      <a:headEnd type="none" w="med" len="med"/>
                      <a:tailEnd type="none" w="med" len="med"/>
                    </a:lnT>
                    <a:lnB w="38100" cap="flat" cmpd="sng" algn="ctr">
                      <a:solidFill>
                        <a:srgbClr val="660033"/>
                      </a:solidFill>
                      <a:prstDash val="solid"/>
                      <a:round/>
                      <a:headEnd type="none" w="med" len="med"/>
                      <a:tailEnd type="none" w="med" len="med"/>
                    </a:lnB>
                    <a:noFill/>
                  </a:tcPr>
                </a:tc>
                <a:tc>
                  <a:txBody>
                    <a:bodyPr/>
                    <a:lstStyle/>
                    <a:p>
                      <a:pPr>
                        <a:lnSpc>
                          <a:spcPct val="115000"/>
                        </a:lnSpc>
                        <a:spcAft>
                          <a:spcPts val="0"/>
                        </a:spcAft>
                      </a:pPr>
                      <a:r>
                        <a:rPr lang="lv-LV" sz="2400" kern="1200" dirty="0">
                          <a:solidFill>
                            <a:srgbClr val="FF6600"/>
                          </a:solidFill>
                          <a:effectLst/>
                        </a:rPr>
                        <a:t>Koordinators</a:t>
                      </a:r>
                      <a:endParaRPr lang="lv-LV" sz="3600" dirty="0">
                        <a:solidFill>
                          <a:srgbClr val="FF6600"/>
                        </a:solidFill>
                        <a:effectLst/>
                        <a:latin typeface="Calibri" panose="020F0502020204030204" pitchFamily="34" charset="0"/>
                        <a:ea typeface="Calibri" panose="020F0502020204030204" pitchFamily="34" charset="0"/>
                        <a:cs typeface="Times New Roman" panose="02020603050405020304" pitchFamily="18" charset="0"/>
                      </a:endParaRPr>
                    </a:p>
                  </a:txBody>
                  <a:tcPr>
                    <a:lnL w="38100" cap="flat" cmpd="sng" algn="ctr">
                      <a:solidFill>
                        <a:srgbClr val="660033"/>
                      </a:solidFill>
                      <a:prstDash val="solid"/>
                      <a:round/>
                      <a:headEnd type="none" w="med" len="med"/>
                      <a:tailEnd type="none" w="med" len="med"/>
                    </a:lnL>
                    <a:lnR w="38100" cap="flat" cmpd="sng" algn="ctr">
                      <a:solidFill>
                        <a:srgbClr val="660033"/>
                      </a:solidFill>
                      <a:prstDash val="solid"/>
                      <a:round/>
                      <a:headEnd type="none" w="med" len="med"/>
                      <a:tailEnd type="none" w="med" len="med"/>
                    </a:lnR>
                    <a:lnT w="38100" cap="flat" cmpd="sng" algn="ctr">
                      <a:solidFill>
                        <a:srgbClr val="660033"/>
                      </a:solidFill>
                      <a:prstDash val="solid"/>
                      <a:round/>
                      <a:headEnd type="none" w="med" len="med"/>
                      <a:tailEnd type="none" w="med" len="med"/>
                    </a:lnT>
                    <a:lnB w="38100" cap="flat" cmpd="sng" algn="ctr">
                      <a:solidFill>
                        <a:srgbClr val="660033"/>
                      </a:solidFill>
                      <a:prstDash val="solid"/>
                      <a:round/>
                      <a:headEnd type="none" w="med" len="med"/>
                      <a:tailEnd type="none" w="med" len="med"/>
                    </a:lnB>
                    <a:noFill/>
                  </a:tcPr>
                </a:tc>
                <a:tc>
                  <a:txBody>
                    <a:bodyPr/>
                    <a:lstStyle/>
                    <a:p>
                      <a:pPr>
                        <a:lnSpc>
                          <a:spcPct val="115000"/>
                        </a:lnSpc>
                        <a:spcAft>
                          <a:spcPts val="0"/>
                        </a:spcAft>
                      </a:pPr>
                      <a:r>
                        <a:rPr lang="lv-LV" sz="2400" kern="1200" dirty="0">
                          <a:solidFill>
                            <a:srgbClr val="FF6600"/>
                          </a:solidFill>
                          <a:effectLst/>
                        </a:rPr>
                        <a:t>Datums</a:t>
                      </a:r>
                      <a:endParaRPr lang="lv-LV" sz="3600" dirty="0">
                        <a:solidFill>
                          <a:srgbClr val="FF6600"/>
                        </a:solidFill>
                        <a:effectLst/>
                        <a:latin typeface="Calibri" panose="020F0502020204030204" pitchFamily="34" charset="0"/>
                        <a:ea typeface="Calibri" panose="020F0502020204030204" pitchFamily="34" charset="0"/>
                        <a:cs typeface="Times New Roman" panose="02020603050405020304" pitchFamily="18" charset="0"/>
                      </a:endParaRPr>
                    </a:p>
                  </a:txBody>
                  <a:tcPr>
                    <a:lnL w="38100" cap="flat" cmpd="sng" algn="ctr">
                      <a:solidFill>
                        <a:srgbClr val="660033"/>
                      </a:solidFill>
                      <a:prstDash val="solid"/>
                      <a:round/>
                      <a:headEnd type="none" w="med" len="med"/>
                      <a:tailEnd type="none" w="med" len="med"/>
                    </a:lnL>
                    <a:lnR w="38100" cap="flat" cmpd="sng" algn="ctr">
                      <a:solidFill>
                        <a:srgbClr val="660033"/>
                      </a:solidFill>
                      <a:prstDash val="solid"/>
                      <a:round/>
                      <a:headEnd type="none" w="med" len="med"/>
                      <a:tailEnd type="none" w="med" len="med"/>
                    </a:lnR>
                    <a:lnT w="38100" cap="flat" cmpd="sng" algn="ctr">
                      <a:solidFill>
                        <a:srgbClr val="660033"/>
                      </a:solidFill>
                      <a:prstDash val="solid"/>
                      <a:round/>
                      <a:headEnd type="none" w="med" len="med"/>
                      <a:tailEnd type="none" w="med" len="med"/>
                    </a:lnT>
                    <a:lnB w="38100" cap="flat" cmpd="sng" algn="ctr">
                      <a:solidFill>
                        <a:srgbClr val="660033"/>
                      </a:solidFill>
                      <a:prstDash val="solid"/>
                      <a:round/>
                      <a:headEnd type="none" w="med" len="med"/>
                      <a:tailEnd type="none" w="med" len="med"/>
                    </a:lnB>
                    <a:noFill/>
                  </a:tcPr>
                </a:tc>
              </a:tr>
              <a:tr h="897726">
                <a:tc>
                  <a:txBody>
                    <a:bodyPr/>
                    <a:lstStyle/>
                    <a:p>
                      <a:pPr>
                        <a:lnSpc>
                          <a:spcPct val="115000"/>
                        </a:lnSpc>
                        <a:spcAft>
                          <a:spcPts val="0"/>
                        </a:spcAft>
                      </a:pPr>
                      <a:r>
                        <a:rPr lang="lv-LV" sz="2200" b="0" kern="1200" dirty="0">
                          <a:solidFill>
                            <a:srgbClr val="660033"/>
                          </a:solidFill>
                          <a:effectLst/>
                        </a:rPr>
                        <a:t>Vidzeme</a:t>
                      </a:r>
                      <a:endParaRPr lang="lv-LV" sz="2200" b="0" dirty="0">
                        <a:solidFill>
                          <a:srgbClr val="660033"/>
                        </a:solidFill>
                        <a:effectLst/>
                        <a:latin typeface="Calibri" panose="020F0502020204030204" pitchFamily="34" charset="0"/>
                        <a:ea typeface="Calibri" panose="020F0502020204030204" pitchFamily="34" charset="0"/>
                        <a:cs typeface="Times New Roman" panose="02020603050405020304" pitchFamily="18" charset="0"/>
                      </a:endParaRPr>
                    </a:p>
                  </a:txBody>
                  <a:tcPr>
                    <a:lnL w="38100" cap="flat" cmpd="sng" algn="ctr">
                      <a:solidFill>
                        <a:srgbClr val="660033"/>
                      </a:solidFill>
                      <a:prstDash val="solid"/>
                      <a:round/>
                      <a:headEnd type="none" w="med" len="med"/>
                      <a:tailEnd type="none" w="med" len="med"/>
                    </a:lnL>
                    <a:lnR w="38100" cap="flat" cmpd="sng" algn="ctr">
                      <a:solidFill>
                        <a:srgbClr val="660033"/>
                      </a:solidFill>
                      <a:prstDash val="solid"/>
                      <a:round/>
                      <a:headEnd type="none" w="med" len="med"/>
                      <a:tailEnd type="none" w="med" len="med"/>
                    </a:lnR>
                    <a:lnT w="38100" cap="flat" cmpd="sng" algn="ctr">
                      <a:solidFill>
                        <a:srgbClr val="660033"/>
                      </a:solidFill>
                      <a:prstDash val="solid"/>
                      <a:round/>
                      <a:headEnd type="none" w="med" len="med"/>
                      <a:tailEnd type="none" w="med" len="med"/>
                    </a:lnT>
                    <a:lnB w="38100" cap="flat" cmpd="sng" algn="ctr">
                      <a:solidFill>
                        <a:srgbClr val="660033"/>
                      </a:solidFill>
                      <a:prstDash val="solid"/>
                      <a:round/>
                      <a:headEnd type="none" w="med" len="med"/>
                      <a:tailEnd type="none" w="med" len="med"/>
                    </a:lnB>
                    <a:noFill/>
                  </a:tcPr>
                </a:tc>
                <a:tc>
                  <a:txBody>
                    <a:bodyPr/>
                    <a:lstStyle/>
                    <a:p>
                      <a:pPr>
                        <a:lnSpc>
                          <a:spcPct val="115000"/>
                        </a:lnSpc>
                        <a:spcAft>
                          <a:spcPts val="0"/>
                        </a:spcAft>
                      </a:pPr>
                      <a:r>
                        <a:rPr lang="lv-LV" sz="2200" b="0" kern="1200" dirty="0">
                          <a:solidFill>
                            <a:srgbClr val="660033"/>
                          </a:solidFill>
                          <a:effectLst/>
                        </a:rPr>
                        <a:t>Cēsis</a:t>
                      </a:r>
                      <a:endParaRPr lang="lv-LV" sz="2200" b="0" dirty="0">
                        <a:solidFill>
                          <a:srgbClr val="660033"/>
                        </a:solidFill>
                        <a:effectLst/>
                      </a:endParaRPr>
                    </a:p>
                    <a:p>
                      <a:pPr>
                        <a:lnSpc>
                          <a:spcPct val="115000"/>
                        </a:lnSpc>
                        <a:spcAft>
                          <a:spcPts val="0"/>
                        </a:spcAft>
                      </a:pPr>
                      <a:r>
                        <a:rPr lang="lv-LV" sz="2200" b="0" dirty="0" err="1">
                          <a:solidFill>
                            <a:srgbClr val="660033"/>
                          </a:solidFill>
                          <a:effectLst/>
                        </a:rPr>
                        <a:t>Cēsu</a:t>
                      </a:r>
                      <a:r>
                        <a:rPr lang="lv-LV" sz="2200" b="0" dirty="0">
                          <a:solidFill>
                            <a:srgbClr val="660033"/>
                          </a:solidFill>
                          <a:effectLst/>
                        </a:rPr>
                        <a:t> Kultūras centrs</a:t>
                      </a:r>
                      <a:endParaRPr lang="lv-LV" sz="2200" b="0" dirty="0">
                        <a:solidFill>
                          <a:srgbClr val="660033"/>
                        </a:solidFill>
                        <a:effectLst/>
                        <a:latin typeface="Calibri" panose="020F0502020204030204" pitchFamily="34" charset="0"/>
                        <a:ea typeface="Calibri" panose="020F0502020204030204" pitchFamily="34" charset="0"/>
                        <a:cs typeface="Times New Roman" panose="02020603050405020304" pitchFamily="18" charset="0"/>
                      </a:endParaRPr>
                    </a:p>
                  </a:txBody>
                  <a:tcPr>
                    <a:lnL w="38100" cap="flat" cmpd="sng" algn="ctr">
                      <a:solidFill>
                        <a:srgbClr val="660033"/>
                      </a:solidFill>
                      <a:prstDash val="solid"/>
                      <a:round/>
                      <a:headEnd type="none" w="med" len="med"/>
                      <a:tailEnd type="none" w="med" len="med"/>
                    </a:lnL>
                    <a:lnR w="38100" cap="flat" cmpd="sng" algn="ctr">
                      <a:solidFill>
                        <a:srgbClr val="660033"/>
                      </a:solidFill>
                      <a:prstDash val="solid"/>
                      <a:round/>
                      <a:headEnd type="none" w="med" len="med"/>
                      <a:tailEnd type="none" w="med" len="med"/>
                    </a:lnR>
                    <a:lnT w="38100" cap="flat" cmpd="sng" algn="ctr">
                      <a:solidFill>
                        <a:srgbClr val="660033"/>
                      </a:solidFill>
                      <a:prstDash val="solid"/>
                      <a:round/>
                      <a:headEnd type="none" w="med" len="med"/>
                      <a:tailEnd type="none" w="med" len="med"/>
                    </a:lnT>
                    <a:lnB w="38100" cap="flat" cmpd="sng" algn="ctr">
                      <a:solidFill>
                        <a:srgbClr val="660033"/>
                      </a:solidFill>
                      <a:prstDash val="solid"/>
                      <a:round/>
                      <a:headEnd type="none" w="med" len="med"/>
                      <a:tailEnd type="none" w="med" len="med"/>
                    </a:lnB>
                    <a:noFill/>
                  </a:tcPr>
                </a:tc>
                <a:tc>
                  <a:txBody>
                    <a:bodyPr/>
                    <a:lstStyle/>
                    <a:p>
                      <a:pPr>
                        <a:lnSpc>
                          <a:spcPct val="115000"/>
                        </a:lnSpc>
                        <a:spcAft>
                          <a:spcPts val="0"/>
                        </a:spcAft>
                      </a:pPr>
                      <a:r>
                        <a:rPr lang="lv-LV" sz="2200" b="0" u="none" kern="1200" dirty="0">
                          <a:solidFill>
                            <a:srgbClr val="660033"/>
                          </a:solidFill>
                          <a:effectLst/>
                        </a:rPr>
                        <a:t>Ilona Asare</a:t>
                      </a:r>
                      <a:endParaRPr lang="lv-LV" sz="2200" b="0" u="none" dirty="0">
                        <a:solidFill>
                          <a:srgbClr val="660033"/>
                        </a:solidFill>
                        <a:effectLst/>
                      </a:endParaRPr>
                    </a:p>
                    <a:p>
                      <a:pPr marL="0" algn="l" defTabSz="914400" rtl="0" eaLnBrk="1" latinLnBrk="0" hangingPunct="1">
                        <a:lnSpc>
                          <a:spcPct val="115000"/>
                        </a:lnSpc>
                        <a:spcAft>
                          <a:spcPts val="0"/>
                        </a:spcAft>
                      </a:pPr>
                      <a:r>
                        <a:rPr lang="lv-LV" sz="2200" b="0" u="sng" kern="1200" dirty="0" smtClean="0">
                          <a:solidFill>
                            <a:srgbClr val="0070C0"/>
                          </a:solidFill>
                          <a:effectLst/>
                          <a:latin typeface="+mn-lt"/>
                          <a:ea typeface="+mn-ea"/>
                          <a:cs typeface="+mn-cs"/>
                        </a:rPr>
                        <a:t>ilona@culturelab.com</a:t>
                      </a:r>
                      <a:endParaRPr lang="lv-LV" sz="2200" b="0" u="sng" kern="1200" dirty="0">
                        <a:solidFill>
                          <a:srgbClr val="0070C0"/>
                        </a:solidFill>
                        <a:effectLst/>
                        <a:latin typeface="+mn-lt"/>
                        <a:ea typeface="+mn-ea"/>
                        <a:cs typeface="+mn-cs"/>
                      </a:endParaRPr>
                    </a:p>
                  </a:txBody>
                  <a:tcPr>
                    <a:lnL w="38100" cap="flat" cmpd="sng" algn="ctr">
                      <a:solidFill>
                        <a:srgbClr val="660033"/>
                      </a:solidFill>
                      <a:prstDash val="solid"/>
                      <a:round/>
                      <a:headEnd type="none" w="med" len="med"/>
                      <a:tailEnd type="none" w="med" len="med"/>
                    </a:lnL>
                    <a:lnR w="38100" cap="flat" cmpd="sng" algn="ctr">
                      <a:solidFill>
                        <a:srgbClr val="660033"/>
                      </a:solidFill>
                      <a:prstDash val="solid"/>
                      <a:round/>
                      <a:headEnd type="none" w="med" len="med"/>
                      <a:tailEnd type="none" w="med" len="med"/>
                    </a:lnR>
                    <a:lnT w="38100" cap="flat" cmpd="sng" algn="ctr">
                      <a:solidFill>
                        <a:srgbClr val="660033"/>
                      </a:solidFill>
                      <a:prstDash val="solid"/>
                      <a:round/>
                      <a:headEnd type="none" w="med" len="med"/>
                      <a:tailEnd type="none" w="med" len="med"/>
                    </a:lnT>
                    <a:lnB w="38100" cap="flat" cmpd="sng" algn="ctr">
                      <a:solidFill>
                        <a:srgbClr val="660033"/>
                      </a:solidFill>
                      <a:prstDash val="solid"/>
                      <a:round/>
                      <a:headEnd type="none" w="med" len="med"/>
                      <a:tailEnd type="none" w="med" len="med"/>
                    </a:lnB>
                    <a:noFill/>
                  </a:tcPr>
                </a:tc>
                <a:tc>
                  <a:txBody>
                    <a:bodyPr/>
                    <a:lstStyle/>
                    <a:p>
                      <a:pPr>
                        <a:lnSpc>
                          <a:spcPct val="115000"/>
                        </a:lnSpc>
                        <a:spcAft>
                          <a:spcPts val="0"/>
                        </a:spcAft>
                      </a:pPr>
                      <a:r>
                        <a:rPr lang="lv-LV" sz="2200" b="0">
                          <a:solidFill>
                            <a:srgbClr val="660033"/>
                          </a:solidFill>
                          <a:effectLst/>
                        </a:rPr>
                        <a:t>10.novembris</a:t>
                      </a:r>
                      <a:endParaRPr lang="lv-LV" sz="2200" b="0">
                        <a:solidFill>
                          <a:srgbClr val="660033"/>
                        </a:solidFill>
                        <a:effectLst/>
                        <a:latin typeface="Calibri" panose="020F0502020204030204" pitchFamily="34" charset="0"/>
                        <a:ea typeface="Calibri" panose="020F0502020204030204" pitchFamily="34" charset="0"/>
                        <a:cs typeface="Times New Roman" panose="02020603050405020304" pitchFamily="18" charset="0"/>
                      </a:endParaRPr>
                    </a:p>
                  </a:txBody>
                  <a:tcPr>
                    <a:lnL w="38100" cap="flat" cmpd="sng" algn="ctr">
                      <a:solidFill>
                        <a:srgbClr val="660033"/>
                      </a:solidFill>
                      <a:prstDash val="solid"/>
                      <a:round/>
                      <a:headEnd type="none" w="med" len="med"/>
                      <a:tailEnd type="none" w="med" len="med"/>
                    </a:lnL>
                    <a:lnR w="38100" cap="flat" cmpd="sng" algn="ctr">
                      <a:solidFill>
                        <a:srgbClr val="660033"/>
                      </a:solidFill>
                      <a:prstDash val="solid"/>
                      <a:round/>
                      <a:headEnd type="none" w="med" len="med"/>
                      <a:tailEnd type="none" w="med" len="med"/>
                    </a:lnR>
                    <a:lnT w="38100" cap="flat" cmpd="sng" algn="ctr">
                      <a:solidFill>
                        <a:srgbClr val="660033"/>
                      </a:solidFill>
                      <a:prstDash val="solid"/>
                      <a:round/>
                      <a:headEnd type="none" w="med" len="med"/>
                      <a:tailEnd type="none" w="med" len="med"/>
                    </a:lnT>
                    <a:lnB w="38100" cap="flat" cmpd="sng" algn="ctr">
                      <a:solidFill>
                        <a:srgbClr val="660033"/>
                      </a:solidFill>
                      <a:prstDash val="solid"/>
                      <a:round/>
                      <a:headEnd type="none" w="med" len="med"/>
                      <a:tailEnd type="none" w="med" len="med"/>
                    </a:lnB>
                    <a:noFill/>
                  </a:tcPr>
                </a:tc>
              </a:tr>
              <a:tr h="720245">
                <a:tc>
                  <a:txBody>
                    <a:bodyPr/>
                    <a:lstStyle/>
                    <a:p>
                      <a:pPr>
                        <a:lnSpc>
                          <a:spcPct val="115000"/>
                        </a:lnSpc>
                        <a:spcAft>
                          <a:spcPts val="0"/>
                        </a:spcAft>
                      </a:pPr>
                      <a:r>
                        <a:rPr lang="lv-LV" sz="2200" b="0" kern="1200" dirty="0">
                          <a:solidFill>
                            <a:srgbClr val="660033"/>
                          </a:solidFill>
                          <a:effectLst/>
                        </a:rPr>
                        <a:t>Kurzeme </a:t>
                      </a:r>
                      <a:endParaRPr lang="lv-LV" sz="2200" b="0" dirty="0">
                        <a:solidFill>
                          <a:srgbClr val="660033"/>
                        </a:solidFill>
                        <a:effectLst/>
                        <a:latin typeface="Calibri" panose="020F0502020204030204" pitchFamily="34" charset="0"/>
                        <a:ea typeface="Calibri" panose="020F0502020204030204" pitchFamily="34" charset="0"/>
                        <a:cs typeface="Times New Roman" panose="02020603050405020304" pitchFamily="18" charset="0"/>
                      </a:endParaRPr>
                    </a:p>
                  </a:txBody>
                  <a:tcPr>
                    <a:lnL w="38100" cap="flat" cmpd="sng" algn="ctr">
                      <a:solidFill>
                        <a:srgbClr val="660033"/>
                      </a:solidFill>
                      <a:prstDash val="solid"/>
                      <a:round/>
                      <a:headEnd type="none" w="med" len="med"/>
                      <a:tailEnd type="none" w="med" len="med"/>
                    </a:lnL>
                    <a:lnR w="38100" cap="flat" cmpd="sng" algn="ctr">
                      <a:solidFill>
                        <a:srgbClr val="660033"/>
                      </a:solidFill>
                      <a:prstDash val="solid"/>
                      <a:round/>
                      <a:headEnd type="none" w="med" len="med"/>
                      <a:tailEnd type="none" w="med" len="med"/>
                    </a:lnR>
                    <a:lnT w="38100" cap="flat" cmpd="sng" algn="ctr">
                      <a:solidFill>
                        <a:srgbClr val="660033"/>
                      </a:solidFill>
                      <a:prstDash val="solid"/>
                      <a:round/>
                      <a:headEnd type="none" w="med" len="med"/>
                      <a:tailEnd type="none" w="med" len="med"/>
                    </a:lnT>
                    <a:lnB w="38100" cap="flat" cmpd="sng" algn="ctr">
                      <a:solidFill>
                        <a:srgbClr val="660033"/>
                      </a:solidFill>
                      <a:prstDash val="solid"/>
                      <a:round/>
                      <a:headEnd type="none" w="med" len="med"/>
                      <a:tailEnd type="none" w="med" len="med"/>
                    </a:lnB>
                    <a:noFill/>
                  </a:tcPr>
                </a:tc>
                <a:tc>
                  <a:txBody>
                    <a:bodyPr/>
                    <a:lstStyle/>
                    <a:p>
                      <a:pPr>
                        <a:lnSpc>
                          <a:spcPct val="115000"/>
                        </a:lnSpc>
                        <a:spcAft>
                          <a:spcPts val="0"/>
                        </a:spcAft>
                      </a:pPr>
                      <a:r>
                        <a:rPr lang="lv-LV" sz="2200" b="0" kern="1200" dirty="0" smtClean="0">
                          <a:solidFill>
                            <a:srgbClr val="660033"/>
                          </a:solidFill>
                          <a:effectLst/>
                        </a:rPr>
                        <a:t>Kuldīga</a:t>
                      </a:r>
                    </a:p>
                    <a:p>
                      <a:pPr>
                        <a:lnSpc>
                          <a:spcPct val="115000"/>
                        </a:lnSpc>
                        <a:spcAft>
                          <a:spcPts val="0"/>
                        </a:spcAft>
                      </a:pPr>
                      <a:r>
                        <a:rPr lang="lv-LV" sz="2200" b="0" kern="1200" dirty="0" smtClean="0">
                          <a:solidFill>
                            <a:srgbClr val="660033"/>
                          </a:solidFill>
                          <a:effectLst/>
                          <a:latin typeface="Calibri" panose="020F0502020204030204" pitchFamily="34" charset="0"/>
                          <a:ea typeface="Calibri" panose="020F0502020204030204" pitchFamily="34" charset="0"/>
                          <a:cs typeface="Times New Roman" panose="02020603050405020304" pitchFamily="18" charset="0"/>
                        </a:rPr>
                        <a:t>Kuldīgas kultūras</a:t>
                      </a:r>
                      <a:r>
                        <a:rPr lang="lv-LV" sz="2200" b="0" kern="1200" baseline="0" dirty="0" smtClean="0">
                          <a:solidFill>
                            <a:srgbClr val="660033"/>
                          </a:solidFill>
                          <a:effectLst/>
                          <a:latin typeface="Calibri" panose="020F0502020204030204" pitchFamily="34" charset="0"/>
                          <a:ea typeface="Calibri" panose="020F0502020204030204" pitchFamily="34" charset="0"/>
                          <a:cs typeface="Times New Roman" panose="02020603050405020304" pitchFamily="18" charset="0"/>
                        </a:rPr>
                        <a:t> centrs</a:t>
                      </a:r>
                      <a:endParaRPr lang="lv-LV" sz="2200" b="0" dirty="0">
                        <a:solidFill>
                          <a:srgbClr val="660033"/>
                        </a:solidFill>
                        <a:effectLst/>
                        <a:latin typeface="Calibri" panose="020F0502020204030204" pitchFamily="34" charset="0"/>
                        <a:ea typeface="Calibri" panose="020F0502020204030204" pitchFamily="34" charset="0"/>
                        <a:cs typeface="Times New Roman" panose="02020603050405020304" pitchFamily="18" charset="0"/>
                      </a:endParaRPr>
                    </a:p>
                  </a:txBody>
                  <a:tcPr>
                    <a:lnL w="38100" cap="flat" cmpd="sng" algn="ctr">
                      <a:solidFill>
                        <a:srgbClr val="660033"/>
                      </a:solidFill>
                      <a:prstDash val="solid"/>
                      <a:round/>
                      <a:headEnd type="none" w="med" len="med"/>
                      <a:tailEnd type="none" w="med" len="med"/>
                    </a:lnL>
                    <a:lnR w="38100" cap="flat" cmpd="sng" algn="ctr">
                      <a:solidFill>
                        <a:srgbClr val="660033"/>
                      </a:solidFill>
                      <a:prstDash val="solid"/>
                      <a:round/>
                      <a:headEnd type="none" w="med" len="med"/>
                      <a:tailEnd type="none" w="med" len="med"/>
                    </a:lnR>
                    <a:lnT w="38100" cap="flat" cmpd="sng" algn="ctr">
                      <a:solidFill>
                        <a:srgbClr val="660033"/>
                      </a:solidFill>
                      <a:prstDash val="solid"/>
                      <a:round/>
                      <a:headEnd type="none" w="med" len="med"/>
                      <a:tailEnd type="none" w="med" len="med"/>
                    </a:lnT>
                    <a:lnB w="38100" cap="flat" cmpd="sng" algn="ctr">
                      <a:solidFill>
                        <a:srgbClr val="660033"/>
                      </a:solidFill>
                      <a:prstDash val="solid"/>
                      <a:round/>
                      <a:headEnd type="none" w="med" len="med"/>
                      <a:tailEnd type="none" w="med" len="med"/>
                    </a:lnB>
                    <a:noFill/>
                  </a:tcPr>
                </a:tc>
                <a:tc>
                  <a:txBody>
                    <a:bodyPr/>
                    <a:lstStyle/>
                    <a:p>
                      <a:pPr marL="0" algn="l" defTabSz="914400" rtl="0" eaLnBrk="1" latinLnBrk="0" hangingPunct="1">
                        <a:lnSpc>
                          <a:spcPct val="115000"/>
                        </a:lnSpc>
                        <a:spcAft>
                          <a:spcPts val="0"/>
                        </a:spcAft>
                      </a:pPr>
                      <a:r>
                        <a:rPr lang="lv-LV" sz="2200" b="0" kern="1200" dirty="0">
                          <a:solidFill>
                            <a:srgbClr val="660033"/>
                          </a:solidFill>
                          <a:effectLst/>
                        </a:rPr>
                        <a:t> </a:t>
                      </a:r>
                      <a:r>
                        <a:rPr lang="lv-LV" sz="2200" b="0" u="none" kern="1200" dirty="0" err="1" smtClean="0">
                          <a:solidFill>
                            <a:srgbClr val="660033"/>
                          </a:solidFill>
                          <a:effectLst/>
                          <a:latin typeface="+mn-lt"/>
                          <a:ea typeface="+mn-ea"/>
                          <a:cs typeface="+mn-cs"/>
                        </a:rPr>
                        <a:t>Terēza</a:t>
                      </a:r>
                      <a:r>
                        <a:rPr lang="lv-LV" sz="2200" b="0" u="none" kern="1200" dirty="0" smtClean="0">
                          <a:solidFill>
                            <a:srgbClr val="660033"/>
                          </a:solidFill>
                          <a:effectLst/>
                          <a:latin typeface="+mn-lt"/>
                          <a:ea typeface="+mn-ea"/>
                          <a:cs typeface="+mn-cs"/>
                        </a:rPr>
                        <a:t> Strauta </a:t>
                      </a:r>
                    </a:p>
                    <a:p>
                      <a:r>
                        <a:rPr lang="lv-LV" sz="2200" b="0" u="sng" kern="1200" dirty="0" smtClean="0">
                          <a:solidFill>
                            <a:srgbClr val="660033"/>
                          </a:solidFill>
                          <a:effectLst/>
                          <a:latin typeface="+mn-lt"/>
                          <a:ea typeface="+mn-ea"/>
                          <a:cs typeface="+mn-cs"/>
                          <a:hlinkClick r:id="rId2"/>
                        </a:rPr>
                        <a:t>tereza.strauta@kuldiga.lv</a:t>
                      </a:r>
                      <a:endParaRPr lang="lv-LV" sz="2200" b="0" u="sng" kern="1200" dirty="0" smtClean="0">
                        <a:solidFill>
                          <a:srgbClr val="660033"/>
                        </a:solidFill>
                        <a:effectLst/>
                        <a:latin typeface="+mn-lt"/>
                        <a:ea typeface="+mn-ea"/>
                        <a:cs typeface="+mn-cs"/>
                      </a:endParaRPr>
                    </a:p>
                  </a:txBody>
                  <a:tcPr>
                    <a:lnL w="38100" cap="flat" cmpd="sng" algn="ctr">
                      <a:solidFill>
                        <a:srgbClr val="660033"/>
                      </a:solidFill>
                      <a:prstDash val="solid"/>
                      <a:round/>
                      <a:headEnd type="none" w="med" len="med"/>
                      <a:tailEnd type="none" w="med" len="med"/>
                    </a:lnL>
                    <a:lnR w="38100" cap="flat" cmpd="sng" algn="ctr">
                      <a:solidFill>
                        <a:srgbClr val="660033"/>
                      </a:solidFill>
                      <a:prstDash val="solid"/>
                      <a:round/>
                      <a:headEnd type="none" w="med" len="med"/>
                      <a:tailEnd type="none" w="med" len="med"/>
                    </a:lnR>
                    <a:lnT w="38100" cap="flat" cmpd="sng" algn="ctr">
                      <a:solidFill>
                        <a:srgbClr val="660033"/>
                      </a:solidFill>
                      <a:prstDash val="solid"/>
                      <a:round/>
                      <a:headEnd type="none" w="med" len="med"/>
                      <a:tailEnd type="none" w="med" len="med"/>
                    </a:lnT>
                    <a:lnB w="38100" cap="flat" cmpd="sng" algn="ctr">
                      <a:solidFill>
                        <a:srgbClr val="660033"/>
                      </a:solidFill>
                      <a:prstDash val="solid"/>
                      <a:round/>
                      <a:headEnd type="none" w="med" len="med"/>
                      <a:tailEnd type="none" w="med" len="med"/>
                    </a:lnB>
                    <a:noFill/>
                  </a:tcPr>
                </a:tc>
                <a:tc>
                  <a:txBody>
                    <a:bodyPr/>
                    <a:lstStyle/>
                    <a:p>
                      <a:pPr>
                        <a:lnSpc>
                          <a:spcPct val="115000"/>
                        </a:lnSpc>
                        <a:spcAft>
                          <a:spcPts val="0"/>
                        </a:spcAft>
                      </a:pPr>
                      <a:r>
                        <a:rPr lang="lv-LV" sz="2200" b="0" dirty="0" smtClean="0">
                          <a:solidFill>
                            <a:srgbClr val="660033"/>
                          </a:solidFill>
                          <a:effectLst/>
                        </a:rPr>
                        <a:t>Datums </a:t>
                      </a:r>
                      <a:r>
                        <a:rPr lang="lv-LV" sz="2200" b="0" dirty="0">
                          <a:solidFill>
                            <a:srgbClr val="660033"/>
                          </a:solidFill>
                          <a:effectLst/>
                        </a:rPr>
                        <a:t>tiks precizēts</a:t>
                      </a:r>
                      <a:endParaRPr lang="lv-LV" sz="2200" b="0" dirty="0">
                        <a:solidFill>
                          <a:srgbClr val="660033"/>
                        </a:solidFill>
                        <a:effectLst/>
                        <a:latin typeface="Calibri" panose="020F0502020204030204" pitchFamily="34" charset="0"/>
                        <a:ea typeface="Calibri" panose="020F0502020204030204" pitchFamily="34" charset="0"/>
                        <a:cs typeface="Times New Roman" panose="02020603050405020304" pitchFamily="18" charset="0"/>
                      </a:endParaRPr>
                    </a:p>
                  </a:txBody>
                  <a:tcPr>
                    <a:lnL w="38100" cap="flat" cmpd="sng" algn="ctr">
                      <a:solidFill>
                        <a:srgbClr val="660033"/>
                      </a:solidFill>
                      <a:prstDash val="solid"/>
                      <a:round/>
                      <a:headEnd type="none" w="med" len="med"/>
                      <a:tailEnd type="none" w="med" len="med"/>
                    </a:lnL>
                    <a:lnR w="38100" cap="flat" cmpd="sng" algn="ctr">
                      <a:solidFill>
                        <a:srgbClr val="660033"/>
                      </a:solidFill>
                      <a:prstDash val="solid"/>
                      <a:round/>
                      <a:headEnd type="none" w="med" len="med"/>
                      <a:tailEnd type="none" w="med" len="med"/>
                    </a:lnR>
                    <a:lnT w="38100" cap="flat" cmpd="sng" algn="ctr">
                      <a:solidFill>
                        <a:srgbClr val="660033"/>
                      </a:solidFill>
                      <a:prstDash val="solid"/>
                      <a:round/>
                      <a:headEnd type="none" w="med" len="med"/>
                      <a:tailEnd type="none" w="med" len="med"/>
                    </a:lnT>
                    <a:lnB w="38100" cap="flat" cmpd="sng" algn="ctr">
                      <a:solidFill>
                        <a:srgbClr val="660033"/>
                      </a:solidFill>
                      <a:prstDash val="solid"/>
                      <a:round/>
                      <a:headEnd type="none" w="med" len="med"/>
                      <a:tailEnd type="none" w="med" len="med"/>
                    </a:lnB>
                    <a:noFill/>
                  </a:tcPr>
                </a:tc>
              </a:tr>
              <a:tr h="838104">
                <a:tc>
                  <a:txBody>
                    <a:bodyPr/>
                    <a:lstStyle/>
                    <a:p>
                      <a:pPr>
                        <a:lnSpc>
                          <a:spcPct val="115000"/>
                        </a:lnSpc>
                        <a:spcAft>
                          <a:spcPts val="0"/>
                        </a:spcAft>
                      </a:pPr>
                      <a:r>
                        <a:rPr lang="lv-LV" sz="2200" b="0" kern="1200" dirty="0">
                          <a:solidFill>
                            <a:srgbClr val="660033"/>
                          </a:solidFill>
                          <a:effectLst/>
                        </a:rPr>
                        <a:t>Zemgale</a:t>
                      </a:r>
                      <a:endParaRPr lang="lv-LV" sz="2200" b="0" dirty="0">
                        <a:solidFill>
                          <a:srgbClr val="660033"/>
                        </a:solidFill>
                        <a:effectLst/>
                        <a:latin typeface="Calibri" panose="020F0502020204030204" pitchFamily="34" charset="0"/>
                        <a:ea typeface="Calibri" panose="020F0502020204030204" pitchFamily="34" charset="0"/>
                        <a:cs typeface="Times New Roman" panose="02020603050405020304" pitchFamily="18" charset="0"/>
                      </a:endParaRPr>
                    </a:p>
                  </a:txBody>
                  <a:tcPr>
                    <a:lnL w="38100" cap="flat" cmpd="sng" algn="ctr">
                      <a:solidFill>
                        <a:srgbClr val="660033"/>
                      </a:solidFill>
                      <a:prstDash val="solid"/>
                      <a:round/>
                      <a:headEnd type="none" w="med" len="med"/>
                      <a:tailEnd type="none" w="med" len="med"/>
                    </a:lnL>
                    <a:lnR w="38100" cap="flat" cmpd="sng" algn="ctr">
                      <a:solidFill>
                        <a:srgbClr val="660033"/>
                      </a:solidFill>
                      <a:prstDash val="solid"/>
                      <a:round/>
                      <a:headEnd type="none" w="med" len="med"/>
                      <a:tailEnd type="none" w="med" len="med"/>
                    </a:lnR>
                    <a:lnT w="38100" cap="flat" cmpd="sng" algn="ctr">
                      <a:solidFill>
                        <a:srgbClr val="660033"/>
                      </a:solidFill>
                      <a:prstDash val="solid"/>
                      <a:round/>
                      <a:headEnd type="none" w="med" len="med"/>
                      <a:tailEnd type="none" w="med" len="med"/>
                    </a:lnT>
                    <a:lnB w="38100" cap="flat" cmpd="sng" algn="ctr">
                      <a:solidFill>
                        <a:srgbClr val="660033"/>
                      </a:solidFill>
                      <a:prstDash val="solid"/>
                      <a:round/>
                      <a:headEnd type="none" w="med" len="med"/>
                      <a:tailEnd type="none" w="med" len="med"/>
                    </a:lnB>
                    <a:noFill/>
                  </a:tcPr>
                </a:tc>
                <a:tc>
                  <a:txBody>
                    <a:bodyPr/>
                    <a:lstStyle/>
                    <a:p>
                      <a:pPr>
                        <a:lnSpc>
                          <a:spcPct val="115000"/>
                        </a:lnSpc>
                        <a:spcAft>
                          <a:spcPts val="0"/>
                        </a:spcAft>
                      </a:pPr>
                      <a:r>
                        <a:rPr lang="lv-LV" sz="2200" b="0" kern="1200" dirty="0">
                          <a:solidFill>
                            <a:srgbClr val="660033"/>
                          </a:solidFill>
                          <a:effectLst/>
                        </a:rPr>
                        <a:t>Jelgava</a:t>
                      </a:r>
                      <a:endParaRPr lang="lv-LV" sz="2200" b="0" dirty="0">
                        <a:solidFill>
                          <a:srgbClr val="660033"/>
                        </a:solidFill>
                        <a:effectLst/>
                      </a:endParaRPr>
                    </a:p>
                    <a:p>
                      <a:pPr>
                        <a:lnSpc>
                          <a:spcPct val="115000"/>
                        </a:lnSpc>
                        <a:spcAft>
                          <a:spcPts val="0"/>
                        </a:spcAft>
                      </a:pPr>
                      <a:r>
                        <a:rPr lang="lv-LV" sz="2200" b="0" kern="1200" dirty="0">
                          <a:solidFill>
                            <a:srgbClr val="660033"/>
                          </a:solidFill>
                          <a:effectLst/>
                        </a:rPr>
                        <a:t>Jelgavas Spīdolas ģimnāzija</a:t>
                      </a:r>
                      <a:endParaRPr lang="lv-LV" sz="2200" b="0" dirty="0">
                        <a:solidFill>
                          <a:srgbClr val="660033"/>
                        </a:solidFill>
                        <a:effectLst/>
                        <a:latin typeface="Calibri" panose="020F0502020204030204" pitchFamily="34" charset="0"/>
                        <a:ea typeface="Calibri" panose="020F0502020204030204" pitchFamily="34" charset="0"/>
                        <a:cs typeface="Times New Roman" panose="02020603050405020304" pitchFamily="18" charset="0"/>
                      </a:endParaRPr>
                    </a:p>
                  </a:txBody>
                  <a:tcPr>
                    <a:lnL w="38100" cap="flat" cmpd="sng" algn="ctr">
                      <a:solidFill>
                        <a:srgbClr val="660033"/>
                      </a:solidFill>
                      <a:prstDash val="solid"/>
                      <a:round/>
                      <a:headEnd type="none" w="med" len="med"/>
                      <a:tailEnd type="none" w="med" len="med"/>
                    </a:lnL>
                    <a:lnR w="38100" cap="flat" cmpd="sng" algn="ctr">
                      <a:solidFill>
                        <a:srgbClr val="660033"/>
                      </a:solidFill>
                      <a:prstDash val="solid"/>
                      <a:round/>
                      <a:headEnd type="none" w="med" len="med"/>
                      <a:tailEnd type="none" w="med" len="med"/>
                    </a:lnR>
                    <a:lnT w="38100" cap="flat" cmpd="sng" algn="ctr">
                      <a:solidFill>
                        <a:srgbClr val="660033"/>
                      </a:solidFill>
                      <a:prstDash val="solid"/>
                      <a:round/>
                      <a:headEnd type="none" w="med" len="med"/>
                      <a:tailEnd type="none" w="med" len="med"/>
                    </a:lnT>
                    <a:lnB w="38100" cap="flat" cmpd="sng" algn="ctr">
                      <a:solidFill>
                        <a:srgbClr val="660033"/>
                      </a:solidFill>
                      <a:prstDash val="solid"/>
                      <a:round/>
                      <a:headEnd type="none" w="med" len="med"/>
                      <a:tailEnd type="none" w="med" len="med"/>
                    </a:lnB>
                    <a:noFill/>
                  </a:tcPr>
                </a:tc>
                <a:tc>
                  <a:txBody>
                    <a:bodyPr/>
                    <a:lstStyle/>
                    <a:p>
                      <a:pPr>
                        <a:lnSpc>
                          <a:spcPct val="115000"/>
                        </a:lnSpc>
                        <a:spcAft>
                          <a:spcPts val="0"/>
                        </a:spcAft>
                      </a:pPr>
                      <a:r>
                        <a:rPr lang="lv-LV" sz="2200" b="0" kern="1200" dirty="0">
                          <a:solidFill>
                            <a:srgbClr val="660033"/>
                          </a:solidFill>
                          <a:effectLst/>
                        </a:rPr>
                        <a:t>Lita Vēvere</a:t>
                      </a:r>
                      <a:endParaRPr lang="lv-LV" sz="2200" b="0" dirty="0">
                        <a:solidFill>
                          <a:srgbClr val="660033"/>
                        </a:solidFill>
                        <a:effectLst/>
                      </a:endParaRPr>
                    </a:p>
                    <a:p>
                      <a:pPr>
                        <a:lnSpc>
                          <a:spcPct val="115000"/>
                        </a:lnSpc>
                        <a:spcAft>
                          <a:spcPts val="0"/>
                        </a:spcAft>
                      </a:pPr>
                      <a:r>
                        <a:rPr lang="lv-LV" sz="2200" b="0" u="sng" kern="1200" dirty="0">
                          <a:solidFill>
                            <a:srgbClr val="660033"/>
                          </a:solidFill>
                          <a:effectLst/>
                          <a:hlinkClick r:id="rId3"/>
                        </a:rPr>
                        <a:t>lita.vevere@gmail.com</a:t>
                      </a:r>
                      <a:r>
                        <a:rPr lang="lv-LV" sz="2200" b="0" kern="1200" dirty="0">
                          <a:solidFill>
                            <a:srgbClr val="660033"/>
                          </a:solidFill>
                          <a:effectLst/>
                        </a:rPr>
                        <a:t> </a:t>
                      </a:r>
                      <a:endParaRPr lang="lv-LV" sz="2200" b="0" dirty="0">
                        <a:solidFill>
                          <a:srgbClr val="660033"/>
                        </a:solidFill>
                        <a:effectLst/>
                        <a:latin typeface="Calibri" panose="020F0502020204030204" pitchFamily="34" charset="0"/>
                        <a:ea typeface="Calibri" panose="020F0502020204030204" pitchFamily="34" charset="0"/>
                        <a:cs typeface="Times New Roman" panose="02020603050405020304" pitchFamily="18" charset="0"/>
                      </a:endParaRPr>
                    </a:p>
                  </a:txBody>
                  <a:tcPr>
                    <a:lnL w="38100" cap="flat" cmpd="sng" algn="ctr">
                      <a:solidFill>
                        <a:srgbClr val="660033"/>
                      </a:solidFill>
                      <a:prstDash val="solid"/>
                      <a:round/>
                      <a:headEnd type="none" w="med" len="med"/>
                      <a:tailEnd type="none" w="med" len="med"/>
                    </a:lnL>
                    <a:lnR w="38100" cap="flat" cmpd="sng" algn="ctr">
                      <a:solidFill>
                        <a:srgbClr val="660033"/>
                      </a:solidFill>
                      <a:prstDash val="solid"/>
                      <a:round/>
                      <a:headEnd type="none" w="med" len="med"/>
                      <a:tailEnd type="none" w="med" len="med"/>
                    </a:lnR>
                    <a:lnT w="38100" cap="flat" cmpd="sng" algn="ctr">
                      <a:solidFill>
                        <a:srgbClr val="660033"/>
                      </a:solidFill>
                      <a:prstDash val="solid"/>
                      <a:round/>
                      <a:headEnd type="none" w="med" len="med"/>
                      <a:tailEnd type="none" w="med" len="med"/>
                    </a:lnT>
                    <a:lnB w="38100" cap="flat" cmpd="sng" algn="ctr">
                      <a:solidFill>
                        <a:srgbClr val="660033"/>
                      </a:solidFill>
                      <a:prstDash val="solid"/>
                      <a:round/>
                      <a:headEnd type="none" w="med" len="med"/>
                      <a:tailEnd type="none" w="med" len="med"/>
                    </a:lnB>
                    <a:noFill/>
                  </a:tcPr>
                </a:tc>
                <a:tc>
                  <a:txBody>
                    <a:bodyPr/>
                    <a:lstStyle/>
                    <a:p>
                      <a:pPr>
                        <a:lnSpc>
                          <a:spcPct val="115000"/>
                        </a:lnSpc>
                        <a:spcAft>
                          <a:spcPts val="0"/>
                        </a:spcAft>
                      </a:pPr>
                      <a:r>
                        <a:rPr lang="lv-LV" sz="2200" b="0" dirty="0">
                          <a:solidFill>
                            <a:srgbClr val="660033"/>
                          </a:solidFill>
                          <a:effectLst/>
                        </a:rPr>
                        <a:t>13.novembris</a:t>
                      </a:r>
                      <a:endParaRPr lang="lv-LV" sz="2200" b="0" dirty="0">
                        <a:solidFill>
                          <a:srgbClr val="660033"/>
                        </a:solidFill>
                        <a:effectLst/>
                        <a:latin typeface="Calibri" panose="020F0502020204030204" pitchFamily="34" charset="0"/>
                        <a:ea typeface="Calibri" panose="020F0502020204030204" pitchFamily="34" charset="0"/>
                        <a:cs typeface="Times New Roman" panose="02020603050405020304" pitchFamily="18" charset="0"/>
                      </a:endParaRPr>
                    </a:p>
                  </a:txBody>
                  <a:tcPr>
                    <a:lnL w="38100" cap="flat" cmpd="sng" algn="ctr">
                      <a:solidFill>
                        <a:srgbClr val="660033"/>
                      </a:solidFill>
                      <a:prstDash val="solid"/>
                      <a:round/>
                      <a:headEnd type="none" w="med" len="med"/>
                      <a:tailEnd type="none" w="med" len="med"/>
                    </a:lnL>
                    <a:lnR w="38100" cap="flat" cmpd="sng" algn="ctr">
                      <a:solidFill>
                        <a:srgbClr val="660033"/>
                      </a:solidFill>
                      <a:prstDash val="solid"/>
                      <a:round/>
                      <a:headEnd type="none" w="med" len="med"/>
                      <a:tailEnd type="none" w="med" len="med"/>
                    </a:lnR>
                    <a:lnT w="38100" cap="flat" cmpd="sng" algn="ctr">
                      <a:solidFill>
                        <a:srgbClr val="660033"/>
                      </a:solidFill>
                      <a:prstDash val="solid"/>
                      <a:round/>
                      <a:headEnd type="none" w="med" len="med"/>
                      <a:tailEnd type="none" w="med" len="med"/>
                    </a:lnT>
                    <a:lnB w="38100" cap="flat" cmpd="sng" algn="ctr">
                      <a:solidFill>
                        <a:srgbClr val="660033"/>
                      </a:solidFill>
                      <a:prstDash val="solid"/>
                      <a:round/>
                      <a:headEnd type="none" w="med" len="med"/>
                      <a:tailEnd type="none" w="med" len="med"/>
                    </a:lnB>
                    <a:noFill/>
                  </a:tcPr>
                </a:tc>
              </a:tr>
              <a:tr h="746436">
                <a:tc>
                  <a:txBody>
                    <a:bodyPr/>
                    <a:lstStyle/>
                    <a:p>
                      <a:pPr>
                        <a:lnSpc>
                          <a:spcPct val="115000"/>
                        </a:lnSpc>
                        <a:spcAft>
                          <a:spcPts val="0"/>
                        </a:spcAft>
                      </a:pPr>
                      <a:r>
                        <a:rPr lang="lv-LV" sz="2200" b="0" kern="1200" dirty="0">
                          <a:solidFill>
                            <a:srgbClr val="660033"/>
                          </a:solidFill>
                          <a:effectLst/>
                        </a:rPr>
                        <a:t>Rīgas reģions</a:t>
                      </a:r>
                      <a:endParaRPr lang="lv-LV" sz="2200" b="0" dirty="0">
                        <a:solidFill>
                          <a:srgbClr val="660033"/>
                        </a:solidFill>
                        <a:effectLst/>
                        <a:latin typeface="Calibri" panose="020F0502020204030204" pitchFamily="34" charset="0"/>
                        <a:ea typeface="Calibri" panose="020F0502020204030204" pitchFamily="34" charset="0"/>
                        <a:cs typeface="Times New Roman" panose="02020603050405020304" pitchFamily="18" charset="0"/>
                      </a:endParaRPr>
                    </a:p>
                  </a:txBody>
                  <a:tcPr>
                    <a:lnL w="38100" cap="flat" cmpd="sng" algn="ctr">
                      <a:solidFill>
                        <a:srgbClr val="660033"/>
                      </a:solidFill>
                      <a:prstDash val="solid"/>
                      <a:round/>
                      <a:headEnd type="none" w="med" len="med"/>
                      <a:tailEnd type="none" w="med" len="med"/>
                    </a:lnL>
                    <a:lnR w="38100" cap="flat" cmpd="sng" algn="ctr">
                      <a:solidFill>
                        <a:srgbClr val="660033"/>
                      </a:solidFill>
                      <a:prstDash val="solid"/>
                      <a:round/>
                      <a:headEnd type="none" w="med" len="med"/>
                      <a:tailEnd type="none" w="med" len="med"/>
                    </a:lnR>
                    <a:lnT w="38100" cap="flat" cmpd="sng" algn="ctr">
                      <a:solidFill>
                        <a:srgbClr val="660033"/>
                      </a:solidFill>
                      <a:prstDash val="solid"/>
                      <a:round/>
                      <a:headEnd type="none" w="med" len="med"/>
                      <a:tailEnd type="none" w="med" len="med"/>
                    </a:lnT>
                    <a:lnB w="38100" cap="flat" cmpd="sng" algn="ctr">
                      <a:solidFill>
                        <a:srgbClr val="660033"/>
                      </a:solidFill>
                      <a:prstDash val="solid"/>
                      <a:round/>
                      <a:headEnd type="none" w="med" len="med"/>
                      <a:tailEnd type="none" w="med" len="med"/>
                    </a:lnB>
                    <a:noFill/>
                  </a:tcPr>
                </a:tc>
                <a:tc>
                  <a:txBody>
                    <a:bodyPr/>
                    <a:lstStyle/>
                    <a:p>
                      <a:pPr>
                        <a:lnSpc>
                          <a:spcPct val="115000"/>
                        </a:lnSpc>
                        <a:spcAft>
                          <a:spcPts val="0"/>
                        </a:spcAft>
                      </a:pPr>
                      <a:r>
                        <a:rPr lang="lv-LV" sz="2200" b="0" kern="1200" dirty="0">
                          <a:solidFill>
                            <a:srgbClr val="660033"/>
                          </a:solidFill>
                          <a:effectLst/>
                        </a:rPr>
                        <a:t>Rīga</a:t>
                      </a:r>
                      <a:endParaRPr lang="lv-LV" sz="2200" b="0" dirty="0">
                        <a:solidFill>
                          <a:srgbClr val="660033"/>
                        </a:solidFill>
                        <a:effectLst/>
                      </a:endParaRPr>
                    </a:p>
                    <a:p>
                      <a:pPr>
                        <a:lnSpc>
                          <a:spcPct val="115000"/>
                        </a:lnSpc>
                        <a:spcAft>
                          <a:spcPts val="0"/>
                        </a:spcAft>
                      </a:pPr>
                      <a:r>
                        <a:rPr lang="lv-LV" sz="2200" b="0" kern="1200" dirty="0">
                          <a:solidFill>
                            <a:srgbClr val="660033"/>
                          </a:solidFill>
                          <a:effectLst/>
                        </a:rPr>
                        <a:t>Latvijas kultūras koledža </a:t>
                      </a:r>
                      <a:endParaRPr lang="lv-LV" sz="2200" b="0" dirty="0">
                        <a:solidFill>
                          <a:srgbClr val="660033"/>
                        </a:solidFill>
                        <a:effectLst/>
                        <a:latin typeface="Calibri" panose="020F0502020204030204" pitchFamily="34" charset="0"/>
                        <a:ea typeface="Calibri" panose="020F0502020204030204" pitchFamily="34" charset="0"/>
                        <a:cs typeface="Times New Roman" panose="02020603050405020304" pitchFamily="18" charset="0"/>
                      </a:endParaRPr>
                    </a:p>
                  </a:txBody>
                  <a:tcPr>
                    <a:lnL w="38100" cap="flat" cmpd="sng" algn="ctr">
                      <a:solidFill>
                        <a:srgbClr val="660033"/>
                      </a:solidFill>
                      <a:prstDash val="solid"/>
                      <a:round/>
                      <a:headEnd type="none" w="med" len="med"/>
                      <a:tailEnd type="none" w="med" len="med"/>
                    </a:lnL>
                    <a:lnR w="38100" cap="flat" cmpd="sng" algn="ctr">
                      <a:solidFill>
                        <a:srgbClr val="660033"/>
                      </a:solidFill>
                      <a:prstDash val="solid"/>
                      <a:round/>
                      <a:headEnd type="none" w="med" len="med"/>
                      <a:tailEnd type="none" w="med" len="med"/>
                    </a:lnR>
                    <a:lnT w="38100" cap="flat" cmpd="sng" algn="ctr">
                      <a:solidFill>
                        <a:srgbClr val="660033"/>
                      </a:solidFill>
                      <a:prstDash val="solid"/>
                      <a:round/>
                      <a:headEnd type="none" w="med" len="med"/>
                      <a:tailEnd type="none" w="med" len="med"/>
                    </a:lnT>
                    <a:lnB w="38100" cap="flat" cmpd="sng" algn="ctr">
                      <a:solidFill>
                        <a:srgbClr val="660033"/>
                      </a:solidFill>
                      <a:prstDash val="solid"/>
                      <a:round/>
                      <a:headEnd type="none" w="med" len="med"/>
                      <a:tailEnd type="none" w="med" len="med"/>
                    </a:lnB>
                    <a:noFill/>
                  </a:tcPr>
                </a:tc>
                <a:tc>
                  <a:txBody>
                    <a:bodyPr/>
                    <a:lstStyle/>
                    <a:p>
                      <a:pPr>
                        <a:lnSpc>
                          <a:spcPct val="115000"/>
                        </a:lnSpc>
                        <a:spcAft>
                          <a:spcPts val="0"/>
                        </a:spcAft>
                      </a:pPr>
                      <a:r>
                        <a:rPr lang="lv-LV" sz="2200" b="0" kern="1200">
                          <a:solidFill>
                            <a:srgbClr val="660033"/>
                          </a:solidFill>
                          <a:effectLst/>
                        </a:rPr>
                        <a:t>Evita Zaķe</a:t>
                      </a:r>
                      <a:endParaRPr lang="lv-LV" sz="2200" b="0">
                        <a:solidFill>
                          <a:srgbClr val="660033"/>
                        </a:solidFill>
                        <a:effectLst/>
                      </a:endParaRPr>
                    </a:p>
                    <a:p>
                      <a:pPr>
                        <a:lnSpc>
                          <a:spcPct val="115000"/>
                        </a:lnSpc>
                        <a:spcAft>
                          <a:spcPts val="0"/>
                        </a:spcAft>
                      </a:pPr>
                      <a:r>
                        <a:rPr lang="lv-LV" sz="2200" b="0" u="sng" kern="1200">
                          <a:solidFill>
                            <a:srgbClr val="660033"/>
                          </a:solidFill>
                          <a:effectLst/>
                          <a:hlinkClick r:id="rId4"/>
                        </a:rPr>
                        <a:t>evita.zake@lkk.gov.lv</a:t>
                      </a:r>
                      <a:r>
                        <a:rPr lang="lv-LV" sz="2200" b="0" kern="1200">
                          <a:solidFill>
                            <a:srgbClr val="660033"/>
                          </a:solidFill>
                          <a:effectLst/>
                        </a:rPr>
                        <a:t> </a:t>
                      </a:r>
                      <a:endParaRPr lang="lv-LV" sz="2200" b="0">
                        <a:solidFill>
                          <a:srgbClr val="660033"/>
                        </a:solidFill>
                        <a:effectLst/>
                        <a:latin typeface="Calibri" panose="020F0502020204030204" pitchFamily="34" charset="0"/>
                        <a:ea typeface="Calibri" panose="020F0502020204030204" pitchFamily="34" charset="0"/>
                        <a:cs typeface="Times New Roman" panose="02020603050405020304" pitchFamily="18" charset="0"/>
                      </a:endParaRPr>
                    </a:p>
                  </a:txBody>
                  <a:tcPr>
                    <a:lnL w="38100" cap="flat" cmpd="sng" algn="ctr">
                      <a:solidFill>
                        <a:srgbClr val="660033"/>
                      </a:solidFill>
                      <a:prstDash val="solid"/>
                      <a:round/>
                      <a:headEnd type="none" w="med" len="med"/>
                      <a:tailEnd type="none" w="med" len="med"/>
                    </a:lnL>
                    <a:lnR w="38100" cap="flat" cmpd="sng" algn="ctr">
                      <a:solidFill>
                        <a:srgbClr val="660033"/>
                      </a:solidFill>
                      <a:prstDash val="solid"/>
                      <a:round/>
                      <a:headEnd type="none" w="med" len="med"/>
                      <a:tailEnd type="none" w="med" len="med"/>
                    </a:lnR>
                    <a:lnT w="38100" cap="flat" cmpd="sng" algn="ctr">
                      <a:solidFill>
                        <a:srgbClr val="660033"/>
                      </a:solidFill>
                      <a:prstDash val="solid"/>
                      <a:round/>
                      <a:headEnd type="none" w="med" len="med"/>
                      <a:tailEnd type="none" w="med" len="med"/>
                    </a:lnT>
                    <a:lnB w="38100" cap="flat" cmpd="sng" algn="ctr">
                      <a:solidFill>
                        <a:srgbClr val="660033"/>
                      </a:solidFill>
                      <a:prstDash val="solid"/>
                      <a:round/>
                      <a:headEnd type="none" w="med" len="med"/>
                      <a:tailEnd type="none" w="med" len="med"/>
                    </a:lnB>
                    <a:noFill/>
                  </a:tcPr>
                </a:tc>
                <a:tc>
                  <a:txBody>
                    <a:bodyPr/>
                    <a:lstStyle/>
                    <a:p>
                      <a:pPr>
                        <a:lnSpc>
                          <a:spcPct val="115000"/>
                        </a:lnSpc>
                        <a:spcAft>
                          <a:spcPts val="0"/>
                        </a:spcAft>
                      </a:pPr>
                      <a:r>
                        <a:rPr lang="lv-LV" sz="2200" b="0" dirty="0" smtClean="0">
                          <a:solidFill>
                            <a:srgbClr val="660033"/>
                          </a:solidFill>
                          <a:effectLst/>
                        </a:rPr>
                        <a:t>14.novembris</a:t>
                      </a:r>
                      <a:endParaRPr lang="lv-LV" sz="2200" b="0" dirty="0">
                        <a:solidFill>
                          <a:srgbClr val="660033"/>
                        </a:solidFill>
                        <a:effectLst/>
                      </a:endParaRPr>
                    </a:p>
                  </a:txBody>
                  <a:tcPr>
                    <a:lnL w="38100" cap="flat" cmpd="sng" algn="ctr">
                      <a:solidFill>
                        <a:srgbClr val="660033"/>
                      </a:solidFill>
                      <a:prstDash val="solid"/>
                      <a:round/>
                      <a:headEnd type="none" w="med" len="med"/>
                      <a:tailEnd type="none" w="med" len="med"/>
                    </a:lnL>
                    <a:lnR w="38100" cap="flat" cmpd="sng" algn="ctr">
                      <a:solidFill>
                        <a:srgbClr val="660033"/>
                      </a:solidFill>
                      <a:prstDash val="solid"/>
                      <a:round/>
                      <a:headEnd type="none" w="med" len="med"/>
                      <a:tailEnd type="none" w="med" len="med"/>
                    </a:lnR>
                    <a:lnT w="38100" cap="flat" cmpd="sng" algn="ctr">
                      <a:solidFill>
                        <a:srgbClr val="660033"/>
                      </a:solidFill>
                      <a:prstDash val="solid"/>
                      <a:round/>
                      <a:headEnd type="none" w="med" len="med"/>
                      <a:tailEnd type="none" w="med" len="med"/>
                    </a:lnT>
                    <a:lnB w="38100" cap="flat" cmpd="sng" algn="ctr">
                      <a:solidFill>
                        <a:srgbClr val="660033"/>
                      </a:solidFill>
                      <a:prstDash val="solid"/>
                      <a:round/>
                      <a:headEnd type="none" w="med" len="med"/>
                      <a:tailEnd type="none" w="med" len="med"/>
                    </a:lnB>
                    <a:noFill/>
                  </a:tcPr>
                </a:tc>
              </a:tr>
              <a:tr h="951219">
                <a:tc>
                  <a:txBody>
                    <a:bodyPr/>
                    <a:lstStyle/>
                    <a:p>
                      <a:pPr>
                        <a:lnSpc>
                          <a:spcPct val="115000"/>
                        </a:lnSpc>
                        <a:spcAft>
                          <a:spcPts val="0"/>
                        </a:spcAft>
                      </a:pPr>
                      <a:r>
                        <a:rPr lang="lv-LV" sz="2200" b="0" kern="1200" dirty="0">
                          <a:solidFill>
                            <a:srgbClr val="660033"/>
                          </a:solidFill>
                          <a:effectLst/>
                        </a:rPr>
                        <a:t>Latgale</a:t>
                      </a:r>
                      <a:endParaRPr lang="lv-LV" sz="2200" b="0" dirty="0">
                        <a:solidFill>
                          <a:srgbClr val="660033"/>
                        </a:solidFill>
                        <a:effectLst/>
                        <a:latin typeface="Calibri" panose="020F0502020204030204" pitchFamily="34" charset="0"/>
                        <a:ea typeface="Calibri" panose="020F0502020204030204" pitchFamily="34" charset="0"/>
                        <a:cs typeface="Times New Roman" panose="02020603050405020304" pitchFamily="18" charset="0"/>
                      </a:endParaRPr>
                    </a:p>
                  </a:txBody>
                  <a:tcPr>
                    <a:lnL w="38100" cap="flat" cmpd="sng" algn="ctr">
                      <a:solidFill>
                        <a:srgbClr val="660033"/>
                      </a:solidFill>
                      <a:prstDash val="solid"/>
                      <a:round/>
                      <a:headEnd type="none" w="med" len="med"/>
                      <a:tailEnd type="none" w="med" len="med"/>
                    </a:lnL>
                    <a:lnR w="38100" cap="flat" cmpd="sng" algn="ctr">
                      <a:solidFill>
                        <a:srgbClr val="660033"/>
                      </a:solidFill>
                      <a:prstDash val="solid"/>
                      <a:round/>
                      <a:headEnd type="none" w="med" len="med"/>
                      <a:tailEnd type="none" w="med" len="med"/>
                    </a:lnR>
                    <a:lnT w="38100" cap="flat" cmpd="sng" algn="ctr">
                      <a:solidFill>
                        <a:srgbClr val="660033"/>
                      </a:solidFill>
                      <a:prstDash val="solid"/>
                      <a:round/>
                      <a:headEnd type="none" w="med" len="med"/>
                      <a:tailEnd type="none" w="med" len="med"/>
                    </a:lnT>
                    <a:lnB w="38100" cap="flat" cmpd="sng" algn="ctr">
                      <a:solidFill>
                        <a:srgbClr val="660033"/>
                      </a:solidFill>
                      <a:prstDash val="solid"/>
                      <a:round/>
                      <a:headEnd type="none" w="med" len="med"/>
                      <a:tailEnd type="none" w="med" len="med"/>
                    </a:lnB>
                    <a:noFill/>
                  </a:tcPr>
                </a:tc>
                <a:tc>
                  <a:txBody>
                    <a:bodyPr/>
                    <a:lstStyle/>
                    <a:p>
                      <a:pPr>
                        <a:lnSpc>
                          <a:spcPct val="115000"/>
                        </a:lnSpc>
                        <a:spcAft>
                          <a:spcPts val="0"/>
                        </a:spcAft>
                      </a:pPr>
                      <a:r>
                        <a:rPr lang="lv-LV" sz="2200" b="0" kern="1200" dirty="0">
                          <a:solidFill>
                            <a:srgbClr val="660033"/>
                          </a:solidFill>
                          <a:effectLst/>
                        </a:rPr>
                        <a:t>Rēzekne</a:t>
                      </a:r>
                      <a:endParaRPr lang="lv-LV" sz="2200" b="0" dirty="0">
                        <a:solidFill>
                          <a:srgbClr val="660033"/>
                        </a:solidFill>
                        <a:effectLst/>
                      </a:endParaRPr>
                    </a:p>
                    <a:p>
                      <a:pPr>
                        <a:lnSpc>
                          <a:spcPct val="115000"/>
                        </a:lnSpc>
                        <a:spcAft>
                          <a:spcPts val="0"/>
                        </a:spcAft>
                      </a:pPr>
                      <a:r>
                        <a:rPr lang="lv-LV" sz="2200" b="0" kern="1200" dirty="0">
                          <a:solidFill>
                            <a:srgbClr val="660033"/>
                          </a:solidFill>
                          <a:effectLst/>
                        </a:rPr>
                        <a:t>Latgales vēstniecība </a:t>
                      </a:r>
                      <a:r>
                        <a:rPr lang="lv-LV" sz="2200" b="0" kern="1200" dirty="0" err="1">
                          <a:solidFill>
                            <a:srgbClr val="660033"/>
                          </a:solidFill>
                          <a:effectLst/>
                        </a:rPr>
                        <a:t>GORS</a:t>
                      </a:r>
                      <a:endParaRPr lang="lv-LV" sz="2200" b="0" dirty="0">
                        <a:solidFill>
                          <a:srgbClr val="660033"/>
                        </a:solidFill>
                        <a:effectLst/>
                        <a:latin typeface="Calibri" panose="020F0502020204030204" pitchFamily="34" charset="0"/>
                        <a:ea typeface="Calibri" panose="020F0502020204030204" pitchFamily="34" charset="0"/>
                        <a:cs typeface="Times New Roman" panose="02020603050405020304" pitchFamily="18" charset="0"/>
                      </a:endParaRPr>
                    </a:p>
                  </a:txBody>
                  <a:tcPr>
                    <a:lnL w="38100" cap="flat" cmpd="sng" algn="ctr">
                      <a:solidFill>
                        <a:srgbClr val="660033"/>
                      </a:solidFill>
                      <a:prstDash val="solid"/>
                      <a:round/>
                      <a:headEnd type="none" w="med" len="med"/>
                      <a:tailEnd type="none" w="med" len="med"/>
                    </a:lnL>
                    <a:lnR w="38100" cap="flat" cmpd="sng" algn="ctr">
                      <a:solidFill>
                        <a:srgbClr val="660033"/>
                      </a:solidFill>
                      <a:prstDash val="solid"/>
                      <a:round/>
                      <a:headEnd type="none" w="med" len="med"/>
                      <a:tailEnd type="none" w="med" len="med"/>
                    </a:lnR>
                    <a:lnT w="38100" cap="flat" cmpd="sng" algn="ctr">
                      <a:solidFill>
                        <a:srgbClr val="660033"/>
                      </a:solidFill>
                      <a:prstDash val="solid"/>
                      <a:round/>
                      <a:headEnd type="none" w="med" len="med"/>
                      <a:tailEnd type="none" w="med" len="med"/>
                    </a:lnT>
                    <a:lnB w="38100" cap="flat" cmpd="sng" algn="ctr">
                      <a:solidFill>
                        <a:srgbClr val="660033"/>
                      </a:solidFill>
                      <a:prstDash val="solid"/>
                      <a:round/>
                      <a:headEnd type="none" w="med" len="med"/>
                      <a:tailEnd type="none" w="med" len="med"/>
                    </a:lnB>
                    <a:noFill/>
                  </a:tcPr>
                </a:tc>
                <a:tc>
                  <a:txBody>
                    <a:bodyPr/>
                    <a:lstStyle/>
                    <a:p>
                      <a:pPr>
                        <a:lnSpc>
                          <a:spcPct val="115000"/>
                        </a:lnSpc>
                        <a:spcAft>
                          <a:spcPts val="0"/>
                        </a:spcAft>
                      </a:pPr>
                      <a:r>
                        <a:rPr lang="lv-LV" sz="2200" b="0" kern="1200" dirty="0">
                          <a:solidFill>
                            <a:srgbClr val="660033"/>
                          </a:solidFill>
                          <a:effectLst/>
                        </a:rPr>
                        <a:t>Evita Vitane</a:t>
                      </a:r>
                      <a:endParaRPr lang="lv-LV" sz="2200" b="0" dirty="0">
                        <a:solidFill>
                          <a:srgbClr val="660033"/>
                        </a:solidFill>
                        <a:effectLst/>
                      </a:endParaRPr>
                    </a:p>
                    <a:p>
                      <a:pPr>
                        <a:lnSpc>
                          <a:spcPct val="115000"/>
                        </a:lnSpc>
                        <a:spcAft>
                          <a:spcPts val="0"/>
                        </a:spcAft>
                      </a:pPr>
                      <a:r>
                        <a:rPr lang="lv-LV" sz="2200" b="0" u="sng" kern="1200" dirty="0">
                          <a:solidFill>
                            <a:srgbClr val="660033"/>
                          </a:solidFill>
                          <a:effectLst/>
                          <a:hlinkClick r:id="rId5"/>
                        </a:rPr>
                        <a:t>evita.vitane@rezekne.lv</a:t>
                      </a:r>
                      <a:r>
                        <a:rPr lang="lv-LV" sz="2200" b="0" kern="1200" dirty="0">
                          <a:solidFill>
                            <a:srgbClr val="660033"/>
                          </a:solidFill>
                          <a:effectLst/>
                        </a:rPr>
                        <a:t> </a:t>
                      </a:r>
                      <a:endParaRPr lang="lv-LV" sz="2200" b="0" dirty="0">
                        <a:solidFill>
                          <a:srgbClr val="660033"/>
                        </a:solidFill>
                        <a:effectLst/>
                        <a:latin typeface="Calibri" panose="020F0502020204030204" pitchFamily="34" charset="0"/>
                        <a:ea typeface="Calibri" panose="020F0502020204030204" pitchFamily="34" charset="0"/>
                        <a:cs typeface="Times New Roman" panose="02020603050405020304" pitchFamily="18" charset="0"/>
                      </a:endParaRPr>
                    </a:p>
                  </a:txBody>
                  <a:tcPr>
                    <a:lnL w="38100" cap="flat" cmpd="sng" algn="ctr">
                      <a:solidFill>
                        <a:srgbClr val="660033"/>
                      </a:solidFill>
                      <a:prstDash val="solid"/>
                      <a:round/>
                      <a:headEnd type="none" w="med" len="med"/>
                      <a:tailEnd type="none" w="med" len="med"/>
                    </a:lnL>
                    <a:lnR w="38100" cap="flat" cmpd="sng" algn="ctr">
                      <a:solidFill>
                        <a:srgbClr val="660033"/>
                      </a:solidFill>
                      <a:prstDash val="solid"/>
                      <a:round/>
                      <a:headEnd type="none" w="med" len="med"/>
                      <a:tailEnd type="none" w="med" len="med"/>
                    </a:lnR>
                    <a:lnT w="38100" cap="flat" cmpd="sng" algn="ctr">
                      <a:solidFill>
                        <a:srgbClr val="660033"/>
                      </a:solidFill>
                      <a:prstDash val="solid"/>
                      <a:round/>
                      <a:headEnd type="none" w="med" len="med"/>
                      <a:tailEnd type="none" w="med" len="med"/>
                    </a:lnT>
                    <a:lnB w="38100" cap="flat" cmpd="sng" algn="ctr">
                      <a:solidFill>
                        <a:srgbClr val="660033"/>
                      </a:solidFill>
                      <a:prstDash val="solid"/>
                      <a:round/>
                      <a:headEnd type="none" w="med" len="med"/>
                      <a:tailEnd type="none" w="med" len="med"/>
                    </a:lnB>
                    <a:noFill/>
                  </a:tcPr>
                </a:tc>
                <a:tc>
                  <a:txBody>
                    <a:bodyPr/>
                    <a:lstStyle/>
                    <a:p>
                      <a:pPr>
                        <a:lnSpc>
                          <a:spcPct val="115000"/>
                        </a:lnSpc>
                        <a:spcAft>
                          <a:spcPts val="0"/>
                        </a:spcAft>
                      </a:pPr>
                      <a:r>
                        <a:rPr lang="lv-LV" sz="2200" b="0" dirty="0">
                          <a:solidFill>
                            <a:srgbClr val="660033"/>
                          </a:solidFill>
                          <a:effectLst/>
                        </a:rPr>
                        <a:t>14. novembris</a:t>
                      </a:r>
                      <a:endParaRPr lang="lv-LV" sz="2200" b="0" dirty="0">
                        <a:solidFill>
                          <a:srgbClr val="660033"/>
                        </a:solidFill>
                        <a:effectLst/>
                        <a:latin typeface="Calibri" panose="020F0502020204030204" pitchFamily="34" charset="0"/>
                        <a:ea typeface="Calibri" panose="020F0502020204030204" pitchFamily="34" charset="0"/>
                        <a:cs typeface="Times New Roman" panose="02020603050405020304" pitchFamily="18" charset="0"/>
                      </a:endParaRPr>
                    </a:p>
                  </a:txBody>
                  <a:tcPr>
                    <a:lnL w="38100" cap="flat" cmpd="sng" algn="ctr">
                      <a:solidFill>
                        <a:srgbClr val="660033"/>
                      </a:solidFill>
                      <a:prstDash val="solid"/>
                      <a:round/>
                      <a:headEnd type="none" w="med" len="med"/>
                      <a:tailEnd type="none" w="med" len="med"/>
                    </a:lnL>
                    <a:lnR w="38100" cap="flat" cmpd="sng" algn="ctr">
                      <a:solidFill>
                        <a:srgbClr val="660033"/>
                      </a:solidFill>
                      <a:prstDash val="solid"/>
                      <a:round/>
                      <a:headEnd type="none" w="med" len="med"/>
                      <a:tailEnd type="none" w="med" len="med"/>
                    </a:lnR>
                    <a:lnT w="38100" cap="flat" cmpd="sng" algn="ctr">
                      <a:solidFill>
                        <a:srgbClr val="660033"/>
                      </a:solidFill>
                      <a:prstDash val="solid"/>
                      <a:round/>
                      <a:headEnd type="none" w="med" len="med"/>
                      <a:tailEnd type="none" w="med" len="med"/>
                    </a:lnT>
                    <a:lnB w="38100" cap="flat" cmpd="sng" algn="ctr">
                      <a:solidFill>
                        <a:srgbClr val="660033"/>
                      </a:solidFill>
                      <a:prstDash val="solid"/>
                      <a:round/>
                      <a:headEnd type="none" w="med" len="med"/>
                      <a:tailEnd type="none" w="med" len="med"/>
                    </a:lnB>
                    <a:noFill/>
                  </a:tcPr>
                </a:tc>
              </a:tr>
            </a:tbl>
          </a:graphicData>
        </a:graphic>
      </p:graphicFrame>
    </p:spTree>
    <p:extLst>
      <p:ext uri="{BB962C8B-B14F-4D97-AF65-F5344CB8AC3E}">
        <p14:creationId xmlns:p14="http://schemas.microsoft.com/office/powerpoint/2010/main" val="216039747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217642"/>
            <a:ext cx="10515600" cy="947481"/>
          </a:xfrm>
        </p:spPr>
        <p:txBody>
          <a:bodyPr/>
          <a:lstStyle/>
          <a:p>
            <a:r>
              <a:rPr lang="lv-LV" sz="3600" b="1" dirty="0" smtClean="0">
                <a:solidFill>
                  <a:srgbClr val="660033"/>
                </a:solidFill>
              </a:rPr>
              <a:t>OTRĀS KĀRTAS NORISE:</a:t>
            </a:r>
            <a:endParaRPr lang="lv-LV" b="1" dirty="0">
              <a:solidFill>
                <a:srgbClr val="660033"/>
              </a:solidFill>
            </a:endParaRPr>
          </a:p>
        </p:txBody>
      </p:sp>
      <p:sp>
        <p:nvSpPr>
          <p:cNvPr id="3" name="Content Placeholder 2"/>
          <p:cNvSpPr>
            <a:spLocks noGrp="1"/>
          </p:cNvSpPr>
          <p:nvPr>
            <p:ph idx="1"/>
          </p:nvPr>
        </p:nvSpPr>
        <p:spPr>
          <a:xfrm>
            <a:off x="317500" y="1165123"/>
            <a:ext cx="11709400" cy="5011840"/>
          </a:xfrm>
        </p:spPr>
        <p:txBody>
          <a:bodyPr>
            <a:normAutofit/>
          </a:bodyPr>
          <a:lstStyle/>
          <a:p>
            <a:pPr lvl="0"/>
            <a:r>
              <a:rPr lang="lv-LV" dirty="0">
                <a:solidFill>
                  <a:srgbClr val="660033"/>
                </a:solidFill>
              </a:rPr>
              <a:t>Otrajā kārtā piedalās komanda tajā pašā sastāvā kā pirmajā </a:t>
            </a:r>
            <a:r>
              <a:rPr lang="lv-LV" dirty="0" smtClean="0">
                <a:solidFill>
                  <a:srgbClr val="660033"/>
                </a:solidFill>
              </a:rPr>
              <a:t>kārtā</a:t>
            </a:r>
            <a:endParaRPr lang="lv-LV" dirty="0">
              <a:solidFill>
                <a:srgbClr val="660033"/>
              </a:solidFill>
            </a:endParaRPr>
          </a:p>
          <a:p>
            <a:pPr lvl="0"/>
            <a:r>
              <a:rPr lang="lv-LV" dirty="0">
                <a:solidFill>
                  <a:srgbClr val="660033"/>
                </a:solidFill>
              </a:rPr>
              <a:t>Komandas rakstiski </a:t>
            </a:r>
            <a:r>
              <a:rPr lang="lv-LV" dirty="0" err="1">
                <a:solidFill>
                  <a:srgbClr val="660033"/>
                </a:solidFill>
              </a:rPr>
              <a:t>iesūta</a:t>
            </a:r>
            <a:r>
              <a:rPr lang="lv-LV" dirty="0">
                <a:solidFill>
                  <a:srgbClr val="660033"/>
                </a:solidFill>
              </a:rPr>
              <a:t> otrās kārtas uzdevumu </a:t>
            </a:r>
            <a:r>
              <a:rPr lang="lv-LV" dirty="0" smtClean="0">
                <a:solidFill>
                  <a:srgbClr val="660033"/>
                </a:solidFill>
              </a:rPr>
              <a:t>uz </a:t>
            </a:r>
            <a:r>
              <a:rPr lang="lv-LV" dirty="0">
                <a:solidFill>
                  <a:srgbClr val="660033"/>
                </a:solidFill>
              </a:rPr>
              <a:t>adresi </a:t>
            </a:r>
            <a:r>
              <a:rPr lang="lv-LV" sz="2400" b="1" u="sng" dirty="0">
                <a:solidFill>
                  <a:srgbClr val="660033"/>
                </a:solidFill>
                <a:hlinkClick r:id="rId2"/>
              </a:rPr>
              <a:t>zpc@lka.edu.lv</a:t>
            </a:r>
            <a:endParaRPr lang="lv-LV" sz="2400" b="1" u="sng" dirty="0">
              <a:solidFill>
                <a:srgbClr val="660033"/>
              </a:solidFill>
            </a:endParaRPr>
          </a:p>
          <a:p>
            <a:pPr lvl="0"/>
            <a:r>
              <a:rPr lang="lv-LV" dirty="0" smtClean="0">
                <a:solidFill>
                  <a:srgbClr val="660033"/>
                </a:solidFill>
              </a:rPr>
              <a:t>Darbi tiek vērtēti neklātienē, uzvarētāji </a:t>
            </a:r>
            <a:r>
              <a:rPr lang="lv-LV" dirty="0">
                <a:solidFill>
                  <a:srgbClr val="660033"/>
                </a:solidFill>
              </a:rPr>
              <a:t>tiek paziņoti </a:t>
            </a:r>
            <a:r>
              <a:rPr lang="lv-LV" dirty="0" smtClean="0">
                <a:solidFill>
                  <a:srgbClr val="660033"/>
                </a:solidFill>
              </a:rPr>
              <a:t>elektroniski</a:t>
            </a:r>
            <a:endParaRPr lang="lv-LV" dirty="0">
              <a:solidFill>
                <a:srgbClr val="660033"/>
              </a:solidFill>
            </a:endParaRPr>
          </a:p>
          <a:p>
            <a:pPr lvl="0"/>
            <a:r>
              <a:rPr lang="lv-LV" b="1" dirty="0" smtClean="0">
                <a:solidFill>
                  <a:srgbClr val="660033"/>
                </a:solidFill>
              </a:rPr>
              <a:t>Viena </a:t>
            </a:r>
            <a:r>
              <a:rPr lang="lv-LV" b="1" dirty="0">
                <a:solidFill>
                  <a:srgbClr val="660033"/>
                </a:solidFill>
              </a:rPr>
              <a:t>komanda</a:t>
            </a:r>
            <a:r>
              <a:rPr lang="lv-LV" dirty="0">
                <a:solidFill>
                  <a:srgbClr val="660033"/>
                </a:solidFill>
              </a:rPr>
              <a:t> </a:t>
            </a:r>
            <a:r>
              <a:rPr lang="lv-LV" b="1" dirty="0">
                <a:solidFill>
                  <a:srgbClr val="660033"/>
                </a:solidFill>
              </a:rPr>
              <a:t>no katra </a:t>
            </a:r>
            <a:r>
              <a:rPr lang="lv-LV" b="1" dirty="0" smtClean="0">
                <a:solidFill>
                  <a:srgbClr val="660033"/>
                </a:solidFill>
              </a:rPr>
              <a:t>reģiona</a:t>
            </a:r>
            <a:r>
              <a:rPr lang="lv-LV" dirty="0" smtClean="0">
                <a:solidFill>
                  <a:srgbClr val="660033"/>
                </a:solidFill>
              </a:rPr>
              <a:t> </a:t>
            </a:r>
            <a:r>
              <a:rPr lang="lv-LV" dirty="0">
                <a:solidFill>
                  <a:srgbClr val="660033"/>
                </a:solidFill>
              </a:rPr>
              <a:t>turpina dalību konkursa radošā uzdevuma veidošanā un piedalās </a:t>
            </a:r>
            <a:r>
              <a:rPr lang="lv-LV" dirty="0" smtClean="0">
                <a:solidFill>
                  <a:srgbClr val="660033"/>
                </a:solidFill>
              </a:rPr>
              <a:t>finālā</a:t>
            </a:r>
            <a:endParaRPr lang="lv-LV" dirty="0">
              <a:solidFill>
                <a:srgbClr val="660033"/>
              </a:solidFill>
            </a:endParaRPr>
          </a:p>
          <a:p>
            <a:pPr lvl="0"/>
            <a:r>
              <a:rPr lang="lv-LV" dirty="0" smtClean="0">
                <a:solidFill>
                  <a:srgbClr val="660033"/>
                </a:solidFill>
              </a:rPr>
              <a:t>Žūrijā LKA </a:t>
            </a:r>
            <a:r>
              <a:rPr lang="lv-LV" dirty="0">
                <a:solidFill>
                  <a:srgbClr val="660033"/>
                </a:solidFill>
              </a:rPr>
              <a:t>docētāji un studenti, </a:t>
            </a:r>
            <a:r>
              <a:rPr lang="lv-LV" dirty="0" err="1">
                <a:solidFill>
                  <a:srgbClr val="660033"/>
                </a:solidFill>
              </a:rPr>
              <a:t>NKC</a:t>
            </a:r>
            <a:r>
              <a:rPr lang="lv-LV" dirty="0">
                <a:solidFill>
                  <a:srgbClr val="660033"/>
                </a:solidFill>
              </a:rPr>
              <a:t>, </a:t>
            </a:r>
            <a:r>
              <a:rPr lang="lv-LV" dirty="0" err="1">
                <a:solidFill>
                  <a:srgbClr val="660033"/>
                </a:solidFill>
              </a:rPr>
              <a:t>VISC</a:t>
            </a:r>
            <a:r>
              <a:rPr lang="lv-LV" dirty="0">
                <a:solidFill>
                  <a:srgbClr val="660033"/>
                </a:solidFill>
              </a:rPr>
              <a:t> pārstāvji, </a:t>
            </a:r>
            <a:r>
              <a:rPr lang="lv-LV" dirty="0" smtClean="0">
                <a:solidFill>
                  <a:srgbClr val="660033"/>
                </a:solidFill>
              </a:rPr>
              <a:t>vērtē atbilstoši </a:t>
            </a:r>
            <a:r>
              <a:rPr lang="lv-LV" dirty="0">
                <a:solidFill>
                  <a:srgbClr val="660033"/>
                </a:solidFill>
              </a:rPr>
              <a:t>iepriekš noteiktiem un izziņotiem </a:t>
            </a:r>
            <a:r>
              <a:rPr lang="lv-LV" dirty="0" smtClean="0">
                <a:solidFill>
                  <a:srgbClr val="660033"/>
                </a:solidFill>
              </a:rPr>
              <a:t>kritērijiem</a:t>
            </a:r>
            <a:endParaRPr lang="lv-LV" dirty="0">
              <a:solidFill>
                <a:srgbClr val="660033"/>
              </a:solidFill>
            </a:endParaRPr>
          </a:p>
          <a:p>
            <a:pPr lvl="0"/>
            <a:r>
              <a:rPr lang="lv-LV" dirty="0" smtClean="0">
                <a:solidFill>
                  <a:srgbClr val="660033"/>
                </a:solidFill>
              </a:rPr>
              <a:t>Komandas </a:t>
            </a:r>
            <a:r>
              <a:rPr lang="lv-LV" dirty="0">
                <a:solidFill>
                  <a:srgbClr val="660033"/>
                </a:solidFill>
              </a:rPr>
              <a:t>saņem atzinības rakstus atbilstoši iegūtajai vietai, neatkarīgi no reģionālās piederības, un ielūgumu apmeklēt fināla </a:t>
            </a:r>
            <a:r>
              <a:rPr lang="lv-LV" dirty="0" smtClean="0">
                <a:solidFill>
                  <a:srgbClr val="660033"/>
                </a:solidFill>
              </a:rPr>
              <a:t>pasākumu</a:t>
            </a:r>
            <a:endParaRPr lang="lv-LV" dirty="0">
              <a:solidFill>
                <a:srgbClr val="660033"/>
              </a:solidFill>
            </a:endParaRPr>
          </a:p>
        </p:txBody>
      </p:sp>
      <p:pic>
        <p:nvPicPr>
          <p:cNvPr id="4" name="Content Placeholder 9"/>
          <p:cNvPicPr>
            <a:picLocks noChangeAspect="1"/>
          </p:cNvPicPr>
          <p:nvPr/>
        </p:nvPicPr>
        <p:blipFill>
          <a:blip r:embed="rId3"/>
          <a:stretch>
            <a:fillRect/>
          </a:stretch>
        </p:blipFill>
        <p:spPr>
          <a:xfrm rot="5400000">
            <a:off x="10512259" y="485683"/>
            <a:ext cx="1473204" cy="501838"/>
          </a:xfrm>
          <a:prstGeom prst="rect">
            <a:avLst/>
          </a:prstGeom>
        </p:spPr>
      </p:pic>
      <p:pic>
        <p:nvPicPr>
          <p:cNvPr id="5" name="Content Placeholder 9"/>
          <p:cNvPicPr>
            <a:picLocks noChangeAspect="1"/>
          </p:cNvPicPr>
          <p:nvPr/>
        </p:nvPicPr>
        <p:blipFill>
          <a:blip r:embed="rId3"/>
          <a:stretch>
            <a:fillRect/>
          </a:stretch>
        </p:blipFill>
        <p:spPr>
          <a:xfrm rot="5400000">
            <a:off x="11160077" y="485683"/>
            <a:ext cx="1473203" cy="501838"/>
          </a:xfrm>
          <a:prstGeom prst="rect">
            <a:avLst/>
          </a:prstGeom>
        </p:spPr>
      </p:pic>
    </p:spTree>
    <p:extLst>
      <p:ext uri="{BB962C8B-B14F-4D97-AF65-F5344CB8AC3E}">
        <p14:creationId xmlns:p14="http://schemas.microsoft.com/office/powerpoint/2010/main" val="353291921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238</TotalTime>
  <Words>1028</Words>
  <Application>Microsoft Office PowerPoint</Application>
  <PresentationFormat>Widescreen</PresentationFormat>
  <Paragraphs>126</Paragraphs>
  <Slides>16</Slides>
  <Notes>0</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16</vt:i4>
      </vt:variant>
    </vt:vector>
  </HeadingPairs>
  <TitlesOfParts>
    <vt:vector size="25" baseType="lpstr">
      <vt:lpstr>Arial</vt:lpstr>
      <vt:lpstr>Calibri</vt:lpstr>
      <vt:lpstr>Calibri Light</vt:lpstr>
      <vt:lpstr>Empire TL</vt:lpstr>
      <vt:lpstr>Khmer UI</vt:lpstr>
      <vt:lpstr>Tahoma</vt:lpstr>
      <vt:lpstr>Times New Roman</vt:lpstr>
      <vt:lpstr>Wingdings</vt:lpstr>
      <vt:lpstr>Office Theme</vt:lpstr>
      <vt:lpstr>kultūras kanona konkurss 2014-2015</vt:lpstr>
      <vt:lpstr>PowerPoint Presentation</vt:lpstr>
      <vt:lpstr>KONKURSA MĒRĶIS:</vt:lpstr>
      <vt:lpstr>UZDEVUMI:</vt:lpstr>
      <vt:lpstr>NORISE:</vt:lpstr>
      <vt:lpstr>PIRMĀS KĀRTAS NORISE:</vt:lpstr>
      <vt:lpstr>PIRMĀS KĀRTAS UZDEVUMS:</vt:lpstr>
      <vt:lpstr>PowerPoint Presentation</vt:lpstr>
      <vt:lpstr>OTRĀS KĀRTAS NORISE:</vt:lpstr>
      <vt:lpstr>OTRĀS KĀRTAS UZDEVUMS</vt:lpstr>
      <vt:lpstr>TREŠĀS KĀRTAS / FINĀLA NORISE</vt:lpstr>
      <vt:lpstr>PowerPoint Presentation</vt:lpstr>
      <vt:lpstr>FINĀLA UZDEVUMS</vt:lpstr>
      <vt:lpstr>RĪKOTĀJI, KONTAKTINFORMĀCIJA:</vt:lpstr>
      <vt:lpstr>INFORMĀCIJA PAR KONKURSU PIEEJAMA:</vt:lpstr>
      <vt:lpstr>kultūras kanona konkurss 2014-2015</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kultūras kanona konkurss 2014-2015</dc:title>
  <dc:creator>Agnese</dc:creator>
  <cp:lastModifiedBy>Agnese</cp:lastModifiedBy>
  <cp:revision>23</cp:revision>
  <dcterms:created xsi:type="dcterms:W3CDTF">2014-09-12T11:33:46Z</dcterms:created>
  <dcterms:modified xsi:type="dcterms:W3CDTF">2014-09-22T08:30:14Z</dcterms:modified>
</cp:coreProperties>
</file>