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
  </p:notesMasterIdLst>
  <p:sldIdLst>
    <p:sldId id="257" r:id="rId2"/>
    <p:sldId id="259" r:id="rId3"/>
    <p:sldId id="258" r:id="rId4"/>
    <p:sldId id="260" r:id="rId5"/>
    <p:sldId id="261" r:id="rId6"/>
    <p:sldId id="262" r:id="rId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6" d="100"/>
          <a:sy n="76" d="100"/>
        </p:scale>
        <p:origin x="-1206" y="1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5FE7EFB-754C-407F-9EAD-49B4892F4CCA}" type="datetimeFigureOut">
              <a:rPr lang="en-US" smtClean="0"/>
              <a:t>2/8/2015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073A2CF-AEE0-4BF5-8FBC-9B3B6BAA1F45}" type="slidenum">
              <a:rPr lang="en-US" smtClean="0"/>
              <a:t>‹#›</a:t>
            </a:fld>
            <a:endParaRPr lang="en-US"/>
          </a:p>
        </p:txBody>
      </p:sp>
    </p:spTree>
    <p:extLst>
      <p:ext uri="{BB962C8B-B14F-4D97-AF65-F5344CB8AC3E}">
        <p14:creationId xmlns:p14="http://schemas.microsoft.com/office/powerpoint/2010/main" val="25500167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de-DE" dirty="0" smtClean="0"/>
              <a:t>The RELANG initiative is part of a new cooperation agreement, signed in May 2013 between the Council of Europe (represented by the European Centre for Modern Languages) and the European Union (represented by the European Commission). This agreement project  is called „Innovative Methodologies and Assessment in Language Learning“, and involves two initiatives: RELANG and ICT-REV.  Like the RELANG initiative, the ICT-REV initiative offers workshops  promoting the benefits of ICT use in language education, and </a:t>
            </a:r>
            <a:r>
              <a:rPr lang="en-US" dirty="0" smtClean="0"/>
              <a:t>to raise awareness among multipliers  and other stakeholders in language education of the importance of training in the use of ICT and Open Educational Resources (OERs). </a:t>
            </a:r>
          </a:p>
          <a:p>
            <a:r>
              <a:rPr lang="en-US" dirty="0" smtClean="0"/>
              <a:t>To learn more about hosting an initiative workshop in your country please contact your EU or ECML representative  </a:t>
            </a:r>
          </a:p>
          <a:p>
            <a:endParaRPr lang="en-US" dirty="0" smtClean="0"/>
          </a:p>
        </p:txBody>
      </p:sp>
      <p:sp>
        <p:nvSpPr>
          <p:cNvPr id="276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08151BA7-4B6C-420E-AF24-F6D6605AE52F}" type="slidenum">
              <a:rPr lang="en-US">
                <a:solidFill>
                  <a:prstClr val="black"/>
                </a:solidFill>
              </a:rPr>
              <a:pPr eaLnBrk="1" hangingPunct="1"/>
              <a:t>1</a:t>
            </a:fld>
            <a:endParaRPr lang="en-US">
              <a:solidFill>
                <a:prstClr val="black"/>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073A2CF-AEE0-4BF5-8FBC-9B3B6BAA1F45}" type="slidenum">
              <a:rPr lang="en-US" smtClean="0"/>
              <a:t>2</a:t>
            </a:fld>
            <a:endParaRPr lang="en-US"/>
          </a:p>
        </p:txBody>
      </p:sp>
    </p:spTree>
    <p:extLst>
      <p:ext uri="{BB962C8B-B14F-4D97-AF65-F5344CB8AC3E}">
        <p14:creationId xmlns:p14="http://schemas.microsoft.com/office/powerpoint/2010/main" val="370916617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hyperlink" Target="http://ict-rev.ecml.at/" TargetMode="External"/><Relationship Id="rId7" Type="http://schemas.openxmlformats.org/officeDocument/2006/relationships/image" Target="../media/image3.png"/><Relationship Id="rId2" Type="http://schemas.openxmlformats.org/officeDocument/2006/relationships/hyperlink" Target="http://relang.ecml.at/" TargetMode="External"/><Relationship Id="rId1" Type="http://schemas.openxmlformats.org/officeDocument/2006/relationships/slideMaster" Target="../slideMasters/slideMaster1.xml"/><Relationship Id="rId6" Type="http://schemas.openxmlformats.org/officeDocument/2006/relationships/hyperlink" Target="http://relang.ecml.at/en-us" TargetMode="External"/><Relationship Id="rId5" Type="http://schemas.openxmlformats.org/officeDocument/2006/relationships/image" Target="../media/image2.png"/><Relationship Id="rId4" Type="http://schemas.openxmlformats.org/officeDocument/2006/relationships/hyperlink" Target="http://ict-rev.ecml.at/en-us" TargetMode="Externa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 name="Rechthoek 2"/>
          <p:cNvSpPr/>
          <p:nvPr userDrawn="1"/>
        </p:nvSpPr>
        <p:spPr>
          <a:xfrm>
            <a:off x="468313" y="2205038"/>
            <a:ext cx="8351837" cy="4246562"/>
          </a:xfrm>
          <a:prstGeom prst="rect">
            <a:avLst/>
          </a:prstGeom>
        </p:spPr>
        <p:txBody>
          <a:bodyPr>
            <a:spAutoFit/>
          </a:bodyPr>
          <a:lstStyle/>
          <a:p>
            <a:pPr>
              <a:defRPr/>
            </a:pPr>
            <a:r>
              <a:rPr lang="en-US" b="1" dirty="0">
                <a:solidFill>
                  <a:srgbClr val="0070C0"/>
                </a:solidFill>
                <a:latin typeface="Arial" pitchFamily="34" charset="0"/>
                <a:cs typeface="Arial" pitchFamily="34" charset="0"/>
              </a:rPr>
              <a:t/>
            </a:r>
            <a:br>
              <a:rPr lang="en-US" b="1" dirty="0">
                <a:solidFill>
                  <a:srgbClr val="0070C0"/>
                </a:solidFill>
                <a:latin typeface="Arial" pitchFamily="34" charset="0"/>
                <a:cs typeface="Arial" pitchFamily="34" charset="0"/>
              </a:rPr>
            </a:br>
            <a:r>
              <a:rPr lang="en-US" sz="2000" b="1" dirty="0">
                <a:solidFill>
                  <a:srgbClr val="0070C0"/>
                </a:solidFill>
                <a:latin typeface="Arial" pitchFamily="34" charset="0"/>
                <a:cs typeface="Arial" pitchFamily="34" charset="0"/>
              </a:rPr>
              <a:t> </a:t>
            </a:r>
          </a:p>
          <a:p>
            <a:pPr>
              <a:defRPr/>
            </a:pPr>
            <a:r>
              <a:rPr lang="en-US" sz="2000" b="1" dirty="0">
                <a:solidFill>
                  <a:srgbClr val="0070C0"/>
                </a:solidFill>
                <a:latin typeface="Arial" pitchFamily="34" charset="0"/>
                <a:cs typeface="Arial" pitchFamily="34" charset="0"/>
              </a:rPr>
              <a:t>			</a:t>
            </a:r>
          </a:p>
          <a:p>
            <a:pPr>
              <a:defRPr/>
            </a:pPr>
            <a:r>
              <a:rPr lang="en-US" sz="2000" b="1" dirty="0">
                <a:solidFill>
                  <a:srgbClr val="0070C0"/>
                </a:solidFill>
                <a:latin typeface="Arial" pitchFamily="34" charset="0"/>
                <a:cs typeface="Arial" pitchFamily="34" charset="0"/>
              </a:rPr>
              <a:t>			</a:t>
            </a:r>
            <a:r>
              <a:rPr lang="en-IE" sz="2000" dirty="0">
                <a:solidFill>
                  <a:prstClr val="black"/>
                </a:solidFill>
              </a:rPr>
              <a:t>Relating language examinations to the common 			European reference levels of language proficiency: 			</a:t>
            </a:r>
            <a:r>
              <a:rPr lang="en-IE" i="1" dirty="0">
                <a:solidFill>
                  <a:prstClr val="black"/>
                </a:solidFill>
              </a:rPr>
              <a:t>promoting quality assurance in education and 				facilitating mobility</a:t>
            </a:r>
          </a:p>
          <a:p>
            <a:pPr>
              <a:defRPr/>
            </a:pPr>
            <a:r>
              <a:rPr lang="en-IE" i="1" dirty="0">
                <a:solidFill>
                  <a:prstClr val="black"/>
                </a:solidFill>
              </a:rPr>
              <a:t>			</a:t>
            </a:r>
            <a:r>
              <a:rPr lang="en-IE" sz="2000" dirty="0">
                <a:solidFill>
                  <a:prstClr val="black"/>
                </a:solidFill>
                <a:hlinkClick r:id="rId2"/>
              </a:rPr>
              <a:t>http://relang.ecml.at </a:t>
            </a:r>
            <a:endParaRPr lang="en-IE" sz="2000" dirty="0">
              <a:solidFill>
                <a:prstClr val="black"/>
              </a:solidFill>
            </a:endParaRPr>
          </a:p>
          <a:p>
            <a:pPr>
              <a:defRPr/>
            </a:pPr>
            <a:endParaRPr lang="en-IE" i="1" dirty="0">
              <a:solidFill>
                <a:prstClr val="black"/>
              </a:solidFill>
            </a:endParaRPr>
          </a:p>
          <a:p>
            <a:pPr>
              <a:defRPr/>
            </a:pPr>
            <a:endParaRPr lang="en-IE" i="1" dirty="0">
              <a:solidFill>
                <a:prstClr val="black"/>
              </a:solidFill>
            </a:endParaRPr>
          </a:p>
          <a:p>
            <a:pPr>
              <a:defRPr/>
            </a:pPr>
            <a:r>
              <a:rPr lang="en-US" sz="2000" dirty="0">
                <a:solidFill>
                  <a:prstClr val="black"/>
                </a:solidFill>
              </a:rPr>
              <a:t>			Use of ICT in support of language teaching 				and learning </a:t>
            </a:r>
          </a:p>
          <a:p>
            <a:pPr>
              <a:defRPr/>
            </a:pPr>
            <a:r>
              <a:rPr lang="en-US" sz="2000" dirty="0">
                <a:solidFill>
                  <a:prstClr val="black"/>
                </a:solidFill>
              </a:rPr>
              <a:t>			</a:t>
            </a:r>
            <a:r>
              <a:rPr lang="en-US" sz="2000" dirty="0">
                <a:solidFill>
                  <a:prstClr val="black"/>
                </a:solidFill>
                <a:hlinkClick r:id="rId3"/>
              </a:rPr>
              <a:t>http://ict-rev.ecml.at  </a:t>
            </a:r>
            <a:endParaRPr lang="en-US" sz="2000" dirty="0">
              <a:solidFill>
                <a:prstClr val="black"/>
              </a:solidFill>
            </a:endParaRPr>
          </a:p>
          <a:p>
            <a:pPr>
              <a:defRPr/>
            </a:pPr>
            <a:r>
              <a:rPr lang="de-DE" sz="2000" i="1" cap="all" dirty="0">
                <a:solidFill>
                  <a:prstClr val="black"/>
                </a:solidFill>
              </a:rPr>
              <a:t>			</a:t>
            </a:r>
            <a:endParaRPr lang="en-US" sz="2000" i="1" cap="all" dirty="0">
              <a:solidFill>
                <a:prstClr val="black"/>
              </a:solidFill>
            </a:endParaRPr>
          </a:p>
        </p:txBody>
      </p:sp>
      <p:sp>
        <p:nvSpPr>
          <p:cNvPr id="3" name="Rechthoek 4"/>
          <p:cNvSpPr/>
          <p:nvPr userDrawn="1"/>
        </p:nvSpPr>
        <p:spPr>
          <a:xfrm>
            <a:off x="107950" y="333375"/>
            <a:ext cx="8928100" cy="3046413"/>
          </a:xfrm>
          <a:prstGeom prst="rect">
            <a:avLst/>
          </a:prstGeom>
        </p:spPr>
        <p:txBody>
          <a:bodyPr>
            <a:spAutoFit/>
          </a:bodyPr>
          <a:lstStyle/>
          <a:p>
            <a:pPr algn="ctr" fontAlgn="base">
              <a:spcBef>
                <a:spcPct val="0"/>
              </a:spcBef>
              <a:spcAft>
                <a:spcPct val="0"/>
              </a:spcAft>
              <a:defRPr/>
            </a:pPr>
            <a:endParaRPr lang="en-US" sz="2400" b="1" dirty="0">
              <a:solidFill>
                <a:srgbClr val="0070C0"/>
              </a:solidFill>
            </a:endParaRPr>
          </a:p>
          <a:p>
            <a:pPr algn="ctr" fontAlgn="base">
              <a:spcBef>
                <a:spcPct val="0"/>
              </a:spcBef>
              <a:spcAft>
                <a:spcPct val="0"/>
              </a:spcAft>
              <a:defRPr/>
            </a:pPr>
            <a:r>
              <a:rPr lang="en-US" sz="2400" b="1" dirty="0">
                <a:solidFill>
                  <a:srgbClr val="002060"/>
                </a:solidFill>
              </a:rPr>
              <a:t>European Centre for Modern Languages and European Commission cooperation on </a:t>
            </a:r>
            <a:br>
              <a:rPr lang="en-US" sz="2400" b="1" dirty="0">
                <a:solidFill>
                  <a:srgbClr val="002060"/>
                </a:solidFill>
              </a:rPr>
            </a:br>
            <a:r>
              <a:rPr lang="en-US" sz="2400" b="1" dirty="0">
                <a:solidFill>
                  <a:srgbClr val="002060"/>
                </a:solidFill>
              </a:rPr>
              <a:t>Innovative Methodologies and Assessment In Language Learning</a:t>
            </a:r>
          </a:p>
          <a:p>
            <a:pPr algn="ctr" fontAlgn="base">
              <a:spcBef>
                <a:spcPct val="0"/>
              </a:spcBef>
              <a:spcAft>
                <a:spcPct val="0"/>
              </a:spcAft>
              <a:defRPr/>
            </a:pPr>
            <a:endParaRPr lang="de-AT" sz="2400" b="1" dirty="0">
              <a:solidFill>
                <a:srgbClr val="002060"/>
              </a:solidFill>
            </a:endParaRPr>
          </a:p>
          <a:p>
            <a:pPr algn="ctr" fontAlgn="base">
              <a:spcBef>
                <a:spcPct val="0"/>
              </a:spcBef>
              <a:spcAft>
                <a:spcPct val="0"/>
              </a:spcAft>
              <a:defRPr/>
            </a:pPr>
            <a:r>
              <a:rPr lang="de-AT" sz="2400" u="sng" dirty="0" err="1">
                <a:solidFill>
                  <a:prstClr val="black"/>
                </a:solidFill>
              </a:rPr>
              <a:t>Two</a:t>
            </a:r>
            <a:r>
              <a:rPr lang="de-AT" sz="2400" u="sng" dirty="0">
                <a:solidFill>
                  <a:prstClr val="black"/>
                </a:solidFill>
              </a:rPr>
              <a:t> </a:t>
            </a:r>
            <a:r>
              <a:rPr lang="de-AT" sz="2400" u="sng" dirty="0" err="1">
                <a:solidFill>
                  <a:prstClr val="black"/>
                </a:solidFill>
              </a:rPr>
              <a:t>topics</a:t>
            </a:r>
            <a:r>
              <a:rPr lang="de-AT" sz="2400" u="sng" dirty="0">
                <a:solidFill>
                  <a:prstClr val="black"/>
                </a:solidFill>
              </a:rPr>
              <a:t> </a:t>
            </a:r>
            <a:r>
              <a:rPr lang="de-AT" sz="2400" u="sng" dirty="0" err="1">
                <a:solidFill>
                  <a:prstClr val="black"/>
                </a:solidFill>
              </a:rPr>
              <a:t>for</a:t>
            </a:r>
            <a:r>
              <a:rPr lang="de-AT" sz="2400" u="sng" dirty="0">
                <a:solidFill>
                  <a:prstClr val="black"/>
                </a:solidFill>
              </a:rPr>
              <a:t> training </a:t>
            </a:r>
            <a:r>
              <a:rPr lang="de-AT" sz="2400" u="sng" dirty="0" err="1">
                <a:solidFill>
                  <a:prstClr val="black"/>
                </a:solidFill>
              </a:rPr>
              <a:t>workshops</a:t>
            </a:r>
            <a:r>
              <a:rPr lang="de-AT" sz="2400" u="sng" dirty="0">
                <a:solidFill>
                  <a:prstClr val="black"/>
                </a:solidFill>
              </a:rPr>
              <a:t>:</a:t>
            </a:r>
          </a:p>
          <a:p>
            <a:pPr algn="ctr" fontAlgn="base">
              <a:spcBef>
                <a:spcPct val="0"/>
              </a:spcBef>
              <a:spcAft>
                <a:spcPct val="0"/>
              </a:spcAft>
              <a:defRPr/>
            </a:pPr>
            <a:endParaRPr lang="de-AT" sz="2400" b="1" dirty="0">
              <a:solidFill>
                <a:srgbClr val="002060"/>
              </a:solidFill>
            </a:endParaRPr>
          </a:p>
          <a:p>
            <a:pPr algn="ctr" fontAlgn="base">
              <a:spcBef>
                <a:spcPct val="0"/>
              </a:spcBef>
              <a:spcAft>
                <a:spcPct val="0"/>
              </a:spcAft>
              <a:defRPr/>
            </a:pPr>
            <a:endParaRPr lang="en-US" sz="2400" b="1" dirty="0">
              <a:solidFill>
                <a:srgbClr val="002060"/>
              </a:solidFill>
            </a:endParaRPr>
          </a:p>
        </p:txBody>
      </p:sp>
      <p:pic>
        <p:nvPicPr>
          <p:cNvPr id="4" name="Picture 2" descr="ICT-REV">
            <a:hlinkClick r:id="rId4" tooltip="ICT-REV"/>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16013" y="4797425"/>
            <a:ext cx="2016125"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dnn_dnnLOGO_imgLogo" descr="RELANG">
            <a:hlinkClick r:id="rId6" tooltip="RELANG"/>
          </p:cNvPr>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00113" y="3213100"/>
            <a:ext cx="2232025"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Footer Placeholder 4"/>
          <p:cNvSpPr>
            <a:spLocks noGrp="1"/>
          </p:cNvSpPr>
          <p:nvPr>
            <p:ph type="ftr" sz="quarter" idx="10"/>
          </p:nvPr>
        </p:nvSpPr>
        <p:spPr>
          <a:xfrm>
            <a:off x="1331913" y="6308725"/>
            <a:ext cx="2895600" cy="365125"/>
          </a:xfrm>
        </p:spPr>
        <p:txBody>
          <a:bodyPr/>
          <a:lstStyle>
            <a:lvl1pPr fontAlgn="auto">
              <a:spcAft>
                <a:spcPts val="0"/>
              </a:spcAft>
              <a:defRPr>
                <a:solidFill>
                  <a:prstClr val="black">
                    <a:tint val="75000"/>
                  </a:prstClr>
                </a:solidFill>
              </a:defRPr>
            </a:lvl1pPr>
          </a:lstStyle>
          <a:p>
            <a:pPr>
              <a:defRPr/>
            </a:pPr>
            <a:endParaRPr lang="en-US"/>
          </a:p>
        </p:txBody>
      </p:sp>
    </p:spTree>
    <p:extLst>
      <p:ext uri="{BB962C8B-B14F-4D97-AF65-F5344CB8AC3E}">
        <p14:creationId xmlns:p14="http://schemas.microsoft.com/office/powerpoint/2010/main" val="36596539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5" name="Title 1"/>
          <p:cNvSpPr>
            <a:spLocks noGrp="1"/>
          </p:cNvSpPr>
          <p:nvPr>
            <p:ph type="title"/>
          </p:nvPr>
        </p:nvSpPr>
        <p:spPr>
          <a:xfrm>
            <a:off x="395288" y="908721"/>
            <a:ext cx="8291512" cy="792087"/>
          </a:xfrm>
          <a:prstGeom prst="rect">
            <a:avLst/>
          </a:prstGeom>
        </p:spPr>
        <p:txBody>
          <a:bodyPr/>
          <a:lstStyle>
            <a:lvl1pPr>
              <a:defRPr>
                <a:solidFill>
                  <a:schemeClr val="accent5">
                    <a:lumMod val="75000"/>
                  </a:schemeClr>
                </a:solidFill>
              </a:defRPr>
            </a:lvl1pPr>
          </a:lstStyle>
          <a:p>
            <a:r>
              <a:rPr lang="en-US" smtClean="0"/>
              <a:t>Click to edit Master title style</a:t>
            </a:r>
            <a:endParaRPr lang="en-US" dirty="0"/>
          </a:p>
        </p:txBody>
      </p:sp>
      <p:sp>
        <p:nvSpPr>
          <p:cNvPr id="6" name="Content Placeholder 2"/>
          <p:cNvSpPr>
            <a:spLocks noGrp="1"/>
          </p:cNvSpPr>
          <p:nvPr>
            <p:ph idx="1"/>
          </p:nvPr>
        </p:nvSpPr>
        <p:spPr>
          <a:xfrm>
            <a:off x="395536" y="1772816"/>
            <a:ext cx="8291264" cy="410445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Footer Placeholder 4"/>
          <p:cNvSpPr>
            <a:spLocks noGrp="1"/>
          </p:cNvSpPr>
          <p:nvPr>
            <p:ph type="ftr" sz="quarter" idx="10"/>
          </p:nvPr>
        </p:nvSpPr>
        <p:spPr>
          <a:xfrm>
            <a:off x="1331913" y="6308725"/>
            <a:ext cx="2895600" cy="365125"/>
          </a:xfrm>
        </p:spPr>
        <p:txBody>
          <a:bodyPr/>
          <a:lstStyle>
            <a:lvl1pPr fontAlgn="auto">
              <a:spcAft>
                <a:spcPts val="0"/>
              </a:spcAft>
              <a:defRPr/>
            </a:lvl1pPr>
          </a:lstStyle>
          <a:p>
            <a:pPr>
              <a:defRPr/>
            </a:pPr>
            <a:endParaRPr lang="de-DE"/>
          </a:p>
        </p:txBody>
      </p:sp>
    </p:spTree>
    <p:extLst>
      <p:ext uri="{BB962C8B-B14F-4D97-AF65-F5344CB8AC3E}">
        <p14:creationId xmlns:p14="http://schemas.microsoft.com/office/powerpoint/2010/main" val="33938010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95288" y="908721"/>
            <a:ext cx="8291512" cy="792087"/>
          </a:xfrm>
          <a:prstGeom prst="rect">
            <a:avLst/>
          </a:prstGeom>
        </p:spPr>
        <p:txBody>
          <a:bodyPr/>
          <a:lstStyle>
            <a:lvl1pPr>
              <a:defRPr>
                <a:solidFill>
                  <a:schemeClr val="accent5">
                    <a:lumMod val="75000"/>
                  </a:schemeClr>
                </a:solidFill>
              </a:defRPr>
            </a:lvl1pPr>
          </a:lstStyle>
          <a:p>
            <a:r>
              <a:rPr lang="en-US" smtClean="0"/>
              <a:t>Click to edit Master title style</a:t>
            </a:r>
            <a:endParaRPr lang="en-US" dirty="0"/>
          </a:p>
        </p:txBody>
      </p:sp>
      <p:sp>
        <p:nvSpPr>
          <p:cNvPr id="6" name="Content Placeholder 2"/>
          <p:cNvSpPr>
            <a:spLocks noGrp="1"/>
          </p:cNvSpPr>
          <p:nvPr>
            <p:ph idx="1"/>
          </p:nvPr>
        </p:nvSpPr>
        <p:spPr>
          <a:xfrm>
            <a:off x="395536" y="1772816"/>
            <a:ext cx="8291264" cy="410445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endParaRPr lang="de-DE"/>
          </a:p>
        </p:txBody>
      </p:sp>
      <p:sp>
        <p:nvSpPr>
          <p:cNvPr id="5" name="Footer Placeholder 4"/>
          <p:cNvSpPr>
            <a:spLocks noGrp="1"/>
          </p:cNvSpPr>
          <p:nvPr>
            <p:ph type="ftr" sz="quarter" idx="11"/>
          </p:nvPr>
        </p:nvSpPr>
        <p:spPr/>
        <p:txBody>
          <a:bodyPr/>
          <a:lstStyle>
            <a:lvl1pPr>
              <a:defRPr/>
            </a:lvl1pPr>
          </a:lstStyle>
          <a:p>
            <a:pPr>
              <a:defRPr/>
            </a:pPr>
            <a:endParaRPr lang="de-DE"/>
          </a:p>
        </p:txBody>
      </p:sp>
      <p:sp>
        <p:nvSpPr>
          <p:cNvPr id="7" name="Slide Number Placeholder 5"/>
          <p:cNvSpPr>
            <a:spLocks noGrp="1"/>
          </p:cNvSpPr>
          <p:nvPr>
            <p:ph type="sldNum" sz="quarter" idx="12"/>
          </p:nvPr>
        </p:nvSpPr>
        <p:spPr/>
        <p:txBody>
          <a:bodyPr/>
          <a:lstStyle>
            <a:lvl1pPr>
              <a:defRPr/>
            </a:lvl1pPr>
          </a:lstStyle>
          <a:p>
            <a:pPr>
              <a:defRPr/>
            </a:pPr>
            <a:fld id="{F9D06135-5D6F-4EA2-8179-88D9193C5AE8}" type="slidenum">
              <a:rPr lang="de-DE"/>
              <a:pPr>
                <a:defRPr/>
              </a:pPr>
              <a:t>‹#›</a:t>
            </a:fld>
            <a:endParaRPr lang="de-DE"/>
          </a:p>
        </p:txBody>
      </p:sp>
    </p:spTree>
    <p:extLst>
      <p:ext uri="{BB962C8B-B14F-4D97-AF65-F5344CB8AC3E}">
        <p14:creationId xmlns:p14="http://schemas.microsoft.com/office/powerpoint/2010/main" val="24004276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a:xfrm>
            <a:off x="395288" y="1196975"/>
            <a:ext cx="8291512" cy="792163"/>
          </a:xfrm>
          <a:prstGeom prst="rect">
            <a:avLst/>
          </a:prstGeom>
        </p:spPr>
        <p:txBody>
          <a:bodyPr/>
          <a:lstStyle/>
          <a:p>
            <a:r>
              <a:rPr lang="en-US" dirty="0" smtClean="0"/>
              <a:t>Click to edit Master title style</a:t>
            </a:r>
            <a:endParaRPr lang="en-US" dirty="0"/>
          </a:p>
        </p:txBody>
      </p:sp>
      <p:sp>
        <p:nvSpPr>
          <p:cNvPr id="3" name="Rectangle 4"/>
          <p:cNvSpPr>
            <a:spLocks noGrp="1" noChangeArrowheads="1"/>
          </p:cNvSpPr>
          <p:nvPr>
            <p:ph type="dt" sz="half" idx="10"/>
          </p:nvPr>
        </p:nvSpPr>
        <p:spPr/>
        <p:txBody>
          <a:bodyPr/>
          <a:lstStyle>
            <a:lvl1pPr fontAlgn="auto">
              <a:spcAft>
                <a:spcPts val="0"/>
              </a:spcAft>
              <a:defRPr/>
            </a:lvl1pPr>
          </a:lstStyle>
          <a:p>
            <a:pPr>
              <a:defRPr/>
            </a:pPr>
            <a:endParaRPr lang="de-DE"/>
          </a:p>
        </p:txBody>
      </p:sp>
      <p:sp>
        <p:nvSpPr>
          <p:cNvPr id="4" name="Rectangle 5"/>
          <p:cNvSpPr>
            <a:spLocks noGrp="1" noChangeArrowheads="1"/>
          </p:cNvSpPr>
          <p:nvPr>
            <p:ph type="ftr" sz="quarter" idx="11"/>
          </p:nvPr>
        </p:nvSpPr>
        <p:spPr/>
        <p:txBody>
          <a:bodyPr/>
          <a:lstStyle>
            <a:lvl1pPr fontAlgn="auto">
              <a:spcAft>
                <a:spcPts val="0"/>
              </a:spcAft>
              <a:defRPr/>
            </a:lvl1pPr>
          </a:lstStyle>
          <a:p>
            <a:pPr>
              <a:defRPr/>
            </a:pPr>
            <a:endParaRPr lang="de-DE"/>
          </a:p>
        </p:txBody>
      </p:sp>
      <p:sp>
        <p:nvSpPr>
          <p:cNvPr id="5" name="Rectangle 6"/>
          <p:cNvSpPr>
            <a:spLocks noGrp="1" noChangeArrowheads="1"/>
          </p:cNvSpPr>
          <p:nvPr>
            <p:ph type="sldNum" sz="quarter" idx="12"/>
          </p:nvPr>
        </p:nvSpPr>
        <p:spPr/>
        <p:txBody>
          <a:bodyPr/>
          <a:lstStyle>
            <a:lvl1pPr fontAlgn="auto">
              <a:spcAft>
                <a:spcPts val="0"/>
              </a:spcAft>
              <a:defRPr/>
            </a:lvl1pPr>
          </a:lstStyle>
          <a:p>
            <a:pPr>
              <a:defRPr/>
            </a:pPr>
            <a:fld id="{CE8D9DD0-ED55-4148-8A75-F1D3A09DF202}" type="slidenum">
              <a:rPr lang="de-DE"/>
              <a:pPr>
                <a:defRPr/>
              </a:pPr>
              <a:t>‹#›</a:t>
            </a:fld>
            <a:endParaRPr lang="de-DE"/>
          </a:p>
        </p:txBody>
      </p:sp>
    </p:spTree>
    <p:extLst>
      <p:ext uri="{BB962C8B-B14F-4D97-AF65-F5344CB8AC3E}">
        <p14:creationId xmlns:p14="http://schemas.microsoft.com/office/powerpoint/2010/main" val="375188157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050" name="Picture 12" descr="ec-cooperation.pn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588" y="0"/>
            <a:ext cx="9140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Text Placeholder 2"/>
          <p:cNvSpPr>
            <a:spLocks noGrp="1"/>
          </p:cNvSpPr>
          <p:nvPr>
            <p:ph type="body" idx="1"/>
          </p:nvPr>
        </p:nvSpPr>
        <p:spPr bwMode="auto">
          <a:xfrm>
            <a:off x="395288" y="2514600"/>
            <a:ext cx="8291512"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en-US" smtClean="0"/>
          </a:p>
          <a:p>
            <a:pPr lvl="0"/>
            <a:endParaRPr lang="en-US" smtClean="0"/>
          </a:p>
          <a:p>
            <a:pPr lvl="0"/>
            <a:endParaRPr lang="en-US" smtClean="0"/>
          </a:p>
          <a:p>
            <a:pPr lvl="0"/>
            <a:endParaRPr lang="en-US" smtClean="0"/>
          </a:p>
          <a:p>
            <a:pPr lvl="0"/>
            <a:r>
              <a:rPr lang="de-DE" smtClean="0"/>
              <a:t>ICT</a:t>
            </a:r>
            <a:endParaRPr lang="en-US" smtClean="0"/>
          </a:p>
          <a:p>
            <a:pPr lvl="0"/>
            <a:endParaRPr lang="en-US" smtClean="0"/>
          </a:p>
          <a:p>
            <a:pPr lvl="0"/>
            <a:endParaRPr lang="en-US" smtClean="0"/>
          </a:p>
          <a:p>
            <a:pPr lvl="0"/>
            <a:endParaRPr lang="en-US" smtClean="0"/>
          </a:p>
          <a:p>
            <a:pPr lvl="0"/>
            <a:endParaRPr lang="en-US" smtClean="0"/>
          </a:p>
          <a:p>
            <a:pPr lvl="0"/>
            <a:endParaRPr lang="en-US" smtClean="0"/>
          </a:p>
          <a:p>
            <a:pPr lvl="0"/>
            <a:endParaRPr lang="en-US" smtClean="0"/>
          </a:p>
          <a:p>
            <a:pPr lvl="0"/>
            <a:r>
              <a:rPr lang="en-US" smtClean="0"/>
              <a:t>	European Centre for Modern Languages and European Commission cooperation on</a:t>
            </a:r>
            <a:br>
              <a:rPr lang="en-US" smtClean="0"/>
            </a:br>
            <a:r>
              <a:rPr lang="en-US" smtClean="0"/>
              <a:t>	    INNOVATIVE METHODOLOGIES AND ASSESSMENT IN LANGUAGE LEARNING</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base">
              <a:spcBef>
                <a:spcPts val="0"/>
              </a:spcBef>
              <a:spcAft>
                <a:spcPct val="0"/>
              </a:spcAft>
              <a:defRPr sz="1200">
                <a:solidFill>
                  <a:srgbClr val="000000"/>
                </a:solidFill>
                <a:latin typeface="+mn-lt"/>
                <a:cs typeface="+mn-cs"/>
              </a:defRPr>
            </a:lvl1pPr>
          </a:lstStyle>
          <a:p>
            <a:pPr>
              <a:defRPr/>
            </a:pPr>
            <a:endParaRPr lang="de-DE"/>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base">
              <a:spcBef>
                <a:spcPts val="0"/>
              </a:spcBef>
              <a:spcAft>
                <a:spcPct val="0"/>
              </a:spcAft>
              <a:defRPr sz="1200">
                <a:solidFill>
                  <a:srgbClr val="000000"/>
                </a:solidFill>
                <a:latin typeface="+mn-lt"/>
                <a:cs typeface="+mn-cs"/>
              </a:defRPr>
            </a:lvl1pPr>
          </a:lstStyle>
          <a:p>
            <a:pPr>
              <a:defRPr/>
            </a:pPr>
            <a:endParaRPr lang="de-DE"/>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base">
              <a:spcBef>
                <a:spcPts val="0"/>
              </a:spcBef>
              <a:spcAft>
                <a:spcPct val="0"/>
              </a:spcAft>
              <a:defRPr sz="1200">
                <a:solidFill>
                  <a:srgbClr val="000000"/>
                </a:solidFill>
                <a:latin typeface="+mn-lt"/>
                <a:cs typeface="+mn-cs"/>
              </a:defRPr>
            </a:lvl1pPr>
          </a:lstStyle>
          <a:p>
            <a:pPr>
              <a:defRPr/>
            </a:pPr>
            <a:fld id="{25922479-F320-43C2-A546-CFAB79B6D35A}" type="slidenum">
              <a:rPr lang="de-DE"/>
              <a:pPr>
                <a:defRPr/>
              </a:pPr>
              <a:t>‹#›</a:t>
            </a:fld>
            <a:endParaRPr lang="de-DE"/>
          </a:p>
        </p:txBody>
      </p:sp>
      <p:sp>
        <p:nvSpPr>
          <p:cNvPr id="8" name="Rectangle 7"/>
          <p:cNvSpPr/>
          <p:nvPr/>
        </p:nvSpPr>
        <p:spPr>
          <a:xfrm>
            <a:off x="1547813" y="188913"/>
            <a:ext cx="7200900" cy="276225"/>
          </a:xfrm>
          <a:prstGeom prst="rect">
            <a:avLst/>
          </a:prstGeom>
        </p:spPr>
        <p:txBody>
          <a:bodyPr>
            <a:spAutoFit/>
          </a:bodyPr>
          <a:lstStyle/>
          <a:p>
            <a:pPr algn="r" fontAlgn="base">
              <a:spcBef>
                <a:spcPct val="0"/>
              </a:spcBef>
              <a:spcAft>
                <a:spcPct val="0"/>
              </a:spcAft>
              <a:defRPr/>
            </a:pPr>
            <a:endParaRPr lang="en-US" sz="1200" dirty="0">
              <a:solidFill>
                <a:srgbClr val="0070C0"/>
              </a:solidFill>
              <a:latin typeface="Arial" pitchFamily="34" charset="0"/>
              <a:cs typeface="Arial" pitchFamily="34" charset="0"/>
            </a:endParaRPr>
          </a:p>
        </p:txBody>
      </p:sp>
      <p:sp>
        <p:nvSpPr>
          <p:cNvPr id="11" name="Rectangle 10"/>
          <p:cNvSpPr/>
          <p:nvPr/>
        </p:nvSpPr>
        <p:spPr>
          <a:xfrm>
            <a:off x="107950" y="6326188"/>
            <a:ext cx="7488238" cy="271462"/>
          </a:xfrm>
          <a:prstGeom prst="rect">
            <a:avLst/>
          </a:prstGeom>
        </p:spPr>
        <p:txBody>
          <a:bodyPr anchor="ctr">
            <a:spAutoFit/>
          </a:bodyPr>
          <a:lstStyle/>
          <a:p>
            <a:pPr fontAlgn="base">
              <a:lnSpc>
                <a:spcPts val="1500"/>
              </a:lnSpc>
              <a:spcBef>
                <a:spcPct val="0"/>
              </a:spcBef>
              <a:spcAft>
                <a:spcPct val="0"/>
              </a:spcAft>
              <a:defRPr/>
            </a:pPr>
            <a:endParaRPr lang="en-US" sz="1200" dirty="0">
              <a:solidFill>
                <a:srgbClr val="002060"/>
              </a:solidFill>
              <a:latin typeface="Arial" pitchFamily="34" charset="0"/>
              <a:cs typeface="Arial" pitchFamily="34" charset="0"/>
            </a:endParaRPr>
          </a:p>
        </p:txBody>
      </p:sp>
    </p:spTree>
    <p:extLst>
      <p:ext uri="{BB962C8B-B14F-4D97-AF65-F5344CB8AC3E}">
        <p14:creationId xmlns:p14="http://schemas.microsoft.com/office/powerpoint/2010/main" val="56122493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Lst>
  <p:txStyles>
    <p:titleStyle>
      <a:lvl1pPr algn="ctr" rtl="0" eaLnBrk="0" fontAlgn="base" hangingPunct="0">
        <a:spcBef>
          <a:spcPct val="0"/>
        </a:spcBef>
        <a:spcAft>
          <a:spcPct val="0"/>
        </a:spcAft>
        <a:defRPr sz="4400" kern="1200">
          <a:solidFill>
            <a:srgbClr val="0070C0"/>
          </a:solidFill>
          <a:latin typeface="+mj-lt"/>
          <a:ea typeface="+mj-ea"/>
          <a:cs typeface="+mj-cs"/>
        </a:defRPr>
      </a:lvl1pPr>
      <a:lvl2pPr algn="ctr" rtl="0" eaLnBrk="0" fontAlgn="base" hangingPunct="0">
        <a:spcBef>
          <a:spcPct val="0"/>
        </a:spcBef>
        <a:spcAft>
          <a:spcPct val="0"/>
        </a:spcAft>
        <a:defRPr sz="4400">
          <a:solidFill>
            <a:srgbClr val="0070C0"/>
          </a:solidFill>
          <a:latin typeface="Calibri" pitchFamily="34" charset="0"/>
        </a:defRPr>
      </a:lvl2pPr>
      <a:lvl3pPr algn="ctr" rtl="0" eaLnBrk="0" fontAlgn="base" hangingPunct="0">
        <a:spcBef>
          <a:spcPct val="0"/>
        </a:spcBef>
        <a:spcAft>
          <a:spcPct val="0"/>
        </a:spcAft>
        <a:defRPr sz="4400">
          <a:solidFill>
            <a:srgbClr val="0070C0"/>
          </a:solidFill>
          <a:latin typeface="Calibri" pitchFamily="34" charset="0"/>
        </a:defRPr>
      </a:lvl3pPr>
      <a:lvl4pPr algn="ctr" rtl="0" eaLnBrk="0" fontAlgn="base" hangingPunct="0">
        <a:spcBef>
          <a:spcPct val="0"/>
        </a:spcBef>
        <a:spcAft>
          <a:spcPct val="0"/>
        </a:spcAft>
        <a:defRPr sz="4400">
          <a:solidFill>
            <a:srgbClr val="0070C0"/>
          </a:solidFill>
          <a:latin typeface="Calibri" pitchFamily="34" charset="0"/>
        </a:defRPr>
      </a:lvl4pPr>
      <a:lvl5pPr algn="ctr" rtl="0" eaLnBrk="0" fontAlgn="base" hangingPunct="0">
        <a:spcBef>
          <a:spcPct val="0"/>
        </a:spcBef>
        <a:spcAft>
          <a:spcPct val="0"/>
        </a:spcAft>
        <a:defRPr sz="4400">
          <a:solidFill>
            <a:srgbClr val="0070C0"/>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algn="ctr" rtl="0" eaLnBrk="0" fontAlgn="base" hangingPunct="0">
        <a:lnSpc>
          <a:spcPts val="1500"/>
        </a:lnSpc>
        <a:spcBef>
          <a:spcPct val="20000"/>
        </a:spcBef>
        <a:spcAft>
          <a:spcPct val="0"/>
        </a:spcAft>
        <a:buFont typeface="Arial" charset="0"/>
        <a:defRPr sz="20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jpeg"/><Relationship Id="rId2" Type="http://schemas.openxmlformats.org/officeDocument/2006/relationships/hyperlink" Target="http://relang.ecml.at/en-us" TargetMode="External"/><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30713281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288" y="908721"/>
            <a:ext cx="8291512" cy="234279"/>
          </a:xfrm>
        </p:spPr>
        <p:txBody>
          <a:bodyPr/>
          <a:lstStyle/>
          <a:p>
            <a:pPr algn="r"/>
            <a:endParaRPr lang="en-US" dirty="0"/>
          </a:p>
        </p:txBody>
      </p:sp>
      <p:sp>
        <p:nvSpPr>
          <p:cNvPr id="3" name="Content Placeholder 2"/>
          <p:cNvSpPr>
            <a:spLocks noGrp="1"/>
          </p:cNvSpPr>
          <p:nvPr>
            <p:ph idx="1"/>
          </p:nvPr>
        </p:nvSpPr>
        <p:spPr>
          <a:xfrm>
            <a:off x="395536" y="1219200"/>
            <a:ext cx="8291264" cy="4658073"/>
          </a:xfrm>
        </p:spPr>
        <p:txBody>
          <a:bodyPr/>
          <a:lstStyle/>
          <a:p>
            <a:endParaRPr lang="lv-LV" sz="4000" i="1" dirty="0" smtClean="0"/>
          </a:p>
          <a:p>
            <a:endParaRPr lang="lv-LV" sz="4000" i="1" dirty="0"/>
          </a:p>
          <a:p>
            <a:r>
              <a:rPr lang="en-GB" sz="4000" i="1" dirty="0" smtClean="0"/>
              <a:t>Constructing </a:t>
            </a:r>
            <a:r>
              <a:rPr lang="en-GB" sz="4000" i="1" dirty="0"/>
              <a:t>valid language tests and </a:t>
            </a:r>
            <a:endParaRPr lang="lv-LV" sz="4000" i="1" dirty="0" smtClean="0"/>
          </a:p>
          <a:p>
            <a:endParaRPr lang="lv-LV" sz="4000" i="1" dirty="0" smtClean="0"/>
          </a:p>
          <a:p>
            <a:r>
              <a:rPr lang="en-GB" sz="4000" i="1" dirty="0" smtClean="0"/>
              <a:t>examinations </a:t>
            </a:r>
            <a:r>
              <a:rPr lang="en-GB" sz="4000" i="1" dirty="0"/>
              <a:t>based on the </a:t>
            </a:r>
            <a:r>
              <a:rPr lang="en-GB" sz="4000" i="1" dirty="0" smtClean="0"/>
              <a:t>CEFR</a:t>
            </a:r>
            <a:endParaRPr lang="lv-LV" sz="4000" i="1" dirty="0" smtClean="0"/>
          </a:p>
          <a:p>
            <a:endParaRPr lang="lv-LV" sz="4000" i="1" dirty="0"/>
          </a:p>
          <a:p>
            <a:endParaRPr lang="en-US" sz="4000" dirty="0"/>
          </a:p>
          <a:p>
            <a:r>
              <a:rPr lang="en-GB" dirty="0" smtClean="0"/>
              <a:t>National </a:t>
            </a:r>
            <a:r>
              <a:rPr lang="en-GB" dirty="0"/>
              <a:t>Centre for Education </a:t>
            </a:r>
            <a:endParaRPr lang="lv-LV" dirty="0" smtClean="0"/>
          </a:p>
          <a:p>
            <a:r>
              <a:rPr lang="en-GB" dirty="0" smtClean="0"/>
              <a:t>Riga</a:t>
            </a:r>
            <a:r>
              <a:rPr lang="en-GB" dirty="0"/>
              <a:t>, 29-31 October 2014</a:t>
            </a:r>
            <a:endParaRPr lang="en-US" dirty="0"/>
          </a:p>
          <a:p>
            <a:endParaRPr lang="en-US" dirty="0"/>
          </a:p>
        </p:txBody>
      </p:sp>
    </p:spTree>
    <p:extLst>
      <p:ext uri="{BB962C8B-B14F-4D97-AF65-F5344CB8AC3E}">
        <p14:creationId xmlns:p14="http://schemas.microsoft.com/office/powerpoint/2010/main" val="24693746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388" y="549275"/>
            <a:ext cx="8964612" cy="1079500"/>
          </a:xfrm>
        </p:spPr>
        <p:txBody>
          <a:bodyPr/>
          <a:lstStyle/>
          <a:p>
            <a:pPr>
              <a:defRPr/>
            </a:pPr>
            <a:r>
              <a:rPr lang="en-US" sz="2400" b="1" dirty="0" smtClean="0">
                <a:solidFill>
                  <a:srgbClr val="002060"/>
                </a:solidFill>
              </a:rPr>
              <a:t> European Centre for Modern Languages and European Commission cooperation </a:t>
            </a:r>
            <a:endParaRPr lang="en-US" sz="2400" dirty="0"/>
          </a:p>
        </p:txBody>
      </p:sp>
      <p:pic>
        <p:nvPicPr>
          <p:cNvPr id="19459" name="dnn_dnnLOGO_imgLogo" descr="RELANG">
            <a:hlinkClick r:id="rId2" tooltip="RELANG"/>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403350" y="1268413"/>
            <a:ext cx="2667000" cy="865187"/>
          </a:xfrm>
        </p:spPr>
      </p:pic>
      <p:sp>
        <p:nvSpPr>
          <p:cNvPr id="19460" name="Rectangle 5"/>
          <p:cNvSpPr>
            <a:spLocks noChangeArrowheads="1"/>
          </p:cNvSpPr>
          <p:nvPr/>
        </p:nvSpPr>
        <p:spPr bwMode="auto">
          <a:xfrm>
            <a:off x="2411413" y="2492375"/>
            <a:ext cx="2808287"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fontAlgn="base">
              <a:spcBef>
                <a:spcPct val="0"/>
              </a:spcBef>
              <a:spcAft>
                <a:spcPct val="0"/>
              </a:spcAft>
            </a:pPr>
            <a:r>
              <a:rPr lang="en-US" sz="1400" b="1">
                <a:solidFill>
                  <a:prstClr val="black"/>
                </a:solidFill>
                <a:latin typeface="Arial" charset="0"/>
              </a:rPr>
              <a:t>José Noijons (coordinator)</a:t>
            </a:r>
            <a:r>
              <a:rPr lang="en-US" sz="1400">
                <a:solidFill>
                  <a:prstClr val="black"/>
                </a:solidFill>
                <a:latin typeface="Arial" charset="0"/>
              </a:rPr>
              <a:t/>
            </a:r>
            <a:br>
              <a:rPr lang="en-US" sz="1400">
                <a:solidFill>
                  <a:prstClr val="black"/>
                </a:solidFill>
                <a:latin typeface="Arial" charset="0"/>
              </a:rPr>
            </a:br>
            <a:r>
              <a:rPr lang="en-US" sz="1400">
                <a:solidFill>
                  <a:prstClr val="black"/>
                </a:solidFill>
                <a:latin typeface="Arial" charset="0"/>
              </a:rPr>
              <a:t>Dutch Institute for Educational Measurement</a:t>
            </a:r>
            <a:br>
              <a:rPr lang="en-US" sz="1400">
                <a:solidFill>
                  <a:prstClr val="black"/>
                </a:solidFill>
                <a:latin typeface="Arial" charset="0"/>
              </a:rPr>
            </a:br>
            <a:r>
              <a:rPr lang="en-US" sz="1400">
                <a:solidFill>
                  <a:prstClr val="black"/>
                </a:solidFill>
                <a:latin typeface="Arial" charset="0"/>
              </a:rPr>
              <a:t>The Netherlands</a:t>
            </a:r>
          </a:p>
        </p:txBody>
      </p:sp>
      <p:sp>
        <p:nvSpPr>
          <p:cNvPr id="19461" name="Rectangle 8"/>
          <p:cNvSpPr>
            <a:spLocks noChangeArrowheads="1"/>
          </p:cNvSpPr>
          <p:nvPr/>
        </p:nvSpPr>
        <p:spPr bwMode="auto">
          <a:xfrm>
            <a:off x="6804025" y="2781300"/>
            <a:ext cx="1655763"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fontAlgn="base">
              <a:spcBef>
                <a:spcPct val="0"/>
              </a:spcBef>
              <a:spcAft>
                <a:spcPct val="0"/>
              </a:spcAft>
            </a:pPr>
            <a:r>
              <a:rPr lang="en-US" sz="1400" b="1">
                <a:solidFill>
                  <a:prstClr val="black"/>
                </a:solidFill>
                <a:latin typeface="Arial" charset="0"/>
              </a:rPr>
              <a:t>Jana Berešová</a:t>
            </a:r>
            <a:r>
              <a:rPr lang="en-US" sz="1400">
                <a:solidFill>
                  <a:prstClr val="black"/>
                </a:solidFill>
                <a:latin typeface="Arial" charset="0"/>
              </a:rPr>
              <a:t> </a:t>
            </a:r>
            <a:br>
              <a:rPr lang="en-US" sz="1400">
                <a:solidFill>
                  <a:prstClr val="black"/>
                </a:solidFill>
                <a:latin typeface="Arial" charset="0"/>
              </a:rPr>
            </a:br>
            <a:r>
              <a:rPr lang="en-US" sz="1400">
                <a:solidFill>
                  <a:prstClr val="black"/>
                </a:solidFill>
                <a:latin typeface="Arial" charset="0"/>
              </a:rPr>
              <a:t>Trnava University</a:t>
            </a:r>
            <a:br>
              <a:rPr lang="en-US" sz="1400">
                <a:solidFill>
                  <a:prstClr val="black"/>
                </a:solidFill>
                <a:latin typeface="Arial" charset="0"/>
              </a:rPr>
            </a:br>
            <a:r>
              <a:rPr lang="en-US" sz="1400">
                <a:solidFill>
                  <a:prstClr val="black"/>
                </a:solidFill>
                <a:latin typeface="Arial" charset="0"/>
              </a:rPr>
              <a:t>Slovak Republic</a:t>
            </a:r>
          </a:p>
        </p:txBody>
      </p:sp>
      <p:sp>
        <p:nvSpPr>
          <p:cNvPr id="19462" name="Rectangle 11"/>
          <p:cNvSpPr>
            <a:spLocks noChangeArrowheads="1"/>
          </p:cNvSpPr>
          <p:nvPr/>
        </p:nvSpPr>
        <p:spPr bwMode="auto">
          <a:xfrm>
            <a:off x="6119813" y="4652963"/>
            <a:ext cx="3024187" cy="1169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fontAlgn="base">
              <a:spcBef>
                <a:spcPct val="0"/>
              </a:spcBef>
              <a:spcAft>
                <a:spcPct val="0"/>
              </a:spcAft>
            </a:pPr>
            <a:r>
              <a:rPr lang="en-US" sz="1400" b="1">
                <a:solidFill>
                  <a:prstClr val="black"/>
                </a:solidFill>
                <a:latin typeface="Arial" charset="0"/>
              </a:rPr>
              <a:t>Gabor Szabo</a:t>
            </a:r>
            <a:r>
              <a:rPr lang="en-US" sz="1400">
                <a:solidFill>
                  <a:prstClr val="black"/>
                </a:solidFill>
                <a:latin typeface="Arial" charset="0"/>
              </a:rPr>
              <a:t/>
            </a:r>
            <a:br>
              <a:rPr lang="en-US" sz="1400">
                <a:solidFill>
                  <a:prstClr val="black"/>
                </a:solidFill>
                <a:latin typeface="Arial" charset="0"/>
              </a:rPr>
            </a:br>
            <a:r>
              <a:rPr lang="en-US" sz="1400">
                <a:solidFill>
                  <a:prstClr val="black"/>
                </a:solidFill>
                <a:latin typeface="Arial" charset="0"/>
              </a:rPr>
              <a:t>European Consortium for the Certificate of Attainment in Modern Languages</a:t>
            </a:r>
            <a:br>
              <a:rPr lang="en-US" sz="1400">
                <a:solidFill>
                  <a:prstClr val="black"/>
                </a:solidFill>
                <a:latin typeface="Arial" charset="0"/>
              </a:rPr>
            </a:br>
            <a:r>
              <a:rPr lang="en-US" sz="1400">
                <a:solidFill>
                  <a:prstClr val="black"/>
                </a:solidFill>
                <a:latin typeface="Arial" charset="0"/>
              </a:rPr>
              <a:t>Hungary</a:t>
            </a:r>
          </a:p>
        </p:txBody>
      </p:sp>
      <p:sp>
        <p:nvSpPr>
          <p:cNvPr id="19463" name="Rectangle 13"/>
          <p:cNvSpPr>
            <a:spLocks noChangeArrowheads="1"/>
          </p:cNvSpPr>
          <p:nvPr/>
        </p:nvSpPr>
        <p:spPr bwMode="auto">
          <a:xfrm>
            <a:off x="1979613" y="4292600"/>
            <a:ext cx="252095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fontAlgn="base">
              <a:spcBef>
                <a:spcPct val="0"/>
              </a:spcBef>
              <a:spcAft>
                <a:spcPct val="0"/>
              </a:spcAft>
            </a:pPr>
            <a:r>
              <a:rPr lang="fr-FR" sz="1400" b="1">
                <a:solidFill>
                  <a:prstClr val="black"/>
                </a:solidFill>
                <a:latin typeface="Arial" charset="0"/>
              </a:rPr>
              <a:t>Gilles Breton</a:t>
            </a:r>
            <a:br>
              <a:rPr lang="fr-FR" sz="1400" b="1">
                <a:solidFill>
                  <a:prstClr val="black"/>
                </a:solidFill>
                <a:latin typeface="Arial" charset="0"/>
              </a:rPr>
            </a:br>
            <a:r>
              <a:rPr lang="fr-FR" sz="1400">
                <a:solidFill>
                  <a:prstClr val="black"/>
                </a:solidFill>
                <a:latin typeface="Arial" charset="0"/>
              </a:rPr>
              <a:t>Centre international d'études pédagogiques</a:t>
            </a:r>
            <a:br>
              <a:rPr lang="fr-FR" sz="1400">
                <a:solidFill>
                  <a:prstClr val="black"/>
                </a:solidFill>
                <a:latin typeface="Arial" charset="0"/>
              </a:rPr>
            </a:br>
            <a:r>
              <a:rPr lang="fr-FR" sz="1400">
                <a:solidFill>
                  <a:prstClr val="black"/>
                </a:solidFill>
                <a:latin typeface="Arial" charset="0"/>
              </a:rPr>
              <a:t>France</a:t>
            </a:r>
            <a:endParaRPr lang="en-US" sz="1400">
              <a:solidFill>
                <a:prstClr val="black"/>
              </a:solidFill>
              <a:latin typeface="Arial" charset="0"/>
            </a:endParaRPr>
          </a:p>
        </p:txBody>
      </p:sp>
      <p:pic>
        <p:nvPicPr>
          <p:cNvPr id="19464" name="Picture 15" descr="http://relang.ecml.at/portals/2/images/nojons.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42988" y="2420938"/>
            <a:ext cx="1285875" cy="1171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5" name="Picture 16" descr="http://relang.ecml.at/portals/2/images/beresova.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35600" y="2565400"/>
            <a:ext cx="1265238" cy="1171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6" name="Picture 17" descr="http://relang.ecml.at/portals/2/images/breton.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8313" y="4221163"/>
            <a:ext cx="1266825" cy="1176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7" name="Picture 18" descr="http://relang.ecml.at/portals/2/images/szabo.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43438" y="4581525"/>
            <a:ext cx="1333500" cy="1176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808413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lv-LV" dirty="0" err="1" smtClean="0"/>
              <a:t>Aims</a:t>
            </a:r>
            <a:endParaRPr lang="en-US" dirty="0"/>
          </a:p>
        </p:txBody>
      </p:sp>
      <p:sp>
        <p:nvSpPr>
          <p:cNvPr id="3" name="Content Placeholder 2"/>
          <p:cNvSpPr>
            <a:spLocks noGrp="1"/>
          </p:cNvSpPr>
          <p:nvPr>
            <p:ph idx="1"/>
          </p:nvPr>
        </p:nvSpPr>
        <p:spPr/>
        <p:txBody>
          <a:bodyPr/>
          <a:lstStyle/>
          <a:p>
            <a:pPr marL="342900" lvl="0" indent="-342900" algn="just">
              <a:lnSpc>
                <a:spcPct val="100000"/>
              </a:lnSpc>
              <a:buFont typeface="Arial" pitchFamily="34" charset="0"/>
              <a:buChar char="•"/>
            </a:pPr>
            <a:endParaRPr lang="lv-LV" dirty="0" smtClean="0"/>
          </a:p>
          <a:p>
            <a:pPr marL="342900" lvl="0" indent="-342900" algn="just">
              <a:lnSpc>
                <a:spcPct val="100000"/>
              </a:lnSpc>
              <a:buFont typeface="Arial" pitchFamily="34" charset="0"/>
              <a:buChar char="•"/>
            </a:pPr>
            <a:r>
              <a:rPr lang="lv-LV" sz="3200" dirty="0"/>
              <a:t>t</a:t>
            </a:r>
            <a:r>
              <a:rPr lang="en-GB" sz="3200" dirty="0" smtClean="0"/>
              <a:t>o evaluate the existing foreign language examinations for </a:t>
            </a:r>
            <a:r>
              <a:rPr lang="lv-LV" sz="3200" dirty="0" smtClean="0"/>
              <a:t>G</a:t>
            </a:r>
            <a:r>
              <a:rPr lang="en-GB" sz="3200" dirty="0" err="1" smtClean="0"/>
              <a:t>rade</a:t>
            </a:r>
            <a:r>
              <a:rPr lang="en-GB" sz="3200" dirty="0" smtClean="0"/>
              <a:t> 9;</a:t>
            </a:r>
            <a:endParaRPr lang="lv-LV" sz="3200" dirty="0" smtClean="0"/>
          </a:p>
          <a:p>
            <a:pPr marL="342900" lvl="0" indent="-342900" algn="just">
              <a:lnSpc>
                <a:spcPct val="100000"/>
              </a:lnSpc>
              <a:buFont typeface="Arial" pitchFamily="34" charset="0"/>
              <a:buChar char="•"/>
            </a:pPr>
            <a:r>
              <a:rPr lang="lv-LV" sz="3200" dirty="0" smtClean="0"/>
              <a:t>t</a:t>
            </a:r>
            <a:r>
              <a:rPr lang="en-GB" sz="3200" dirty="0" smtClean="0"/>
              <a:t>o analyse how the examinations reflect the required CEFR levels (</a:t>
            </a:r>
            <a:r>
              <a:rPr lang="lv-LV" sz="3200" dirty="0" smtClean="0"/>
              <a:t>A2 / B1</a:t>
            </a:r>
            <a:r>
              <a:rPr lang="en-GB" sz="3200" dirty="0" smtClean="0"/>
              <a:t>);</a:t>
            </a:r>
            <a:endParaRPr lang="lv-LV" sz="3200" dirty="0" smtClean="0"/>
          </a:p>
          <a:p>
            <a:pPr marL="342900" lvl="0" indent="-342900" algn="just">
              <a:lnSpc>
                <a:spcPct val="100000"/>
              </a:lnSpc>
              <a:buFont typeface="Arial" pitchFamily="34" charset="0"/>
              <a:buChar char="•"/>
            </a:pPr>
            <a:r>
              <a:rPr lang="lv-LV" sz="3200" dirty="0" smtClean="0"/>
              <a:t>t</a:t>
            </a:r>
            <a:r>
              <a:rPr lang="en-GB" sz="3200" dirty="0" smtClean="0"/>
              <a:t>o understand how the use of the CEFR model of language use can lead to more valid and reliable language testing.</a:t>
            </a:r>
            <a:endParaRPr lang="en-US" sz="3200" dirty="0" smtClean="0"/>
          </a:p>
          <a:p>
            <a:endParaRPr lang="en-US" dirty="0"/>
          </a:p>
        </p:txBody>
      </p:sp>
    </p:spTree>
    <p:extLst>
      <p:ext uri="{BB962C8B-B14F-4D97-AF65-F5344CB8AC3E}">
        <p14:creationId xmlns:p14="http://schemas.microsoft.com/office/powerpoint/2010/main" val="19164946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lv-LV" dirty="0" err="1" smtClean="0"/>
              <a:t>The</a:t>
            </a:r>
            <a:r>
              <a:rPr lang="lv-LV" dirty="0" smtClean="0"/>
              <a:t> CEFR </a:t>
            </a:r>
            <a:r>
              <a:rPr lang="lv-LV" dirty="0" err="1" smtClean="0"/>
              <a:t>approach</a:t>
            </a:r>
            <a:r>
              <a:rPr lang="lv-LV" dirty="0" smtClean="0"/>
              <a:t>: </a:t>
            </a:r>
            <a:endParaRPr lang="en-US" dirty="0"/>
          </a:p>
        </p:txBody>
      </p:sp>
      <p:sp>
        <p:nvSpPr>
          <p:cNvPr id="3" name="Content Placeholder 2"/>
          <p:cNvSpPr>
            <a:spLocks noGrp="1"/>
          </p:cNvSpPr>
          <p:nvPr>
            <p:ph idx="1"/>
          </p:nvPr>
        </p:nvSpPr>
        <p:spPr/>
        <p:txBody>
          <a:bodyPr/>
          <a:lstStyle/>
          <a:p>
            <a:endParaRPr lang="en-US" dirty="0" smtClean="0"/>
          </a:p>
          <a:p>
            <a:pPr marL="342900" lvl="0" indent="-342900" algn="just">
              <a:lnSpc>
                <a:spcPct val="100000"/>
              </a:lnSpc>
              <a:buFont typeface="Arial" pitchFamily="34" charset="0"/>
              <a:buChar char="•"/>
            </a:pPr>
            <a:r>
              <a:rPr lang="lv-LV" sz="2800" dirty="0" smtClean="0"/>
              <a:t>a</a:t>
            </a:r>
            <a:r>
              <a:rPr lang="en-GB" sz="2800" dirty="0" err="1" smtClean="0"/>
              <a:t>ctions</a:t>
            </a:r>
            <a:r>
              <a:rPr lang="en-GB" sz="2800" dirty="0" smtClean="0"/>
              <a:t> performed by persons - individuals and social agents;</a:t>
            </a:r>
            <a:endParaRPr lang="en-US" sz="2800" dirty="0" smtClean="0"/>
          </a:p>
          <a:p>
            <a:pPr marL="342900" lvl="0" indent="-342900" algn="just">
              <a:lnSpc>
                <a:spcPct val="100000"/>
              </a:lnSpc>
              <a:buFont typeface="Arial" pitchFamily="34" charset="0"/>
              <a:buChar char="•"/>
            </a:pPr>
            <a:r>
              <a:rPr lang="lv-LV" sz="2800" dirty="0" smtClean="0"/>
              <a:t>a</a:t>
            </a:r>
            <a:r>
              <a:rPr lang="en-GB" sz="2800" dirty="0" smtClean="0"/>
              <a:t> range of competences, both general and in particular communicative language competences;</a:t>
            </a:r>
            <a:endParaRPr lang="en-US" sz="2800" dirty="0" smtClean="0"/>
          </a:p>
          <a:p>
            <a:pPr marL="342900" lvl="0" indent="-342900" algn="just">
              <a:lnSpc>
                <a:spcPct val="100000"/>
              </a:lnSpc>
              <a:buFont typeface="Arial" pitchFamily="34" charset="0"/>
              <a:buChar char="•"/>
            </a:pPr>
            <a:r>
              <a:rPr lang="lv-LV" sz="2800" dirty="0" smtClean="0"/>
              <a:t>v</a:t>
            </a:r>
            <a:r>
              <a:rPr lang="en-GB" sz="2800" dirty="0" err="1" smtClean="0"/>
              <a:t>arious</a:t>
            </a:r>
            <a:r>
              <a:rPr lang="en-GB" sz="2800" dirty="0" smtClean="0"/>
              <a:t> contexts under various conditions and constraints to engage in language activities;</a:t>
            </a:r>
            <a:endParaRPr lang="en-US" sz="2800" dirty="0" smtClean="0"/>
          </a:p>
          <a:p>
            <a:pPr marL="342900" lvl="0" indent="-342900" algn="just">
              <a:lnSpc>
                <a:spcPct val="100000"/>
              </a:lnSpc>
              <a:buFont typeface="Arial" pitchFamily="34" charset="0"/>
              <a:buChar char="•"/>
            </a:pPr>
            <a:r>
              <a:rPr lang="lv-LV" sz="2800" dirty="0" smtClean="0"/>
              <a:t>l</a:t>
            </a:r>
            <a:r>
              <a:rPr lang="en-GB" sz="2800" dirty="0" err="1" smtClean="0"/>
              <a:t>anguage</a:t>
            </a:r>
            <a:r>
              <a:rPr lang="en-GB" sz="2800" dirty="0" smtClean="0"/>
              <a:t> processes to produce and/or receive texts in relation to themes in specific domains.</a:t>
            </a:r>
            <a:endParaRPr lang="en-US" sz="2800" dirty="0" smtClean="0"/>
          </a:p>
          <a:p>
            <a:pPr marL="342900" indent="-342900" algn="just">
              <a:lnSpc>
                <a:spcPct val="100000"/>
              </a:lnSpc>
              <a:buFont typeface="Arial" pitchFamily="34" charset="0"/>
              <a:buChar char="•"/>
            </a:pPr>
            <a:endParaRPr lang="en-US" sz="2800" dirty="0"/>
          </a:p>
        </p:txBody>
      </p:sp>
    </p:spTree>
    <p:extLst>
      <p:ext uri="{BB962C8B-B14F-4D97-AF65-F5344CB8AC3E}">
        <p14:creationId xmlns:p14="http://schemas.microsoft.com/office/powerpoint/2010/main" val="9536088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lv-LV" dirty="0" err="1" smtClean="0"/>
              <a:t>Benchmarking</a:t>
            </a:r>
            <a:endParaRPr lang="en-US" dirty="0"/>
          </a:p>
        </p:txBody>
      </p:sp>
      <p:sp>
        <p:nvSpPr>
          <p:cNvPr id="3" name="Content Placeholder 2"/>
          <p:cNvSpPr>
            <a:spLocks noGrp="1"/>
          </p:cNvSpPr>
          <p:nvPr>
            <p:ph idx="1"/>
          </p:nvPr>
        </p:nvSpPr>
        <p:spPr/>
        <p:txBody>
          <a:bodyPr/>
          <a:lstStyle/>
          <a:p>
            <a:pPr marL="457200" indent="-457200" algn="just">
              <a:lnSpc>
                <a:spcPct val="100000"/>
              </a:lnSpc>
              <a:buFont typeface="Arial" pitchFamily="34" charset="0"/>
              <a:buChar char="•"/>
            </a:pPr>
            <a:r>
              <a:rPr lang="lv-LV" sz="2800" dirty="0" err="1"/>
              <a:t>p</a:t>
            </a:r>
            <a:r>
              <a:rPr lang="lv-LV" sz="2800" dirty="0" err="1" smtClean="0"/>
              <a:t>roductive</a:t>
            </a:r>
            <a:r>
              <a:rPr lang="lv-LV" sz="2800" dirty="0" smtClean="0"/>
              <a:t> </a:t>
            </a:r>
            <a:r>
              <a:rPr lang="lv-LV" sz="2800" dirty="0" err="1" smtClean="0"/>
              <a:t>skills</a:t>
            </a:r>
            <a:r>
              <a:rPr lang="lv-LV" sz="2800" dirty="0" smtClean="0"/>
              <a:t>; </a:t>
            </a:r>
          </a:p>
          <a:p>
            <a:pPr marL="457200" indent="-457200" algn="just">
              <a:lnSpc>
                <a:spcPct val="100000"/>
              </a:lnSpc>
              <a:buFont typeface="Arial" pitchFamily="34" charset="0"/>
              <a:buChar char="•"/>
            </a:pPr>
            <a:r>
              <a:rPr lang="lv-LV" sz="2800" dirty="0" smtClean="0"/>
              <a:t>p</a:t>
            </a:r>
            <a:r>
              <a:rPr lang="en-GB" sz="2800" dirty="0" err="1" smtClean="0"/>
              <a:t>erformance</a:t>
            </a:r>
            <a:r>
              <a:rPr lang="en-GB" sz="2800" dirty="0" smtClean="0"/>
              <a:t> samples </a:t>
            </a:r>
            <a:r>
              <a:rPr lang="lv-LV" sz="2800" dirty="0" smtClean="0"/>
              <a:t>to </a:t>
            </a:r>
            <a:r>
              <a:rPr lang="en-GB" sz="2800" dirty="0" smtClean="0"/>
              <a:t>be used for benchmarking purposes</a:t>
            </a:r>
            <a:r>
              <a:rPr lang="lv-LV" sz="2800" dirty="0" smtClean="0"/>
              <a:t>; </a:t>
            </a:r>
          </a:p>
          <a:p>
            <a:pPr marL="457200" indent="-457200" algn="just">
              <a:lnSpc>
                <a:spcPct val="100000"/>
              </a:lnSpc>
              <a:buFont typeface="Arial" pitchFamily="34" charset="0"/>
              <a:buChar char="•"/>
            </a:pPr>
            <a:r>
              <a:rPr lang="lv-LV" sz="2800" dirty="0" err="1"/>
              <a:t>s</a:t>
            </a:r>
            <a:r>
              <a:rPr lang="lv-LV" sz="2800" dirty="0" err="1" smtClean="0"/>
              <a:t>et</a:t>
            </a:r>
            <a:r>
              <a:rPr lang="lv-LV" sz="2800" dirty="0" smtClean="0"/>
              <a:t> </a:t>
            </a:r>
            <a:r>
              <a:rPr lang="lv-LV" sz="2800" dirty="0" err="1" smtClean="0"/>
              <a:t>standards</a:t>
            </a:r>
            <a:r>
              <a:rPr lang="lv-LV" sz="2800" dirty="0" smtClean="0"/>
              <a:t> </a:t>
            </a:r>
            <a:r>
              <a:rPr lang="lv-LV" sz="2800" dirty="0" err="1" smtClean="0"/>
              <a:t>for</a:t>
            </a:r>
            <a:r>
              <a:rPr lang="lv-LV" sz="2800" dirty="0" smtClean="0"/>
              <a:t> </a:t>
            </a:r>
            <a:r>
              <a:rPr lang="lv-LV" sz="2800" dirty="0" err="1" smtClean="0"/>
              <a:t>individual</a:t>
            </a:r>
            <a:r>
              <a:rPr lang="lv-LV" sz="2800" dirty="0" smtClean="0"/>
              <a:t> </a:t>
            </a:r>
            <a:r>
              <a:rPr lang="lv-LV" sz="2800" dirty="0" err="1" smtClean="0"/>
              <a:t>levels</a:t>
            </a:r>
            <a:r>
              <a:rPr lang="lv-LV" sz="2800" dirty="0" smtClean="0"/>
              <a:t>. </a:t>
            </a:r>
          </a:p>
          <a:p>
            <a:pPr marL="457200" indent="-457200" algn="just">
              <a:lnSpc>
                <a:spcPct val="100000"/>
              </a:lnSpc>
              <a:buFont typeface="Arial" pitchFamily="34" charset="0"/>
              <a:buChar char="•"/>
            </a:pPr>
            <a:endParaRPr lang="en-US" sz="2800" dirty="0" smtClean="0"/>
          </a:p>
          <a:p>
            <a:pPr algn="just">
              <a:lnSpc>
                <a:spcPct val="100000"/>
              </a:lnSpc>
            </a:pPr>
            <a:endParaRPr lang="en-US" sz="2800" dirty="0"/>
          </a:p>
        </p:txBody>
      </p:sp>
    </p:spTree>
    <p:extLst>
      <p:ext uri="{BB962C8B-B14F-4D97-AF65-F5344CB8AC3E}">
        <p14:creationId xmlns:p14="http://schemas.microsoft.com/office/powerpoint/2010/main" val="1001852991"/>
      </p:ext>
    </p:extLst>
  </p:cSld>
  <p:clrMapOvr>
    <a:masterClrMapping/>
  </p:clrMapOvr>
</p:sld>
</file>

<file path=ppt/theme/theme1.xml><?xml version="1.0" encoding="utf-8"?>
<a:theme xmlns:a="http://schemas.openxmlformats.org/drawingml/2006/main" name="Proposal RELANG">
  <a:themeElements>
    <a:clrScheme name="chris">
      <a:dk1>
        <a:sysClr val="windowText" lastClr="000000"/>
      </a:dk1>
      <a:lt1>
        <a:sysClr val="window" lastClr="FFFFFF"/>
      </a:lt1>
      <a:dk2>
        <a:srgbClr val="92D050"/>
      </a:dk2>
      <a:lt2>
        <a:srgbClr val="F4E7ED"/>
      </a:lt2>
      <a:accent1>
        <a:srgbClr val="E36305"/>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TotalTime>
  <Words>305</Words>
  <Application>Microsoft Office PowerPoint</Application>
  <PresentationFormat>Slaidrāde ekrānā (4:3)</PresentationFormat>
  <Paragraphs>33</Paragraphs>
  <Slides>6</Slides>
  <Notes>2</Notes>
  <HiddenSlides>0</HiddenSlides>
  <MMClips>0</MMClips>
  <ScaleCrop>false</ScaleCrop>
  <HeadingPairs>
    <vt:vector size="4" baseType="variant">
      <vt:variant>
        <vt:lpstr>Dizains</vt:lpstr>
      </vt:variant>
      <vt:variant>
        <vt:i4>1</vt:i4>
      </vt:variant>
      <vt:variant>
        <vt:lpstr>Slaidu virsraksti</vt:lpstr>
      </vt:variant>
      <vt:variant>
        <vt:i4>6</vt:i4>
      </vt:variant>
    </vt:vector>
  </HeadingPairs>
  <TitlesOfParts>
    <vt:vector size="7" baseType="lpstr">
      <vt:lpstr>Proposal RELANG</vt:lpstr>
      <vt:lpstr>PowerPoint prezentācija</vt:lpstr>
      <vt:lpstr>PowerPoint prezentācija</vt:lpstr>
      <vt:lpstr> European Centre for Modern Languages and European Commission cooperation </vt:lpstr>
      <vt:lpstr>Aims</vt:lpstr>
      <vt:lpstr>The CEFR approach: </vt:lpstr>
      <vt:lpstr>Benchmarking</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Tatjana Kunda</dc:creator>
  <cp:lastModifiedBy>Aiva</cp:lastModifiedBy>
  <cp:revision>3</cp:revision>
  <dcterms:created xsi:type="dcterms:W3CDTF">2015-02-04T20:13:02Z</dcterms:created>
  <dcterms:modified xsi:type="dcterms:W3CDTF">2015-02-08T09:07:33Z</dcterms:modified>
</cp:coreProperties>
</file>