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75" r:id="rId4"/>
    <p:sldId id="282" r:id="rId5"/>
    <p:sldId id="262" r:id="rId6"/>
    <p:sldId id="264" r:id="rId7"/>
    <p:sldId id="261" r:id="rId8"/>
    <p:sldId id="260" r:id="rId9"/>
    <p:sldId id="266" r:id="rId10"/>
    <p:sldId id="268" r:id="rId11"/>
    <p:sldId id="269" r:id="rId12"/>
    <p:sldId id="276" r:id="rId13"/>
    <p:sldId id="281" r:id="rId14"/>
    <p:sldId id="265" r:id="rId15"/>
    <p:sldId id="277" r:id="rId16"/>
    <p:sldId id="278" r:id="rId17"/>
    <p:sldId id="279" r:id="rId18"/>
    <p:sldId id="280" r:id="rId19"/>
    <p:sldId id="273" r:id="rId20"/>
    <p:sldId id="270" r:id="rId21"/>
    <p:sldId id="272" r:id="rId22"/>
    <p:sldId id="271" r:id="rId23"/>
    <p:sldId id="283" r:id="rId24"/>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Dizaina stils 1 - izcēlum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0" d="100"/>
          <a:sy n="120" d="100"/>
        </p:scale>
        <p:origin x="13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4" name="Taisnstūris ar noapaļotiem stūriem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Taisnstūris ar noapaļotiem stūriem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Virsraksts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lv-LV" smtClean="0"/>
              <a:t>Rediģēt šablona virsraksta stilu</a:t>
            </a:r>
            <a:endParaRPr lang="en-US"/>
          </a:p>
        </p:txBody>
      </p:sp>
      <p:sp>
        <p:nvSpPr>
          <p:cNvPr id="20" name="Apakšvirsraksts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lv-LV" smtClean="0"/>
              <a:t>Rediģēt šablona apakšvirsraksta stilu</a:t>
            </a:r>
            <a:endParaRPr lang="en-US"/>
          </a:p>
        </p:txBody>
      </p:sp>
      <p:sp>
        <p:nvSpPr>
          <p:cNvPr id="7" name="Datuma vietturis 18"/>
          <p:cNvSpPr>
            <a:spLocks noGrp="1"/>
          </p:cNvSpPr>
          <p:nvPr>
            <p:ph type="dt" sz="half" idx="10"/>
          </p:nvPr>
        </p:nvSpPr>
        <p:spPr/>
        <p:txBody>
          <a:bodyPr/>
          <a:lstStyle>
            <a:lvl1pPr>
              <a:defRPr/>
            </a:lvl1pPr>
            <a:extLst/>
          </a:lstStyle>
          <a:p>
            <a:pPr>
              <a:defRPr/>
            </a:pPr>
            <a:endParaRPr lang="en-US" altLang="lv-LV">
              <a:solidFill>
                <a:srgbClr val="E3DED1">
                  <a:shade val="50000"/>
                </a:srgbClr>
              </a:solidFill>
            </a:endParaRPr>
          </a:p>
        </p:txBody>
      </p:sp>
      <p:sp>
        <p:nvSpPr>
          <p:cNvPr id="8" name="Kājenes vietturis 7"/>
          <p:cNvSpPr>
            <a:spLocks noGrp="1"/>
          </p:cNvSpPr>
          <p:nvPr>
            <p:ph type="ftr" sz="quarter" idx="11"/>
          </p:nvPr>
        </p:nvSpPr>
        <p:spPr/>
        <p:txBody>
          <a:bodyPr/>
          <a:lstStyle>
            <a:lvl1pPr>
              <a:defRPr/>
            </a:lvl1pPr>
            <a:extLst/>
          </a:lstStyle>
          <a:p>
            <a:pPr>
              <a:defRPr/>
            </a:pPr>
            <a:endParaRPr lang="en-US" altLang="lv-LV">
              <a:solidFill>
                <a:srgbClr val="E3DED1">
                  <a:shade val="50000"/>
                </a:srgbClr>
              </a:solidFill>
            </a:endParaRPr>
          </a:p>
        </p:txBody>
      </p:sp>
      <p:sp>
        <p:nvSpPr>
          <p:cNvPr id="9" name="Slaida numura vietturis 10"/>
          <p:cNvSpPr>
            <a:spLocks noGrp="1"/>
          </p:cNvSpPr>
          <p:nvPr>
            <p:ph type="sldNum" sz="quarter" idx="12"/>
          </p:nvPr>
        </p:nvSpPr>
        <p:spPr/>
        <p:txBody>
          <a:bodyPr/>
          <a:lstStyle>
            <a:lvl1pPr>
              <a:defRPr smtClean="0"/>
            </a:lvl1pPr>
          </a:lstStyle>
          <a:p>
            <a:pPr>
              <a:defRPr/>
            </a:pPr>
            <a:fld id="{4C80F4AE-246A-43D4-8406-98FC0666D974}" type="slidenum">
              <a:rPr lang="en-US" altLang="lv-LV"/>
              <a:pPr>
                <a:defRPr/>
              </a:pPr>
              <a:t>‹#›</a:t>
            </a:fld>
            <a:endParaRPr lang="en-US" altLang="lv-LV"/>
          </a:p>
        </p:txBody>
      </p:sp>
    </p:spTree>
    <p:extLst>
      <p:ext uri="{BB962C8B-B14F-4D97-AF65-F5344CB8AC3E}">
        <p14:creationId xmlns:p14="http://schemas.microsoft.com/office/powerpoint/2010/main" val="3370759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a:xfrm>
            <a:off x="502920" y="4983480"/>
            <a:ext cx="8183880" cy="1051560"/>
          </a:xfrm>
        </p:spPr>
        <p:txBody>
          <a:bodyPr/>
          <a:lstStyle/>
          <a:p>
            <a:r>
              <a:rPr lang="lv-LV" smtClean="0"/>
              <a:t>Rediģēt šablona virsraksta stilu</a:t>
            </a:r>
            <a:endParaRPr lang="en-US"/>
          </a:p>
        </p:txBody>
      </p:sp>
      <p:sp>
        <p:nvSpPr>
          <p:cNvPr id="3" name="Vertikāls teksta vietturis 2"/>
          <p:cNvSpPr>
            <a:spLocks noGrp="1"/>
          </p:cNvSpPr>
          <p:nvPr>
            <p:ph type="body" orient="vert" idx="1"/>
          </p:nvPr>
        </p:nvSpPr>
        <p:spPr>
          <a:xfrm>
            <a:off x="502920" y="530352"/>
            <a:ext cx="8183880" cy="4187952"/>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5"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6" name="Slaida numura vietturis 4"/>
          <p:cNvSpPr>
            <a:spLocks noGrp="1"/>
          </p:cNvSpPr>
          <p:nvPr>
            <p:ph type="sldNum" sz="quarter" idx="12"/>
          </p:nvPr>
        </p:nvSpPr>
        <p:spPr/>
        <p:txBody>
          <a:bodyPr/>
          <a:lstStyle>
            <a:lvl1pPr>
              <a:defRPr/>
            </a:lvl1pPr>
          </a:lstStyle>
          <a:p>
            <a:pPr>
              <a:defRPr/>
            </a:pPr>
            <a:fld id="{A2D43DA0-193D-48D5-A5B5-B97F01E3E2FD}" type="slidenum">
              <a:rPr lang="en-US" altLang="lv-LV"/>
              <a:pPr>
                <a:defRPr/>
              </a:pPr>
              <a:t>‹#›</a:t>
            </a:fld>
            <a:endParaRPr lang="en-US" altLang="lv-LV"/>
          </a:p>
        </p:txBody>
      </p:sp>
    </p:spTree>
    <p:extLst>
      <p:ext uri="{BB962C8B-B14F-4D97-AF65-F5344CB8AC3E}">
        <p14:creationId xmlns:p14="http://schemas.microsoft.com/office/powerpoint/2010/main" val="1580828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629400" y="533404"/>
            <a:ext cx="1981200" cy="5257799"/>
          </a:xfrm>
        </p:spPr>
        <p:txBody>
          <a:bodyPr vert="eaVert"/>
          <a:lstStyle/>
          <a:p>
            <a:r>
              <a:rPr lang="lv-LV" smtClean="0"/>
              <a:t>Rediģēt šablona virsraksta stilu</a:t>
            </a:r>
            <a:endParaRPr lang="en-US"/>
          </a:p>
        </p:txBody>
      </p:sp>
      <p:sp>
        <p:nvSpPr>
          <p:cNvPr id="3" name="Vertikāls teksta vietturis 2"/>
          <p:cNvSpPr>
            <a:spLocks noGrp="1"/>
          </p:cNvSpPr>
          <p:nvPr>
            <p:ph type="body" orient="vert" idx="1"/>
          </p:nvPr>
        </p:nvSpPr>
        <p:spPr>
          <a:xfrm>
            <a:off x="533400" y="533402"/>
            <a:ext cx="5943600" cy="5257801"/>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5"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6" name="Slaida numura vietturis 4"/>
          <p:cNvSpPr>
            <a:spLocks noGrp="1"/>
          </p:cNvSpPr>
          <p:nvPr>
            <p:ph type="sldNum" sz="quarter" idx="12"/>
          </p:nvPr>
        </p:nvSpPr>
        <p:spPr/>
        <p:txBody>
          <a:bodyPr/>
          <a:lstStyle>
            <a:lvl1pPr>
              <a:defRPr/>
            </a:lvl1pPr>
          </a:lstStyle>
          <a:p>
            <a:pPr>
              <a:defRPr/>
            </a:pPr>
            <a:fld id="{E00204A0-B876-43EC-9CC7-A189D6DF3FCB}" type="slidenum">
              <a:rPr lang="en-US" altLang="lv-LV"/>
              <a:pPr>
                <a:defRPr/>
              </a:pPr>
              <a:t>‹#›</a:t>
            </a:fld>
            <a:endParaRPr lang="en-US" altLang="lv-LV"/>
          </a:p>
        </p:txBody>
      </p:sp>
    </p:spTree>
    <p:extLst>
      <p:ext uri="{BB962C8B-B14F-4D97-AF65-F5344CB8AC3E}">
        <p14:creationId xmlns:p14="http://schemas.microsoft.com/office/powerpoint/2010/main" val="2973428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38B7F12F-4DD2-4212-AE6A-3DDAF8669FB4}" type="datetimeFigureOut">
              <a:rPr lang="lv-LV" smtClean="0"/>
              <a:t>14.09.2018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C7423574-3613-4BC7-92B6-70EB1B4E1FB3}"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3" name="Satura vietturis 2"/>
          <p:cNvSpPr>
            <a:spLocks noGrp="1"/>
          </p:cNvSpPr>
          <p:nvPr>
            <p:ph idx="1"/>
          </p:nvPr>
        </p:nvSpPr>
        <p:spPr>
          <a:xfrm>
            <a:off x="467544" y="548680"/>
            <a:ext cx="8183880" cy="4187952"/>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5"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6" name="Slaida numura vietturis 4"/>
          <p:cNvSpPr>
            <a:spLocks noGrp="1"/>
          </p:cNvSpPr>
          <p:nvPr>
            <p:ph type="sldNum" sz="quarter" idx="12"/>
          </p:nvPr>
        </p:nvSpPr>
        <p:spPr/>
        <p:txBody>
          <a:bodyPr/>
          <a:lstStyle>
            <a:lvl1pPr>
              <a:defRPr/>
            </a:lvl1pPr>
          </a:lstStyle>
          <a:p>
            <a:pPr>
              <a:defRPr/>
            </a:pPr>
            <a:fld id="{2C68A14D-B9D0-4688-9261-E3085FBD551C}" type="slidenum">
              <a:rPr lang="en-US" altLang="lv-LV"/>
              <a:pPr>
                <a:defRPr/>
              </a:pPr>
              <a:t>‹#›</a:t>
            </a:fld>
            <a:endParaRPr lang="en-US" altLang="lv-LV"/>
          </a:p>
        </p:txBody>
      </p:sp>
    </p:spTree>
    <p:extLst>
      <p:ext uri="{BB962C8B-B14F-4D97-AF65-F5344CB8AC3E}">
        <p14:creationId xmlns:p14="http://schemas.microsoft.com/office/powerpoint/2010/main" val="156917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adaļas galvene">
    <p:spTree>
      <p:nvGrpSpPr>
        <p:cNvPr id="1" name=""/>
        <p:cNvGrpSpPr/>
        <p:nvPr/>
      </p:nvGrpSpPr>
      <p:grpSpPr>
        <a:xfrm>
          <a:off x="0" y="0"/>
          <a:ext cx="0" cy="0"/>
          <a:chOff x="0" y="0"/>
          <a:chExt cx="0" cy="0"/>
        </a:xfrm>
      </p:grpSpPr>
      <p:sp>
        <p:nvSpPr>
          <p:cNvPr id="4" name="Taisnstūris ar noapaļotiem stūriem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Taisnstūris ar noapaļotiem stūriem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Virsraksts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lv-LV" smtClean="0"/>
              <a:t>Rediģēt šablona virsraksta stilu</a:t>
            </a:r>
            <a:endParaRPr lang="en-US"/>
          </a:p>
        </p:txBody>
      </p:sp>
      <p:sp>
        <p:nvSpPr>
          <p:cNvPr id="3" name="Teksta vietturis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lv-LV" smtClean="0"/>
              <a:t>Rediģēt šablona teksta stilus</a:t>
            </a:r>
          </a:p>
        </p:txBody>
      </p:sp>
      <p:sp>
        <p:nvSpPr>
          <p:cNvPr id="6" name="Datuma vietturis 3"/>
          <p:cNvSpPr>
            <a:spLocks noGrp="1"/>
          </p:cNvSpPr>
          <p:nvPr>
            <p:ph type="dt" sz="half" idx="10"/>
          </p:nvPr>
        </p:nvSpPr>
        <p:spPr/>
        <p:txBody>
          <a:bodyPr/>
          <a:lstStyle>
            <a:lvl1pPr>
              <a:defRPr/>
            </a:lvl1pPr>
            <a:extLst/>
          </a:lstStyle>
          <a:p>
            <a:pPr>
              <a:defRPr/>
            </a:pPr>
            <a:endParaRPr lang="en-US" altLang="lv-LV">
              <a:solidFill>
                <a:srgbClr val="E3DED1">
                  <a:shade val="50000"/>
                </a:srgbClr>
              </a:solidFill>
            </a:endParaRPr>
          </a:p>
        </p:txBody>
      </p:sp>
      <p:sp>
        <p:nvSpPr>
          <p:cNvPr id="7" name="Kājenes vietturis 4"/>
          <p:cNvSpPr>
            <a:spLocks noGrp="1"/>
          </p:cNvSpPr>
          <p:nvPr>
            <p:ph type="ftr" sz="quarter" idx="11"/>
          </p:nvPr>
        </p:nvSpPr>
        <p:spPr/>
        <p:txBody>
          <a:bodyPr/>
          <a:lstStyle>
            <a:lvl1pPr>
              <a:defRPr/>
            </a:lvl1pPr>
            <a:extLst/>
          </a:lstStyle>
          <a:p>
            <a:pPr>
              <a:defRPr/>
            </a:pPr>
            <a:endParaRPr lang="en-US" altLang="lv-LV">
              <a:solidFill>
                <a:srgbClr val="E3DED1">
                  <a:shade val="50000"/>
                </a:srgbClr>
              </a:solidFill>
            </a:endParaRPr>
          </a:p>
        </p:txBody>
      </p:sp>
      <p:sp>
        <p:nvSpPr>
          <p:cNvPr id="8" name="Slaida numura vietturis 5"/>
          <p:cNvSpPr>
            <a:spLocks noGrp="1"/>
          </p:cNvSpPr>
          <p:nvPr>
            <p:ph type="sldNum" sz="quarter" idx="12"/>
          </p:nvPr>
        </p:nvSpPr>
        <p:spPr/>
        <p:txBody>
          <a:bodyPr/>
          <a:lstStyle>
            <a:lvl1pPr>
              <a:defRPr smtClean="0"/>
            </a:lvl1pPr>
          </a:lstStyle>
          <a:p>
            <a:pPr>
              <a:defRPr/>
            </a:pPr>
            <a:fld id="{EA93D8C8-9CC8-4F45-A365-003BF8C9C689}" type="slidenum">
              <a:rPr lang="en-US" altLang="lv-LV"/>
              <a:pPr>
                <a:defRPr/>
              </a:pPr>
              <a:t>‹#›</a:t>
            </a:fld>
            <a:endParaRPr lang="en-US" altLang="lv-LV"/>
          </a:p>
        </p:txBody>
      </p:sp>
    </p:spTree>
    <p:extLst>
      <p:ext uri="{BB962C8B-B14F-4D97-AF65-F5344CB8AC3E}">
        <p14:creationId xmlns:p14="http://schemas.microsoft.com/office/powerpoint/2010/main" val="724587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en-US"/>
          </a:p>
        </p:txBody>
      </p:sp>
      <p:sp>
        <p:nvSpPr>
          <p:cNvPr id="3" name="Satura vietturis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Satura vietturis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5"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6"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7" name="Slaida numura vietturis 4"/>
          <p:cNvSpPr>
            <a:spLocks noGrp="1"/>
          </p:cNvSpPr>
          <p:nvPr>
            <p:ph type="sldNum" sz="quarter" idx="12"/>
          </p:nvPr>
        </p:nvSpPr>
        <p:spPr/>
        <p:txBody>
          <a:bodyPr/>
          <a:lstStyle>
            <a:lvl1pPr>
              <a:defRPr/>
            </a:lvl1pPr>
          </a:lstStyle>
          <a:p>
            <a:pPr>
              <a:defRPr/>
            </a:pPr>
            <a:fld id="{35E4F411-55FB-41BA-AF4A-9B96E113C40B}" type="slidenum">
              <a:rPr lang="en-US" altLang="lv-LV"/>
              <a:pPr>
                <a:defRPr/>
              </a:pPr>
              <a:t>‹#›</a:t>
            </a:fld>
            <a:endParaRPr lang="en-US" altLang="lv-LV"/>
          </a:p>
        </p:txBody>
      </p:sp>
    </p:spTree>
    <p:extLst>
      <p:ext uri="{BB962C8B-B14F-4D97-AF65-F5344CB8AC3E}">
        <p14:creationId xmlns:p14="http://schemas.microsoft.com/office/powerpoint/2010/main" val="1154183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502920" y="4983480"/>
            <a:ext cx="8183880" cy="1051560"/>
          </a:xfrm>
        </p:spPr>
        <p:txBody>
          <a:bodyPr/>
          <a:lstStyle>
            <a:lvl1pPr>
              <a:defRPr b="1"/>
            </a:lvl1pPr>
            <a:extLst/>
          </a:lstStyle>
          <a:p>
            <a:r>
              <a:rPr lang="lv-LV" smtClean="0"/>
              <a:t>Rediģēt šablona virsraksta stilu</a:t>
            </a:r>
            <a:endParaRPr lang="en-US"/>
          </a:p>
        </p:txBody>
      </p:sp>
      <p:sp>
        <p:nvSpPr>
          <p:cNvPr id="3" name="Teksta vietturis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lv-LV" smtClean="0"/>
              <a:t>Rediģēt šablona teksta stilus</a:t>
            </a:r>
          </a:p>
        </p:txBody>
      </p:sp>
      <p:sp>
        <p:nvSpPr>
          <p:cNvPr id="4" name="Teksta vietturis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lv-LV" smtClean="0"/>
              <a:t>Rediģēt šablona teksta stilus</a:t>
            </a:r>
          </a:p>
        </p:txBody>
      </p:sp>
      <p:sp>
        <p:nvSpPr>
          <p:cNvPr id="5" name="Satura vietturis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6" name="Satura vietturis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7"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8"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9" name="Slaida numura vietturis 4"/>
          <p:cNvSpPr>
            <a:spLocks noGrp="1"/>
          </p:cNvSpPr>
          <p:nvPr>
            <p:ph type="sldNum" sz="quarter" idx="12"/>
          </p:nvPr>
        </p:nvSpPr>
        <p:spPr/>
        <p:txBody>
          <a:bodyPr/>
          <a:lstStyle>
            <a:lvl1pPr>
              <a:defRPr/>
            </a:lvl1pPr>
          </a:lstStyle>
          <a:p>
            <a:pPr>
              <a:defRPr/>
            </a:pPr>
            <a:fld id="{0560BE88-A988-4FCD-832D-6CED10A37B7E}" type="slidenum">
              <a:rPr lang="en-US" altLang="lv-LV"/>
              <a:pPr>
                <a:defRPr/>
              </a:pPr>
              <a:t>‹#›</a:t>
            </a:fld>
            <a:endParaRPr lang="en-US" altLang="lv-LV"/>
          </a:p>
        </p:txBody>
      </p:sp>
    </p:spTree>
    <p:extLst>
      <p:ext uri="{BB962C8B-B14F-4D97-AF65-F5344CB8AC3E}">
        <p14:creationId xmlns:p14="http://schemas.microsoft.com/office/powerpoint/2010/main" val="270271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a:xfrm>
            <a:off x="1547664" y="548680"/>
            <a:ext cx="6912768" cy="792088"/>
          </a:xfrm>
        </p:spPr>
        <p:txBody>
          <a:bodyPr/>
          <a:lstStyle/>
          <a:p>
            <a:r>
              <a:rPr lang="lv-LV" dirty="0" smtClean="0"/>
              <a:t>Rediģēt šablona virsraksta stilu</a:t>
            </a:r>
            <a:endParaRPr lang="en-US" dirty="0"/>
          </a:p>
        </p:txBody>
      </p:sp>
      <p:sp>
        <p:nvSpPr>
          <p:cNvPr id="3"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4"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5" name="Slaida numura vietturis 4"/>
          <p:cNvSpPr>
            <a:spLocks noGrp="1"/>
          </p:cNvSpPr>
          <p:nvPr>
            <p:ph type="sldNum" sz="quarter" idx="12"/>
          </p:nvPr>
        </p:nvSpPr>
        <p:spPr/>
        <p:txBody>
          <a:bodyPr/>
          <a:lstStyle>
            <a:lvl1pPr>
              <a:defRPr/>
            </a:lvl1pPr>
          </a:lstStyle>
          <a:p>
            <a:pPr>
              <a:defRPr/>
            </a:pPr>
            <a:fld id="{5412EFB9-7F8D-401A-8D51-BCF51551181D}" type="slidenum">
              <a:rPr lang="en-US" altLang="lv-LV"/>
              <a:pPr>
                <a:defRPr/>
              </a:pPr>
              <a:t>‹#›</a:t>
            </a:fld>
            <a:endParaRPr lang="en-US" altLang="lv-LV"/>
          </a:p>
        </p:txBody>
      </p:sp>
    </p:spTree>
    <p:extLst>
      <p:ext uri="{BB962C8B-B14F-4D97-AF65-F5344CB8AC3E}">
        <p14:creationId xmlns:p14="http://schemas.microsoft.com/office/powerpoint/2010/main" val="1207171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kšs">
    <p:spTree>
      <p:nvGrpSpPr>
        <p:cNvPr id="1" name=""/>
        <p:cNvGrpSpPr/>
        <p:nvPr/>
      </p:nvGrpSpPr>
      <p:grpSpPr>
        <a:xfrm>
          <a:off x="0" y="0"/>
          <a:ext cx="0" cy="0"/>
          <a:chOff x="0" y="0"/>
          <a:chExt cx="0" cy="0"/>
        </a:xfrm>
      </p:grpSpPr>
      <p:sp>
        <p:nvSpPr>
          <p:cNvPr id="2" name="Taisnstūris ar noapaļotiem stūriem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Datuma vietturis 1"/>
          <p:cNvSpPr>
            <a:spLocks noGrp="1"/>
          </p:cNvSpPr>
          <p:nvPr>
            <p:ph type="dt" sz="half" idx="10"/>
          </p:nvPr>
        </p:nvSpPr>
        <p:spPr/>
        <p:txBody>
          <a:bodyPr/>
          <a:lstStyle>
            <a:lvl1pPr>
              <a:defRPr/>
            </a:lvl1pPr>
            <a:extLst/>
          </a:lstStyle>
          <a:p>
            <a:pPr>
              <a:defRPr/>
            </a:pPr>
            <a:endParaRPr lang="en-US" altLang="lv-LV">
              <a:solidFill>
                <a:srgbClr val="E3DED1">
                  <a:shade val="50000"/>
                </a:srgbClr>
              </a:solidFill>
            </a:endParaRPr>
          </a:p>
        </p:txBody>
      </p:sp>
      <p:sp>
        <p:nvSpPr>
          <p:cNvPr id="4" name="Kājenes vietturis 2"/>
          <p:cNvSpPr>
            <a:spLocks noGrp="1"/>
          </p:cNvSpPr>
          <p:nvPr>
            <p:ph type="ftr" sz="quarter" idx="11"/>
          </p:nvPr>
        </p:nvSpPr>
        <p:spPr/>
        <p:txBody>
          <a:bodyPr/>
          <a:lstStyle>
            <a:lvl1pPr>
              <a:defRPr/>
            </a:lvl1pPr>
            <a:extLst/>
          </a:lstStyle>
          <a:p>
            <a:pPr>
              <a:defRPr/>
            </a:pPr>
            <a:endParaRPr lang="en-US" altLang="lv-LV">
              <a:solidFill>
                <a:srgbClr val="E3DED1">
                  <a:shade val="50000"/>
                </a:srgbClr>
              </a:solidFill>
            </a:endParaRPr>
          </a:p>
        </p:txBody>
      </p:sp>
      <p:sp>
        <p:nvSpPr>
          <p:cNvPr id="5" name="Slaida numura vietturis 3"/>
          <p:cNvSpPr>
            <a:spLocks noGrp="1"/>
          </p:cNvSpPr>
          <p:nvPr>
            <p:ph type="sldNum" sz="quarter" idx="12"/>
          </p:nvPr>
        </p:nvSpPr>
        <p:spPr/>
        <p:txBody>
          <a:bodyPr/>
          <a:lstStyle>
            <a:lvl1pPr>
              <a:defRPr smtClean="0"/>
            </a:lvl1pPr>
          </a:lstStyle>
          <a:p>
            <a:pPr>
              <a:defRPr/>
            </a:pPr>
            <a:fld id="{3BF702DA-C600-47E9-8B70-7EA2B09FFFDA}" type="slidenum">
              <a:rPr lang="en-US" altLang="lv-LV"/>
              <a:pPr>
                <a:defRPr/>
              </a:pPr>
              <a:t>‹#›</a:t>
            </a:fld>
            <a:endParaRPr lang="en-US" altLang="lv-LV"/>
          </a:p>
        </p:txBody>
      </p:sp>
    </p:spTree>
    <p:extLst>
      <p:ext uri="{BB962C8B-B14F-4D97-AF65-F5344CB8AC3E}">
        <p14:creationId xmlns:p14="http://schemas.microsoft.com/office/powerpoint/2010/main" val="2847253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lv-LV" smtClean="0"/>
              <a:t>Rediģēt šablona virsraksta stilu</a:t>
            </a:r>
            <a:endParaRPr lang="en-US"/>
          </a:p>
        </p:txBody>
      </p:sp>
      <p:sp>
        <p:nvSpPr>
          <p:cNvPr id="3" name="Teksta vietturis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Satura vietturis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5" name="Datuma vietturis 24"/>
          <p:cNvSpPr>
            <a:spLocks noGrp="1"/>
          </p:cNvSpPr>
          <p:nvPr>
            <p:ph type="dt" sz="half" idx="10"/>
          </p:nvPr>
        </p:nvSpPr>
        <p:spPr/>
        <p:txBody>
          <a:bodyPr/>
          <a:lstStyle>
            <a:lvl1pPr>
              <a:defRPr/>
            </a:lvl1pPr>
          </a:lstStyle>
          <a:p>
            <a:pPr>
              <a:defRPr/>
            </a:pPr>
            <a:endParaRPr lang="en-US" altLang="lv-LV">
              <a:solidFill>
                <a:srgbClr val="E3DED1">
                  <a:shade val="50000"/>
                </a:srgbClr>
              </a:solidFill>
            </a:endParaRPr>
          </a:p>
        </p:txBody>
      </p:sp>
      <p:sp>
        <p:nvSpPr>
          <p:cNvPr id="6" name="Kājenes vietturis 17"/>
          <p:cNvSpPr>
            <a:spLocks noGrp="1"/>
          </p:cNvSpPr>
          <p:nvPr>
            <p:ph type="ftr" sz="quarter" idx="11"/>
          </p:nvPr>
        </p:nvSpPr>
        <p:spPr/>
        <p:txBody>
          <a:bodyPr/>
          <a:lstStyle>
            <a:lvl1pPr>
              <a:defRPr/>
            </a:lvl1pPr>
          </a:lstStyle>
          <a:p>
            <a:pPr>
              <a:defRPr/>
            </a:pPr>
            <a:endParaRPr lang="en-US" altLang="lv-LV">
              <a:solidFill>
                <a:srgbClr val="E3DED1">
                  <a:shade val="50000"/>
                </a:srgbClr>
              </a:solidFill>
            </a:endParaRPr>
          </a:p>
        </p:txBody>
      </p:sp>
      <p:sp>
        <p:nvSpPr>
          <p:cNvPr id="7" name="Slaida numura vietturis 4"/>
          <p:cNvSpPr>
            <a:spLocks noGrp="1"/>
          </p:cNvSpPr>
          <p:nvPr>
            <p:ph type="sldNum" sz="quarter" idx="12"/>
          </p:nvPr>
        </p:nvSpPr>
        <p:spPr/>
        <p:txBody>
          <a:bodyPr/>
          <a:lstStyle>
            <a:lvl1pPr>
              <a:defRPr/>
            </a:lvl1pPr>
          </a:lstStyle>
          <a:p>
            <a:pPr>
              <a:defRPr/>
            </a:pPr>
            <a:fld id="{4F9CB95C-1C89-41E4-AF34-724821350A80}" type="slidenum">
              <a:rPr lang="en-US" altLang="lv-LV"/>
              <a:pPr>
                <a:defRPr/>
              </a:pPr>
              <a:t>‹#›</a:t>
            </a:fld>
            <a:endParaRPr lang="en-US" altLang="lv-LV"/>
          </a:p>
        </p:txBody>
      </p:sp>
    </p:spTree>
    <p:extLst>
      <p:ext uri="{BB962C8B-B14F-4D97-AF65-F5344CB8AC3E}">
        <p14:creationId xmlns:p14="http://schemas.microsoft.com/office/powerpoint/2010/main" val="2390944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5" name="Taisnstūris ar noapaļotiem stūriem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Taisnstūris ar vienu apaļu stūri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Virsraksts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lv-LV" smtClean="0"/>
              <a:t>Rediģēt šablona virsraksta stilu</a:t>
            </a:r>
            <a:endParaRPr lang="en-US"/>
          </a:p>
        </p:txBody>
      </p:sp>
      <p:sp>
        <p:nvSpPr>
          <p:cNvPr id="4" name="Teksta vietturis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3" name="Attēla vietturis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lv-LV" noProof="0" smtClean="0"/>
              <a:t>Noklikšķiniet uz attēla ikonas</a:t>
            </a:r>
            <a:endParaRPr lang="en-US" noProof="0"/>
          </a:p>
        </p:txBody>
      </p:sp>
      <p:sp>
        <p:nvSpPr>
          <p:cNvPr id="7" name="Datuma vietturis 4"/>
          <p:cNvSpPr>
            <a:spLocks noGrp="1"/>
          </p:cNvSpPr>
          <p:nvPr>
            <p:ph type="dt" sz="half" idx="10"/>
          </p:nvPr>
        </p:nvSpPr>
        <p:spPr/>
        <p:txBody>
          <a:bodyPr/>
          <a:lstStyle>
            <a:lvl1pPr>
              <a:defRPr/>
            </a:lvl1pPr>
            <a:extLst/>
          </a:lstStyle>
          <a:p>
            <a:pPr>
              <a:defRPr/>
            </a:pPr>
            <a:endParaRPr lang="en-US" altLang="lv-LV">
              <a:solidFill>
                <a:srgbClr val="E3DED1">
                  <a:shade val="50000"/>
                </a:srgbClr>
              </a:solidFill>
            </a:endParaRPr>
          </a:p>
        </p:txBody>
      </p:sp>
      <p:sp>
        <p:nvSpPr>
          <p:cNvPr id="8" name="Kājenes vietturis 5"/>
          <p:cNvSpPr>
            <a:spLocks noGrp="1"/>
          </p:cNvSpPr>
          <p:nvPr>
            <p:ph type="ftr" sz="quarter" idx="11"/>
          </p:nvPr>
        </p:nvSpPr>
        <p:spPr/>
        <p:txBody>
          <a:bodyPr/>
          <a:lstStyle>
            <a:lvl1pPr>
              <a:defRPr/>
            </a:lvl1pPr>
            <a:extLst/>
          </a:lstStyle>
          <a:p>
            <a:pPr>
              <a:defRPr/>
            </a:pPr>
            <a:endParaRPr lang="en-US" altLang="lv-LV">
              <a:solidFill>
                <a:srgbClr val="E3DED1">
                  <a:shade val="50000"/>
                </a:srgbClr>
              </a:solidFill>
            </a:endParaRPr>
          </a:p>
        </p:txBody>
      </p:sp>
      <p:sp>
        <p:nvSpPr>
          <p:cNvPr id="9" name="Slaida numura vietturis 6"/>
          <p:cNvSpPr>
            <a:spLocks noGrp="1"/>
          </p:cNvSpPr>
          <p:nvPr>
            <p:ph type="sldNum" sz="quarter" idx="12"/>
          </p:nvPr>
        </p:nvSpPr>
        <p:spPr/>
        <p:txBody>
          <a:bodyPr/>
          <a:lstStyle>
            <a:lvl1pPr>
              <a:defRPr smtClean="0"/>
            </a:lvl1pPr>
          </a:lstStyle>
          <a:p>
            <a:pPr>
              <a:defRPr/>
            </a:pPr>
            <a:fld id="{33C6BFF1-8283-4ED8-84C9-1A2C5DBA7383}" type="slidenum">
              <a:rPr lang="en-US" altLang="lv-LV"/>
              <a:pPr>
                <a:defRPr/>
              </a:pPr>
              <a:t>‹#›</a:t>
            </a:fld>
            <a:endParaRPr lang="en-US" altLang="lv-LV"/>
          </a:p>
        </p:txBody>
      </p:sp>
    </p:spTree>
    <p:extLst>
      <p:ext uri="{BB962C8B-B14F-4D97-AF65-F5344CB8AC3E}">
        <p14:creationId xmlns:p14="http://schemas.microsoft.com/office/powerpoint/2010/main" val="1326448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aisnstūris ar noapaļotiem stūriem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 name="Taisnstūris ar noapaļotiem stūriem 8"/>
          <p:cNvSpPr/>
          <p:nvPr/>
        </p:nvSpPr>
        <p:spPr>
          <a:xfrm>
            <a:off x="418596" y="369325"/>
            <a:ext cx="8306809" cy="5515898"/>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Virsraksta vietturis 12"/>
          <p:cNvSpPr>
            <a:spLocks noGrp="1"/>
          </p:cNvSpPr>
          <p:nvPr>
            <p:ph type="title"/>
          </p:nvPr>
        </p:nvSpPr>
        <p:spPr>
          <a:xfrm>
            <a:off x="541338" y="476250"/>
            <a:ext cx="8062912" cy="936625"/>
          </a:xfrm>
          <a:prstGeom prst="rect">
            <a:avLst/>
          </a:prstGeom>
        </p:spPr>
        <p:txBody>
          <a:bodyPr vert="horz" anchor="b">
            <a:normAutofit/>
          </a:bodyPr>
          <a:lstStyle/>
          <a:p>
            <a:r>
              <a:rPr lang="lv-LV" dirty="0" smtClean="0"/>
              <a:t>Rediģēt šablona virsraksta stilu</a:t>
            </a:r>
            <a:endParaRPr lang="en-US" dirty="0"/>
          </a:p>
        </p:txBody>
      </p:sp>
      <p:sp>
        <p:nvSpPr>
          <p:cNvPr id="1031" name="Teksta vietturis 3"/>
          <p:cNvSpPr>
            <a:spLocks noGrp="1"/>
          </p:cNvSpPr>
          <p:nvPr>
            <p:ph type="body" idx="1"/>
          </p:nvPr>
        </p:nvSpPr>
        <p:spPr bwMode="auto">
          <a:xfrm>
            <a:off x="541338" y="1412875"/>
            <a:ext cx="8183562"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lv-LV" altLang="lv-LV" smtClean="0"/>
              <a:t>Rediģēt šablona teksta stilus</a:t>
            </a:r>
          </a:p>
          <a:p>
            <a:pPr lvl="1"/>
            <a:r>
              <a:rPr lang="lv-LV" altLang="lv-LV" smtClean="0"/>
              <a:t>Otrais līmenis</a:t>
            </a:r>
          </a:p>
          <a:p>
            <a:pPr lvl="2"/>
            <a:r>
              <a:rPr lang="lv-LV" altLang="lv-LV" smtClean="0"/>
              <a:t>Trešais līmenis</a:t>
            </a:r>
          </a:p>
          <a:p>
            <a:pPr lvl="3"/>
            <a:r>
              <a:rPr lang="lv-LV" altLang="lv-LV" smtClean="0"/>
              <a:t>Ceturtais līmenis</a:t>
            </a:r>
          </a:p>
          <a:p>
            <a:pPr lvl="4"/>
            <a:r>
              <a:rPr lang="lv-LV" altLang="lv-LV" smtClean="0"/>
              <a:t>Piektais līmenis</a:t>
            </a:r>
            <a:endParaRPr lang="en-US" altLang="lv-LV" smtClean="0"/>
          </a:p>
        </p:txBody>
      </p:sp>
      <p:sp>
        <p:nvSpPr>
          <p:cNvPr id="25" name="Datuma vietturis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latin typeface="Arial" charset="0"/>
                <a:cs typeface="Arial" charset="0"/>
              </a:defRPr>
            </a:lvl1pPr>
            <a:extLst/>
          </a:lstStyle>
          <a:p>
            <a:pPr fontAlgn="base">
              <a:spcBef>
                <a:spcPct val="0"/>
              </a:spcBef>
              <a:spcAft>
                <a:spcPct val="0"/>
              </a:spcAft>
              <a:defRPr/>
            </a:pPr>
            <a:endParaRPr lang="en-US" altLang="lv-LV">
              <a:solidFill>
                <a:srgbClr val="E3DED1">
                  <a:shade val="50000"/>
                </a:srgbClr>
              </a:solidFill>
            </a:endParaRPr>
          </a:p>
        </p:txBody>
      </p:sp>
      <p:sp>
        <p:nvSpPr>
          <p:cNvPr id="18" name="Kājenes vietturis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latin typeface="Arial" charset="0"/>
                <a:cs typeface="Arial" charset="0"/>
              </a:defRPr>
            </a:lvl1pPr>
            <a:extLst/>
          </a:lstStyle>
          <a:p>
            <a:pPr fontAlgn="base">
              <a:spcBef>
                <a:spcPct val="0"/>
              </a:spcBef>
              <a:spcAft>
                <a:spcPct val="0"/>
              </a:spcAft>
              <a:defRPr/>
            </a:pPr>
            <a:endParaRPr lang="en-US" altLang="lv-LV">
              <a:solidFill>
                <a:srgbClr val="E3DED1">
                  <a:shade val="50000"/>
                </a:srgbClr>
              </a:solidFill>
            </a:endParaRPr>
          </a:p>
        </p:txBody>
      </p:sp>
      <p:sp>
        <p:nvSpPr>
          <p:cNvPr id="5" name="Slaida numura vietturis 4"/>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smtClean="0">
                <a:solidFill>
                  <a:srgbClr val="A7A399"/>
                </a:solidFill>
              </a:defRPr>
            </a:lvl1pPr>
          </a:lstStyle>
          <a:p>
            <a:pPr fontAlgn="base">
              <a:spcBef>
                <a:spcPct val="0"/>
              </a:spcBef>
              <a:spcAft>
                <a:spcPct val="0"/>
              </a:spcAft>
              <a:defRPr/>
            </a:pPr>
            <a:fld id="{0FC6337F-4373-4F5E-B902-3E8B256FE4FA}" type="slidenum">
              <a:rPr lang="en-US" altLang="lv-LV">
                <a:latin typeface="Arial" charset="0"/>
                <a:cs typeface="Arial" charset="0"/>
              </a:rPr>
              <a:pPr fontAlgn="base">
                <a:spcBef>
                  <a:spcPct val="0"/>
                </a:spcBef>
                <a:spcAft>
                  <a:spcPct val="0"/>
                </a:spcAft>
                <a:defRPr/>
              </a:pPr>
              <a:t>‹#›</a:t>
            </a:fld>
            <a:endParaRPr lang="en-US" altLang="lv-LV">
              <a:latin typeface="Arial" charset="0"/>
              <a:cs typeface="Arial" charset="0"/>
            </a:endParaRPr>
          </a:p>
        </p:txBody>
      </p:sp>
      <p:pic>
        <p:nvPicPr>
          <p:cNvPr id="2" name="Attēls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18597" y="5931351"/>
            <a:ext cx="625011" cy="48428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033790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Calibri" pitchFamily="34" charset="0"/>
        </a:defRPr>
      </a:lvl2pPr>
      <a:lvl3pPr algn="l" rtl="0" eaLnBrk="0" fontAlgn="base" hangingPunct="0">
        <a:spcBef>
          <a:spcPct val="0"/>
        </a:spcBef>
        <a:spcAft>
          <a:spcPct val="0"/>
        </a:spcAft>
        <a:defRPr sz="3600" b="1">
          <a:solidFill>
            <a:srgbClr val="FF8D3E"/>
          </a:solidFill>
          <a:latin typeface="Calibri" pitchFamily="34" charset="0"/>
        </a:defRPr>
      </a:lvl3pPr>
      <a:lvl4pPr algn="l" rtl="0" eaLnBrk="0" fontAlgn="base" hangingPunct="0">
        <a:spcBef>
          <a:spcPct val="0"/>
        </a:spcBef>
        <a:spcAft>
          <a:spcPct val="0"/>
        </a:spcAft>
        <a:defRPr sz="3600" b="1">
          <a:solidFill>
            <a:srgbClr val="FF8D3E"/>
          </a:solidFill>
          <a:latin typeface="Calibri" pitchFamily="34" charset="0"/>
        </a:defRPr>
      </a:lvl4pPr>
      <a:lvl5pPr algn="l" rtl="0" eaLnBrk="0" fontAlgn="base" hangingPunct="0">
        <a:spcBef>
          <a:spcPct val="0"/>
        </a:spcBef>
        <a:spcAft>
          <a:spcPct val="0"/>
        </a:spcAft>
        <a:defRPr sz="3600" b="1">
          <a:solidFill>
            <a:srgbClr val="FF8D3E"/>
          </a:solidFill>
          <a:latin typeface="Calibri" pitchFamily="34" charset="0"/>
        </a:defRPr>
      </a:lvl5pPr>
      <a:lvl6pPr marL="457200" algn="l" rtl="0" fontAlgn="base">
        <a:spcBef>
          <a:spcPct val="0"/>
        </a:spcBef>
        <a:spcAft>
          <a:spcPct val="0"/>
        </a:spcAft>
        <a:defRPr sz="3600" b="1">
          <a:solidFill>
            <a:srgbClr val="FF8D3E"/>
          </a:solidFill>
          <a:latin typeface="Calibri" pitchFamily="34" charset="0"/>
        </a:defRPr>
      </a:lvl6pPr>
      <a:lvl7pPr marL="914400" algn="l" rtl="0" fontAlgn="base">
        <a:spcBef>
          <a:spcPct val="0"/>
        </a:spcBef>
        <a:spcAft>
          <a:spcPct val="0"/>
        </a:spcAft>
        <a:defRPr sz="3600" b="1">
          <a:solidFill>
            <a:srgbClr val="FF8D3E"/>
          </a:solidFill>
          <a:latin typeface="Calibri" pitchFamily="34" charset="0"/>
        </a:defRPr>
      </a:lvl7pPr>
      <a:lvl8pPr marL="1371600" algn="l" rtl="0" fontAlgn="base">
        <a:spcBef>
          <a:spcPct val="0"/>
        </a:spcBef>
        <a:spcAft>
          <a:spcPct val="0"/>
        </a:spcAft>
        <a:defRPr sz="3600" b="1">
          <a:solidFill>
            <a:srgbClr val="FF8D3E"/>
          </a:solidFill>
          <a:latin typeface="Calibri" pitchFamily="34" charset="0"/>
        </a:defRPr>
      </a:lvl8pPr>
      <a:lvl9pPr marL="1828800" algn="l" rtl="0" fontAlgn="base">
        <a:spcBef>
          <a:spcPct val="0"/>
        </a:spcBef>
        <a:spcAft>
          <a:spcPct val="0"/>
        </a:spcAft>
        <a:defRPr sz="3600" b="1">
          <a:solidFill>
            <a:srgbClr val="FF8D3E"/>
          </a:solidFill>
          <a:latin typeface="Calibri"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visc.gov.lv/vispizglitiba/eksameni/uzdevumi.s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visc.gov.lv/" TargetMode="Externa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747362" y="692696"/>
            <a:ext cx="7772400" cy="1828800"/>
          </a:xfrm>
        </p:spPr>
        <p:txBody>
          <a:bodyPr/>
          <a:lstStyle/>
          <a:p>
            <a:pPr algn="ctr"/>
            <a:r>
              <a:rPr lang="lv-LV" dirty="0" smtClean="0"/>
              <a:t>Tukuma, Engures un </a:t>
            </a:r>
            <a:r>
              <a:rPr lang="lv-LV" dirty="0"/>
              <a:t>J</a:t>
            </a:r>
            <a:r>
              <a:rPr lang="lv-LV" dirty="0" smtClean="0"/>
              <a:t>aunpils novadu MA vadītāju seminārs</a:t>
            </a:r>
            <a:endParaRPr lang="lv-LV" dirty="0"/>
          </a:p>
        </p:txBody>
      </p:sp>
      <p:sp>
        <p:nvSpPr>
          <p:cNvPr id="3" name="Apakšvirsraksts 2"/>
          <p:cNvSpPr>
            <a:spLocks noGrp="1"/>
          </p:cNvSpPr>
          <p:nvPr>
            <p:ph type="subTitle" idx="1"/>
          </p:nvPr>
        </p:nvSpPr>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r>
              <a:rPr lang="lv-LV" sz="1600" b="1" dirty="0" smtClean="0">
                <a:solidFill>
                  <a:schemeClr val="accent2">
                    <a:lumMod val="75000"/>
                  </a:schemeClr>
                </a:solidFill>
              </a:rPr>
              <a:t>14.09.2018.</a:t>
            </a:r>
            <a:endParaRPr lang="lv-LV" sz="1600" b="1" dirty="0">
              <a:solidFill>
                <a:schemeClr val="accent2">
                  <a:lumMod val="75000"/>
                </a:schemeClr>
              </a:solidFill>
            </a:endParaRPr>
          </a:p>
        </p:txBody>
      </p:sp>
      <p:pic>
        <p:nvPicPr>
          <p:cNvPr id="5" name="Picture 6" descr="http://mail.tukums.lv/worldclient.dll?Session=EHRNTZI&amp;View=Attachment&amp;CID=image001.png@01D31527.67998A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3645024"/>
            <a:ext cx="2305050"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AttÄlu rezultÄti vaicÄjumam âTukums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924944"/>
            <a:ext cx="5112568" cy="3408379"/>
          </a:xfrm>
          <a:prstGeom prst="rect">
            <a:avLst/>
          </a:prstGeom>
          <a:noFill/>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7987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atura vietturis 6"/>
          <p:cNvGraphicFramePr>
            <a:graphicFrameLocks noGrp="1"/>
          </p:cNvGraphicFramePr>
          <p:nvPr>
            <p:ph idx="1"/>
            <p:extLst>
              <p:ext uri="{D42A27DB-BD31-4B8C-83A1-F6EECF244321}">
                <p14:modId xmlns:p14="http://schemas.microsoft.com/office/powerpoint/2010/main" val="1955172672"/>
              </p:ext>
            </p:extLst>
          </p:nvPr>
        </p:nvGraphicFramePr>
        <p:xfrm>
          <a:off x="467544" y="476672"/>
          <a:ext cx="8183564" cy="5943600"/>
        </p:xfrm>
        <a:graphic>
          <a:graphicData uri="http://schemas.openxmlformats.org/drawingml/2006/table">
            <a:tbl>
              <a:tblPr firstRow="1" bandRow="1">
                <a:tableStyleId>{5C22544A-7EE6-4342-B048-85BDC9FD1C3A}</a:tableStyleId>
              </a:tblPr>
              <a:tblGrid>
                <a:gridCol w="2045891">
                  <a:extLst>
                    <a:ext uri="{9D8B030D-6E8A-4147-A177-3AD203B41FA5}">
                      <a16:colId xmlns:a16="http://schemas.microsoft.com/office/drawing/2014/main" val="20000"/>
                    </a:ext>
                  </a:extLst>
                </a:gridCol>
                <a:gridCol w="2045891">
                  <a:extLst>
                    <a:ext uri="{9D8B030D-6E8A-4147-A177-3AD203B41FA5}">
                      <a16:colId xmlns:a16="http://schemas.microsoft.com/office/drawing/2014/main" val="20001"/>
                    </a:ext>
                  </a:extLst>
                </a:gridCol>
                <a:gridCol w="2045891">
                  <a:extLst>
                    <a:ext uri="{9D8B030D-6E8A-4147-A177-3AD203B41FA5}">
                      <a16:colId xmlns:a16="http://schemas.microsoft.com/office/drawing/2014/main" val="20002"/>
                    </a:ext>
                  </a:extLst>
                </a:gridCol>
                <a:gridCol w="2045891">
                  <a:extLst>
                    <a:ext uri="{9D8B030D-6E8A-4147-A177-3AD203B41FA5}">
                      <a16:colId xmlns:a16="http://schemas.microsoft.com/office/drawing/2014/main" val="20003"/>
                    </a:ext>
                  </a:extLst>
                </a:gridCol>
              </a:tblGrid>
              <a:tr h="370840">
                <a:tc>
                  <a:txBody>
                    <a:bodyPr/>
                    <a:lstStyle/>
                    <a:p>
                      <a:pPr algn="ctr"/>
                      <a:r>
                        <a:rPr lang="lv-LV" dirty="0" smtClean="0">
                          <a:solidFill>
                            <a:schemeClr val="tx1">
                              <a:lumMod val="95000"/>
                              <a:lumOff val="5000"/>
                            </a:schemeClr>
                          </a:solidFill>
                        </a:rPr>
                        <a:t>2018./2019.m.g.Olimpiāde mācību priekšmetā</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Klase</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2.posms (novads)</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3.posms (valsts)</a:t>
                      </a:r>
                      <a:endParaRPr lang="lv-LV" dirty="0">
                        <a:solidFill>
                          <a:schemeClr val="tx1">
                            <a:lumMod val="95000"/>
                            <a:lumOff val="5000"/>
                          </a:schemeClr>
                        </a:solidFill>
                      </a:endParaRPr>
                    </a:p>
                  </a:txBody>
                  <a:tcPr anchor="ctr"/>
                </a:tc>
                <a:extLst>
                  <a:ext uri="{0D108BD9-81ED-4DB2-BD59-A6C34878D82A}">
                    <a16:rowId xmlns:a16="http://schemas.microsoft.com/office/drawing/2014/main" val="10000"/>
                  </a:ext>
                </a:extLst>
              </a:tr>
              <a:tr h="370840">
                <a:tc>
                  <a:txBody>
                    <a:bodyPr/>
                    <a:lstStyle/>
                    <a:p>
                      <a:r>
                        <a:rPr lang="lv-LV" dirty="0" smtClean="0"/>
                        <a:t>Informātika (programmēšana)</a:t>
                      </a:r>
                      <a:endParaRPr lang="lv-LV" dirty="0"/>
                    </a:p>
                  </a:txBody>
                  <a:tcPr/>
                </a:tc>
                <a:tc>
                  <a:txBody>
                    <a:bodyPr/>
                    <a:lstStyle/>
                    <a:p>
                      <a:r>
                        <a:rPr lang="lv-LV" dirty="0" smtClean="0"/>
                        <a:t>8.-12.</a:t>
                      </a:r>
                      <a:endParaRPr lang="lv-LV" dirty="0"/>
                    </a:p>
                  </a:txBody>
                  <a:tcPr/>
                </a:tc>
                <a:tc>
                  <a:txBody>
                    <a:bodyPr/>
                    <a:lstStyle/>
                    <a:p>
                      <a:r>
                        <a:rPr lang="lv-LV" dirty="0" smtClean="0"/>
                        <a:t>15.01.</a:t>
                      </a:r>
                      <a:endParaRPr lang="lv-LV" dirty="0"/>
                    </a:p>
                  </a:txBody>
                  <a:tcPr/>
                </a:tc>
                <a:tc>
                  <a:txBody>
                    <a:bodyPr/>
                    <a:lstStyle/>
                    <a:p>
                      <a:r>
                        <a:rPr lang="lv-LV" dirty="0" smtClean="0"/>
                        <a:t>27.-28.02.</a:t>
                      </a:r>
                      <a:endParaRPr lang="lv-LV" dirty="0"/>
                    </a:p>
                  </a:txBody>
                  <a:tcPr/>
                </a:tc>
                <a:extLst>
                  <a:ext uri="{0D108BD9-81ED-4DB2-BD59-A6C34878D82A}">
                    <a16:rowId xmlns:a16="http://schemas.microsoft.com/office/drawing/2014/main" val="10001"/>
                  </a:ext>
                </a:extLst>
              </a:tr>
              <a:tr h="370840">
                <a:tc>
                  <a:txBody>
                    <a:bodyPr/>
                    <a:lstStyle/>
                    <a:p>
                      <a:r>
                        <a:rPr lang="lv-LV" dirty="0" smtClean="0"/>
                        <a:t>Fizika (tiešsaiste)</a:t>
                      </a:r>
                    </a:p>
                    <a:p>
                      <a:endParaRPr lang="lv-LV" dirty="0"/>
                    </a:p>
                  </a:txBody>
                  <a:tcPr/>
                </a:tc>
                <a:tc>
                  <a:txBody>
                    <a:bodyPr/>
                    <a:lstStyle/>
                    <a:p>
                      <a:r>
                        <a:rPr lang="lv-LV" dirty="0" smtClean="0"/>
                        <a:t>9.-12.</a:t>
                      </a:r>
                      <a:endParaRPr lang="lv-LV" dirty="0"/>
                    </a:p>
                  </a:txBody>
                  <a:tcPr/>
                </a:tc>
                <a:tc>
                  <a:txBody>
                    <a:bodyPr/>
                    <a:lstStyle/>
                    <a:p>
                      <a:r>
                        <a:rPr lang="lv-LV" dirty="0" smtClean="0"/>
                        <a:t>18.01.</a:t>
                      </a:r>
                      <a:endParaRPr lang="lv-LV" dirty="0"/>
                    </a:p>
                  </a:txBody>
                  <a:tcPr/>
                </a:tc>
                <a:tc>
                  <a:txBody>
                    <a:bodyPr/>
                    <a:lstStyle/>
                    <a:p>
                      <a:r>
                        <a:rPr lang="lv-LV" dirty="0" smtClean="0"/>
                        <a:t>04.-05.04.</a:t>
                      </a:r>
                      <a:endParaRPr lang="lv-LV" dirty="0"/>
                    </a:p>
                  </a:txBody>
                  <a:tcPr/>
                </a:tc>
                <a:extLst>
                  <a:ext uri="{0D108BD9-81ED-4DB2-BD59-A6C34878D82A}">
                    <a16:rowId xmlns:a16="http://schemas.microsoft.com/office/drawing/2014/main" val="10002"/>
                  </a:ext>
                </a:extLst>
              </a:tr>
              <a:tr h="370840">
                <a:tc>
                  <a:txBody>
                    <a:bodyPr/>
                    <a:lstStyle/>
                    <a:p>
                      <a:r>
                        <a:rPr lang="lv-LV" dirty="0" smtClean="0"/>
                        <a:t>Latviešu valoda un literatūra (tiešsaiste)</a:t>
                      </a:r>
                      <a:endParaRPr lang="lv-LV" dirty="0"/>
                    </a:p>
                  </a:txBody>
                  <a:tcPr/>
                </a:tc>
                <a:tc>
                  <a:txBody>
                    <a:bodyPr/>
                    <a:lstStyle/>
                    <a:p>
                      <a:r>
                        <a:rPr lang="lv-LV" dirty="0" smtClean="0"/>
                        <a:t>11.-12.</a:t>
                      </a:r>
                      <a:endParaRPr lang="lv-LV" dirty="0"/>
                    </a:p>
                  </a:txBody>
                  <a:tcPr/>
                </a:tc>
                <a:tc>
                  <a:txBody>
                    <a:bodyPr/>
                    <a:lstStyle/>
                    <a:p>
                      <a:r>
                        <a:rPr lang="lv-LV" dirty="0" smtClean="0"/>
                        <a:t>28.01.</a:t>
                      </a:r>
                      <a:endParaRPr lang="lv-LV" dirty="0"/>
                    </a:p>
                  </a:txBody>
                  <a:tcPr/>
                </a:tc>
                <a:tc>
                  <a:txBody>
                    <a:bodyPr/>
                    <a:lstStyle/>
                    <a:p>
                      <a:r>
                        <a:rPr lang="lv-LV" dirty="0" smtClean="0"/>
                        <a:t>01.03.</a:t>
                      </a:r>
                      <a:endParaRPr lang="lv-LV" dirty="0"/>
                    </a:p>
                  </a:txBody>
                  <a:tcPr/>
                </a:tc>
                <a:extLst>
                  <a:ext uri="{0D108BD9-81ED-4DB2-BD59-A6C34878D82A}">
                    <a16:rowId xmlns:a16="http://schemas.microsoft.com/office/drawing/2014/main" val="10003"/>
                  </a:ext>
                </a:extLst>
              </a:tr>
              <a:tr h="370840">
                <a:tc>
                  <a:txBody>
                    <a:bodyPr/>
                    <a:lstStyle/>
                    <a:p>
                      <a:r>
                        <a:rPr lang="lv-LV" dirty="0" smtClean="0"/>
                        <a:t>Ekonomika (tiešsaiste)</a:t>
                      </a:r>
                    </a:p>
                  </a:txBody>
                  <a:tcPr/>
                </a:tc>
                <a:tc>
                  <a:txBody>
                    <a:bodyPr/>
                    <a:lstStyle/>
                    <a:p>
                      <a:r>
                        <a:rPr lang="lv-LV" dirty="0" smtClean="0"/>
                        <a:t>10.-12.</a:t>
                      </a:r>
                      <a:endParaRPr lang="lv-LV" dirty="0"/>
                    </a:p>
                  </a:txBody>
                  <a:tcPr/>
                </a:tc>
                <a:tc>
                  <a:txBody>
                    <a:bodyPr/>
                    <a:lstStyle/>
                    <a:p>
                      <a:r>
                        <a:rPr lang="lv-LV" dirty="0" smtClean="0"/>
                        <a:t>30.01.</a:t>
                      </a:r>
                      <a:endParaRPr lang="lv-LV" dirty="0"/>
                    </a:p>
                  </a:txBody>
                  <a:tcPr/>
                </a:tc>
                <a:tc>
                  <a:txBody>
                    <a:bodyPr/>
                    <a:lstStyle/>
                    <a:p>
                      <a:r>
                        <a:rPr lang="lv-LV" dirty="0" smtClean="0"/>
                        <a:t>05.03.</a:t>
                      </a:r>
                      <a:endParaRPr lang="lv-LV" dirty="0"/>
                    </a:p>
                  </a:txBody>
                  <a:tcPr/>
                </a:tc>
                <a:extLst>
                  <a:ext uri="{0D108BD9-81ED-4DB2-BD59-A6C34878D82A}">
                    <a16:rowId xmlns:a16="http://schemas.microsoft.com/office/drawing/2014/main" val="10004"/>
                  </a:ext>
                </a:extLst>
              </a:tr>
              <a:tr h="370840">
                <a:tc>
                  <a:txBody>
                    <a:bodyPr/>
                    <a:lstStyle/>
                    <a:p>
                      <a:r>
                        <a:rPr lang="lv-LV" dirty="0" smtClean="0"/>
                        <a:t>Matemātika</a:t>
                      </a:r>
                    </a:p>
                    <a:p>
                      <a:endParaRPr lang="lv-LV" dirty="0"/>
                    </a:p>
                  </a:txBody>
                  <a:tcPr/>
                </a:tc>
                <a:tc>
                  <a:txBody>
                    <a:bodyPr/>
                    <a:lstStyle/>
                    <a:p>
                      <a:r>
                        <a:rPr lang="lv-LV" dirty="0" smtClean="0"/>
                        <a:t>9.-12.</a:t>
                      </a:r>
                      <a:endParaRPr lang="lv-LV" dirty="0"/>
                    </a:p>
                  </a:txBody>
                  <a:tcPr/>
                </a:tc>
                <a:tc>
                  <a:txBody>
                    <a:bodyPr/>
                    <a:lstStyle/>
                    <a:p>
                      <a:r>
                        <a:rPr lang="lv-LV" dirty="0" smtClean="0"/>
                        <a:t>01.02.</a:t>
                      </a:r>
                      <a:endParaRPr lang="lv-LV" dirty="0"/>
                    </a:p>
                  </a:txBody>
                  <a:tcPr/>
                </a:tc>
                <a:tc>
                  <a:txBody>
                    <a:bodyPr/>
                    <a:lstStyle/>
                    <a:p>
                      <a:r>
                        <a:rPr lang="lv-LV" dirty="0" smtClean="0"/>
                        <a:t>07.-08.03.</a:t>
                      </a:r>
                      <a:endParaRPr lang="lv-LV" dirty="0"/>
                    </a:p>
                  </a:txBody>
                  <a:tcPr/>
                </a:tc>
                <a:extLst>
                  <a:ext uri="{0D108BD9-81ED-4DB2-BD59-A6C34878D82A}">
                    <a16:rowId xmlns:a16="http://schemas.microsoft.com/office/drawing/2014/main" val="10005"/>
                  </a:ext>
                </a:extLst>
              </a:tr>
              <a:tr h="370840">
                <a:tc>
                  <a:txBody>
                    <a:bodyPr/>
                    <a:lstStyle/>
                    <a:p>
                      <a:r>
                        <a:rPr lang="lv-LV" dirty="0" smtClean="0"/>
                        <a:t>Ķīmija (tiešsaiste)</a:t>
                      </a:r>
                    </a:p>
                    <a:p>
                      <a:endParaRPr lang="lv-LV" dirty="0"/>
                    </a:p>
                  </a:txBody>
                  <a:tcPr/>
                </a:tc>
                <a:tc>
                  <a:txBody>
                    <a:bodyPr/>
                    <a:lstStyle/>
                    <a:p>
                      <a:r>
                        <a:rPr lang="lv-LV" dirty="0" smtClean="0"/>
                        <a:t>9.-12.</a:t>
                      </a:r>
                      <a:endParaRPr lang="lv-LV" dirty="0"/>
                    </a:p>
                  </a:txBody>
                  <a:tcPr/>
                </a:tc>
                <a:tc>
                  <a:txBody>
                    <a:bodyPr/>
                    <a:lstStyle/>
                    <a:p>
                      <a:r>
                        <a:rPr lang="lv-LV" dirty="0" smtClean="0"/>
                        <a:t>05.02.</a:t>
                      </a:r>
                      <a:endParaRPr lang="lv-LV" dirty="0"/>
                    </a:p>
                  </a:txBody>
                  <a:tcPr/>
                </a:tc>
                <a:tc>
                  <a:txBody>
                    <a:bodyPr/>
                    <a:lstStyle/>
                    <a:p>
                      <a:r>
                        <a:rPr lang="lv-LV" dirty="0" smtClean="0"/>
                        <a:t>26.-28.03.</a:t>
                      </a:r>
                      <a:endParaRPr lang="lv-LV" dirty="0"/>
                    </a:p>
                  </a:txBody>
                  <a:tcPr/>
                </a:tc>
                <a:extLst>
                  <a:ext uri="{0D108BD9-81ED-4DB2-BD59-A6C34878D82A}">
                    <a16:rowId xmlns:a16="http://schemas.microsoft.com/office/drawing/2014/main" val="10006"/>
                  </a:ext>
                </a:extLst>
              </a:tr>
              <a:tr h="370840">
                <a:tc>
                  <a:txBody>
                    <a:bodyPr/>
                    <a:lstStyle/>
                    <a:p>
                      <a:r>
                        <a:rPr lang="lv-LV" dirty="0" smtClean="0"/>
                        <a:t>Ģeogrāfija</a:t>
                      </a:r>
                    </a:p>
                    <a:p>
                      <a:r>
                        <a:rPr lang="lv-LV" dirty="0" smtClean="0"/>
                        <a:t>(tiešsaiste)</a:t>
                      </a:r>
                      <a:endParaRPr lang="lv-LV" dirty="0"/>
                    </a:p>
                  </a:txBody>
                  <a:tcPr/>
                </a:tc>
                <a:tc>
                  <a:txBody>
                    <a:bodyPr/>
                    <a:lstStyle/>
                    <a:p>
                      <a:r>
                        <a:rPr lang="lv-LV" dirty="0" smtClean="0"/>
                        <a:t>10.-12.</a:t>
                      </a:r>
                      <a:endParaRPr lang="lv-LV" dirty="0"/>
                    </a:p>
                  </a:txBody>
                  <a:tcPr/>
                </a:tc>
                <a:tc>
                  <a:txBody>
                    <a:bodyPr/>
                    <a:lstStyle/>
                    <a:p>
                      <a:r>
                        <a:rPr lang="lv-LV" dirty="0" smtClean="0"/>
                        <a:t>20.02.</a:t>
                      </a:r>
                      <a:endParaRPr lang="lv-LV" dirty="0"/>
                    </a:p>
                  </a:txBody>
                  <a:tcPr/>
                </a:tc>
                <a:tc>
                  <a:txBody>
                    <a:bodyPr/>
                    <a:lstStyle/>
                    <a:p>
                      <a:r>
                        <a:rPr lang="lv-LV" dirty="0" smtClean="0"/>
                        <a:t>10.-11.04.</a:t>
                      </a:r>
                      <a:endParaRPr lang="lv-LV"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97132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a:xfrm>
            <a:off x="467544" y="620688"/>
            <a:ext cx="8183880" cy="4115944"/>
          </a:xfrm>
        </p:spPr>
        <p:txBody>
          <a:bodyPr/>
          <a:lstStyle/>
          <a:p>
            <a:r>
              <a:rPr lang="lv-LV" dirty="0" smtClean="0"/>
              <a:t>Tiešsaistes olimpiādes</a:t>
            </a:r>
          </a:p>
          <a:p>
            <a:endParaRPr lang="lv-LV" dirty="0"/>
          </a:p>
          <a:p>
            <a:pPr marL="0" indent="0">
              <a:buNone/>
            </a:pPr>
            <a:r>
              <a:rPr lang="lv-LV" dirty="0" smtClean="0"/>
              <a:t>               T2V – 51;      TRĢ – 32;      TVNV - 33</a:t>
            </a:r>
          </a:p>
          <a:p>
            <a:endParaRPr lang="lv-LV" dirty="0"/>
          </a:p>
        </p:txBody>
      </p:sp>
      <p:graphicFrame>
        <p:nvGraphicFramePr>
          <p:cNvPr id="3" name="Tabula 2"/>
          <p:cNvGraphicFramePr>
            <a:graphicFrameLocks noGrp="1"/>
          </p:cNvGraphicFramePr>
          <p:nvPr>
            <p:extLst>
              <p:ext uri="{D42A27DB-BD31-4B8C-83A1-F6EECF244321}">
                <p14:modId xmlns:p14="http://schemas.microsoft.com/office/powerpoint/2010/main" val="581832153"/>
              </p:ext>
            </p:extLst>
          </p:nvPr>
        </p:nvGraphicFramePr>
        <p:xfrm>
          <a:off x="611560" y="2276872"/>
          <a:ext cx="7848870" cy="3312368"/>
        </p:xfrm>
        <a:graphic>
          <a:graphicData uri="http://schemas.openxmlformats.org/drawingml/2006/table">
            <a:tbl>
              <a:tblPr>
                <a:tableStyleId>{3C2FFA5D-87B4-456A-9821-1D502468CF0F}</a:tableStyleId>
              </a:tblPr>
              <a:tblGrid>
                <a:gridCol w="1656183">
                  <a:extLst>
                    <a:ext uri="{9D8B030D-6E8A-4147-A177-3AD203B41FA5}">
                      <a16:colId xmlns:a16="http://schemas.microsoft.com/office/drawing/2014/main" val="20000"/>
                    </a:ext>
                  </a:extLst>
                </a:gridCol>
                <a:gridCol w="1011915">
                  <a:extLst>
                    <a:ext uri="{9D8B030D-6E8A-4147-A177-3AD203B41FA5}">
                      <a16:colId xmlns:a16="http://schemas.microsoft.com/office/drawing/2014/main" val="20001"/>
                    </a:ext>
                  </a:extLst>
                </a:gridCol>
                <a:gridCol w="863462">
                  <a:extLst>
                    <a:ext uri="{9D8B030D-6E8A-4147-A177-3AD203B41FA5}">
                      <a16:colId xmlns:a16="http://schemas.microsoft.com/office/drawing/2014/main" val="20002"/>
                    </a:ext>
                  </a:extLst>
                </a:gridCol>
                <a:gridCol w="863462">
                  <a:extLst>
                    <a:ext uri="{9D8B030D-6E8A-4147-A177-3AD203B41FA5}">
                      <a16:colId xmlns:a16="http://schemas.microsoft.com/office/drawing/2014/main" val="20003"/>
                    </a:ext>
                  </a:extLst>
                </a:gridCol>
                <a:gridCol w="863462">
                  <a:extLst>
                    <a:ext uri="{9D8B030D-6E8A-4147-A177-3AD203B41FA5}">
                      <a16:colId xmlns:a16="http://schemas.microsoft.com/office/drawing/2014/main" val="20004"/>
                    </a:ext>
                  </a:extLst>
                </a:gridCol>
                <a:gridCol w="863462">
                  <a:extLst>
                    <a:ext uri="{9D8B030D-6E8A-4147-A177-3AD203B41FA5}">
                      <a16:colId xmlns:a16="http://schemas.microsoft.com/office/drawing/2014/main" val="20005"/>
                    </a:ext>
                  </a:extLst>
                </a:gridCol>
                <a:gridCol w="863462">
                  <a:extLst>
                    <a:ext uri="{9D8B030D-6E8A-4147-A177-3AD203B41FA5}">
                      <a16:colId xmlns:a16="http://schemas.microsoft.com/office/drawing/2014/main" val="20006"/>
                    </a:ext>
                  </a:extLst>
                </a:gridCol>
                <a:gridCol w="863462">
                  <a:extLst>
                    <a:ext uri="{9D8B030D-6E8A-4147-A177-3AD203B41FA5}">
                      <a16:colId xmlns:a16="http://schemas.microsoft.com/office/drawing/2014/main" val="20007"/>
                    </a:ext>
                  </a:extLst>
                </a:gridCol>
              </a:tblGrid>
              <a:tr h="770318">
                <a:tc>
                  <a:txBody>
                    <a:bodyPr/>
                    <a:lstStyle/>
                    <a:p>
                      <a:pPr algn="ctr" rtl="0" fontAlgn="ctr"/>
                      <a:r>
                        <a:rPr lang="lv-LV" sz="1600" b="1" dirty="0">
                          <a:effectLst/>
                        </a:rPr>
                        <a:t>2018./2019.m.g.</a:t>
                      </a:r>
                      <a:endParaRPr lang="lv-LV" sz="1600" b="1" dirty="0">
                        <a:solidFill>
                          <a:srgbClr val="000000"/>
                        </a:solidFill>
                        <a:effectLst/>
                        <a:latin typeface="Times New Roman"/>
                      </a:endParaRPr>
                    </a:p>
                  </a:txBody>
                  <a:tcPr marL="22860" marR="22860" marT="15240" marB="15240" anchor="ctr"/>
                </a:tc>
                <a:tc gridSpan="7">
                  <a:txBody>
                    <a:bodyPr/>
                    <a:lstStyle/>
                    <a:p>
                      <a:pPr algn="ctr" rtl="0" fontAlgn="ctr"/>
                      <a:endParaRPr lang="lv-LV" sz="1600" b="1" dirty="0">
                        <a:solidFill>
                          <a:srgbClr val="000000"/>
                        </a:solidFill>
                        <a:effectLst/>
                        <a:latin typeface="Times New Roman"/>
                      </a:endParaRPr>
                    </a:p>
                  </a:txBody>
                  <a:tcPr marL="22860" marR="22860" marT="15240" marB="1524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1444347">
                <a:tc>
                  <a:txBody>
                    <a:bodyPr/>
                    <a:lstStyle/>
                    <a:p>
                      <a:pPr rtl="0" fontAlgn="ctr"/>
                      <a:endParaRPr lang="lv-LV" sz="1600" b="0" dirty="0">
                        <a:effectLst/>
                        <a:latin typeface="Times New Roman"/>
                      </a:endParaRPr>
                    </a:p>
                  </a:txBody>
                  <a:tcPr marL="22860" marR="22860" marT="15240" marB="15240" anchor="ctr"/>
                </a:tc>
                <a:tc>
                  <a:txBody>
                    <a:bodyPr/>
                    <a:lstStyle/>
                    <a:p>
                      <a:pPr algn="ctr" rtl="0" fontAlgn="ctr"/>
                      <a:r>
                        <a:rPr lang="lv-LV" sz="1600" b="1" dirty="0">
                          <a:effectLst/>
                        </a:rPr>
                        <a:t>bioloģija</a:t>
                      </a:r>
                      <a:r>
                        <a:rPr lang="lv-LV" sz="1600" dirty="0">
                          <a:effectLst/>
                        </a:rPr>
                        <a:t> </a:t>
                      </a:r>
                      <a:r>
                        <a:rPr lang="lv-LV" sz="1600" dirty="0" err="1" smtClean="0">
                          <a:effectLst/>
                        </a:rPr>
                        <a:t>ceturtd</a:t>
                      </a:r>
                      <a:r>
                        <a:rPr lang="lv-LV" sz="1600" dirty="0" smtClean="0">
                          <a:effectLst/>
                        </a:rPr>
                        <a:t>., 29.11.</a:t>
                      </a:r>
                      <a:endParaRPr lang="lv-LV" sz="1600" b="0" dirty="0">
                        <a:effectLst/>
                        <a:latin typeface="Times New Roman"/>
                      </a:endParaRPr>
                    </a:p>
                  </a:txBody>
                  <a:tcPr marL="22860" marR="22860" marT="15240" marB="15240" anchor="ctr"/>
                </a:tc>
                <a:tc>
                  <a:txBody>
                    <a:bodyPr/>
                    <a:lstStyle/>
                    <a:p>
                      <a:pPr algn="ctr" rtl="0" fontAlgn="ctr"/>
                      <a:r>
                        <a:rPr lang="lv-LV" sz="1600" b="1" dirty="0">
                          <a:effectLst/>
                        </a:rPr>
                        <a:t>vēsture</a:t>
                      </a:r>
                      <a:r>
                        <a:rPr lang="lv-LV" sz="1600" dirty="0">
                          <a:effectLst/>
                        </a:rPr>
                        <a:t> </a:t>
                      </a:r>
                      <a:r>
                        <a:rPr lang="lv-LV" sz="1600" dirty="0" err="1" smtClean="0">
                          <a:effectLst/>
                        </a:rPr>
                        <a:t>piektd</a:t>
                      </a:r>
                      <a:r>
                        <a:rPr lang="lv-LV" sz="1600" dirty="0" smtClean="0">
                          <a:effectLst/>
                        </a:rPr>
                        <a:t>., 11.01.</a:t>
                      </a:r>
                      <a:endParaRPr lang="lv-LV" sz="1600" b="0" dirty="0">
                        <a:effectLst/>
                        <a:latin typeface="Times New Roman"/>
                      </a:endParaRPr>
                    </a:p>
                  </a:txBody>
                  <a:tcPr marL="22860" marR="22860" marT="15240" marB="15240" anchor="ctr"/>
                </a:tc>
                <a:tc>
                  <a:txBody>
                    <a:bodyPr/>
                    <a:lstStyle/>
                    <a:p>
                      <a:pPr algn="ctr" rtl="0" fontAlgn="ctr"/>
                      <a:r>
                        <a:rPr lang="lv-LV" sz="1600" b="1" dirty="0">
                          <a:effectLst/>
                        </a:rPr>
                        <a:t>fizika</a:t>
                      </a:r>
                      <a:r>
                        <a:rPr lang="lv-LV" sz="1600" dirty="0">
                          <a:effectLst/>
                        </a:rPr>
                        <a:t> </a:t>
                      </a:r>
                      <a:r>
                        <a:rPr lang="lv-LV" sz="1600" dirty="0" err="1" smtClean="0">
                          <a:effectLst/>
                        </a:rPr>
                        <a:t>piektd</a:t>
                      </a:r>
                      <a:r>
                        <a:rPr lang="lv-LV" sz="1600" dirty="0" smtClean="0">
                          <a:effectLst/>
                        </a:rPr>
                        <a:t>., 18.01.</a:t>
                      </a:r>
                      <a:endParaRPr lang="lv-LV" sz="1600" b="0" dirty="0">
                        <a:effectLst/>
                        <a:latin typeface="Times New Roman"/>
                      </a:endParaRPr>
                    </a:p>
                  </a:txBody>
                  <a:tcPr marL="22860" marR="22860" marT="15240" marB="15240" anchor="ctr"/>
                </a:tc>
                <a:tc>
                  <a:txBody>
                    <a:bodyPr/>
                    <a:lstStyle/>
                    <a:p>
                      <a:pPr algn="ctr" rtl="0" fontAlgn="ctr"/>
                      <a:r>
                        <a:rPr lang="lv-LV" sz="1600" b="1" dirty="0">
                          <a:effectLst/>
                        </a:rPr>
                        <a:t>latviešu valoda </a:t>
                      </a:r>
                      <a:r>
                        <a:rPr lang="lv-LV" sz="1600" dirty="0" err="1" smtClean="0">
                          <a:effectLst/>
                        </a:rPr>
                        <a:t>pirmd</a:t>
                      </a:r>
                      <a:r>
                        <a:rPr lang="lv-LV" sz="1600" dirty="0" smtClean="0">
                          <a:effectLst/>
                        </a:rPr>
                        <a:t>., 28.01.</a:t>
                      </a:r>
                      <a:endParaRPr lang="lv-LV" sz="1600" b="0" dirty="0">
                        <a:effectLst/>
                        <a:latin typeface="Times New Roman"/>
                      </a:endParaRPr>
                    </a:p>
                  </a:txBody>
                  <a:tcPr marL="22860" marR="22860" marT="15240" marB="15240" anchor="ctr"/>
                </a:tc>
                <a:tc>
                  <a:txBody>
                    <a:bodyPr/>
                    <a:lstStyle/>
                    <a:p>
                      <a:pPr algn="ctr" rtl="0" fontAlgn="ctr"/>
                      <a:r>
                        <a:rPr lang="lv-LV" sz="1600" b="1" dirty="0" err="1" smtClean="0">
                          <a:effectLst/>
                        </a:rPr>
                        <a:t>Ekono-mika</a:t>
                      </a:r>
                      <a:r>
                        <a:rPr lang="lv-LV" sz="1600" dirty="0" smtClean="0">
                          <a:effectLst/>
                        </a:rPr>
                        <a:t> </a:t>
                      </a:r>
                      <a:r>
                        <a:rPr lang="lv-LV" sz="1600" dirty="0" err="1" smtClean="0">
                          <a:effectLst/>
                        </a:rPr>
                        <a:t>trešd</a:t>
                      </a:r>
                      <a:r>
                        <a:rPr lang="lv-LV" sz="1600" dirty="0" smtClean="0">
                          <a:effectLst/>
                        </a:rPr>
                        <a:t>., 30.01.</a:t>
                      </a:r>
                      <a:endParaRPr lang="lv-LV" sz="1600" b="0" dirty="0">
                        <a:effectLst/>
                        <a:latin typeface="Times New Roman"/>
                      </a:endParaRPr>
                    </a:p>
                  </a:txBody>
                  <a:tcPr marL="22860" marR="22860" marT="15240" marB="15240" anchor="ctr"/>
                </a:tc>
                <a:tc>
                  <a:txBody>
                    <a:bodyPr/>
                    <a:lstStyle/>
                    <a:p>
                      <a:pPr algn="ctr" rtl="0" fontAlgn="ctr"/>
                      <a:r>
                        <a:rPr lang="lv-LV" sz="1600" b="1" dirty="0">
                          <a:effectLst/>
                        </a:rPr>
                        <a:t>ķīmija</a:t>
                      </a:r>
                      <a:r>
                        <a:rPr lang="lv-LV" sz="1600" dirty="0">
                          <a:effectLst/>
                        </a:rPr>
                        <a:t> </a:t>
                      </a:r>
                      <a:r>
                        <a:rPr lang="lv-LV" sz="1600" dirty="0" err="1" smtClean="0">
                          <a:effectLst/>
                        </a:rPr>
                        <a:t>otrd</a:t>
                      </a:r>
                      <a:r>
                        <a:rPr lang="lv-LV" sz="1600" dirty="0" smtClean="0">
                          <a:effectLst/>
                        </a:rPr>
                        <a:t>., 5.02.</a:t>
                      </a:r>
                      <a:endParaRPr lang="lv-LV" sz="1600" b="0" dirty="0">
                        <a:effectLst/>
                        <a:latin typeface="Times New Roman"/>
                      </a:endParaRPr>
                    </a:p>
                  </a:txBody>
                  <a:tcPr marL="22860" marR="22860" marT="15240" marB="15240" anchor="ctr"/>
                </a:tc>
                <a:tc>
                  <a:txBody>
                    <a:bodyPr/>
                    <a:lstStyle/>
                    <a:p>
                      <a:pPr algn="ctr" rtl="0" fontAlgn="ctr"/>
                      <a:r>
                        <a:rPr lang="lv-LV" sz="1600" b="1" dirty="0" err="1" smtClean="0">
                          <a:effectLst/>
                        </a:rPr>
                        <a:t>Ģeogrā-fija</a:t>
                      </a:r>
                      <a:r>
                        <a:rPr lang="lv-LV" sz="1600" dirty="0" smtClean="0">
                          <a:effectLst/>
                        </a:rPr>
                        <a:t> </a:t>
                      </a:r>
                      <a:r>
                        <a:rPr lang="lv-LV" sz="1600" dirty="0" err="1" smtClean="0">
                          <a:effectLst/>
                        </a:rPr>
                        <a:t>trešd</a:t>
                      </a:r>
                      <a:r>
                        <a:rPr lang="lv-LV" sz="1600" dirty="0" smtClean="0">
                          <a:effectLst/>
                        </a:rPr>
                        <a:t>., 20.02.</a:t>
                      </a:r>
                      <a:endParaRPr lang="lv-LV" sz="1600" b="0" dirty="0">
                        <a:effectLst/>
                        <a:latin typeface="Times New Roman"/>
                      </a:endParaRPr>
                    </a:p>
                  </a:txBody>
                  <a:tcPr marL="22860" marR="22860" marT="15240" marB="15240" anchor="ctr"/>
                </a:tc>
                <a:extLst>
                  <a:ext uri="{0D108BD9-81ED-4DB2-BD59-A6C34878D82A}">
                    <a16:rowId xmlns:a16="http://schemas.microsoft.com/office/drawing/2014/main" val="10001"/>
                  </a:ext>
                </a:extLst>
              </a:tr>
              <a:tr h="1097703">
                <a:tc>
                  <a:txBody>
                    <a:bodyPr/>
                    <a:lstStyle/>
                    <a:p>
                      <a:pPr rtl="0" fontAlgn="ctr"/>
                      <a:r>
                        <a:rPr lang="lv-LV" sz="1600" b="1" dirty="0" smtClean="0">
                          <a:effectLst/>
                        </a:rPr>
                        <a:t>    Norises </a:t>
                      </a:r>
                      <a:r>
                        <a:rPr lang="lv-LV" sz="1600" b="1" dirty="0">
                          <a:effectLst/>
                        </a:rPr>
                        <a:t>vieta</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T2V</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T2V </a:t>
                      </a:r>
                      <a:r>
                        <a:rPr lang="fi-FI" sz="1600" b="1" dirty="0" smtClean="0">
                          <a:effectLst/>
                        </a:rPr>
                        <a:t>vai </a:t>
                      </a:r>
                      <a:r>
                        <a:rPr lang="lv-LV" sz="1600" b="1" dirty="0" smtClean="0">
                          <a:effectLst/>
                        </a:rPr>
                        <a:t>TVNV</a:t>
                      </a:r>
                      <a:endParaRPr lang="fi-FI" sz="1600" b="1" dirty="0">
                        <a:effectLst/>
                        <a:latin typeface="Times New Roman"/>
                      </a:endParaRPr>
                    </a:p>
                  </a:txBody>
                  <a:tcPr marL="22860" marR="22860" marT="15240" marB="15240" anchor="ctr"/>
                </a:tc>
                <a:tc>
                  <a:txBody>
                    <a:bodyPr/>
                    <a:lstStyle/>
                    <a:p>
                      <a:pPr algn="ctr" rtl="0" fontAlgn="ctr"/>
                      <a:r>
                        <a:rPr lang="lv-LV" sz="1600" b="1" dirty="0" smtClean="0">
                          <a:effectLst/>
                        </a:rPr>
                        <a:t>T2V</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TRĢ</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T2V</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TRĢ</a:t>
                      </a:r>
                      <a:endParaRPr lang="lv-LV" sz="1600" b="1" dirty="0">
                        <a:effectLst/>
                        <a:latin typeface="Times New Roman"/>
                      </a:endParaRPr>
                    </a:p>
                  </a:txBody>
                  <a:tcPr marL="22860" marR="22860" marT="15240" marB="15240" anchor="ctr"/>
                </a:tc>
                <a:tc>
                  <a:txBody>
                    <a:bodyPr/>
                    <a:lstStyle/>
                    <a:p>
                      <a:pPr algn="ctr" rtl="0" fontAlgn="ctr"/>
                      <a:r>
                        <a:rPr lang="lv-LV" sz="1600" b="1" dirty="0" smtClean="0">
                          <a:effectLst/>
                        </a:rPr>
                        <a:t>TVNV</a:t>
                      </a:r>
                      <a:endParaRPr lang="lv-LV" sz="1600" b="1" dirty="0">
                        <a:effectLst/>
                        <a:latin typeface="Times New Roman"/>
                      </a:endParaRPr>
                    </a:p>
                  </a:txBody>
                  <a:tcPr marL="22860" marR="22860" marT="15240" marB="1524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088255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pPr marL="0" indent="0">
              <a:buNone/>
            </a:pPr>
            <a:r>
              <a:rPr lang="lv-LV" dirty="0" smtClean="0"/>
              <a:t>                        Valsts pārbaudes darbi</a:t>
            </a:r>
          </a:p>
          <a:p>
            <a:r>
              <a:rPr lang="lv-LV" dirty="0" smtClean="0"/>
              <a:t>Ir apstiprināts 2018./2019.m.g. VPD norises </a:t>
            </a:r>
            <a:r>
              <a:rPr lang="lv-LV" dirty="0"/>
              <a:t>grafiks </a:t>
            </a:r>
            <a:r>
              <a:rPr lang="lv-LV" sz="1600" b="1" i="1" dirty="0">
                <a:cs typeface="Times New Roman" panose="02020603050405020304" pitchFamily="18" charset="0"/>
              </a:rPr>
              <a:t>MK NOTEIKUMI </a:t>
            </a:r>
            <a:r>
              <a:rPr lang="lv-LV" sz="1600" b="1" i="1" dirty="0" smtClean="0">
                <a:cs typeface="Times New Roman" panose="02020603050405020304" pitchFamily="18" charset="0"/>
              </a:rPr>
              <a:t>NR.289</a:t>
            </a:r>
            <a:endParaRPr lang="lv-LV" dirty="0" smtClean="0"/>
          </a:p>
          <a:p>
            <a:r>
              <a:rPr lang="lv-LV" sz="2000" dirty="0"/>
              <a:t>Lai uzsvērtu eksperimentālo un pētniecisko prasmju nozīmi mācību priekšmetu apguvē un iesaistītu pēc iespējas lielāku skaitu skolēnu laboratorijas darbu izstrādē, 2018./2019.mācību gadā VISC turpinās piedāvāt skolām </a:t>
            </a:r>
            <a:r>
              <a:rPr lang="lv-LV" sz="2000" b="1" dirty="0"/>
              <a:t>diagnosticējošos laboratorijas darbus 11.klasē fizikā un ķīmijā. To norise paredzēta vienlaicīgi 2019.gada </a:t>
            </a:r>
            <a:r>
              <a:rPr lang="lv-LV" sz="2400" b="1" dirty="0"/>
              <a:t>11.aprīlī</a:t>
            </a:r>
            <a:r>
              <a:rPr lang="lv-LV" sz="2000" b="1" dirty="0"/>
              <a:t>. </a:t>
            </a:r>
            <a:r>
              <a:rPr lang="lv-LV" sz="2000" dirty="0"/>
              <a:t>Izglītības iestādes varēs ļaut skolēniem izvēlēties, kura diagnosticējošā darba norisē viņi vēlas piedalīties.</a:t>
            </a:r>
            <a:br>
              <a:rPr lang="lv-LV" sz="2000" dirty="0"/>
            </a:br>
            <a:r>
              <a:rPr lang="lv-LV" sz="2000" dirty="0"/>
              <a:t>Diagnosticējošā darba izpildei paredzētais laiks ir </a:t>
            </a:r>
            <a:r>
              <a:rPr lang="lv-LV" sz="2000" b="1" dirty="0"/>
              <a:t>80 minūtes</a:t>
            </a:r>
            <a:r>
              <a:rPr lang="lv-LV" sz="2000" dirty="0"/>
              <a:t>. Gan fizikā, gan ķīmijā skolēni varēs strādāt </a:t>
            </a:r>
            <a:r>
              <a:rPr lang="lv-LV" sz="2000" b="1" dirty="0"/>
              <a:t>pāros</a:t>
            </a:r>
            <a:r>
              <a:rPr lang="lv-LV" sz="2000" dirty="0"/>
              <a:t>. Diagnosticējošo darbu </a:t>
            </a:r>
            <a:r>
              <a:rPr lang="lv-LV" sz="2000" dirty="0">
                <a:solidFill>
                  <a:srgbClr val="FF0000"/>
                </a:solidFill>
              </a:rPr>
              <a:t>programmas </a:t>
            </a:r>
            <a:r>
              <a:rPr lang="lv-LV" sz="2000" dirty="0"/>
              <a:t>tiks publicētas VISC interneta vietnē </a:t>
            </a:r>
            <a:r>
              <a:rPr lang="lv-LV" sz="2000" dirty="0">
                <a:solidFill>
                  <a:srgbClr val="FF0000"/>
                </a:solidFill>
              </a:rPr>
              <a:t>2019.gada janvārī</a:t>
            </a:r>
            <a:r>
              <a:rPr lang="lv-LV" sz="2000" dirty="0">
                <a:solidFill>
                  <a:schemeClr val="accent2">
                    <a:lumMod val="75000"/>
                  </a:schemeClr>
                </a:solidFill>
              </a:rPr>
              <a:t>.</a:t>
            </a:r>
            <a:br>
              <a:rPr lang="lv-LV" sz="2000" dirty="0">
                <a:solidFill>
                  <a:schemeClr val="accent2">
                    <a:lumMod val="75000"/>
                  </a:schemeClr>
                </a:solidFill>
              </a:rPr>
            </a:br>
            <a:r>
              <a:rPr lang="lv-LV" sz="2000" dirty="0"/>
              <a:t>Iepriekšējo trīs gadu 11.klases diagnosticējošo darbu uzdevumi un vērtēšanas kritēriji</a:t>
            </a:r>
            <a:r>
              <a:rPr lang="lv-LV" sz="2000" dirty="0">
                <a:hlinkClick r:id="rId2"/>
              </a:rPr>
              <a:t> </a:t>
            </a:r>
            <a:r>
              <a:rPr lang="lv-LV" sz="2000" u="sng" dirty="0">
                <a:hlinkClick r:id="rId2"/>
              </a:rPr>
              <a:t>ir pieejami VISC </a:t>
            </a:r>
            <a:r>
              <a:rPr lang="lv-LV" sz="2000" u="sng" dirty="0" err="1">
                <a:hlinkClick r:id="rId2"/>
              </a:rPr>
              <a:t>mājaslapā</a:t>
            </a:r>
            <a:r>
              <a:rPr lang="lv-LV" sz="2000" dirty="0"/>
              <a:t>.</a:t>
            </a:r>
          </a:p>
        </p:txBody>
      </p:sp>
    </p:spTree>
    <p:extLst>
      <p:ext uri="{BB962C8B-B14F-4D97-AF65-F5344CB8AC3E}">
        <p14:creationId xmlns:p14="http://schemas.microsoft.com/office/powerpoint/2010/main" val="236109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a:xfrm>
            <a:off x="467544" y="332656"/>
            <a:ext cx="8183880" cy="4187952"/>
          </a:xfrm>
        </p:spPr>
        <p:txBody>
          <a:bodyPr/>
          <a:lstStyle/>
          <a:p>
            <a:pPr marL="0" indent="0">
              <a:buNone/>
            </a:pPr>
            <a:r>
              <a:rPr lang="lv-LV" sz="2400" dirty="0" smtClean="0"/>
              <a:t>               </a:t>
            </a:r>
            <a:endParaRPr lang="lv-LV" sz="2400" dirty="0"/>
          </a:p>
          <a:p>
            <a:r>
              <a:rPr lang="lv-LV" sz="2400" b="1" dirty="0"/>
              <a:t>3. un 6. klases </a:t>
            </a:r>
            <a:r>
              <a:rPr lang="lv-LV" sz="2400" b="1" dirty="0" smtClean="0"/>
              <a:t>DD </a:t>
            </a:r>
            <a:r>
              <a:rPr lang="lv-LV" sz="2400" dirty="0" smtClean="0"/>
              <a:t>norisi </a:t>
            </a:r>
            <a:r>
              <a:rPr lang="lv-LV" sz="2400" dirty="0"/>
              <a:t>2019. gada </a:t>
            </a:r>
            <a:r>
              <a:rPr lang="lv-LV" sz="2400" b="1" dirty="0"/>
              <a:t>februārī – martā</a:t>
            </a:r>
            <a:r>
              <a:rPr lang="lv-LV" sz="2400" b="1" dirty="0" smtClean="0"/>
              <a:t>;</a:t>
            </a:r>
          </a:p>
          <a:p>
            <a:pPr marL="0" indent="0">
              <a:buNone/>
            </a:pPr>
            <a:endParaRPr lang="lv-LV" sz="1400" b="1" dirty="0"/>
          </a:p>
          <a:p>
            <a:r>
              <a:rPr lang="lv-LV" sz="2400" dirty="0"/>
              <a:t>visu </a:t>
            </a:r>
            <a:r>
              <a:rPr lang="lv-LV" sz="2400" b="1" dirty="0"/>
              <a:t>svešvalodu</a:t>
            </a:r>
            <a:r>
              <a:rPr lang="lv-LV" sz="2400" dirty="0"/>
              <a:t> </a:t>
            </a:r>
            <a:r>
              <a:rPr lang="lv-LV" sz="2400" dirty="0" smtClean="0"/>
              <a:t>CE norisi </a:t>
            </a:r>
            <a:r>
              <a:rPr lang="lv-LV" sz="2400" dirty="0"/>
              <a:t>2019. gada </a:t>
            </a:r>
            <a:r>
              <a:rPr lang="lv-LV" sz="2400" b="1" dirty="0"/>
              <a:t>martā</a:t>
            </a:r>
            <a:r>
              <a:rPr lang="lv-LV" sz="2400" dirty="0" smtClean="0"/>
              <a:t>;</a:t>
            </a:r>
          </a:p>
          <a:p>
            <a:pPr marL="0" indent="0">
              <a:buNone/>
            </a:pPr>
            <a:endParaRPr lang="lv-LV" sz="1400" dirty="0"/>
          </a:p>
          <a:p>
            <a:r>
              <a:rPr lang="lv-LV" sz="2400" dirty="0" smtClean="0"/>
              <a:t>CE un </a:t>
            </a:r>
            <a:r>
              <a:rPr lang="lv-LV" sz="2400" dirty="0"/>
              <a:t>eksāmenu norisi par pamatizglītības un vispārējās vidējās izglītības apguvi 2019. gada </a:t>
            </a:r>
            <a:r>
              <a:rPr lang="lv-LV" sz="2400" b="1" dirty="0"/>
              <a:t>maijā</a:t>
            </a:r>
            <a:r>
              <a:rPr lang="lv-LV" sz="2400" dirty="0"/>
              <a:t> – </a:t>
            </a:r>
            <a:r>
              <a:rPr lang="lv-LV" sz="2400" b="1" dirty="0"/>
              <a:t>jūnijā</a:t>
            </a:r>
            <a:r>
              <a:rPr lang="lv-LV" sz="2400" dirty="0" smtClean="0"/>
              <a:t>;</a:t>
            </a:r>
          </a:p>
          <a:p>
            <a:pPr marL="0" indent="0">
              <a:buNone/>
            </a:pPr>
            <a:endParaRPr lang="lv-LV" sz="1400" dirty="0"/>
          </a:p>
          <a:p>
            <a:r>
              <a:rPr lang="lv-LV" sz="2400" b="1" dirty="0"/>
              <a:t>11.klases</a:t>
            </a:r>
            <a:r>
              <a:rPr lang="lv-LV" sz="2400" dirty="0"/>
              <a:t> </a:t>
            </a:r>
            <a:r>
              <a:rPr lang="lv-LV" sz="2400" b="1" dirty="0" smtClean="0"/>
              <a:t>DD fizikā </a:t>
            </a:r>
            <a:r>
              <a:rPr lang="lv-LV" sz="2400" b="1" dirty="0"/>
              <a:t>un ķīmijā </a:t>
            </a:r>
            <a:r>
              <a:rPr lang="lv-LV" sz="2400" dirty="0"/>
              <a:t>norisi – 2019.gada </a:t>
            </a:r>
            <a:r>
              <a:rPr lang="lv-LV" sz="2400" dirty="0" smtClean="0"/>
              <a:t>11.aprīlī.</a:t>
            </a:r>
          </a:p>
          <a:p>
            <a:pPr marL="0" indent="0">
              <a:buNone/>
            </a:pPr>
            <a:endParaRPr lang="lv-LV" sz="1400" dirty="0"/>
          </a:p>
          <a:p>
            <a:r>
              <a:rPr lang="lv-LV" sz="2400" dirty="0" smtClean="0"/>
              <a:t>Sadarbībā </a:t>
            </a:r>
            <a:r>
              <a:rPr lang="lv-LV" sz="2400" dirty="0"/>
              <a:t>ar portālu Uzdevumi.lv </a:t>
            </a:r>
            <a:r>
              <a:rPr lang="lv-LV" sz="2400" b="1" dirty="0"/>
              <a:t>6.klases </a:t>
            </a:r>
            <a:r>
              <a:rPr lang="lv-LV" sz="2400" dirty="0"/>
              <a:t>diagnosticējošo darbu </a:t>
            </a:r>
            <a:r>
              <a:rPr lang="lv-LV" sz="2400" b="1" dirty="0" err="1"/>
              <a:t>dabaszinībās</a:t>
            </a:r>
            <a:r>
              <a:rPr lang="lv-LV" sz="2400" dirty="0"/>
              <a:t> būs iespējams kārtot </a:t>
            </a:r>
            <a:r>
              <a:rPr lang="lv-LV" sz="2400" b="1" dirty="0"/>
              <a:t>tiešsaistē</a:t>
            </a:r>
            <a:r>
              <a:rPr lang="lv-LV" sz="2400" dirty="0" smtClean="0"/>
              <a:t>.</a:t>
            </a:r>
          </a:p>
          <a:p>
            <a:pPr marL="0" indent="0">
              <a:buNone/>
            </a:pPr>
            <a:endParaRPr lang="lv-LV" sz="1400" dirty="0"/>
          </a:p>
          <a:p>
            <a:r>
              <a:rPr lang="lv-LV" sz="2400" dirty="0" smtClean="0"/>
              <a:t>2018</a:t>
            </a:r>
            <a:r>
              <a:rPr lang="lv-LV" sz="2400" dirty="0"/>
              <a:t>./</a:t>
            </a:r>
            <a:r>
              <a:rPr lang="lv-LV" sz="2400" dirty="0" smtClean="0"/>
              <a:t>2019.m.g. </a:t>
            </a:r>
            <a:r>
              <a:rPr lang="lv-LV" sz="2400" b="1" dirty="0"/>
              <a:t>fizikas</a:t>
            </a:r>
            <a:r>
              <a:rPr lang="lv-LV" sz="2400" dirty="0"/>
              <a:t> un </a:t>
            </a:r>
            <a:r>
              <a:rPr lang="lv-LV" sz="2400" b="1" dirty="0"/>
              <a:t>latviešu valodas </a:t>
            </a:r>
            <a:r>
              <a:rPr lang="lv-LV" sz="2400" b="1" dirty="0" smtClean="0"/>
              <a:t>CE</a:t>
            </a:r>
            <a:r>
              <a:rPr lang="lv-LV" sz="2400" dirty="0" smtClean="0"/>
              <a:t> darbu </a:t>
            </a:r>
            <a:r>
              <a:rPr lang="lv-LV" sz="2400" dirty="0"/>
              <a:t>atsevišķu daļu </a:t>
            </a:r>
            <a:r>
              <a:rPr lang="lv-LV" sz="2400" b="1" dirty="0" smtClean="0"/>
              <a:t>vērtēšanu</a:t>
            </a:r>
            <a:r>
              <a:rPr lang="lv-LV" sz="2400" dirty="0" smtClean="0"/>
              <a:t> organizēs </a:t>
            </a:r>
            <a:r>
              <a:rPr lang="lv-LV" sz="2400" b="1" dirty="0"/>
              <a:t>tiešsaistē</a:t>
            </a:r>
            <a:r>
              <a:rPr lang="lv-LV" sz="2400" dirty="0"/>
              <a:t>.</a:t>
            </a:r>
          </a:p>
        </p:txBody>
      </p:sp>
    </p:spTree>
    <p:extLst>
      <p:ext uri="{BB962C8B-B14F-4D97-AF65-F5344CB8AC3E}">
        <p14:creationId xmlns:p14="http://schemas.microsoft.com/office/powerpoint/2010/main" val="1355501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Aktualitātes/novitātes</a:t>
            </a:r>
            <a:endParaRPr lang="lv-LV" dirty="0"/>
          </a:p>
        </p:txBody>
      </p:sp>
      <p:sp>
        <p:nvSpPr>
          <p:cNvPr id="3" name="Satura vietturis 2"/>
          <p:cNvSpPr>
            <a:spLocks noGrp="1"/>
          </p:cNvSpPr>
          <p:nvPr>
            <p:ph idx="1"/>
          </p:nvPr>
        </p:nvSpPr>
        <p:spPr/>
        <p:txBody>
          <a:bodyPr/>
          <a:lstStyle/>
          <a:p>
            <a:r>
              <a:rPr lang="lv-LV" dirty="0" smtClean="0"/>
              <a:t>Izglītība / kursi pedagogiem </a:t>
            </a:r>
          </a:p>
          <a:p>
            <a:r>
              <a:rPr lang="lv-LV" dirty="0" smtClean="0"/>
              <a:t>Izmaiņas / MA nolikums un sastāvs</a:t>
            </a:r>
          </a:p>
          <a:p>
            <a:r>
              <a:rPr lang="lv-LV" dirty="0" smtClean="0"/>
              <a:t>Jaunais mācību saturs / mazās metodiskās dienas</a:t>
            </a:r>
          </a:p>
          <a:p>
            <a:r>
              <a:rPr lang="lv-LV" dirty="0" smtClean="0"/>
              <a:t>SMU</a:t>
            </a:r>
          </a:p>
          <a:p>
            <a:r>
              <a:rPr lang="lv-LV" dirty="0" smtClean="0"/>
              <a:t>Skolu akreditācijas 2018./2019.m.g.:</a:t>
            </a:r>
          </a:p>
          <a:p>
            <a:pPr lvl="1"/>
            <a:r>
              <a:rPr lang="lv-LV" dirty="0" smtClean="0"/>
              <a:t>Tukuma 2.vidusskola (septembris)</a:t>
            </a:r>
          </a:p>
          <a:p>
            <a:pPr lvl="1"/>
            <a:r>
              <a:rPr lang="lv-LV" dirty="0" smtClean="0"/>
              <a:t>Tumes vidusskola (septembris – oktobris)</a:t>
            </a:r>
          </a:p>
          <a:p>
            <a:pPr lvl="1"/>
            <a:r>
              <a:rPr lang="lv-LV" dirty="0" smtClean="0"/>
              <a:t>Milzkalnes sākumskola (janvāris – marts)</a:t>
            </a:r>
          </a:p>
          <a:p>
            <a:pPr lvl="1"/>
            <a:r>
              <a:rPr lang="lv-LV" dirty="0" smtClean="0"/>
              <a:t>Jaunpils vidusskola (janvāris – marts)</a:t>
            </a:r>
          </a:p>
          <a:p>
            <a:pPr lvl="1"/>
            <a:r>
              <a:rPr lang="lv-LV" dirty="0" smtClean="0"/>
              <a:t>Irlavas vidusskola (februāris – marts)</a:t>
            </a:r>
          </a:p>
        </p:txBody>
      </p:sp>
    </p:spTree>
    <p:extLst>
      <p:ext uri="{BB962C8B-B14F-4D97-AF65-F5344CB8AC3E}">
        <p14:creationId xmlns:p14="http://schemas.microsoft.com/office/powerpoint/2010/main" val="1480272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pPr marL="0" indent="0">
              <a:buNone/>
            </a:pPr>
            <a:r>
              <a:rPr lang="lv-LV" dirty="0" smtClean="0"/>
              <a:t>                Pedagogu tālākizglītība (projekts 8.3.2.2.)</a:t>
            </a:r>
          </a:p>
          <a:p>
            <a:r>
              <a:rPr lang="lv-LV" dirty="0" err="1" smtClean="0"/>
              <a:t>Diebels</a:t>
            </a:r>
            <a:r>
              <a:rPr lang="lv-LV" dirty="0" smtClean="0"/>
              <a:t> </a:t>
            </a:r>
            <a:r>
              <a:rPr lang="lv-LV" dirty="0" err="1" smtClean="0"/>
              <a:t>Next</a:t>
            </a:r>
            <a:r>
              <a:rPr lang="lv-LV" dirty="0" smtClean="0"/>
              <a:t> kursi (pieteikti 27 dalībnieki):</a:t>
            </a:r>
          </a:p>
          <a:p>
            <a:endParaRPr lang="lv-LV" dirty="0"/>
          </a:p>
          <a:p>
            <a:endParaRPr lang="lv-LV" dirty="0" smtClean="0"/>
          </a:p>
          <a:p>
            <a:endParaRPr lang="lv-LV" dirty="0"/>
          </a:p>
          <a:p>
            <a:endParaRPr lang="lv-LV" dirty="0" smtClean="0"/>
          </a:p>
          <a:p>
            <a:pPr marL="0" indent="0">
              <a:buNone/>
            </a:pPr>
            <a:endParaRPr lang="lv-LV" dirty="0"/>
          </a:p>
        </p:txBody>
      </p:sp>
      <p:graphicFrame>
        <p:nvGraphicFramePr>
          <p:cNvPr id="3" name="Tabula 2"/>
          <p:cNvGraphicFramePr>
            <a:graphicFrameLocks noGrp="1"/>
          </p:cNvGraphicFramePr>
          <p:nvPr>
            <p:extLst>
              <p:ext uri="{D42A27DB-BD31-4B8C-83A1-F6EECF244321}">
                <p14:modId xmlns:p14="http://schemas.microsoft.com/office/powerpoint/2010/main" val="4099261140"/>
              </p:ext>
            </p:extLst>
          </p:nvPr>
        </p:nvGraphicFramePr>
        <p:xfrm>
          <a:off x="755576" y="1700808"/>
          <a:ext cx="7632848" cy="1728192"/>
        </p:xfrm>
        <a:graphic>
          <a:graphicData uri="http://schemas.openxmlformats.org/drawingml/2006/table">
            <a:tbl>
              <a:tblPr firstRow="1" firstCol="1" bandRow="1"/>
              <a:tblGrid>
                <a:gridCol w="3816424">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tblGrid>
              <a:tr h="288032">
                <a:tc>
                  <a:txBody>
                    <a:bodyPr/>
                    <a:lstStyle/>
                    <a:p>
                      <a:pPr>
                        <a:lnSpc>
                          <a:spcPct val="107000"/>
                        </a:lnSpc>
                        <a:spcAft>
                          <a:spcPts val="0"/>
                        </a:spcAft>
                      </a:pPr>
                      <a:r>
                        <a:rPr lang="en-GB" sz="1600" dirty="0">
                          <a:effectLst/>
                          <a:latin typeface="Times New Roman"/>
                          <a:ea typeface="Calibri"/>
                          <a:cs typeface="Times New Roman"/>
                        </a:rPr>
                        <a:t>26. </a:t>
                      </a:r>
                      <a:r>
                        <a:rPr lang="en-GB" sz="1600" dirty="0" err="1">
                          <a:effectLst/>
                          <a:latin typeface="Times New Roman"/>
                          <a:ea typeface="Calibri"/>
                          <a:cs typeface="Times New Roman"/>
                        </a:rPr>
                        <a:t>septembris</a:t>
                      </a:r>
                      <a:endParaRPr lang="lv-LV"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nSpc>
                          <a:spcPct val="107000"/>
                        </a:lnSpc>
                        <a:spcAft>
                          <a:spcPts val="0"/>
                        </a:spcAft>
                      </a:pPr>
                      <a:r>
                        <a:rPr lang="en-GB" sz="1600">
                          <a:effectLst/>
                          <a:latin typeface="Times New Roman"/>
                          <a:ea typeface="Calibri"/>
                          <a:cs typeface="Times New Roman"/>
                        </a:rPr>
                        <a:t>KLĀTIENE</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0"/>
                  </a:ext>
                </a:extLst>
              </a:tr>
              <a:tr h="288032">
                <a:tc>
                  <a:txBody>
                    <a:bodyPr/>
                    <a:lstStyle/>
                    <a:p>
                      <a:pPr>
                        <a:lnSpc>
                          <a:spcPct val="107000"/>
                        </a:lnSpc>
                        <a:spcAft>
                          <a:spcPts val="0"/>
                        </a:spcAft>
                      </a:pPr>
                      <a:r>
                        <a:rPr lang="en-GB" sz="1600">
                          <a:effectLst/>
                          <a:latin typeface="Times New Roman"/>
                          <a:ea typeface="Calibri"/>
                          <a:cs typeface="Times New Roman"/>
                        </a:rPr>
                        <a:t>27. septembris</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nSpc>
                          <a:spcPct val="107000"/>
                        </a:lnSpc>
                        <a:spcAft>
                          <a:spcPts val="0"/>
                        </a:spcAft>
                      </a:pPr>
                      <a:r>
                        <a:rPr lang="en-GB" sz="1600">
                          <a:effectLst/>
                          <a:latin typeface="Times New Roman"/>
                          <a:ea typeface="Calibri"/>
                          <a:cs typeface="Times New Roman"/>
                        </a:rPr>
                        <a:t>KLĀTIENE</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1"/>
                  </a:ext>
                </a:extLst>
              </a:tr>
              <a:tr h="288032">
                <a:tc gridSpan="2">
                  <a:txBody>
                    <a:bodyPr/>
                    <a:lstStyle/>
                    <a:p>
                      <a:pPr algn="ctr">
                        <a:lnSpc>
                          <a:spcPct val="107000"/>
                        </a:lnSpc>
                        <a:spcAft>
                          <a:spcPts val="0"/>
                        </a:spcAft>
                      </a:pPr>
                      <a:r>
                        <a:rPr lang="en-GB" sz="1600" dirty="0" err="1">
                          <a:effectLst/>
                          <a:latin typeface="Times New Roman"/>
                          <a:ea typeface="Calibri"/>
                          <a:cs typeface="Times New Roman"/>
                        </a:rPr>
                        <a:t>Nedēļa</a:t>
                      </a:r>
                      <a:r>
                        <a:rPr lang="en-GB" sz="1600" dirty="0">
                          <a:effectLst/>
                          <a:latin typeface="Times New Roman"/>
                          <a:ea typeface="Calibri"/>
                          <a:cs typeface="Times New Roman"/>
                        </a:rPr>
                        <a:t> </a:t>
                      </a:r>
                      <a:r>
                        <a:rPr lang="en-GB" sz="1600" dirty="0" err="1">
                          <a:effectLst/>
                          <a:latin typeface="Times New Roman"/>
                          <a:ea typeface="Calibri"/>
                          <a:cs typeface="Times New Roman"/>
                        </a:rPr>
                        <a:t>mājas</a:t>
                      </a:r>
                      <a:r>
                        <a:rPr lang="en-GB" sz="1600" dirty="0">
                          <a:effectLst/>
                          <a:latin typeface="Times New Roman"/>
                          <a:ea typeface="Calibri"/>
                          <a:cs typeface="Times New Roman"/>
                        </a:rPr>
                        <a:t> </a:t>
                      </a:r>
                      <a:r>
                        <a:rPr lang="en-GB" sz="1600" dirty="0" err="1">
                          <a:effectLst/>
                          <a:latin typeface="Times New Roman"/>
                          <a:ea typeface="Calibri"/>
                          <a:cs typeface="Times New Roman"/>
                        </a:rPr>
                        <a:t>darbu</a:t>
                      </a:r>
                      <a:r>
                        <a:rPr lang="en-GB" sz="1600" dirty="0">
                          <a:effectLst/>
                          <a:latin typeface="Times New Roman"/>
                          <a:ea typeface="Calibri"/>
                          <a:cs typeface="Times New Roman"/>
                        </a:rPr>
                        <a:t> un </a:t>
                      </a:r>
                      <a:r>
                        <a:rPr lang="en-GB" sz="1600" dirty="0" err="1">
                          <a:effectLst/>
                          <a:latin typeface="Times New Roman"/>
                          <a:ea typeface="Calibri"/>
                          <a:cs typeface="Times New Roman"/>
                        </a:rPr>
                        <a:t>idviduālo</a:t>
                      </a:r>
                      <a:r>
                        <a:rPr lang="en-GB" sz="1600" dirty="0">
                          <a:effectLst/>
                          <a:latin typeface="Times New Roman"/>
                          <a:ea typeface="Calibri"/>
                          <a:cs typeface="Times New Roman"/>
                        </a:rPr>
                        <a:t> </a:t>
                      </a:r>
                      <a:r>
                        <a:rPr lang="en-GB" sz="1600" dirty="0" err="1">
                          <a:effectLst/>
                          <a:latin typeface="Times New Roman"/>
                          <a:ea typeface="Calibri"/>
                          <a:cs typeface="Times New Roman"/>
                        </a:rPr>
                        <a:t>supervīziju</a:t>
                      </a:r>
                      <a:r>
                        <a:rPr lang="en-GB" sz="1600" dirty="0">
                          <a:effectLst/>
                          <a:latin typeface="Times New Roman"/>
                          <a:ea typeface="Calibri"/>
                          <a:cs typeface="Times New Roman"/>
                        </a:rPr>
                        <a:t> </a:t>
                      </a:r>
                      <a:r>
                        <a:rPr lang="en-GB" sz="1600" dirty="0" err="1" smtClean="0">
                          <a:effectLst/>
                          <a:latin typeface="Times New Roman"/>
                          <a:ea typeface="Calibri"/>
                          <a:cs typeface="Times New Roman"/>
                        </a:rPr>
                        <a:t>veikšanai</a:t>
                      </a:r>
                      <a:r>
                        <a:rPr lang="en-GB" sz="1600" dirty="0" smtClean="0">
                          <a:effectLst/>
                          <a:latin typeface="Times New Roman"/>
                          <a:ea typeface="Calibri"/>
                          <a:cs typeface="Times New Roman"/>
                        </a:rPr>
                        <a:t> </a:t>
                      </a:r>
                      <a:r>
                        <a:rPr lang="en-GB" sz="1600" dirty="0">
                          <a:effectLst/>
                          <a:latin typeface="Times New Roman"/>
                          <a:ea typeface="Calibri"/>
                          <a:cs typeface="Times New Roman"/>
                        </a:rPr>
                        <a:t>skolā</a:t>
                      </a:r>
                      <a:endParaRPr lang="lv-LV"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hMerge="1">
                  <a:txBody>
                    <a:bodyPr/>
                    <a:lstStyle/>
                    <a:p>
                      <a:pPr>
                        <a:lnSpc>
                          <a:spcPct val="107000"/>
                        </a:lnSpc>
                        <a:spcAft>
                          <a:spcPts val="0"/>
                        </a:spcAft>
                      </a:pPr>
                      <a:endParaRPr lang="lv-LV"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2"/>
                  </a:ext>
                </a:extLst>
              </a:tr>
              <a:tr h="288032">
                <a:tc>
                  <a:txBody>
                    <a:bodyPr/>
                    <a:lstStyle/>
                    <a:p>
                      <a:pPr>
                        <a:lnSpc>
                          <a:spcPct val="107000"/>
                        </a:lnSpc>
                        <a:spcAft>
                          <a:spcPts val="0"/>
                        </a:spcAft>
                      </a:pPr>
                      <a:r>
                        <a:rPr lang="en-GB" sz="1600">
                          <a:effectLst/>
                          <a:latin typeface="Times New Roman"/>
                          <a:ea typeface="Calibri"/>
                          <a:cs typeface="Times New Roman"/>
                        </a:rPr>
                        <a:t>10. oktobris</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nSpc>
                          <a:spcPct val="107000"/>
                        </a:lnSpc>
                        <a:spcAft>
                          <a:spcPts val="0"/>
                        </a:spcAft>
                      </a:pPr>
                      <a:r>
                        <a:rPr lang="en-GB" sz="1600">
                          <a:effectLst/>
                          <a:latin typeface="Times New Roman"/>
                          <a:ea typeface="Calibri"/>
                          <a:cs typeface="Times New Roman"/>
                        </a:rPr>
                        <a:t>KLĀTIENE</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3"/>
                  </a:ext>
                </a:extLst>
              </a:tr>
              <a:tr h="288032">
                <a:tc>
                  <a:txBody>
                    <a:bodyPr/>
                    <a:lstStyle/>
                    <a:p>
                      <a:pPr>
                        <a:lnSpc>
                          <a:spcPct val="107000"/>
                        </a:lnSpc>
                        <a:spcAft>
                          <a:spcPts val="0"/>
                        </a:spcAft>
                      </a:pPr>
                      <a:r>
                        <a:rPr lang="en-GB" sz="1600">
                          <a:effectLst/>
                          <a:latin typeface="Times New Roman"/>
                          <a:ea typeface="Calibri"/>
                          <a:cs typeface="Times New Roman"/>
                        </a:rPr>
                        <a:t>17.oktorbis</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nSpc>
                          <a:spcPct val="107000"/>
                        </a:lnSpc>
                        <a:spcAft>
                          <a:spcPts val="0"/>
                        </a:spcAft>
                      </a:pPr>
                      <a:r>
                        <a:rPr lang="en-GB" sz="1600" dirty="0">
                          <a:effectLst/>
                          <a:latin typeface="Times New Roman"/>
                          <a:ea typeface="Calibri"/>
                          <a:cs typeface="Times New Roman"/>
                        </a:rPr>
                        <a:t>KLĀTIENE (</a:t>
                      </a:r>
                      <a:r>
                        <a:rPr lang="en-GB" sz="1600" i="1" dirty="0" err="1">
                          <a:effectLst/>
                          <a:latin typeface="Times New Roman"/>
                          <a:ea typeface="Calibri"/>
                          <a:cs typeface="Times New Roman"/>
                        </a:rPr>
                        <a:t>individuālās</a:t>
                      </a:r>
                      <a:r>
                        <a:rPr lang="en-GB" sz="1600" i="1" dirty="0">
                          <a:effectLst/>
                          <a:latin typeface="Times New Roman"/>
                          <a:ea typeface="Calibri"/>
                          <a:cs typeface="Times New Roman"/>
                        </a:rPr>
                        <a:t> </a:t>
                      </a:r>
                      <a:r>
                        <a:rPr lang="en-GB" sz="1600" i="1" dirty="0" err="1">
                          <a:effectLst/>
                          <a:latin typeface="Times New Roman"/>
                          <a:ea typeface="Calibri"/>
                          <a:cs typeface="Times New Roman"/>
                        </a:rPr>
                        <a:t>supervīzijas</a:t>
                      </a:r>
                      <a:r>
                        <a:rPr lang="en-GB" sz="1600" dirty="0">
                          <a:effectLst/>
                          <a:latin typeface="Times New Roman"/>
                          <a:ea typeface="Calibri"/>
                          <a:cs typeface="Times New Roman"/>
                        </a:rPr>
                        <a:t>)</a:t>
                      </a:r>
                      <a:endParaRPr lang="lv-LV"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4"/>
                  </a:ext>
                </a:extLst>
              </a:tr>
              <a:tr h="288032">
                <a:tc>
                  <a:txBody>
                    <a:bodyPr/>
                    <a:lstStyle/>
                    <a:p>
                      <a:pPr>
                        <a:lnSpc>
                          <a:spcPct val="107000"/>
                        </a:lnSpc>
                        <a:spcAft>
                          <a:spcPts val="0"/>
                        </a:spcAft>
                      </a:pPr>
                      <a:r>
                        <a:rPr lang="en-GB" sz="1600">
                          <a:effectLst/>
                          <a:latin typeface="Times New Roman"/>
                          <a:ea typeface="Calibri"/>
                          <a:cs typeface="Times New Roman"/>
                        </a:rPr>
                        <a:t>31. oktobris</a:t>
                      </a:r>
                      <a:endParaRPr lang="lv-LV"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nSpc>
                          <a:spcPct val="107000"/>
                        </a:lnSpc>
                        <a:spcAft>
                          <a:spcPts val="0"/>
                        </a:spcAft>
                      </a:pPr>
                      <a:r>
                        <a:rPr lang="en-GB" sz="1600" dirty="0" err="1">
                          <a:effectLst/>
                          <a:latin typeface="Times New Roman"/>
                          <a:ea typeface="Calibri"/>
                          <a:cs typeface="Times New Roman"/>
                        </a:rPr>
                        <a:t>Visu</a:t>
                      </a:r>
                      <a:r>
                        <a:rPr lang="en-GB" sz="1600" dirty="0">
                          <a:effectLst/>
                          <a:latin typeface="Times New Roman"/>
                          <a:ea typeface="Calibri"/>
                          <a:cs typeface="Times New Roman"/>
                        </a:rPr>
                        <a:t> </a:t>
                      </a:r>
                      <a:r>
                        <a:rPr lang="en-GB" sz="1600" dirty="0" err="1">
                          <a:effectLst/>
                          <a:latin typeface="Times New Roman"/>
                          <a:ea typeface="Calibri"/>
                          <a:cs typeface="Times New Roman"/>
                        </a:rPr>
                        <a:t>darbu</a:t>
                      </a:r>
                      <a:r>
                        <a:rPr lang="en-GB" sz="1600" dirty="0">
                          <a:effectLst/>
                          <a:latin typeface="Times New Roman"/>
                          <a:ea typeface="Calibri"/>
                          <a:cs typeface="Times New Roman"/>
                        </a:rPr>
                        <a:t> </a:t>
                      </a:r>
                      <a:r>
                        <a:rPr lang="en-GB" sz="1600" dirty="0" err="1">
                          <a:effectLst/>
                          <a:latin typeface="Times New Roman"/>
                          <a:ea typeface="Calibri"/>
                          <a:cs typeface="Times New Roman"/>
                        </a:rPr>
                        <a:t>iesniegšanas</a:t>
                      </a:r>
                      <a:r>
                        <a:rPr lang="en-GB" sz="1600" dirty="0">
                          <a:effectLst/>
                          <a:latin typeface="Times New Roman"/>
                          <a:ea typeface="Calibri"/>
                          <a:cs typeface="Times New Roman"/>
                        </a:rPr>
                        <a:t> </a:t>
                      </a:r>
                      <a:r>
                        <a:rPr lang="en-GB" sz="1600" dirty="0" err="1">
                          <a:effectLst/>
                          <a:latin typeface="Times New Roman"/>
                          <a:ea typeface="Calibri"/>
                          <a:cs typeface="Times New Roman"/>
                        </a:rPr>
                        <a:t>pēdējā</a:t>
                      </a:r>
                      <a:r>
                        <a:rPr lang="en-GB" sz="1600" dirty="0">
                          <a:effectLst/>
                          <a:latin typeface="Times New Roman"/>
                          <a:ea typeface="Calibri"/>
                          <a:cs typeface="Times New Roman"/>
                        </a:rPr>
                        <a:t> </a:t>
                      </a:r>
                      <a:r>
                        <a:rPr lang="en-GB" sz="1600" dirty="0" err="1">
                          <a:effectLst/>
                          <a:latin typeface="Times New Roman"/>
                          <a:ea typeface="Calibri"/>
                          <a:cs typeface="Times New Roman"/>
                        </a:rPr>
                        <a:t>diena</a:t>
                      </a:r>
                      <a:endParaRPr lang="lv-LV"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87495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pPr marL="0" indent="0">
              <a:buNone/>
            </a:pPr>
            <a:r>
              <a:rPr lang="lv-LV" dirty="0" smtClean="0"/>
              <a:t>          Pedagogu </a:t>
            </a:r>
            <a:r>
              <a:rPr lang="lv-LV" dirty="0"/>
              <a:t>tālākizglītība (projekts 8.3.2.2.)</a:t>
            </a:r>
            <a:endParaRPr lang="lv-LV" dirty="0" smtClean="0"/>
          </a:p>
          <a:p>
            <a:r>
              <a:rPr lang="lv-LV" dirty="0" smtClean="0"/>
              <a:t>Programmēšanas </a:t>
            </a:r>
            <a:r>
              <a:rPr lang="lv-LV" dirty="0"/>
              <a:t>pamati vizuālās programmēšanas vidē </a:t>
            </a:r>
            <a:r>
              <a:rPr lang="lv-LV" dirty="0" err="1" smtClean="0"/>
              <a:t>Scratch</a:t>
            </a:r>
            <a:endParaRPr lang="lv-LV" dirty="0" smtClean="0"/>
          </a:p>
          <a:p>
            <a:endParaRPr lang="lv-LV" dirty="0"/>
          </a:p>
          <a:p>
            <a:endParaRPr lang="lv-LV" dirty="0" smtClean="0"/>
          </a:p>
          <a:p>
            <a:endParaRPr lang="lv-LV" dirty="0"/>
          </a:p>
        </p:txBody>
      </p:sp>
      <p:graphicFrame>
        <p:nvGraphicFramePr>
          <p:cNvPr id="3" name="Tabula 2"/>
          <p:cNvGraphicFramePr>
            <a:graphicFrameLocks noGrp="1"/>
          </p:cNvGraphicFramePr>
          <p:nvPr>
            <p:extLst>
              <p:ext uri="{D42A27DB-BD31-4B8C-83A1-F6EECF244321}">
                <p14:modId xmlns:p14="http://schemas.microsoft.com/office/powerpoint/2010/main" val="1549927640"/>
              </p:ext>
            </p:extLst>
          </p:nvPr>
        </p:nvGraphicFramePr>
        <p:xfrm>
          <a:off x="1403648" y="2060848"/>
          <a:ext cx="5976665" cy="3693826"/>
        </p:xfrm>
        <a:graphic>
          <a:graphicData uri="http://schemas.openxmlformats.org/drawingml/2006/table">
            <a:tbl>
              <a:tblPr/>
              <a:tblGrid>
                <a:gridCol w="2606563">
                  <a:extLst>
                    <a:ext uri="{9D8B030D-6E8A-4147-A177-3AD203B41FA5}">
                      <a16:colId xmlns:a16="http://schemas.microsoft.com/office/drawing/2014/main" val="20000"/>
                    </a:ext>
                  </a:extLst>
                </a:gridCol>
                <a:gridCol w="1685051">
                  <a:extLst>
                    <a:ext uri="{9D8B030D-6E8A-4147-A177-3AD203B41FA5}">
                      <a16:colId xmlns:a16="http://schemas.microsoft.com/office/drawing/2014/main" val="20001"/>
                    </a:ext>
                  </a:extLst>
                </a:gridCol>
                <a:gridCol w="1685051">
                  <a:extLst>
                    <a:ext uri="{9D8B030D-6E8A-4147-A177-3AD203B41FA5}">
                      <a16:colId xmlns:a16="http://schemas.microsoft.com/office/drawing/2014/main" val="20002"/>
                    </a:ext>
                  </a:extLst>
                </a:gridCol>
              </a:tblGrid>
              <a:tr h="486518">
                <a:tc>
                  <a:txBody>
                    <a:bodyPr/>
                    <a:lstStyle/>
                    <a:p>
                      <a:pPr algn="l" fontAlgn="t"/>
                      <a:r>
                        <a:rPr lang="lv-LV" sz="1800" b="0" i="0" u="none" strike="noStrike" dirty="0">
                          <a:solidFill>
                            <a:srgbClr val="000000"/>
                          </a:solidFill>
                          <a:effectLst/>
                          <a:latin typeface="Calibri"/>
                        </a:rPr>
                        <a:t>Tukuma 3.pamatskola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a:solidFill>
                            <a:srgbClr val="000000"/>
                          </a:solidFill>
                          <a:effectLst/>
                          <a:latin typeface="Calibri"/>
                        </a:rPr>
                        <a:t>Aiga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Miķelsone</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0"/>
                  </a:ext>
                </a:extLst>
              </a:tr>
              <a:tr h="521595">
                <a:tc>
                  <a:txBody>
                    <a:bodyPr/>
                    <a:lstStyle/>
                    <a:p>
                      <a:pPr algn="l" fontAlgn="t"/>
                      <a:r>
                        <a:rPr lang="lv-LV" sz="1800" b="0" i="0" u="none" strike="noStrike">
                          <a:solidFill>
                            <a:srgbClr val="000000"/>
                          </a:solidFill>
                          <a:effectLst/>
                          <a:latin typeface="Calibri"/>
                        </a:rPr>
                        <a:t>Tukuma 3.pamatskola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Inna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Kukša</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1"/>
                  </a:ext>
                </a:extLst>
              </a:tr>
              <a:tr h="488542">
                <a:tc>
                  <a:txBody>
                    <a:bodyPr/>
                    <a:lstStyle/>
                    <a:p>
                      <a:pPr algn="l" fontAlgn="t"/>
                      <a:r>
                        <a:rPr lang="lv-LV" sz="1800" b="0" i="0" u="none" strike="noStrike">
                          <a:solidFill>
                            <a:srgbClr val="000000"/>
                          </a:solidFill>
                          <a:effectLst/>
                          <a:latin typeface="Calibri"/>
                        </a:rPr>
                        <a:t>Džūkstes 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a:solidFill>
                            <a:srgbClr val="000000"/>
                          </a:solidFill>
                          <a:effectLst/>
                          <a:latin typeface="Calibri"/>
                        </a:rPr>
                        <a:t>Vaira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a:solidFill>
                            <a:srgbClr val="000000"/>
                          </a:solidFill>
                          <a:effectLst/>
                          <a:latin typeface="Calibri"/>
                        </a:rPr>
                        <a:t>Silta-Zīriņa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2"/>
                  </a:ext>
                </a:extLst>
              </a:tr>
              <a:tr h="430193">
                <a:tc>
                  <a:txBody>
                    <a:bodyPr/>
                    <a:lstStyle/>
                    <a:p>
                      <a:pPr algn="l" fontAlgn="t"/>
                      <a:r>
                        <a:rPr lang="lv-LV" sz="1800" b="0" i="0" u="none" strike="noStrike" dirty="0">
                          <a:solidFill>
                            <a:srgbClr val="000000"/>
                          </a:solidFill>
                          <a:effectLst/>
                          <a:latin typeface="Calibri"/>
                        </a:rPr>
                        <a:t>Džūkstes 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Agija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Skudule</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3"/>
                  </a:ext>
                </a:extLst>
              </a:tr>
              <a:tr h="389215">
                <a:tc>
                  <a:txBody>
                    <a:bodyPr/>
                    <a:lstStyle/>
                    <a:p>
                      <a:pPr algn="l" fontAlgn="t"/>
                      <a:r>
                        <a:rPr lang="lv-LV" sz="1800" b="0" i="0" u="none" strike="noStrike">
                          <a:solidFill>
                            <a:srgbClr val="000000"/>
                          </a:solidFill>
                          <a:effectLst/>
                          <a:latin typeface="Calibri"/>
                        </a:rPr>
                        <a:t>Pūres 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Uldis</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a:solidFill>
                            <a:srgbClr val="000000"/>
                          </a:solidFill>
                          <a:effectLst/>
                          <a:latin typeface="Calibri"/>
                        </a:rPr>
                        <a:t>Lukss</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4"/>
                  </a:ext>
                </a:extLst>
              </a:tr>
              <a:tr h="420242">
                <a:tc>
                  <a:txBody>
                    <a:bodyPr/>
                    <a:lstStyle/>
                    <a:p>
                      <a:pPr algn="l" fontAlgn="t"/>
                      <a:r>
                        <a:rPr lang="lv-LV" sz="1800" b="0" i="0" u="none" strike="noStrike">
                          <a:solidFill>
                            <a:srgbClr val="000000"/>
                          </a:solidFill>
                          <a:effectLst/>
                          <a:latin typeface="Calibri"/>
                        </a:rPr>
                        <a:t>Tukuma 2.pamatskola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Evita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Skavronska</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5"/>
                  </a:ext>
                </a:extLst>
              </a:tr>
              <a:tr h="432048">
                <a:tc>
                  <a:txBody>
                    <a:bodyPr/>
                    <a:lstStyle/>
                    <a:p>
                      <a:pPr algn="l" fontAlgn="t"/>
                      <a:r>
                        <a:rPr lang="lv-LV" sz="1800" b="0" i="0" u="none" strike="noStrike">
                          <a:solidFill>
                            <a:srgbClr val="000000"/>
                          </a:solidFill>
                          <a:effectLst/>
                          <a:latin typeface="Calibri"/>
                        </a:rPr>
                        <a:t>Tukuma 2.pamatskola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Agrita </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Apine</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6"/>
                  </a:ext>
                </a:extLst>
              </a:tr>
              <a:tr h="525473">
                <a:tc>
                  <a:txBody>
                    <a:bodyPr/>
                    <a:lstStyle/>
                    <a:p>
                      <a:pPr algn="l" fontAlgn="t"/>
                      <a:r>
                        <a:rPr lang="lv-LV" sz="1800" b="0" i="0" u="none" strike="noStrike">
                          <a:solidFill>
                            <a:srgbClr val="000000"/>
                          </a:solidFill>
                          <a:effectLst/>
                          <a:latin typeface="Calibri"/>
                        </a:rPr>
                        <a:t>Milzkalnes sākumskola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a:solidFill>
                            <a:srgbClr val="000000"/>
                          </a:solidFill>
                          <a:effectLst/>
                          <a:latin typeface="Calibri"/>
                        </a:rPr>
                        <a:t>Ineta</a:t>
                      </a: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fontAlgn="t"/>
                      <a:r>
                        <a:rPr lang="lv-LV" sz="1800" b="0" i="0" u="none" strike="noStrike" dirty="0" err="1">
                          <a:solidFill>
                            <a:srgbClr val="000000"/>
                          </a:solidFill>
                          <a:effectLst/>
                          <a:latin typeface="Calibri"/>
                        </a:rPr>
                        <a:t>Belcāne</a:t>
                      </a:r>
                      <a:endParaRPr lang="lv-LV" sz="1800" b="0" i="0" u="none" strike="noStrike" dirty="0">
                        <a:solidFill>
                          <a:srgbClr val="000000"/>
                        </a:solidFill>
                        <a:effectLst/>
                        <a:latin typeface="Calibri"/>
                      </a:endParaRPr>
                    </a:p>
                  </a:txBody>
                  <a:tcPr marL="5200" marR="5200" marT="52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17736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pPr marL="0" indent="0">
              <a:buNone/>
            </a:pPr>
            <a:r>
              <a:rPr lang="lv-LV" dirty="0" smtClean="0"/>
              <a:t>        Pedagogu </a:t>
            </a:r>
            <a:r>
              <a:rPr lang="lv-LV" dirty="0"/>
              <a:t>tālākizglītība (projekts 8.3.2.2</a:t>
            </a:r>
            <a:r>
              <a:rPr lang="lv-LV" dirty="0" smtClean="0"/>
              <a:t>.)</a:t>
            </a:r>
          </a:p>
          <a:p>
            <a:r>
              <a:rPr lang="lv-LV" dirty="0" err="1" smtClean="0"/>
              <a:t>Vekslera</a:t>
            </a:r>
            <a:r>
              <a:rPr lang="lv-LV" dirty="0" smtClean="0"/>
              <a:t> kursi psihologiem</a:t>
            </a:r>
          </a:p>
          <a:p>
            <a:pPr marL="0" indent="0">
              <a:buNone/>
            </a:pPr>
            <a:endParaRPr lang="lv-LV" dirty="0"/>
          </a:p>
          <a:p>
            <a:pPr marL="0" indent="0">
              <a:buNone/>
            </a:pPr>
            <a:endParaRPr lang="lv-LV" dirty="0"/>
          </a:p>
        </p:txBody>
      </p:sp>
      <p:graphicFrame>
        <p:nvGraphicFramePr>
          <p:cNvPr id="3" name="Tabula 2"/>
          <p:cNvGraphicFramePr>
            <a:graphicFrameLocks noGrp="1"/>
          </p:cNvGraphicFramePr>
          <p:nvPr>
            <p:extLst>
              <p:ext uri="{D42A27DB-BD31-4B8C-83A1-F6EECF244321}">
                <p14:modId xmlns:p14="http://schemas.microsoft.com/office/powerpoint/2010/main" val="4140454109"/>
              </p:ext>
            </p:extLst>
          </p:nvPr>
        </p:nvGraphicFramePr>
        <p:xfrm>
          <a:off x="1331640" y="2060848"/>
          <a:ext cx="6096000" cy="370840"/>
        </p:xfrm>
        <a:graphic>
          <a:graphicData uri="http://schemas.openxmlformats.org/drawingml/2006/table">
            <a:tbl>
              <a:tblPr firstRow="1" bandRow="1">
                <a:tableStyleId>{5C22544A-7EE6-4342-B048-85BDC9FD1C3A}</a:tableStyleId>
              </a:tblPr>
              <a:tblGrid>
                <a:gridCol w="50405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2711624">
                  <a:extLst>
                    <a:ext uri="{9D8B030D-6E8A-4147-A177-3AD203B41FA5}">
                      <a16:colId xmlns:a16="http://schemas.microsoft.com/office/drawing/2014/main" val="20003"/>
                    </a:ext>
                  </a:extLst>
                </a:gridCol>
              </a:tblGrid>
              <a:tr h="370840">
                <a:tc>
                  <a:txBody>
                    <a:bodyPr/>
                    <a:lstStyle/>
                    <a:p>
                      <a:r>
                        <a:rPr lang="lv-LV" b="0" dirty="0" smtClean="0">
                          <a:solidFill>
                            <a:schemeClr val="tx1"/>
                          </a:solidFill>
                        </a:rPr>
                        <a:t>1.</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b="0" dirty="0" smtClean="0">
                          <a:solidFill>
                            <a:schemeClr val="tx1"/>
                          </a:solidFill>
                        </a:rPr>
                        <a:t>Laila</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b="0" dirty="0" smtClean="0">
                          <a:solidFill>
                            <a:schemeClr val="tx1"/>
                          </a:solidFill>
                        </a:rPr>
                        <a:t>Majore</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b="0" dirty="0" smtClean="0">
                          <a:solidFill>
                            <a:schemeClr val="tx1"/>
                          </a:solidFill>
                        </a:rPr>
                        <a:t>Tukuma PII «Taurenītis»</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94080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pPr marL="0" indent="0">
              <a:buNone/>
            </a:pPr>
            <a:r>
              <a:rPr lang="lv-LV" dirty="0" smtClean="0"/>
              <a:t>        Pedagogu </a:t>
            </a:r>
            <a:r>
              <a:rPr lang="lv-LV" dirty="0"/>
              <a:t>tālākizglītība (projekts 8.3.2.2</a:t>
            </a:r>
            <a:r>
              <a:rPr lang="lv-LV" dirty="0" smtClean="0"/>
              <a:t>.)</a:t>
            </a:r>
          </a:p>
          <a:p>
            <a:r>
              <a:rPr lang="lv-LV" dirty="0"/>
              <a:t>Kursi Datorika:</a:t>
            </a:r>
          </a:p>
          <a:p>
            <a:endParaRPr lang="lv-LV" dirty="0"/>
          </a:p>
          <a:p>
            <a:endParaRPr lang="lv-LV" dirty="0" smtClean="0">
              <a:solidFill>
                <a:srgbClr val="C00000"/>
              </a:solidFill>
            </a:endParaRPr>
          </a:p>
          <a:p>
            <a:endParaRPr lang="lv-LV" dirty="0" smtClean="0">
              <a:solidFill>
                <a:srgbClr val="C00000"/>
              </a:solidFill>
            </a:endParaRPr>
          </a:p>
        </p:txBody>
      </p:sp>
      <p:graphicFrame>
        <p:nvGraphicFramePr>
          <p:cNvPr id="3" name="Tabula 2"/>
          <p:cNvGraphicFramePr>
            <a:graphicFrameLocks noGrp="1"/>
          </p:cNvGraphicFramePr>
          <p:nvPr>
            <p:extLst>
              <p:ext uri="{D42A27DB-BD31-4B8C-83A1-F6EECF244321}">
                <p14:modId xmlns:p14="http://schemas.microsoft.com/office/powerpoint/2010/main" val="3460516903"/>
              </p:ext>
            </p:extLst>
          </p:nvPr>
        </p:nvGraphicFramePr>
        <p:xfrm>
          <a:off x="1547664" y="1844824"/>
          <a:ext cx="6096000" cy="1920240"/>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3071664">
                  <a:extLst>
                    <a:ext uri="{9D8B030D-6E8A-4147-A177-3AD203B41FA5}">
                      <a16:colId xmlns:a16="http://schemas.microsoft.com/office/drawing/2014/main" val="20002"/>
                    </a:ext>
                  </a:extLst>
                </a:gridCol>
              </a:tblGrid>
              <a:tr h="370840">
                <a:tc>
                  <a:txBody>
                    <a:bodyPr/>
                    <a:lstStyle/>
                    <a:p>
                      <a:r>
                        <a:rPr lang="lv-LV" b="0" dirty="0" smtClean="0">
                          <a:solidFill>
                            <a:schemeClr val="tx1"/>
                          </a:solidFill>
                        </a:rPr>
                        <a:t>1.</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b="0" dirty="0" smtClean="0">
                          <a:solidFill>
                            <a:schemeClr val="tx1"/>
                          </a:solidFill>
                        </a:rPr>
                        <a:t>Anna Beāte </a:t>
                      </a:r>
                      <a:r>
                        <a:rPr lang="lv-LV" b="0" dirty="0" err="1" smtClean="0">
                          <a:solidFill>
                            <a:schemeClr val="tx1"/>
                          </a:solidFill>
                        </a:rPr>
                        <a:t>Būmane</a:t>
                      </a:r>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b="0" dirty="0" smtClean="0">
                          <a:solidFill>
                            <a:schemeClr val="tx1"/>
                          </a:solidFill>
                        </a:rPr>
                        <a:t>Tukuma Raiņa ģimnāzija</a:t>
                      </a:r>
                    </a:p>
                    <a:p>
                      <a:endParaRPr lang="lv-LV"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0"/>
                  </a:ext>
                </a:extLst>
              </a:tr>
              <a:tr h="370840">
                <a:tc>
                  <a:txBody>
                    <a:bodyPr/>
                    <a:lstStyle/>
                    <a:p>
                      <a:r>
                        <a:rPr lang="lv-LV" dirty="0" smtClean="0"/>
                        <a:t>2.</a:t>
                      </a:r>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dirty="0" smtClean="0"/>
                        <a:t>Guntars </a:t>
                      </a:r>
                      <a:r>
                        <a:rPr lang="lv-LV" dirty="0" err="1" smtClean="0"/>
                        <a:t>Helvigs</a:t>
                      </a:r>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Tukuma 2.vidusskola</a:t>
                      </a:r>
                    </a:p>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1"/>
                  </a:ext>
                </a:extLst>
              </a:tr>
              <a:tr h="370840">
                <a:tc>
                  <a:txBody>
                    <a:bodyPr/>
                    <a:lstStyle/>
                    <a:p>
                      <a:r>
                        <a:rPr lang="lv-LV" dirty="0" smtClean="0"/>
                        <a:t>3.</a:t>
                      </a:r>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lv-LV" dirty="0" smtClean="0"/>
                        <a:t>Rita </a:t>
                      </a:r>
                      <a:r>
                        <a:rPr lang="lv-LV" dirty="0" err="1" smtClean="0"/>
                        <a:t>Helviga</a:t>
                      </a:r>
                      <a:r>
                        <a:rPr lang="lv-LV" dirty="0" smtClean="0"/>
                        <a:t>	 </a:t>
                      </a:r>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Tukuma 2.vidusskola</a:t>
                      </a:r>
                    </a:p>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74154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a:xfrm>
            <a:off x="467544" y="332656"/>
            <a:ext cx="8183880" cy="5904656"/>
          </a:xfrm>
        </p:spPr>
        <p:txBody>
          <a:bodyPr/>
          <a:lstStyle/>
          <a:p>
            <a:pPr marL="0" indent="0">
              <a:buNone/>
            </a:pPr>
            <a:r>
              <a:rPr lang="lv-LV" sz="2000" dirty="0" smtClean="0">
                <a:solidFill>
                  <a:schemeClr val="accent1">
                    <a:lumMod val="50000"/>
                  </a:schemeClr>
                </a:solidFill>
              </a:rPr>
              <a:t>Angļu valodas skolotāju MA</a:t>
            </a:r>
          </a:p>
          <a:p>
            <a:pPr marL="0" indent="0">
              <a:buNone/>
            </a:pPr>
            <a:r>
              <a:rPr lang="lv-LV" sz="2000" dirty="0" smtClean="0"/>
              <a:t>                                                        Angļu valodas un vācu valodas skolotāju MA</a:t>
            </a:r>
          </a:p>
          <a:p>
            <a:pPr marL="0" indent="0">
              <a:buNone/>
            </a:pPr>
            <a:r>
              <a:rPr lang="lv-LV" sz="2000" dirty="0" smtClean="0">
                <a:solidFill>
                  <a:schemeClr val="accent1">
                    <a:lumMod val="50000"/>
                  </a:schemeClr>
                </a:solidFill>
              </a:rPr>
              <a:t>Vācu valodas skolotāju MA</a:t>
            </a:r>
          </a:p>
          <a:p>
            <a:pPr marL="0" indent="0">
              <a:buNone/>
            </a:pPr>
            <a:endParaRPr lang="lv-LV" sz="2000" dirty="0"/>
          </a:p>
          <a:p>
            <a:pPr marL="0" indent="0">
              <a:buNone/>
            </a:pPr>
            <a:r>
              <a:rPr lang="lv-LV" sz="2000" dirty="0" smtClean="0">
                <a:solidFill>
                  <a:srgbClr val="7030A0"/>
                </a:solidFill>
              </a:rPr>
              <a:t>Sākumskolas skolotāju MA</a:t>
            </a:r>
          </a:p>
          <a:p>
            <a:pPr marL="0" indent="0">
              <a:buNone/>
            </a:pPr>
            <a:r>
              <a:rPr lang="lv-LV" sz="2000" dirty="0" smtClean="0"/>
              <a:t>                                                                  Sākumskolas skolotāju MA</a:t>
            </a:r>
          </a:p>
          <a:p>
            <a:pPr marL="0" indent="0">
              <a:buNone/>
            </a:pPr>
            <a:r>
              <a:rPr lang="lv-LV" sz="2000" dirty="0" smtClean="0">
                <a:solidFill>
                  <a:srgbClr val="7030A0"/>
                </a:solidFill>
              </a:rPr>
              <a:t>Kristīgās mācības skolotāju MA</a:t>
            </a:r>
          </a:p>
          <a:p>
            <a:pPr marL="0" indent="0">
              <a:buNone/>
            </a:pPr>
            <a:endParaRPr lang="lv-LV" sz="2000" dirty="0"/>
          </a:p>
          <a:p>
            <a:pPr marL="0" indent="0">
              <a:buNone/>
            </a:pPr>
            <a:r>
              <a:rPr lang="lv-LV" sz="2000" dirty="0" smtClean="0">
                <a:solidFill>
                  <a:schemeClr val="accent2">
                    <a:lumMod val="75000"/>
                  </a:schemeClr>
                </a:solidFill>
              </a:rPr>
              <a:t>Vēstures un politikas un tiesību skolotāju MA</a:t>
            </a:r>
          </a:p>
          <a:p>
            <a:pPr marL="0" indent="0">
              <a:buNone/>
            </a:pPr>
            <a:r>
              <a:rPr lang="lv-LV" sz="2000" dirty="0" smtClean="0"/>
              <a:t>                                                                               Vēstures, politikas un tiesību un </a:t>
            </a:r>
          </a:p>
          <a:p>
            <a:pPr marL="0" indent="0">
              <a:buNone/>
            </a:pPr>
            <a:r>
              <a:rPr lang="lv-LV" sz="2000" dirty="0" smtClean="0"/>
              <a:t>                                                                                         filozofijas skolotāju MA</a:t>
            </a:r>
          </a:p>
          <a:p>
            <a:pPr marL="0" indent="0">
              <a:buNone/>
            </a:pPr>
            <a:r>
              <a:rPr lang="lv-LV" sz="2000" dirty="0" smtClean="0">
                <a:solidFill>
                  <a:schemeClr val="accent2">
                    <a:lumMod val="75000"/>
                  </a:schemeClr>
                </a:solidFill>
              </a:rPr>
              <a:t>Filozofijas, psiholoģijas un ētikas skolotāju MA</a:t>
            </a:r>
          </a:p>
          <a:p>
            <a:pPr marL="0" indent="0">
              <a:buNone/>
            </a:pPr>
            <a:endParaRPr lang="lv-LV" sz="2000" dirty="0" smtClean="0">
              <a:solidFill>
                <a:schemeClr val="accent2">
                  <a:lumMod val="75000"/>
                </a:schemeClr>
              </a:solidFill>
            </a:endParaRPr>
          </a:p>
          <a:p>
            <a:pPr marL="0" indent="0">
              <a:buNone/>
            </a:pPr>
            <a:r>
              <a:rPr lang="lv-LV" sz="2000" dirty="0" smtClean="0">
                <a:solidFill>
                  <a:schemeClr val="accent6">
                    <a:lumMod val="50000"/>
                  </a:schemeClr>
                </a:solidFill>
              </a:rPr>
              <a:t>Sociālo zinību, veselības mācības, </a:t>
            </a:r>
          </a:p>
          <a:p>
            <a:pPr marL="0" indent="0">
              <a:buNone/>
            </a:pPr>
            <a:r>
              <a:rPr lang="lv-LV" sz="2000" dirty="0" smtClean="0">
                <a:solidFill>
                  <a:schemeClr val="accent6">
                    <a:lumMod val="50000"/>
                  </a:schemeClr>
                </a:solidFill>
              </a:rPr>
              <a:t>vides izglītības skolotāju MA</a:t>
            </a:r>
          </a:p>
          <a:p>
            <a:pPr marL="0" indent="0">
              <a:buNone/>
            </a:pPr>
            <a:r>
              <a:rPr lang="lv-LV" sz="2000" dirty="0" smtClean="0"/>
              <a:t>                                                          Sociālo zinību un ekonomikas skolotāju MA</a:t>
            </a:r>
          </a:p>
          <a:p>
            <a:pPr marL="0" indent="0">
              <a:buNone/>
            </a:pPr>
            <a:r>
              <a:rPr lang="lv-LV" sz="2000" dirty="0" smtClean="0">
                <a:solidFill>
                  <a:schemeClr val="accent6">
                    <a:lumMod val="50000"/>
                  </a:schemeClr>
                </a:solidFill>
              </a:rPr>
              <a:t>Ekonomikas skolotāju MA</a:t>
            </a:r>
          </a:p>
          <a:p>
            <a:pPr marL="0" indent="0">
              <a:buNone/>
            </a:pPr>
            <a:endParaRPr lang="lv-LV" dirty="0"/>
          </a:p>
        </p:txBody>
      </p:sp>
      <p:cxnSp>
        <p:nvCxnSpPr>
          <p:cNvPr id="4" name="Taisns bultveida savienotājs 3"/>
          <p:cNvCxnSpPr/>
          <p:nvPr/>
        </p:nvCxnSpPr>
        <p:spPr>
          <a:xfrm>
            <a:off x="3203848" y="764704"/>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Taisns bultveida savienotājs 5"/>
          <p:cNvCxnSpPr/>
          <p:nvPr/>
        </p:nvCxnSpPr>
        <p:spPr>
          <a:xfrm flipV="1">
            <a:off x="3203848" y="908720"/>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Taisns bultveida savienotājs 7"/>
          <p:cNvCxnSpPr/>
          <p:nvPr/>
        </p:nvCxnSpPr>
        <p:spPr>
          <a:xfrm>
            <a:off x="3657990" y="1988840"/>
            <a:ext cx="50405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Taisns bultveida savienotājs 9"/>
          <p:cNvCxnSpPr/>
          <p:nvPr/>
        </p:nvCxnSpPr>
        <p:spPr>
          <a:xfrm flipV="1">
            <a:off x="3657990" y="2348880"/>
            <a:ext cx="50405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Taisns bultveida savienotājs 11"/>
          <p:cNvCxnSpPr/>
          <p:nvPr/>
        </p:nvCxnSpPr>
        <p:spPr>
          <a:xfrm>
            <a:off x="3369958" y="3497905"/>
            <a:ext cx="158417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Taisns bultveida savienotājs 13"/>
          <p:cNvCxnSpPr/>
          <p:nvPr/>
        </p:nvCxnSpPr>
        <p:spPr>
          <a:xfrm flipV="1">
            <a:off x="3369958" y="3789040"/>
            <a:ext cx="1584176"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Taisns bultveida savienotājs 15"/>
          <p:cNvCxnSpPr/>
          <p:nvPr/>
        </p:nvCxnSpPr>
        <p:spPr>
          <a:xfrm>
            <a:off x="3203848" y="5589240"/>
            <a:ext cx="576064"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Taisns bultveida savienotājs 17"/>
          <p:cNvCxnSpPr/>
          <p:nvPr/>
        </p:nvCxnSpPr>
        <p:spPr>
          <a:xfrm flipV="1">
            <a:off x="3203848" y="5805264"/>
            <a:ext cx="576064"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66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SZPD jaunās skaņās</a:t>
            </a:r>
            <a:endParaRPr lang="lv-LV" dirty="0"/>
          </a:p>
        </p:txBody>
      </p:sp>
      <p:sp>
        <p:nvSpPr>
          <p:cNvPr id="3" name="Satura vietturis 2"/>
          <p:cNvSpPr>
            <a:spLocks noGrp="1"/>
          </p:cNvSpPr>
          <p:nvPr>
            <p:ph idx="1"/>
          </p:nvPr>
        </p:nvSpPr>
        <p:spPr>
          <a:xfrm>
            <a:off x="467544" y="1556792"/>
            <a:ext cx="8229600" cy="4525963"/>
          </a:xfrm>
        </p:spPr>
        <p:txBody>
          <a:bodyPr>
            <a:normAutofit fontScale="85000" lnSpcReduction="10000"/>
          </a:bodyPr>
          <a:lstStyle/>
          <a:p>
            <a:r>
              <a:rPr lang="lv-LV" b="1" dirty="0" smtClean="0"/>
              <a:t>Atziņas</a:t>
            </a:r>
            <a:r>
              <a:rPr lang="lv-LV" dirty="0"/>
              <a:t> </a:t>
            </a:r>
            <a:r>
              <a:rPr lang="lv-LV" dirty="0" smtClean="0"/>
              <a:t>par ZPD apkopotas un nosūtītas uz </a:t>
            </a:r>
            <a:r>
              <a:rPr lang="lv-LV" dirty="0"/>
              <a:t>Z</a:t>
            </a:r>
            <a:r>
              <a:rPr lang="lv-LV" dirty="0" smtClean="0"/>
              <a:t>emgales reģionu</a:t>
            </a:r>
          </a:p>
          <a:p>
            <a:r>
              <a:rPr lang="lv-LV" sz="2600" b="1" dirty="0"/>
              <a:t>D</a:t>
            </a:r>
            <a:r>
              <a:rPr lang="lv-LV" sz="2600" b="1" dirty="0" smtClean="0"/>
              <a:t>arba kārtība 2018./19.m.g.– </a:t>
            </a:r>
          </a:p>
          <a:p>
            <a:pPr lvl="1">
              <a:buFont typeface="Wingdings" panose="05000000000000000000" pitchFamily="2" charset="2"/>
              <a:buChar char="ü"/>
            </a:pPr>
            <a:r>
              <a:rPr lang="lv-LV" sz="2200" b="1" dirty="0" smtClean="0"/>
              <a:t>Vadlīnijas</a:t>
            </a:r>
            <a:r>
              <a:rPr lang="lv-LV" sz="2200" dirty="0" smtClean="0"/>
              <a:t> </a:t>
            </a:r>
            <a:r>
              <a:rPr lang="lv-LV" sz="2200" dirty="0"/>
              <a:t>skolēnu zinātniskās pētniecības darbu izstrādei un </a:t>
            </a:r>
            <a:endParaRPr lang="lv-LV" sz="2200" dirty="0" smtClean="0"/>
          </a:p>
          <a:p>
            <a:pPr marL="347663" lvl="1" indent="0">
              <a:buNone/>
            </a:pPr>
            <a:r>
              <a:rPr lang="lv-LV" sz="2200" dirty="0"/>
              <a:t> </a:t>
            </a:r>
            <a:r>
              <a:rPr lang="lv-LV" sz="2200" dirty="0" smtClean="0"/>
              <a:t>   vērtēšanai </a:t>
            </a:r>
            <a:r>
              <a:rPr lang="lv-LV" sz="2200" dirty="0" smtClean="0">
                <a:hlinkClick r:id="rId2"/>
              </a:rPr>
              <a:t>www.visc.gov.lv</a:t>
            </a:r>
            <a:r>
              <a:rPr lang="lv-LV" sz="2200" dirty="0" smtClean="0"/>
              <a:t> </a:t>
            </a:r>
          </a:p>
          <a:p>
            <a:pPr lvl="1">
              <a:buFont typeface="Wingdings" panose="05000000000000000000" pitchFamily="2" charset="2"/>
              <a:buChar char="ü"/>
            </a:pPr>
            <a:r>
              <a:rPr lang="lv-LV" sz="2200" b="1" dirty="0" smtClean="0"/>
              <a:t>ZPD nolikums </a:t>
            </a:r>
            <a:r>
              <a:rPr lang="lv-LV" sz="2200" dirty="0" smtClean="0"/>
              <a:t>(</a:t>
            </a:r>
            <a:r>
              <a:rPr lang="lv-LV" sz="2200" dirty="0" smtClean="0">
                <a:hlinkClick r:id="rId2"/>
              </a:rPr>
              <a:t>www.visc.gov.lv</a:t>
            </a:r>
            <a:r>
              <a:rPr lang="lv-LV" sz="2200" dirty="0" smtClean="0"/>
              <a:t> )</a:t>
            </a:r>
          </a:p>
          <a:p>
            <a:pPr lvl="1">
              <a:buFont typeface="Wingdings" panose="05000000000000000000" pitchFamily="2" charset="2"/>
              <a:buChar char="ü"/>
            </a:pPr>
            <a:r>
              <a:rPr lang="lv-LV" sz="2200" dirty="0" smtClean="0"/>
              <a:t>Jākoriģē </a:t>
            </a:r>
            <a:r>
              <a:rPr lang="lv-LV" sz="2200" b="1" dirty="0" smtClean="0"/>
              <a:t>komisiju sastāvs</a:t>
            </a:r>
          </a:p>
          <a:p>
            <a:pPr marL="457200" lvl="1" indent="0">
              <a:buNone/>
            </a:pPr>
            <a:endParaRPr lang="lv-LV" sz="2200" dirty="0" smtClean="0"/>
          </a:p>
          <a:p>
            <a:r>
              <a:rPr lang="lv-LV" sz="2600" b="1" dirty="0" smtClean="0"/>
              <a:t>Par </a:t>
            </a:r>
            <a:r>
              <a:rPr lang="lv-LV" sz="2600" b="1" dirty="0"/>
              <a:t>7</a:t>
            </a:r>
            <a:r>
              <a:rPr lang="lv-LV" sz="2600" b="1" dirty="0" smtClean="0"/>
              <a:t>.-</a:t>
            </a:r>
            <a:r>
              <a:rPr lang="lv-LV" sz="2600" b="1" dirty="0"/>
              <a:t>8</a:t>
            </a:r>
            <a:r>
              <a:rPr lang="lv-LV" sz="2600" b="1" dirty="0" smtClean="0"/>
              <a:t>.klašu skolēnu dalību SZPD (42.SZPD Nolikums )</a:t>
            </a:r>
          </a:p>
          <a:p>
            <a:pPr marL="0" indent="0" algn="just">
              <a:buNone/>
            </a:pPr>
            <a:r>
              <a:rPr lang="lv-LV" sz="2400" dirty="0"/>
              <a:t>5. </a:t>
            </a:r>
            <a:r>
              <a:rPr lang="lv-LV" sz="2400" dirty="0" smtClean="0"/>
              <a:t>punkts. Dalībnieki </a:t>
            </a:r>
            <a:r>
              <a:rPr lang="lv-LV" sz="2400" dirty="0"/>
              <a:t>ir 9.–12. klašu skolēni, kuri veikuši pētījumu kādā no zinātnes nozarēm. Izņēmuma gadījumā reģionālās zinātniskās konferences organizatoriem ir tiesības uzaicināt piedalīties konferencē 7.–8.klases skolēnus, kuri izstrādājuši ZPD, ja to darbu kvalitāte un saturs pēc būtības atbilst dalībai reģionālajā posmā. </a:t>
            </a:r>
            <a:endParaRPr lang="lv-LV" sz="2400" dirty="0" smtClean="0"/>
          </a:p>
          <a:p>
            <a:endParaRPr lang="lv-LV" dirty="0"/>
          </a:p>
        </p:txBody>
      </p:sp>
    </p:spTree>
    <p:extLst>
      <p:ext uri="{BB962C8B-B14F-4D97-AF65-F5344CB8AC3E}">
        <p14:creationId xmlns:p14="http://schemas.microsoft.com/office/powerpoint/2010/main" val="18656910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r>
              <a:rPr lang="lv-LV" b="1" dirty="0" smtClean="0"/>
              <a:t>Mazā metodiskā diena:</a:t>
            </a:r>
          </a:p>
          <a:p>
            <a:endParaRPr lang="lv-LV" dirty="0"/>
          </a:p>
          <a:p>
            <a:r>
              <a:rPr lang="lv-LV" dirty="0" smtClean="0"/>
              <a:t>1x mācību gadā metodiskā diena vienai mācību jomai</a:t>
            </a:r>
          </a:p>
          <a:p>
            <a:pPr lvl="1"/>
            <a:r>
              <a:rPr lang="lv-LV" dirty="0" smtClean="0"/>
              <a:t>Sociālā un pilsoniskā mācību joma</a:t>
            </a:r>
          </a:p>
          <a:p>
            <a:pPr lvl="1"/>
            <a:r>
              <a:rPr lang="lv-LV" dirty="0" smtClean="0"/>
              <a:t>Pirmsskolas un sākumskolas mācību joma</a:t>
            </a:r>
          </a:p>
          <a:p>
            <a:pPr lvl="1"/>
            <a:r>
              <a:rPr lang="lv-LV" dirty="0" smtClean="0"/>
              <a:t>Valodu mācību joma</a:t>
            </a:r>
          </a:p>
          <a:p>
            <a:pPr lvl="1"/>
            <a:r>
              <a:rPr lang="lv-LV" dirty="0" smtClean="0"/>
              <a:t>Tehnoloģiju mācību joma</a:t>
            </a:r>
          </a:p>
          <a:p>
            <a:pPr lvl="1"/>
            <a:r>
              <a:rPr lang="lv-LV" dirty="0" smtClean="0"/>
              <a:t>Veselības un fiziskās aktivitātes mācību joma</a:t>
            </a:r>
          </a:p>
          <a:p>
            <a:pPr lvl="1"/>
            <a:r>
              <a:rPr lang="lv-LV" dirty="0" smtClean="0"/>
              <a:t>Kultūras izpratnes un </a:t>
            </a:r>
            <a:r>
              <a:rPr lang="lv-LV" dirty="0" err="1" smtClean="0"/>
              <a:t>pašizpausmes</a:t>
            </a:r>
            <a:r>
              <a:rPr lang="lv-LV" dirty="0" smtClean="0"/>
              <a:t> mākslā mācību joma</a:t>
            </a:r>
          </a:p>
          <a:p>
            <a:pPr lvl="1"/>
            <a:r>
              <a:rPr lang="lv-LV" dirty="0" smtClean="0"/>
              <a:t>Matemātika un dabaszinātņu mācību jomas</a:t>
            </a:r>
          </a:p>
          <a:p>
            <a:endParaRPr lang="lv-LV" dirty="0" smtClean="0"/>
          </a:p>
          <a:p>
            <a:endParaRPr lang="lv-LV" dirty="0" smtClean="0"/>
          </a:p>
          <a:p>
            <a:endParaRPr lang="lv-LV" dirty="0"/>
          </a:p>
        </p:txBody>
      </p:sp>
    </p:spTree>
    <p:extLst>
      <p:ext uri="{BB962C8B-B14F-4D97-AF65-F5344CB8AC3E}">
        <p14:creationId xmlns:p14="http://schemas.microsoft.com/office/powerpoint/2010/main" val="6652639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endParaRPr lang="lv-LV" dirty="0" smtClean="0"/>
          </a:p>
          <a:p>
            <a:r>
              <a:rPr lang="lv-LV" dirty="0" smtClean="0"/>
              <a:t>Nominēto mācību jomu koordinatoru tikšanās oktobrī (skolēnu brīvlaikā 22.-26.10.)</a:t>
            </a:r>
          </a:p>
          <a:p>
            <a:pPr marL="0" indent="0">
              <a:buNone/>
            </a:pPr>
            <a:endParaRPr lang="lv-LV" sz="2000" dirty="0" smtClean="0"/>
          </a:p>
          <a:p>
            <a:r>
              <a:rPr lang="lv-LV" dirty="0" smtClean="0"/>
              <a:t>Novembrī mācību jomu MA vadītāju tikšanās IP / Mazās metodiskās dienas plānošana:</a:t>
            </a:r>
          </a:p>
          <a:p>
            <a:pPr lvl="3"/>
            <a:r>
              <a:rPr lang="lv-LV" sz="2400" dirty="0" smtClean="0"/>
              <a:t>vajadzību apzināšana (MA </a:t>
            </a:r>
          </a:p>
          <a:p>
            <a:pPr marL="841375" lvl="3" indent="0">
              <a:buNone/>
            </a:pPr>
            <a:r>
              <a:rPr lang="lv-LV" sz="2400" dirty="0"/>
              <a:t> </a:t>
            </a:r>
            <a:r>
              <a:rPr lang="lv-LV" sz="2400" dirty="0" smtClean="0"/>
              <a:t>  vad. mājas darbs), </a:t>
            </a:r>
          </a:p>
          <a:p>
            <a:pPr lvl="3"/>
            <a:r>
              <a:rPr lang="lv-LV" sz="2400" dirty="0" smtClean="0"/>
              <a:t>konkrēts datums (2.sem.), </a:t>
            </a:r>
          </a:p>
          <a:p>
            <a:pPr lvl="3"/>
            <a:r>
              <a:rPr lang="lv-LV" sz="2400" dirty="0" smtClean="0"/>
              <a:t>idejas, darba formas,</a:t>
            </a:r>
          </a:p>
          <a:p>
            <a:pPr lvl="3"/>
            <a:r>
              <a:rPr lang="lv-LV" sz="2400" dirty="0" smtClean="0"/>
              <a:t>izmaksas,</a:t>
            </a:r>
          </a:p>
          <a:p>
            <a:pPr lvl="3"/>
            <a:r>
              <a:rPr lang="lv-LV" sz="2400" dirty="0" smtClean="0"/>
              <a:t> darba kārtība, </a:t>
            </a:r>
          </a:p>
          <a:p>
            <a:pPr lvl="3"/>
            <a:r>
              <a:rPr lang="lv-LV" sz="2400" dirty="0" smtClean="0"/>
              <a:t>atbildīgie u.tml.</a:t>
            </a:r>
            <a:endParaRPr lang="lv-LV"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3501008"/>
            <a:ext cx="3029322" cy="2271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0842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r>
              <a:rPr lang="lv-LV" dirty="0" smtClean="0"/>
              <a:t>Izbraukuma seminārs</a:t>
            </a:r>
          </a:p>
          <a:p>
            <a:endParaRPr lang="lv-LV" dirty="0"/>
          </a:p>
          <a:p>
            <a:pPr marL="0" indent="0">
              <a:buNone/>
            </a:pPr>
            <a:r>
              <a:rPr lang="lv-LV" b="1" dirty="0" smtClean="0"/>
              <a:t>                                    12.oktobrī</a:t>
            </a:r>
          </a:p>
          <a:p>
            <a:pPr marL="0" indent="0">
              <a:buNone/>
            </a:pPr>
            <a:endParaRPr lang="lv-LV" b="1" dirty="0"/>
          </a:p>
          <a:p>
            <a:pPr marL="0" indent="0">
              <a:buNone/>
            </a:pPr>
            <a:endParaRPr lang="lv-LV"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564904"/>
            <a:ext cx="4243561" cy="2623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3790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lv-LV" dirty="0" smtClean="0"/>
              <a:t>                                        </a:t>
            </a:r>
            <a:r>
              <a:rPr lang="lv-LV" b="1" dirty="0" smtClean="0"/>
              <a:t>«Daudz vairāk mēs gūstam </a:t>
            </a:r>
          </a:p>
          <a:p>
            <a:pPr marL="0" indent="0">
              <a:buNone/>
            </a:pPr>
            <a:r>
              <a:rPr lang="lv-LV" b="1" dirty="0"/>
              <a:t> </a:t>
            </a:r>
            <a:r>
              <a:rPr lang="lv-LV" b="1" dirty="0" smtClean="0"/>
              <a:t>                                                                                  dodot»</a:t>
            </a:r>
            <a:endParaRPr lang="lv-LV" b="1" dirty="0"/>
          </a:p>
        </p:txBody>
      </p:sp>
      <p:pic>
        <p:nvPicPr>
          <p:cNvPr id="1029" name="Picture 5"/>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40335" y="3196452"/>
            <a:ext cx="3888432" cy="2916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681974">
            <a:off x="2056853" y="2084857"/>
            <a:ext cx="3834730" cy="2542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069423"/>
            <a:ext cx="3072383" cy="3901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519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p:cNvSpPr>
            <a:spLocks noGrp="1"/>
          </p:cNvSpPr>
          <p:nvPr>
            <p:ph idx="1"/>
          </p:nvPr>
        </p:nvSpPr>
        <p:spPr/>
        <p:txBody>
          <a:bodyPr/>
          <a:lstStyle/>
          <a:p>
            <a:r>
              <a:rPr lang="lv-LV" b="1" dirty="0" smtClean="0">
                <a:solidFill>
                  <a:schemeClr val="accent1">
                    <a:lumMod val="75000"/>
                  </a:schemeClr>
                </a:solidFill>
              </a:rPr>
              <a:t>SZPD plānošana</a:t>
            </a:r>
            <a:endParaRPr lang="lv-LV" dirty="0"/>
          </a:p>
          <a:p>
            <a:pPr marL="0" indent="0">
              <a:buNone/>
            </a:pPr>
            <a:r>
              <a:rPr lang="lv-LV" dirty="0">
                <a:solidFill>
                  <a:srgbClr val="FF0000"/>
                </a:solidFill>
              </a:rPr>
              <a:t> </a:t>
            </a:r>
            <a:r>
              <a:rPr lang="lv-LV" dirty="0" smtClean="0">
                <a:solidFill>
                  <a:srgbClr val="FF0000"/>
                </a:solidFill>
              </a:rPr>
              <a:t>                                         2017./18.           2018./19.</a:t>
            </a:r>
          </a:p>
          <a:p>
            <a:pPr marL="0" indent="0">
              <a:buNone/>
            </a:pPr>
            <a:r>
              <a:rPr lang="lv-LV" dirty="0" smtClean="0"/>
              <a:t>Skolu atbildīgie              20.janv.               </a:t>
            </a:r>
            <a:r>
              <a:rPr lang="lv-LV" b="1" dirty="0" smtClean="0"/>
              <a:t>Līdz 28.dec.</a:t>
            </a:r>
          </a:p>
          <a:p>
            <a:pPr marL="0" indent="0">
              <a:buNone/>
            </a:pPr>
            <a:endParaRPr lang="lv-LV" b="1" dirty="0" smtClean="0"/>
          </a:p>
          <a:p>
            <a:pPr marL="0" indent="0">
              <a:buNone/>
            </a:pPr>
            <a:r>
              <a:rPr lang="lv-LV" dirty="0" smtClean="0"/>
              <a:t>ZPD skolā                              ?                               ?</a:t>
            </a:r>
          </a:p>
          <a:p>
            <a:pPr marL="0" indent="0">
              <a:buNone/>
            </a:pPr>
            <a:r>
              <a:rPr lang="lv-LV" dirty="0" smtClean="0"/>
              <a:t>                    </a:t>
            </a:r>
          </a:p>
          <a:p>
            <a:pPr marL="0" indent="0">
              <a:buNone/>
            </a:pPr>
            <a:r>
              <a:rPr lang="lv-LV" dirty="0" smtClean="0"/>
              <a:t>ZPD novadā                     19.febr.                </a:t>
            </a:r>
            <a:r>
              <a:rPr lang="lv-LV" b="1" dirty="0" smtClean="0">
                <a:solidFill>
                  <a:srgbClr val="FF0000"/>
                </a:solidFill>
              </a:rPr>
              <a:t>Līdz 1.febr.</a:t>
            </a:r>
          </a:p>
          <a:p>
            <a:pPr marL="0" indent="0">
              <a:buNone/>
            </a:pPr>
            <a:endParaRPr lang="lv-LV" dirty="0" smtClean="0">
              <a:solidFill>
                <a:srgbClr val="FF0000"/>
              </a:solidFill>
            </a:endParaRPr>
          </a:p>
          <a:p>
            <a:pPr marL="0" indent="0">
              <a:buNone/>
            </a:pPr>
            <a:r>
              <a:rPr lang="lv-LV" dirty="0" smtClean="0"/>
              <a:t>ZPD augšupielāde     1.-23.febr.      </a:t>
            </a:r>
            <a:r>
              <a:rPr lang="lv-LV" b="1" dirty="0" smtClean="0">
                <a:solidFill>
                  <a:srgbClr val="FF0000"/>
                </a:solidFill>
              </a:rPr>
              <a:t>21.janv. – 21.febr.</a:t>
            </a:r>
          </a:p>
          <a:p>
            <a:pPr marL="0" indent="0">
              <a:buNone/>
            </a:pPr>
            <a:endParaRPr lang="lv-LV" b="1" dirty="0" smtClean="0">
              <a:solidFill>
                <a:srgbClr val="FF0000"/>
              </a:solidFill>
            </a:endParaRPr>
          </a:p>
          <a:p>
            <a:pPr marL="0" indent="0">
              <a:buNone/>
            </a:pPr>
            <a:r>
              <a:rPr lang="lv-LV" dirty="0" smtClean="0"/>
              <a:t>ZPD reģionā                    23.marts              </a:t>
            </a:r>
            <a:r>
              <a:rPr lang="lv-LV" b="1" dirty="0" smtClean="0"/>
              <a:t>8.marts</a:t>
            </a:r>
          </a:p>
          <a:p>
            <a:pPr marL="0" indent="0">
              <a:buNone/>
            </a:pPr>
            <a:r>
              <a:rPr lang="lv-LV" dirty="0" smtClean="0"/>
              <a:t>ZPD valstī                       20.-21.apr.           </a:t>
            </a:r>
            <a:r>
              <a:rPr lang="lv-LV" b="1" dirty="0" smtClean="0"/>
              <a:t>12.-13.apr.           </a:t>
            </a:r>
            <a:endParaRPr lang="lv-LV" b="1" dirty="0"/>
          </a:p>
        </p:txBody>
      </p:sp>
    </p:spTree>
    <p:extLst>
      <p:ext uri="{BB962C8B-B14F-4D97-AF65-F5344CB8AC3E}">
        <p14:creationId xmlns:p14="http://schemas.microsoft.com/office/powerpoint/2010/main" val="4086643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a:buNone/>
            </a:pPr>
            <a:r>
              <a:rPr lang="lv-LV" sz="2400" dirty="0" smtClean="0"/>
              <a:t>«Tāpat </a:t>
            </a:r>
            <a:r>
              <a:rPr lang="lv-LV" sz="2400" dirty="0"/>
              <a:t>kā pagājušajā mācību </a:t>
            </a:r>
            <a:r>
              <a:rPr lang="lv-LV" sz="2400" dirty="0" smtClean="0"/>
              <a:t>gadā, </a:t>
            </a:r>
            <a:r>
              <a:rPr lang="lv-LV" sz="2400" dirty="0"/>
              <a:t>izskatīsim iespēju atbalstīt skolu ekspertus-konsultantus zinātniskās pētniecības jautājumos - gan individuālu skolēnu ZPD darbu izstrādei, gan skolu konsultēšanai par ZPD jautājumiem. </a:t>
            </a:r>
            <a:r>
              <a:rPr lang="lv-LV" sz="2400" dirty="0" smtClean="0"/>
              <a:t>Tāpēc lūdzam </a:t>
            </a:r>
            <a:r>
              <a:rPr lang="lv-LV" sz="2400" dirty="0"/>
              <a:t>ZPD atbildīgās personas novados </a:t>
            </a:r>
            <a:r>
              <a:rPr lang="lv-LV" sz="2400" b="1" dirty="0"/>
              <a:t>informēt novada izglītības iestādes</a:t>
            </a:r>
            <a:r>
              <a:rPr lang="lv-LV" sz="2400" dirty="0"/>
              <a:t> par šo iespēju un </a:t>
            </a:r>
            <a:r>
              <a:rPr lang="lv-LV" sz="2400" b="1" dirty="0"/>
              <a:t>apkopot informāciju</a:t>
            </a:r>
            <a:r>
              <a:rPr lang="lv-LV" sz="2400" dirty="0"/>
              <a:t> par </a:t>
            </a:r>
            <a:r>
              <a:rPr lang="lv-LV" sz="2400" dirty="0" smtClean="0"/>
              <a:t>to,</a:t>
            </a:r>
            <a:r>
              <a:rPr lang="lv-LV" sz="2400" dirty="0"/>
              <a:t> </a:t>
            </a:r>
            <a:r>
              <a:rPr lang="lv-LV" sz="2400" b="1" dirty="0"/>
              <a:t>kādi eksperti-konsultanti skolām būs nepieciešami</a:t>
            </a:r>
            <a:r>
              <a:rPr lang="lv-LV" sz="2400" dirty="0"/>
              <a:t>. Lūdzam ņemt vērā, ka par skolu ekspertiem-konsultantiem var būt augstskolu un institūtu mācībspēki vai pētnieki ar vismaz maģistra grādu attiecīgajā zinātņu nozarē. Pielikumā pievienota tabula pieteikumu apkopošanai.</a:t>
            </a:r>
            <a:r>
              <a:rPr lang="lv-LV" sz="2400" b="1" dirty="0"/>
              <a:t> </a:t>
            </a:r>
            <a:r>
              <a:rPr lang="lv-LV" sz="2400" dirty="0"/>
              <a:t>Sagatavoto</a:t>
            </a:r>
            <a:r>
              <a:rPr lang="lv-LV" sz="2400" b="1" dirty="0"/>
              <a:t> </a:t>
            </a:r>
            <a:r>
              <a:rPr lang="lv-LV" sz="2400" dirty="0"/>
              <a:t>informāciju lūdzam atsūtīt</a:t>
            </a:r>
            <a:r>
              <a:rPr lang="lv-LV" sz="2400" b="1" dirty="0"/>
              <a:t> līdz 20.oktobrim</a:t>
            </a:r>
            <a:r>
              <a:rPr lang="lv-LV" sz="2400" b="1" dirty="0" smtClean="0"/>
              <a:t>.» VISC</a:t>
            </a:r>
          </a:p>
          <a:p>
            <a:pPr marL="0" indent="0" algn="r">
              <a:buNone/>
            </a:pPr>
            <a:r>
              <a:rPr lang="lv-LV" sz="2400" i="1" dirty="0" smtClean="0">
                <a:solidFill>
                  <a:srgbClr val="FF0000"/>
                </a:solidFill>
              </a:rPr>
              <a:t>Uz skolu tiks nosūtīta pieteikuma veidlapa </a:t>
            </a:r>
            <a:endParaRPr lang="lv-LV" sz="2400" i="1" dirty="0">
              <a:solidFill>
                <a:srgbClr val="FF0000"/>
              </a:solidFill>
            </a:endParaRPr>
          </a:p>
        </p:txBody>
      </p:sp>
    </p:spTree>
    <p:extLst>
      <p:ext uri="{BB962C8B-B14F-4D97-AF65-F5344CB8AC3E}">
        <p14:creationId xmlns:p14="http://schemas.microsoft.com/office/powerpoint/2010/main" val="1020417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562074"/>
          </a:xfrm>
        </p:spPr>
        <p:txBody>
          <a:bodyPr>
            <a:normAutofit fontScale="90000"/>
          </a:bodyPr>
          <a:lstStyle/>
          <a:p>
            <a:r>
              <a:rPr lang="lv-LV" dirty="0" smtClean="0"/>
              <a:t>SZPD sekciju piepildījums</a:t>
            </a:r>
            <a:endParaRPr lang="lv-LV" dirty="0"/>
          </a:p>
        </p:txBody>
      </p:sp>
      <p:graphicFrame>
        <p:nvGraphicFramePr>
          <p:cNvPr id="4" name="Satura vietturis 3"/>
          <p:cNvGraphicFramePr>
            <a:graphicFrameLocks noGrp="1"/>
          </p:cNvGraphicFramePr>
          <p:nvPr>
            <p:ph idx="1"/>
            <p:extLst>
              <p:ext uri="{D42A27DB-BD31-4B8C-83A1-F6EECF244321}">
                <p14:modId xmlns:p14="http://schemas.microsoft.com/office/powerpoint/2010/main" val="4104305539"/>
              </p:ext>
            </p:extLst>
          </p:nvPr>
        </p:nvGraphicFramePr>
        <p:xfrm>
          <a:off x="457200" y="980725"/>
          <a:ext cx="8435281" cy="5353611"/>
        </p:xfrm>
        <a:graphic>
          <a:graphicData uri="http://schemas.openxmlformats.org/drawingml/2006/table">
            <a:tbl>
              <a:tblPr firstRow="1" bandRow="1">
                <a:tableStyleId>{F5AB1C69-6EDB-4FF4-983F-18BD219EF322}</a:tableStyleId>
              </a:tblPr>
              <a:tblGrid>
                <a:gridCol w="3322712">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584177">
                  <a:extLst>
                    <a:ext uri="{9D8B030D-6E8A-4147-A177-3AD203B41FA5}">
                      <a16:colId xmlns:a16="http://schemas.microsoft.com/office/drawing/2014/main" val="20003"/>
                    </a:ext>
                  </a:extLst>
                </a:gridCol>
              </a:tblGrid>
              <a:tr h="411654">
                <a:tc>
                  <a:txBody>
                    <a:bodyPr/>
                    <a:lstStyle/>
                    <a:p>
                      <a:r>
                        <a:rPr lang="lv-LV" dirty="0" smtClean="0"/>
                        <a:t>  MA /Darbu skaits</a:t>
                      </a:r>
                      <a:endParaRPr lang="lv-LV" dirty="0"/>
                    </a:p>
                  </a:txBody>
                  <a:tcPr anchor="ctr"/>
                </a:tc>
                <a:tc>
                  <a:txBody>
                    <a:bodyPr/>
                    <a:lstStyle/>
                    <a:p>
                      <a:pPr algn="ctr"/>
                      <a:r>
                        <a:rPr lang="lv-LV" dirty="0" smtClean="0"/>
                        <a:t>   2015./2016.</a:t>
                      </a:r>
                      <a:endParaRPr lang="lv-LV" dirty="0"/>
                    </a:p>
                  </a:txBody>
                  <a:tcPr anchor="ctr"/>
                </a:tc>
                <a:tc>
                  <a:txBody>
                    <a:bodyPr/>
                    <a:lstStyle/>
                    <a:p>
                      <a:pPr algn="ctr"/>
                      <a:r>
                        <a:rPr lang="lv-LV" dirty="0" smtClean="0"/>
                        <a:t>     2016./2017.</a:t>
                      </a:r>
                      <a:endParaRPr lang="lv-LV" dirty="0"/>
                    </a:p>
                  </a:txBody>
                  <a:tcPr anchor="ctr"/>
                </a:tc>
                <a:tc>
                  <a:txBody>
                    <a:bodyPr/>
                    <a:lstStyle/>
                    <a:p>
                      <a:pPr algn="ctr"/>
                      <a:r>
                        <a:rPr lang="lv-LV" dirty="0" smtClean="0"/>
                        <a:t>    2017./2018.</a:t>
                      </a:r>
                      <a:endParaRPr lang="lv-LV" dirty="0"/>
                    </a:p>
                  </a:txBody>
                  <a:tcPr anchor="ctr"/>
                </a:tc>
                <a:extLst>
                  <a:ext uri="{0D108BD9-81ED-4DB2-BD59-A6C34878D82A}">
                    <a16:rowId xmlns:a16="http://schemas.microsoft.com/office/drawing/2014/main" val="10000"/>
                  </a:ext>
                </a:extLst>
              </a:tr>
              <a:tr h="380437">
                <a:tc>
                  <a:txBody>
                    <a:bodyPr/>
                    <a:lstStyle/>
                    <a:p>
                      <a:r>
                        <a:rPr lang="lv-LV" dirty="0" smtClean="0"/>
                        <a:t>Latviešu valodas</a:t>
                      </a:r>
                      <a:r>
                        <a:rPr lang="lv-LV" baseline="0" dirty="0" smtClean="0"/>
                        <a:t> un lit. MA</a:t>
                      </a:r>
                      <a:endParaRPr lang="lv-LV" dirty="0"/>
                    </a:p>
                  </a:txBody>
                  <a:tcPr/>
                </a:tc>
                <a:tc>
                  <a:txBody>
                    <a:bodyPr/>
                    <a:lstStyle/>
                    <a:p>
                      <a:pPr algn="ctr"/>
                      <a:r>
                        <a:rPr lang="lv-LV" b="1" dirty="0" smtClean="0"/>
                        <a:t>2</a:t>
                      </a:r>
                      <a:endParaRPr lang="lv-LV" b="1" dirty="0"/>
                    </a:p>
                  </a:txBody>
                  <a:tcPr/>
                </a:tc>
                <a:tc>
                  <a:txBody>
                    <a:bodyPr/>
                    <a:lstStyle/>
                    <a:p>
                      <a:pPr algn="ctr"/>
                      <a:r>
                        <a:rPr lang="lv-LV" b="1" dirty="0" smtClean="0"/>
                        <a:t>7</a:t>
                      </a:r>
                      <a:endParaRPr lang="lv-LV" b="1" dirty="0"/>
                    </a:p>
                  </a:txBody>
                  <a:tcPr/>
                </a:tc>
                <a:tc>
                  <a:txBody>
                    <a:bodyPr/>
                    <a:lstStyle/>
                    <a:p>
                      <a:pPr algn="ctr"/>
                      <a:r>
                        <a:rPr lang="lv-LV" b="1" dirty="0" smtClean="0"/>
                        <a:t>1</a:t>
                      </a:r>
                      <a:endParaRPr lang="lv-LV" b="1" dirty="0"/>
                    </a:p>
                  </a:txBody>
                  <a:tcPr/>
                </a:tc>
                <a:extLst>
                  <a:ext uri="{0D108BD9-81ED-4DB2-BD59-A6C34878D82A}">
                    <a16:rowId xmlns:a16="http://schemas.microsoft.com/office/drawing/2014/main" val="10001"/>
                  </a:ext>
                </a:extLst>
              </a:tr>
              <a:tr h="411654">
                <a:tc>
                  <a:txBody>
                    <a:bodyPr/>
                    <a:lstStyle/>
                    <a:p>
                      <a:r>
                        <a:rPr lang="lv-LV" dirty="0" smtClean="0"/>
                        <a:t>Vācu valodas MA</a:t>
                      </a:r>
                      <a:endParaRPr lang="lv-LV" dirty="0"/>
                    </a:p>
                  </a:txBody>
                  <a:tcPr/>
                </a:tc>
                <a:tc>
                  <a:txBody>
                    <a:bodyPr/>
                    <a:lstStyle/>
                    <a:p>
                      <a:pPr algn="ctr"/>
                      <a:endParaRPr lang="lv-LV" b="1" dirty="0"/>
                    </a:p>
                  </a:txBody>
                  <a:tcPr/>
                </a:tc>
                <a:tc>
                  <a:txBody>
                    <a:bodyPr/>
                    <a:lstStyle/>
                    <a:p>
                      <a:pPr algn="ctr"/>
                      <a:endParaRPr lang="lv-LV" b="1" dirty="0"/>
                    </a:p>
                  </a:txBody>
                  <a:tcPr/>
                </a:tc>
                <a:tc>
                  <a:txBody>
                    <a:bodyPr/>
                    <a:lstStyle/>
                    <a:p>
                      <a:pPr algn="ctr"/>
                      <a:endParaRPr lang="lv-LV" b="1" dirty="0"/>
                    </a:p>
                  </a:txBody>
                  <a:tcPr/>
                </a:tc>
                <a:extLst>
                  <a:ext uri="{0D108BD9-81ED-4DB2-BD59-A6C34878D82A}">
                    <a16:rowId xmlns:a16="http://schemas.microsoft.com/office/drawing/2014/main" val="10002"/>
                  </a:ext>
                </a:extLst>
              </a:tr>
              <a:tr h="411654">
                <a:tc>
                  <a:txBody>
                    <a:bodyPr/>
                    <a:lstStyle/>
                    <a:p>
                      <a:r>
                        <a:rPr lang="lv-LV" dirty="0" smtClean="0"/>
                        <a:t>Angļu valodas MA</a:t>
                      </a:r>
                      <a:endParaRPr lang="lv-LV" dirty="0"/>
                    </a:p>
                  </a:txBody>
                  <a:tcPr/>
                </a:tc>
                <a:tc>
                  <a:txBody>
                    <a:bodyPr/>
                    <a:lstStyle/>
                    <a:p>
                      <a:pPr algn="ctr"/>
                      <a:endParaRPr lang="lv-LV" b="1" dirty="0"/>
                    </a:p>
                  </a:txBody>
                  <a:tcPr/>
                </a:tc>
                <a:tc>
                  <a:txBody>
                    <a:bodyPr/>
                    <a:lstStyle/>
                    <a:p>
                      <a:pPr algn="ctr"/>
                      <a:r>
                        <a:rPr lang="lv-LV" b="1" dirty="0" smtClean="0"/>
                        <a:t>2</a:t>
                      </a:r>
                      <a:endParaRPr lang="lv-LV" b="1" dirty="0"/>
                    </a:p>
                  </a:txBody>
                  <a:tcPr/>
                </a:tc>
                <a:tc>
                  <a:txBody>
                    <a:bodyPr/>
                    <a:lstStyle/>
                    <a:p>
                      <a:pPr algn="ctr"/>
                      <a:r>
                        <a:rPr lang="lv-LV" b="1" dirty="0" smtClean="0"/>
                        <a:t>2</a:t>
                      </a:r>
                      <a:endParaRPr lang="lv-LV" b="1" dirty="0"/>
                    </a:p>
                  </a:txBody>
                  <a:tcPr/>
                </a:tc>
                <a:extLst>
                  <a:ext uri="{0D108BD9-81ED-4DB2-BD59-A6C34878D82A}">
                    <a16:rowId xmlns:a16="http://schemas.microsoft.com/office/drawing/2014/main" val="10003"/>
                  </a:ext>
                </a:extLst>
              </a:tr>
              <a:tr h="411654">
                <a:tc>
                  <a:txBody>
                    <a:bodyPr/>
                    <a:lstStyle/>
                    <a:p>
                      <a:r>
                        <a:rPr lang="lv-LV" dirty="0" smtClean="0"/>
                        <a:t>Ģeogrāfijas MA (zemes </a:t>
                      </a:r>
                      <a:r>
                        <a:rPr lang="lv-LV" dirty="0" err="1" smtClean="0"/>
                        <a:t>zin</a:t>
                      </a:r>
                      <a:r>
                        <a:rPr lang="lv-LV" dirty="0" smtClean="0"/>
                        <a:t>.)</a:t>
                      </a:r>
                      <a:endParaRPr lang="lv-LV" dirty="0"/>
                    </a:p>
                  </a:txBody>
                  <a:tcPr/>
                </a:tc>
                <a:tc>
                  <a:txBody>
                    <a:bodyPr/>
                    <a:lstStyle/>
                    <a:p>
                      <a:pPr algn="ctr"/>
                      <a:r>
                        <a:rPr lang="lv-LV" b="1" dirty="0" smtClean="0"/>
                        <a:t>5</a:t>
                      </a:r>
                      <a:endParaRPr lang="lv-LV" b="1" dirty="0"/>
                    </a:p>
                  </a:txBody>
                  <a:tcPr/>
                </a:tc>
                <a:tc>
                  <a:txBody>
                    <a:bodyPr/>
                    <a:lstStyle/>
                    <a:p>
                      <a:pPr algn="ctr"/>
                      <a:r>
                        <a:rPr lang="lv-LV" b="1" dirty="0" smtClean="0"/>
                        <a:t>3</a:t>
                      </a:r>
                      <a:endParaRPr lang="lv-LV" b="1" dirty="0"/>
                    </a:p>
                  </a:txBody>
                  <a:tcPr/>
                </a:tc>
                <a:tc>
                  <a:txBody>
                    <a:bodyPr/>
                    <a:lstStyle/>
                    <a:p>
                      <a:pPr algn="ctr"/>
                      <a:endParaRPr lang="lv-LV" b="1" dirty="0"/>
                    </a:p>
                  </a:txBody>
                  <a:tcPr/>
                </a:tc>
                <a:extLst>
                  <a:ext uri="{0D108BD9-81ED-4DB2-BD59-A6C34878D82A}">
                    <a16:rowId xmlns:a16="http://schemas.microsoft.com/office/drawing/2014/main" val="10004"/>
                  </a:ext>
                </a:extLst>
              </a:tr>
              <a:tr h="411654">
                <a:tc>
                  <a:txBody>
                    <a:bodyPr/>
                    <a:lstStyle/>
                    <a:p>
                      <a:r>
                        <a:rPr lang="lv-LV" dirty="0" smtClean="0"/>
                        <a:t>Fizikas MA </a:t>
                      </a:r>
                      <a:endParaRPr lang="lv-LV" dirty="0"/>
                    </a:p>
                  </a:txBody>
                  <a:tcPr/>
                </a:tc>
                <a:tc>
                  <a:txBody>
                    <a:bodyPr/>
                    <a:lstStyle/>
                    <a:p>
                      <a:pPr algn="ctr"/>
                      <a:r>
                        <a:rPr lang="lv-LV" b="1" dirty="0" smtClean="0"/>
                        <a:t>5</a:t>
                      </a:r>
                      <a:endParaRPr lang="lv-LV" b="1" dirty="0"/>
                    </a:p>
                  </a:txBody>
                  <a:tcPr/>
                </a:tc>
                <a:tc>
                  <a:txBody>
                    <a:bodyPr/>
                    <a:lstStyle/>
                    <a:p>
                      <a:pPr algn="ctr"/>
                      <a:r>
                        <a:rPr lang="lv-LV" b="1" dirty="0" smtClean="0"/>
                        <a:t>5</a:t>
                      </a:r>
                      <a:endParaRPr lang="lv-LV" b="1" dirty="0"/>
                    </a:p>
                  </a:txBody>
                  <a:tcPr/>
                </a:tc>
                <a:tc>
                  <a:txBody>
                    <a:bodyPr/>
                    <a:lstStyle/>
                    <a:p>
                      <a:pPr algn="ctr"/>
                      <a:r>
                        <a:rPr lang="lv-LV" b="1" dirty="0" smtClean="0"/>
                        <a:t>3</a:t>
                      </a:r>
                      <a:endParaRPr lang="lv-LV" b="1" dirty="0"/>
                    </a:p>
                  </a:txBody>
                  <a:tcPr/>
                </a:tc>
                <a:extLst>
                  <a:ext uri="{0D108BD9-81ED-4DB2-BD59-A6C34878D82A}">
                    <a16:rowId xmlns:a16="http://schemas.microsoft.com/office/drawing/2014/main" val="10005"/>
                  </a:ext>
                </a:extLst>
              </a:tr>
              <a:tr h="411654">
                <a:tc>
                  <a:txBody>
                    <a:bodyPr/>
                    <a:lstStyle/>
                    <a:p>
                      <a:r>
                        <a:rPr lang="lv-LV" dirty="0" smtClean="0"/>
                        <a:t>Matemātikas MA</a:t>
                      </a:r>
                      <a:endParaRPr lang="lv-LV" dirty="0"/>
                    </a:p>
                  </a:txBody>
                  <a:tcPr/>
                </a:tc>
                <a:tc>
                  <a:txBody>
                    <a:bodyPr/>
                    <a:lstStyle/>
                    <a:p>
                      <a:pPr algn="ctr"/>
                      <a:endParaRPr lang="lv-LV" b="1" dirty="0"/>
                    </a:p>
                  </a:txBody>
                  <a:tcPr/>
                </a:tc>
                <a:tc>
                  <a:txBody>
                    <a:bodyPr/>
                    <a:lstStyle/>
                    <a:p>
                      <a:pPr algn="ctr"/>
                      <a:r>
                        <a:rPr lang="lv-LV" b="1" dirty="0" smtClean="0"/>
                        <a:t>1</a:t>
                      </a:r>
                      <a:endParaRPr lang="lv-LV" b="1" dirty="0"/>
                    </a:p>
                  </a:txBody>
                  <a:tcPr/>
                </a:tc>
                <a:tc>
                  <a:txBody>
                    <a:bodyPr/>
                    <a:lstStyle/>
                    <a:p>
                      <a:pPr algn="ctr"/>
                      <a:endParaRPr lang="lv-LV" b="1" dirty="0"/>
                    </a:p>
                  </a:txBody>
                  <a:tcPr/>
                </a:tc>
                <a:extLst>
                  <a:ext uri="{0D108BD9-81ED-4DB2-BD59-A6C34878D82A}">
                    <a16:rowId xmlns:a16="http://schemas.microsoft.com/office/drawing/2014/main" val="10006"/>
                  </a:ext>
                </a:extLst>
              </a:tr>
              <a:tr h="419954">
                <a:tc>
                  <a:txBody>
                    <a:bodyPr/>
                    <a:lstStyle/>
                    <a:p>
                      <a:r>
                        <a:rPr lang="lv-LV" dirty="0" smtClean="0"/>
                        <a:t>Bioloģijas un </a:t>
                      </a:r>
                      <a:r>
                        <a:rPr lang="lv-LV" dirty="0" err="1" smtClean="0"/>
                        <a:t>dabaszinību</a:t>
                      </a:r>
                      <a:r>
                        <a:rPr lang="lv-LV" dirty="0" smtClean="0"/>
                        <a:t> MA</a:t>
                      </a:r>
                      <a:endParaRPr lang="lv-LV" dirty="0"/>
                    </a:p>
                  </a:txBody>
                  <a:tcPr/>
                </a:tc>
                <a:tc>
                  <a:txBody>
                    <a:bodyPr/>
                    <a:lstStyle/>
                    <a:p>
                      <a:pPr algn="ctr"/>
                      <a:r>
                        <a:rPr lang="lv-LV" b="1" dirty="0" smtClean="0"/>
                        <a:t>6</a:t>
                      </a:r>
                      <a:endParaRPr lang="lv-LV" b="1" dirty="0"/>
                    </a:p>
                  </a:txBody>
                  <a:tcPr/>
                </a:tc>
                <a:tc>
                  <a:txBody>
                    <a:bodyPr/>
                    <a:lstStyle/>
                    <a:p>
                      <a:pPr algn="ctr"/>
                      <a:r>
                        <a:rPr lang="lv-LV" b="1" dirty="0" smtClean="0"/>
                        <a:t>6</a:t>
                      </a:r>
                      <a:endParaRPr lang="lv-LV" b="1" dirty="0"/>
                    </a:p>
                  </a:txBody>
                  <a:tcPr/>
                </a:tc>
                <a:tc>
                  <a:txBody>
                    <a:bodyPr/>
                    <a:lstStyle/>
                    <a:p>
                      <a:pPr algn="ctr"/>
                      <a:r>
                        <a:rPr lang="lv-LV" b="1" dirty="0" smtClean="0"/>
                        <a:t>7</a:t>
                      </a:r>
                      <a:endParaRPr lang="lv-LV" b="1" dirty="0"/>
                    </a:p>
                  </a:txBody>
                  <a:tcPr/>
                </a:tc>
                <a:extLst>
                  <a:ext uri="{0D108BD9-81ED-4DB2-BD59-A6C34878D82A}">
                    <a16:rowId xmlns:a16="http://schemas.microsoft.com/office/drawing/2014/main" val="10007"/>
                  </a:ext>
                </a:extLst>
              </a:tr>
              <a:tr h="411654">
                <a:tc>
                  <a:txBody>
                    <a:bodyPr/>
                    <a:lstStyle/>
                    <a:p>
                      <a:r>
                        <a:rPr lang="lv-LV" dirty="0" smtClean="0"/>
                        <a:t>Mūzikas MA</a:t>
                      </a:r>
                      <a:endParaRPr lang="lv-LV" dirty="0"/>
                    </a:p>
                  </a:txBody>
                  <a:tcPr/>
                </a:tc>
                <a:tc>
                  <a:txBody>
                    <a:bodyPr/>
                    <a:lstStyle/>
                    <a:p>
                      <a:pPr algn="ctr"/>
                      <a:endParaRPr lang="lv-LV" b="1" dirty="0"/>
                    </a:p>
                  </a:txBody>
                  <a:tcPr/>
                </a:tc>
                <a:tc>
                  <a:txBody>
                    <a:bodyPr/>
                    <a:lstStyle/>
                    <a:p>
                      <a:pPr algn="ctr"/>
                      <a:endParaRPr lang="lv-LV" b="1"/>
                    </a:p>
                  </a:txBody>
                  <a:tcPr/>
                </a:tc>
                <a:tc>
                  <a:txBody>
                    <a:bodyPr/>
                    <a:lstStyle/>
                    <a:p>
                      <a:pPr algn="ctr"/>
                      <a:endParaRPr lang="lv-LV" b="1" dirty="0"/>
                    </a:p>
                  </a:txBody>
                  <a:tcPr/>
                </a:tc>
                <a:extLst>
                  <a:ext uri="{0D108BD9-81ED-4DB2-BD59-A6C34878D82A}">
                    <a16:rowId xmlns:a16="http://schemas.microsoft.com/office/drawing/2014/main" val="10008"/>
                  </a:ext>
                </a:extLst>
              </a:tr>
              <a:tr h="452442">
                <a:tc>
                  <a:txBody>
                    <a:bodyPr/>
                    <a:lstStyle/>
                    <a:p>
                      <a:r>
                        <a:rPr lang="lv-LV" dirty="0" smtClean="0"/>
                        <a:t>Vizuālās mākslas</a:t>
                      </a:r>
                      <a:r>
                        <a:rPr lang="lv-LV" baseline="0" dirty="0" smtClean="0"/>
                        <a:t> MA</a:t>
                      </a:r>
                      <a:endParaRPr lang="lv-LV" dirty="0"/>
                    </a:p>
                  </a:txBody>
                  <a:tcPr/>
                </a:tc>
                <a:tc>
                  <a:txBody>
                    <a:bodyPr/>
                    <a:lstStyle/>
                    <a:p>
                      <a:pPr algn="ctr"/>
                      <a:r>
                        <a:rPr lang="lv-LV" b="1" dirty="0" smtClean="0"/>
                        <a:t>2</a:t>
                      </a:r>
                      <a:endParaRPr lang="lv-LV" b="1" dirty="0"/>
                    </a:p>
                  </a:txBody>
                  <a:tcPr/>
                </a:tc>
                <a:tc>
                  <a:txBody>
                    <a:bodyPr/>
                    <a:lstStyle/>
                    <a:p>
                      <a:pPr algn="ctr"/>
                      <a:r>
                        <a:rPr lang="lv-LV" b="1" dirty="0" smtClean="0"/>
                        <a:t>1</a:t>
                      </a:r>
                      <a:endParaRPr lang="lv-LV" b="1" dirty="0"/>
                    </a:p>
                  </a:txBody>
                  <a:tcPr/>
                </a:tc>
                <a:tc>
                  <a:txBody>
                    <a:bodyPr/>
                    <a:lstStyle/>
                    <a:p>
                      <a:pPr algn="ctr"/>
                      <a:r>
                        <a:rPr lang="lv-LV" b="1" dirty="0" smtClean="0"/>
                        <a:t>2</a:t>
                      </a:r>
                      <a:endParaRPr lang="lv-LV" b="1" dirty="0"/>
                    </a:p>
                  </a:txBody>
                  <a:tcPr/>
                </a:tc>
                <a:extLst>
                  <a:ext uri="{0D108BD9-81ED-4DB2-BD59-A6C34878D82A}">
                    <a16:rowId xmlns:a16="http://schemas.microsoft.com/office/drawing/2014/main" val="10009"/>
                  </a:ext>
                </a:extLst>
              </a:tr>
              <a:tr h="411654">
                <a:tc>
                  <a:txBody>
                    <a:bodyPr/>
                    <a:lstStyle/>
                    <a:p>
                      <a:r>
                        <a:rPr lang="lv-LV" dirty="0" smtClean="0"/>
                        <a:t>Informātikas MA</a:t>
                      </a:r>
                      <a:endParaRPr lang="lv-LV" dirty="0"/>
                    </a:p>
                  </a:txBody>
                  <a:tcPr/>
                </a:tc>
                <a:tc>
                  <a:txBody>
                    <a:bodyPr/>
                    <a:lstStyle/>
                    <a:p>
                      <a:pPr algn="ctr"/>
                      <a:r>
                        <a:rPr lang="lv-LV" b="1" dirty="0" smtClean="0"/>
                        <a:t>1</a:t>
                      </a:r>
                      <a:endParaRPr lang="lv-LV" b="1" dirty="0"/>
                    </a:p>
                  </a:txBody>
                  <a:tcPr/>
                </a:tc>
                <a:tc>
                  <a:txBody>
                    <a:bodyPr/>
                    <a:lstStyle/>
                    <a:p>
                      <a:pPr algn="ctr"/>
                      <a:r>
                        <a:rPr lang="lv-LV" b="1" dirty="0" smtClean="0"/>
                        <a:t>2</a:t>
                      </a:r>
                      <a:endParaRPr lang="lv-LV" b="1" dirty="0"/>
                    </a:p>
                  </a:txBody>
                  <a:tcPr/>
                </a:tc>
                <a:tc>
                  <a:txBody>
                    <a:bodyPr/>
                    <a:lstStyle/>
                    <a:p>
                      <a:pPr algn="ctr"/>
                      <a:r>
                        <a:rPr lang="lv-LV" b="1" dirty="0" smtClean="0"/>
                        <a:t>1</a:t>
                      </a:r>
                      <a:endParaRPr lang="lv-LV" b="1" dirty="0"/>
                    </a:p>
                  </a:txBody>
                  <a:tcPr/>
                </a:tc>
                <a:extLst>
                  <a:ext uri="{0D108BD9-81ED-4DB2-BD59-A6C34878D82A}">
                    <a16:rowId xmlns:a16="http://schemas.microsoft.com/office/drawing/2014/main" val="10010"/>
                  </a:ext>
                </a:extLst>
              </a:tr>
              <a:tr h="411654">
                <a:tc>
                  <a:txBody>
                    <a:bodyPr/>
                    <a:lstStyle/>
                    <a:p>
                      <a:r>
                        <a:rPr lang="lv-LV" sz="1600" dirty="0" err="1" smtClean="0"/>
                        <a:t>Mājt</a:t>
                      </a:r>
                      <a:r>
                        <a:rPr lang="lv-LV" sz="1600" dirty="0" smtClean="0"/>
                        <a:t>. un </a:t>
                      </a:r>
                      <a:r>
                        <a:rPr lang="lv-LV" sz="1600" dirty="0" err="1" smtClean="0"/>
                        <a:t>tehn</a:t>
                      </a:r>
                      <a:r>
                        <a:rPr lang="lv-LV" sz="1600" dirty="0" smtClean="0"/>
                        <a:t>. (</a:t>
                      </a:r>
                      <a:r>
                        <a:rPr lang="lv-LV" sz="1600" dirty="0" err="1" smtClean="0"/>
                        <a:t>meit</a:t>
                      </a:r>
                      <a:r>
                        <a:rPr lang="lv-LV" sz="1600" dirty="0" smtClean="0"/>
                        <a:t>.), </a:t>
                      </a:r>
                      <a:r>
                        <a:rPr lang="lv-LV" sz="1600" dirty="0" err="1" smtClean="0"/>
                        <a:t>kulturoloģ</a:t>
                      </a:r>
                      <a:r>
                        <a:rPr lang="lv-LV" sz="1600" dirty="0" smtClean="0"/>
                        <a:t>.</a:t>
                      </a:r>
                      <a:r>
                        <a:rPr lang="lv-LV" sz="1600" baseline="0" dirty="0" smtClean="0"/>
                        <a:t> MA</a:t>
                      </a:r>
                      <a:endParaRPr lang="lv-LV" sz="1600" dirty="0"/>
                    </a:p>
                  </a:txBody>
                  <a:tcPr/>
                </a:tc>
                <a:tc>
                  <a:txBody>
                    <a:bodyPr/>
                    <a:lstStyle/>
                    <a:p>
                      <a:pPr algn="ctr"/>
                      <a:r>
                        <a:rPr lang="lv-LV" b="1" dirty="0" smtClean="0"/>
                        <a:t>1</a:t>
                      </a:r>
                      <a:endParaRPr lang="lv-LV" b="1" dirty="0"/>
                    </a:p>
                  </a:txBody>
                  <a:tcPr/>
                </a:tc>
                <a:tc>
                  <a:txBody>
                    <a:bodyPr/>
                    <a:lstStyle/>
                    <a:p>
                      <a:pPr algn="ctr"/>
                      <a:r>
                        <a:rPr lang="lv-LV" b="1" dirty="0" smtClean="0"/>
                        <a:t>4</a:t>
                      </a:r>
                      <a:endParaRPr lang="lv-LV" b="1" dirty="0"/>
                    </a:p>
                  </a:txBody>
                  <a:tcPr/>
                </a:tc>
                <a:tc>
                  <a:txBody>
                    <a:bodyPr/>
                    <a:lstStyle/>
                    <a:p>
                      <a:pPr algn="ctr"/>
                      <a:r>
                        <a:rPr lang="lv-LV" b="1" dirty="0" smtClean="0"/>
                        <a:t>3</a:t>
                      </a:r>
                      <a:endParaRPr lang="lv-LV" b="1"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1546059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562074"/>
          </a:xfrm>
        </p:spPr>
        <p:txBody>
          <a:bodyPr>
            <a:normAutofit fontScale="90000"/>
          </a:bodyPr>
          <a:lstStyle/>
          <a:p>
            <a:r>
              <a:rPr lang="lv-LV" dirty="0" smtClean="0"/>
              <a:t>SZPD sekciju piepildījums</a:t>
            </a:r>
            <a:endParaRPr lang="lv-LV" dirty="0"/>
          </a:p>
        </p:txBody>
      </p:sp>
      <p:graphicFrame>
        <p:nvGraphicFramePr>
          <p:cNvPr id="4" name="Satura vietturis 3"/>
          <p:cNvGraphicFramePr>
            <a:graphicFrameLocks noGrp="1"/>
          </p:cNvGraphicFramePr>
          <p:nvPr>
            <p:ph idx="1"/>
            <p:extLst>
              <p:ext uri="{D42A27DB-BD31-4B8C-83A1-F6EECF244321}">
                <p14:modId xmlns:p14="http://schemas.microsoft.com/office/powerpoint/2010/main" val="3835517941"/>
              </p:ext>
            </p:extLst>
          </p:nvPr>
        </p:nvGraphicFramePr>
        <p:xfrm>
          <a:off x="457200" y="980725"/>
          <a:ext cx="8363272" cy="4923012"/>
        </p:xfrm>
        <a:graphic>
          <a:graphicData uri="http://schemas.openxmlformats.org/drawingml/2006/table">
            <a:tbl>
              <a:tblPr firstRow="1" bandRow="1">
                <a:tableStyleId>{F5AB1C69-6EDB-4FF4-983F-18BD219EF322}</a:tableStyleId>
              </a:tblPr>
              <a:tblGrid>
                <a:gridCol w="3394720">
                  <a:extLst>
                    <a:ext uri="{9D8B030D-6E8A-4147-A177-3AD203B41FA5}">
                      <a16:colId xmlns:a16="http://schemas.microsoft.com/office/drawing/2014/main" val="20000"/>
                    </a:ext>
                  </a:extLst>
                </a:gridCol>
                <a:gridCol w="1856228">
                  <a:extLst>
                    <a:ext uri="{9D8B030D-6E8A-4147-A177-3AD203B41FA5}">
                      <a16:colId xmlns:a16="http://schemas.microsoft.com/office/drawing/2014/main" val="20001"/>
                    </a:ext>
                  </a:extLst>
                </a:gridCol>
                <a:gridCol w="1600156">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tblGrid>
              <a:tr h="861652">
                <a:tc>
                  <a:txBody>
                    <a:bodyPr/>
                    <a:lstStyle/>
                    <a:p>
                      <a:r>
                        <a:rPr lang="lv-LV" dirty="0" smtClean="0"/>
                        <a:t>  MA / Darbu skaits</a:t>
                      </a:r>
                      <a:endParaRPr lang="lv-LV" dirty="0"/>
                    </a:p>
                  </a:txBody>
                  <a:tcPr anchor="ctr"/>
                </a:tc>
                <a:tc>
                  <a:txBody>
                    <a:bodyPr/>
                    <a:lstStyle/>
                    <a:p>
                      <a:pPr algn="ctr"/>
                      <a:r>
                        <a:rPr lang="lv-LV" dirty="0" smtClean="0"/>
                        <a:t>   </a:t>
                      </a:r>
                    </a:p>
                    <a:p>
                      <a:pPr algn="ctr"/>
                      <a:r>
                        <a:rPr lang="lv-LV" dirty="0" smtClean="0"/>
                        <a:t>2015./2016.</a:t>
                      </a:r>
                      <a:endParaRPr lang="lv-LV" dirty="0"/>
                    </a:p>
                  </a:txBody>
                  <a:tcPr anchor="ctr"/>
                </a:tc>
                <a:tc>
                  <a:txBody>
                    <a:bodyPr/>
                    <a:lstStyle/>
                    <a:p>
                      <a:pPr algn="ctr"/>
                      <a:r>
                        <a:rPr lang="lv-LV" dirty="0" smtClean="0"/>
                        <a:t>     2016./2017.</a:t>
                      </a:r>
                      <a:endParaRPr lang="lv-LV" dirty="0"/>
                    </a:p>
                  </a:txBody>
                  <a:tcPr anchor="ctr"/>
                </a:tc>
                <a:tc>
                  <a:txBody>
                    <a:bodyPr/>
                    <a:lstStyle/>
                    <a:p>
                      <a:pPr algn="ctr"/>
                      <a:r>
                        <a:rPr lang="lv-LV" dirty="0" smtClean="0"/>
                        <a:t>    2017./2018.</a:t>
                      </a:r>
                      <a:endParaRPr lang="lv-LV" dirty="0"/>
                    </a:p>
                  </a:txBody>
                  <a:tcPr anchor="ctr"/>
                </a:tc>
                <a:extLst>
                  <a:ext uri="{0D108BD9-81ED-4DB2-BD59-A6C34878D82A}">
                    <a16:rowId xmlns:a16="http://schemas.microsoft.com/office/drawing/2014/main" val="10000"/>
                  </a:ext>
                </a:extLst>
              </a:tr>
              <a:tr h="351692">
                <a:tc>
                  <a:txBody>
                    <a:bodyPr/>
                    <a:lstStyle/>
                    <a:p>
                      <a:r>
                        <a:rPr lang="lv-LV" dirty="0" smtClean="0"/>
                        <a:t>Krievu valodas</a:t>
                      </a:r>
                      <a:r>
                        <a:rPr lang="lv-LV" baseline="0" dirty="0" smtClean="0"/>
                        <a:t> MA</a:t>
                      </a:r>
                      <a:endParaRPr lang="lv-LV" dirty="0"/>
                    </a:p>
                  </a:txBody>
                  <a:tcPr/>
                </a:tc>
                <a:tc>
                  <a:txBody>
                    <a:bodyPr/>
                    <a:lstStyle/>
                    <a:p>
                      <a:pPr algn="ctr"/>
                      <a:endParaRPr lang="lv-LV" b="1" dirty="0"/>
                    </a:p>
                  </a:txBody>
                  <a:tcPr/>
                </a:tc>
                <a:tc>
                  <a:txBody>
                    <a:bodyPr/>
                    <a:lstStyle/>
                    <a:p>
                      <a:pPr algn="ctr"/>
                      <a:endParaRPr lang="lv-LV" b="1" dirty="0"/>
                    </a:p>
                  </a:txBody>
                  <a:tcPr/>
                </a:tc>
                <a:tc>
                  <a:txBody>
                    <a:bodyPr/>
                    <a:lstStyle/>
                    <a:p>
                      <a:pPr algn="ctr"/>
                      <a:endParaRPr lang="lv-LV" b="1" dirty="0"/>
                    </a:p>
                  </a:txBody>
                  <a:tcPr/>
                </a:tc>
                <a:extLst>
                  <a:ext uri="{0D108BD9-81ED-4DB2-BD59-A6C34878D82A}">
                    <a16:rowId xmlns:a16="http://schemas.microsoft.com/office/drawing/2014/main" val="10001"/>
                  </a:ext>
                </a:extLst>
              </a:tr>
              <a:tr h="375260">
                <a:tc>
                  <a:txBody>
                    <a:bodyPr/>
                    <a:lstStyle/>
                    <a:p>
                      <a:r>
                        <a:rPr lang="lv-LV" dirty="0" smtClean="0"/>
                        <a:t>Vēstures, politikas un tiesību MA</a:t>
                      </a:r>
                      <a:endParaRPr lang="lv-LV" dirty="0"/>
                    </a:p>
                  </a:txBody>
                  <a:tcPr/>
                </a:tc>
                <a:tc>
                  <a:txBody>
                    <a:bodyPr/>
                    <a:lstStyle/>
                    <a:p>
                      <a:pPr algn="ctr"/>
                      <a:r>
                        <a:rPr lang="lv-LV" b="1" dirty="0" smtClean="0"/>
                        <a:t>4</a:t>
                      </a:r>
                      <a:endParaRPr lang="lv-LV" b="1" dirty="0"/>
                    </a:p>
                  </a:txBody>
                  <a:tcPr/>
                </a:tc>
                <a:tc>
                  <a:txBody>
                    <a:bodyPr/>
                    <a:lstStyle/>
                    <a:p>
                      <a:pPr algn="ctr"/>
                      <a:endParaRPr lang="lv-LV" b="1" dirty="0"/>
                    </a:p>
                  </a:txBody>
                  <a:tcPr/>
                </a:tc>
                <a:tc>
                  <a:txBody>
                    <a:bodyPr/>
                    <a:lstStyle/>
                    <a:p>
                      <a:pPr algn="ctr"/>
                      <a:r>
                        <a:rPr lang="lv-LV" b="1" dirty="0" smtClean="0"/>
                        <a:t>8</a:t>
                      </a:r>
                      <a:endParaRPr lang="lv-LV" b="1" dirty="0"/>
                    </a:p>
                  </a:txBody>
                  <a:tcPr/>
                </a:tc>
                <a:extLst>
                  <a:ext uri="{0D108BD9-81ED-4DB2-BD59-A6C34878D82A}">
                    <a16:rowId xmlns:a16="http://schemas.microsoft.com/office/drawing/2014/main" val="10002"/>
                  </a:ext>
                </a:extLst>
              </a:tr>
              <a:tr h="375260">
                <a:tc>
                  <a:txBody>
                    <a:bodyPr/>
                    <a:lstStyle/>
                    <a:p>
                      <a:r>
                        <a:rPr lang="lv-LV" dirty="0" smtClean="0"/>
                        <a:t>Filozofijas,</a:t>
                      </a:r>
                      <a:r>
                        <a:rPr lang="lv-LV" baseline="0" dirty="0" smtClean="0"/>
                        <a:t> </a:t>
                      </a:r>
                      <a:r>
                        <a:rPr lang="lv-LV" baseline="0" dirty="0" err="1" smtClean="0"/>
                        <a:t>psih</a:t>
                      </a:r>
                      <a:r>
                        <a:rPr lang="lv-LV" baseline="0" dirty="0" smtClean="0"/>
                        <a:t>. un ētikas </a:t>
                      </a:r>
                      <a:r>
                        <a:rPr lang="lv-LV" dirty="0" smtClean="0"/>
                        <a:t>MA</a:t>
                      </a:r>
                      <a:endParaRPr lang="lv-LV" dirty="0"/>
                    </a:p>
                  </a:txBody>
                  <a:tcPr/>
                </a:tc>
                <a:tc>
                  <a:txBody>
                    <a:bodyPr/>
                    <a:lstStyle/>
                    <a:p>
                      <a:pPr algn="ctr"/>
                      <a:r>
                        <a:rPr lang="lv-LV" b="1" dirty="0" smtClean="0"/>
                        <a:t>4</a:t>
                      </a:r>
                      <a:endParaRPr lang="lv-LV" b="1" dirty="0"/>
                    </a:p>
                  </a:txBody>
                  <a:tcPr/>
                </a:tc>
                <a:tc>
                  <a:txBody>
                    <a:bodyPr/>
                    <a:lstStyle/>
                    <a:p>
                      <a:pPr algn="ctr"/>
                      <a:r>
                        <a:rPr lang="lv-LV" b="1" dirty="0" smtClean="0"/>
                        <a:t>4</a:t>
                      </a:r>
                      <a:endParaRPr lang="lv-LV" b="1" dirty="0"/>
                    </a:p>
                  </a:txBody>
                  <a:tcPr/>
                </a:tc>
                <a:tc>
                  <a:txBody>
                    <a:bodyPr/>
                    <a:lstStyle/>
                    <a:p>
                      <a:pPr algn="ctr"/>
                      <a:r>
                        <a:rPr lang="lv-LV" b="1" dirty="0" smtClean="0"/>
                        <a:t>9</a:t>
                      </a:r>
                      <a:endParaRPr lang="lv-LV" b="1" dirty="0"/>
                    </a:p>
                  </a:txBody>
                  <a:tcPr/>
                </a:tc>
                <a:extLst>
                  <a:ext uri="{0D108BD9-81ED-4DB2-BD59-A6C34878D82A}">
                    <a16:rowId xmlns:a16="http://schemas.microsoft.com/office/drawing/2014/main" val="10003"/>
                  </a:ext>
                </a:extLst>
              </a:tr>
              <a:tr h="375260">
                <a:tc>
                  <a:txBody>
                    <a:bodyPr/>
                    <a:lstStyle/>
                    <a:p>
                      <a:r>
                        <a:rPr lang="lv-LV" dirty="0" smtClean="0"/>
                        <a:t>Ķīmijas MA</a:t>
                      </a:r>
                      <a:endParaRPr lang="lv-LV" dirty="0"/>
                    </a:p>
                  </a:txBody>
                  <a:tcPr/>
                </a:tc>
                <a:tc>
                  <a:txBody>
                    <a:bodyPr/>
                    <a:lstStyle/>
                    <a:p>
                      <a:pPr algn="ctr"/>
                      <a:r>
                        <a:rPr lang="lv-LV" b="1" dirty="0" smtClean="0"/>
                        <a:t>4</a:t>
                      </a:r>
                      <a:endParaRPr lang="lv-LV" b="1" dirty="0"/>
                    </a:p>
                  </a:txBody>
                  <a:tcPr/>
                </a:tc>
                <a:tc>
                  <a:txBody>
                    <a:bodyPr/>
                    <a:lstStyle/>
                    <a:p>
                      <a:pPr algn="ctr"/>
                      <a:r>
                        <a:rPr lang="lv-LV" b="1" dirty="0" smtClean="0"/>
                        <a:t>2</a:t>
                      </a:r>
                      <a:endParaRPr lang="lv-LV" b="1" dirty="0"/>
                    </a:p>
                  </a:txBody>
                  <a:tcPr/>
                </a:tc>
                <a:tc>
                  <a:txBody>
                    <a:bodyPr/>
                    <a:lstStyle/>
                    <a:p>
                      <a:pPr algn="ctr"/>
                      <a:r>
                        <a:rPr lang="lv-LV" b="1" smtClean="0"/>
                        <a:t>3</a:t>
                      </a:r>
                      <a:endParaRPr lang="lv-LV" b="1" dirty="0"/>
                    </a:p>
                  </a:txBody>
                  <a:tcPr/>
                </a:tc>
                <a:extLst>
                  <a:ext uri="{0D108BD9-81ED-4DB2-BD59-A6C34878D82A}">
                    <a16:rowId xmlns:a16="http://schemas.microsoft.com/office/drawing/2014/main" val="10004"/>
                  </a:ext>
                </a:extLst>
              </a:tr>
              <a:tr h="375260">
                <a:tc>
                  <a:txBody>
                    <a:bodyPr/>
                    <a:lstStyle/>
                    <a:p>
                      <a:r>
                        <a:rPr lang="lv-LV" dirty="0" smtClean="0"/>
                        <a:t>Sporta MA</a:t>
                      </a:r>
                      <a:endParaRPr lang="lv-LV" dirty="0"/>
                    </a:p>
                  </a:txBody>
                  <a:tcPr/>
                </a:tc>
                <a:tc>
                  <a:txBody>
                    <a:bodyPr/>
                    <a:lstStyle/>
                    <a:p>
                      <a:pPr algn="ctr"/>
                      <a:endParaRPr lang="lv-LV" b="1" dirty="0"/>
                    </a:p>
                  </a:txBody>
                  <a:tcPr/>
                </a:tc>
                <a:tc>
                  <a:txBody>
                    <a:bodyPr/>
                    <a:lstStyle/>
                    <a:p>
                      <a:pPr algn="ctr"/>
                      <a:endParaRPr lang="lv-LV" b="1" dirty="0"/>
                    </a:p>
                  </a:txBody>
                  <a:tcPr/>
                </a:tc>
                <a:tc>
                  <a:txBody>
                    <a:bodyPr/>
                    <a:lstStyle/>
                    <a:p>
                      <a:pPr algn="ctr"/>
                      <a:endParaRPr lang="lv-LV" b="1" dirty="0"/>
                    </a:p>
                  </a:txBody>
                  <a:tcPr/>
                </a:tc>
                <a:extLst>
                  <a:ext uri="{0D108BD9-81ED-4DB2-BD59-A6C34878D82A}">
                    <a16:rowId xmlns:a16="http://schemas.microsoft.com/office/drawing/2014/main" val="10005"/>
                  </a:ext>
                </a:extLst>
              </a:tr>
              <a:tr h="615462">
                <a:tc>
                  <a:txBody>
                    <a:bodyPr/>
                    <a:lstStyle/>
                    <a:p>
                      <a:r>
                        <a:rPr lang="lv-LV" dirty="0" smtClean="0"/>
                        <a:t>Sociālo </a:t>
                      </a:r>
                      <a:r>
                        <a:rPr lang="lv-LV" dirty="0" err="1" smtClean="0"/>
                        <a:t>zin</a:t>
                      </a:r>
                      <a:r>
                        <a:rPr lang="lv-LV" dirty="0" smtClean="0"/>
                        <a:t>., veselības un vides, ekonomikas MA</a:t>
                      </a:r>
                      <a:endParaRPr lang="lv-LV" dirty="0"/>
                    </a:p>
                  </a:txBody>
                  <a:tcPr/>
                </a:tc>
                <a:tc>
                  <a:txBody>
                    <a:bodyPr/>
                    <a:lstStyle/>
                    <a:p>
                      <a:pPr algn="ctr"/>
                      <a:r>
                        <a:rPr lang="lv-LV" b="1" dirty="0" smtClean="0"/>
                        <a:t>5</a:t>
                      </a:r>
                      <a:endParaRPr lang="lv-LV" b="1" dirty="0"/>
                    </a:p>
                  </a:txBody>
                  <a:tcPr/>
                </a:tc>
                <a:tc>
                  <a:txBody>
                    <a:bodyPr/>
                    <a:lstStyle/>
                    <a:p>
                      <a:pPr algn="ctr"/>
                      <a:r>
                        <a:rPr lang="lv-LV" b="1" dirty="0" smtClean="0"/>
                        <a:t>8</a:t>
                      </a:r>
                      <a:endParaRPr lang="lv-LV" b="1" dirty="0"/>
                    </a:p>
                  </a:txBody>
                  <a:tcPr/>
                </a:tc>
                <a:tc>
                  <a:txBody>
                    <a:bodyPr/>
                    <a:lstStyle/>
                    <a:p>
                      <a:pPr algn="ctr"/>
                      <a:r>
                        <a:rPr lang="lv-LV" b="1" dirty="0" smtClean="0"/>
                        <a:t>1</a:t>
                      </a:r>
                      <a:endParaRPr lang="lv-LV" b="1" dirty="0"/>
                    </a:p>
                  </a:txBody>
                  <a:tcPr/>
                </a:tc>
                <a:extLst>
                  <a:ext uri="{0D108BD9-81ED-4DB2-BD59-A6C34878D82A}">
                    <a16:rowId xmlns:a16="http://schemas.microsoft.com/office/drawing/2014/main" val="10006"/>
                  </a:ext>
                </a:extLst>
              </a:tr>
              <a:tr h="615462">
                <a:tc>
                  <a:txBody>
                    <a:bodyPr/>
                    <a:lstStyle/>
                    <a:p>
                      <a:r>
                        <a:rPr lang="lv-LV" dirty="0" smtClean="0"/>
                        <a:t>Audzināšanas darba speciālistu MA (pedagoģija)</a:t>
                      </a:r>
                      <a:endParaRPr lang="lv-LV" dirty="0"/>
                    </a:p>
                  </a:txBody>
                  <a:tcPr/>
                </a:tc>
                <a:tc>
                  <a:txBody>
                    <a:bodyPr/>
                    <a:lstStyle/>
                    <a:p>
                      <a:pPr algn="ctr"/>
                      <a:r>
                        <a:rPr lang="lv-LV" b="1" dirty="0" smtClean="0"/>
                        <a:t>4</a:t>
                      </a:r>
                      <a:endParaRPr lang="lv-LV" b="1" dirty="0"/>
                    </a:p>
                  </a:txBody>
                  <a:tcPr/>
                </a:tc>
                <a:tc>
                  <a:txBody>
                    <a:bodyPr/>
                    <a:lstStyle/>
                    <a:p>
                      <a:pPr algn="ctr"/>
                      <a:r>
                        <a:rPr lang="lv-LV" b="1" dirty="0" smtClean="0"/>
                        <a:t>7</a:t>
                      </a:r>
                      <a:endParaRPr lang="lv-LV" b="1" dirty="0"/>
                    </a:p>
                  </a:txBody>
                  <a:tcPr/>
                </a:tc>
                <a:tc>
                  <a:txBody>
                    <a:bodyPr/>
                    <a:lstStyle/>
                    <a:p>
                      <a:pPr algn="ctr"/>
                      <a:r>
                        <a:rPr lang="lv-LV" b="1" dirty="0" smtClean="0"/>
                        <a:t>3</a:t>
                      </a:r>
                      <a:endParaRPr lang="lv-LV" b="1" dirty="0"/>
                    </a:p>
                  </a:txBody>
                  <a:tcPr/>
                </a:tc>
                <a:extLst>
                  <a:ext uri="{0D108BD9-81ED-4DB2-BD59-A6C34878D82A}">
                    <a16:rowId xmlns:a16="http://schemas.microsoft.com/office/drawing/2014/main" val="10007"/>
                  </a:ext>
                </a:extLst>
              </a:tr>
              <a:tr h="879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err="1" smtClean="0"/>
                        <a:t>Mājt</a:t>
                      </a:r>
                      <a:r>
                        <a:rPr lang="lv-LV" sz="1800" dirty="0" smtClean="0"/>
                        <a:t>. un </a:t>
                      </a:r>
                      <a:r>
                        <a:rPr lang="lv-LV" sz="1800" dirty="0" err="1" smtClean="0"/>
                        <a:t>tehn</a:t>
                      </a:r>
                      <a:r>
                        <a:rPr lang="lv-LV" sz="1800" dirty="0" smtClean="0"/>
                        <a:t>. (zēniem)</a:t>
                      </a:r>
                      <a:r>
                        <a:rPr lang="lv-LV" sz="1800" baseline="0" dirty="0" smtClean="0"/>
                        <a:t> MA (</a:t>
                      </a:r>
                      <a:r>
                        <a:rPr lang="lv-LV" sz="1800" baseline="0" dirty="0" err="1" smtClean="0"/>
                        <a:t>inženierzin</a:t>
                      </a:r>
                      <a:r>
                        <a:rPr lang="lv-LV" sz="1800" baseline="0" dirty="0" smtClean="0"/>
                        <a:t>.)</a:t>
                      </a:r>
                      <a:endParaRPr lang="lv-LV" sz="1800" dirty="0" smtClean="0"/>
                    </a:p>
                    <a:p>
                      <a:endParaRPr lang="lv-LV" dirty="0"/>
                    </a:p>
                  </a:txBody>
                  <a:tcPr/>
                </a:tc>
                <a:tc>
                  <a:txBody>
                    <a:bodyPr/>
                    <a:lstStyle/>
                    <a:p>
                      <a:pPr algn="ctr"/>
                      <a:r>
                        <a:rPr lang="lv-LV" b="1" dirty="0" smtClean="0"/>
                        <a:t>3</a:t>
                      </a:r>
                      <a:endParaRPr lang="lv-LV" b="1" dirty="0"/>
                    </a:p>
                  </a:txBody>
                  <a:tcPr/>
                </a:tc>
                <a:tc>
                  <a:txBody>
                    <a:bodyPr/>
                    <a:lstStyle/>
                    <a:p>
                      <a:pPr algn="ctr"/>
                      <a:r>
                        <a:rPr lang="lv-LV" b="1" dirty="0" smtClean="0"/>
                        <a:t>4</a:t>
                      </a:r>
                      <a:endParaRPr lang="lv-LV" b="1" dirty="0"/>
                    </a:p>
                  </a:txBody>
                  <a:tcPr/>
                </a:tc>
                <a:tc>
                  <a:txBody>
                    <a:bodyPr/>
                    <a:lstStyle/>
                    <a:p>
                      <a:pPr algn="ctr"/>
                      <a:r>
                        <a:rPr lang="lv-LV" b="1" dirty="0" smtClean="0"/>
                        <a:t>3</a:t>
                      </a:r>
                      <a:endParaRPr lang="lv-LV" b="1"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1680709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Valsts SZPD</a:t>
            </a:r>
            <a:endParaRPr lang="lv-LV" dirty="0"/>
          </a:p>
        </p:txBody>
      </p:sp>
      <p:graphicFrame>
        <p:nvGraphicFramePr>
          <p:cNvPr id="4" name="Satura vietturis 3"/>
          <p:cNvGraphicFramePr>
            <a:graphicFrameLocks noGrp="1"/>
          </p:cNvGraphicFramePr>
          <p:nvPr>
            <p:ph idx="1"/>
            <p:extLst>
              <p:ext uri="{D42A27DB-BD31-4B8C-83A1-F6EECF244321}">
                <p14:modId xmlns:p14="http://schemas.microsoft.com/office/powerpoint/2010/main" val="1828613665"/>
              </p:ext>
            </p:extLst>
          </p:nvPr>
        </p:nvGraphicFramePr>
        <p:xfrm>
          <a:off x="827586" y="1668620"/>
          <a:ext cx="7344814" cy="4756612"/>
        </p:xfrm>
        <a:graphic>
          <a:graphicData uri="http://schemas.openxmlformats.org/drawingml/2006/table">
            <a:tbl>
              <a:tblPr firstRow="1" firstCol="1" bandRow="1"/>
              <a:tblGrid>
                <a:gridCol w="1468618">
                  <a:extLst>
                    <a:ext uri="{9D8B030D-6E8A-4147-A177-3AD203B41FA5}">
                      <a16:colId xmlns:a16="http://schemas.microsoft.com/office/drawing/2014/main" val="20000"/>
                    </a:ext>
                  </a:extLst>
                </a:gridCol>
                <a:gridCol w="1468618">
                  <a:extLst>
                    <a:ext uri="{9D8B030D-6E8A-4147-A177-3AD203B41FA5}">
                      <a16:colId xmlns:a16="http://schemas.microsoft.com/office/drawing/2014/main" val="20001"/>
                    </a:ext>
                  </a:extLst>
                </a:gridCol>
                <a:gridCol w="1468618">
                  <a:extLst>
                    <a:ext uri="{9D8B030D-6E8A-4147-A177-3AD203B41FA5}">
                      <a16:colId xmlns:a16="http://schemas.microsoft.com/office/drawing/2014/main" val="20002"/>
                    </a:ext>
                  </a:extLst>
                </a:gridCol>
                <a:gridCol w="1469480">
                  <a:extLst>
                    <a:ext uri="{9D8B030D-6E8A-4147-A177-3AD203B41FA5}">
                      <a16:colId xmlns:a16="http://schemas.microsoft.com/office/drawing/2014/main" val="20003"/>
                    </a:ext>
                  </a:extLst>
                </a:gridCol>
                <a:gridCol w="1469480">
                  <a:extLst>
                    <a:ext uri="{9D8B030D-6E8A-4147-A177-3AD203B41FA5}">
                      <a16:colId xmlns:a16="http://schemas.microsoft.com/office/drawing/2014/main" val="20004"/>
                    </a:ext>
                  </a:extLst>
                </a:gridCol>
              </a:tblGrid>
              <a:tr h="249540">
                <a:tc>
                  <a:txBody>
                    <a:bodyPr/>
                    <a:lstStyle/>
                    <a:p>
                      <a:pPr algn="ctr">
                        <a:spcAft>
                          <a:spcPts val="0"/>
                        </a:spcAft>
                      </a:pPr>
                      <a:r>
                        <a:rPr lang="lv-LV" sz="1200" dirty="0">
                          <a:effectLst/>
                          <a:latin typeface="Times New Roman"/>
                          <a:ea typeface="Calibri"/>
                        </a:rPr>
                        <a:t>Autors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lv-LV" sz="1200" dirty="0">
                          <a:effectLst/>
                          <a:latin typeface="Times New Roman"/>
                          <a:ea typeface="Calibri"/>
                        </a:rPr>
                        <a:t>Izglītības iestāde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lv-LV" sz="1200" dirty="0">
                          <a:effectLst/>
                          <a:latin typeface="Times New Roman"/>
                          <a:ea typeface="Calibri"/>
                        </a:rPr>
                        <a:t>Darba nosaukums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lv-LV" sz="1200" dirty="0">
                          <a:effectLst/>
                          <a:latin typeface="Times New Roman"/>
                          <a:ea typeface="Calibri"/>
                        </a:rPr>
                        <a:t>Pedagogs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lv-LV" sz="1200" dirty="0">
                          <a:effectLst/>
                          <a:latin typeface="Times New Roman"/>
                          <a:ea typeface="Calibri"/>
                        </a:rPr>
                        <a:t>Iegūtā pakāpe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1247696">
                <a:tc>
                  <a:txBody>
                    <a:bodyPr/>
                    <a:lstStyle/>
                    <a:p>
                      <a:pPr>
                        <a:spcAft>
                          <a:spcPts val="0"/>
                        </a:spcAft>
                      </a:pPr>
                      <a:r>
                        <a:rPr lang="lv-LV" sz="1200" b="1">
                          <a:effectLst/>
                          <a:latin typeface="Times New Roman"/>
                          <a:ea typeface="Calibri"/>
                        </a:rPr>
                        <a:t>Rolands Ķiņķeris</a:t>
                      </a:r>
                      <a:endParaRPr lang="lv-LV" sz="1200">
                        <a:effectLst/>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dirty="0">
                          <a:effectLst/>
                          <a:latin typeface="Times New Roman"/>
                          <a:ea typeface="Calibri"/>
                        </a:rPr>
                        <a:t>Zemgales vsk.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“Windows operētājsistēmas izpildāmā faila aizsargprogrammatūras izveide”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A.Leimane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b="1" dirty="0">
                          <a:effectLst/>
                          <a:latin typeface="Times New Roman"/>
                          <a:ea typeface="Calibri"/>
                        </a:rPr>
                        <a:t>1.pakāpe</a:t>
                      </a:r>
                      <a:r>
                        <a:rPr lang="lv-LV" sz="1200" b="1" dirty="0" smtClean="0">
                          <a:effectLst/>
                          <a:latin typeface="Times New Roman"/>
                          <a:ea typeface="Calibri"/>
                        </a:rPr>
                        <a:t>/</a:t>
                      </a:r>
                    </a:p>
                    <a:p>
                      <a:pPr>
                        <a:spcAft>
                          <a:spcPts val="0"/>
                        </a:spcAft>
                      </a:pPr>
                      <a:endParaRPr lang="lv-LV" sz="1200" b="1" dirty="0" smtClean="0">
                        <a:effectLst/>
                        <a:latin typeface="Times New Roman"/>
                        <a:ea typeface="Calibri"/>
                      </a:endParaRPr>
                    </a:p>
                    <a:p>
                      <a:pPr>
                        <a:spcAft>
                          <a:spcPts val="0"/>
                        </a:spcAft>
                      </a:pPr>
                      <a:r>
                        <a:rPr lang="lv-LV" sz="1200" b="1" dirty="0" smtClean="0">
                          <a:effectLst/>
                          <a:latin typeface="Times New Roman"/>
                          <a:ea typeface="Calibri"/>
                        </a:rPr>
                        <a:t>Atzinība </a:t>
                      </a:r>
                      <a:r>
                        <a:rPr lang="lv-LV" sz="1200" b="1" dirty="0">
                          <a:effectLst/>
                          <a:latin typeface="Times New Roman"/>
                          <a:ea typeface="Calibri"/>
                        </a:rPr>
                        <a:t>Starptautiskajā </a:t>
                      </a:r>
                      <a:r>
                        <a:rPr lang="lv-LV" sz="1200" b="1" dirty="0" smtClean="0">
                          <a:effectLst/>
                          <a:latin typeface="Times New Roman"/>
                          <a:ea typeface="Calibri"/>
                        </a:rPr>
                        <a:t>«GENIUS </a:t>
                      </a:r>
                      <a:r>
                        <a:rPr lang="lv-LV" sz="1200" b="1" dirty="0" err="1" smtClean="0">
                          <a:effectLst/>
                          <a:latin typeface="Times New Roman"/>
                          <a:ea typeface="Calibri"/>
                        </a:rPr>
                        <a:t>Olympiad</a:t>
                      </a:r>
                      <a:r>
                        <a:rPr lang="lv-LV" sz="1200" b="1" dirty="0" smtClean="0">
                          <a:effectLst/>
                          <a:latin typeface="Times New Roman"/>
                          <a:ea typeface="Calibri"/>
                        </a:rPr>
                        <a:t> 2018»  Amerikā, Ņujorkas štata </a:t>
                      </a:r>
                      <a:r>
                        <a:rPr lang="lv-LV" sz="1200" b="1" dirty="0" err="1" smtClean="0">
                          <a:effectLst/>
                          <a:latin typeface="Times New Roman"/>
                          <a:ea typeface="Calibri"/>
                        </a:rPr>
                        <a:t>Oswego</a:t>
                      </a:r>
                      <a:r>
                        <a:rPr lang="lv-LV" sz="1200" b="1" dirty="0" smtClean="0">
                          <a:effectLst/>
                          <a:latin typeface="Times New Roman"/>
                          <a:ea typeface="Calibri"/>
                        </a:rPr>
                        <a:t> Universitātē</a:t>
                      </a:r>
                      <a:endParaRPr lang="lv-LV" sz="1200" dirty="0">
                        <a:effectLst/>
                        <a:latin typeface="Times New Roman"/>
                        <a:ea typeface="Calibri"/>
                      </a:endParaRPr>
                    </a:p>
                    <a:p>
                      <a:pPr>
                        <a:spcAft>
                          <a:spcPts val="0"/>
                        </a:spcAft>
                      </a:pPr>
                      <a:r>
                        <a:rPr lang="lv-LV" sz="1200" b="1" dirty="0">
                          <a:effectLst/>
                          <a:latin typeface="Times New Roman"/>
                          <a:ea typeface="Calibri"/>
                        </a:rPr>
                        <a:t> </a:t>
                      </a:r>
                      <a:endParaRPr lang="lv-LV" sz="1200" dirty="0">
                        <a:effectLst/>
                        <a:latin typeface="Times New Roman"/>
                        <a:ea typeface="Calibri"/>
                      </a:endParaRPr>
                    </a:p>
                    <a:p>
                      <a:pPr>
                        <a:spcAft>
                          <a:spcPts val="0"/>
                        </a:spcAft>
                      </a:pPr>
                      <a:r>
                        <a:rPr lang="lv-LV" sz="1200" dirty="0">
                          <a:effectLst/>
                          <a:latin typeface="Times New Roman"/>
                          <a:ea typeface="Calibri"/>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97235">
                <a:tc>
                  <a:txBody>
                    <a:bodyPr/>
                    <a:lstStyle/>
                    <a:p>
                      <a:pPr>
                        <a:spcAft>
                          <a:spcPts val="0"/>
                        </a:spcAft>
                      </a:pPr>
                      <a:r>
                        <a:rPr lang="lv-LV" sz="1200" b="1">
                          <a:effectLst/>
                          <a:latin typeface="Times New Roman"/>
                          <a:ea typeface="Calibri"/>
                        </a:rPr>
                        <a:t>Diāna Slavīte</a:t>
                      </a:r>
                      <a:endParaRPr lang="lv-LV" sz="1200">
                        <a:effectLst/>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Tukuma Raiņa ģimnāzija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“Vācbaltiešu mākslinieka Ervina Volfeila atainotais Tukuma Brīvības laukums toreiz un tagad”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U.Bērziņa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b="1">
                          <a:effectLst/>
                          <a:latin typeface="Times New Roman"/>
                          <a:ea typeface="Calibri"/>
                        </a:rPr>
                        <a:t>2.pakāpe</a:t>
                      </a:r>
                      <a:endParaRPr lang="lv-LV" sz="1200">
                        <a:effectLst/>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98157">
                <a:tc>
                  <a:txBody>
                    <a:bodyPr/>
                    <a:lstStyle/>
                    <a:p>
                      <a:pPr>
                        <a:spcAft>
                          <a:spcPts val="0"/>
                        </a:spcAft>
                      </a:pPr>
                      <a:r>
                        <a:rPr lang="lv-LV" sz="1200" b="1">
                          <a:effectLst/>
                          <a:latin typeface="Times New Roman"/>
                          <a:ea typeface="Calibri"/>
                        </a:rPr>
                        <a:t>Diāna Birnere</a:t>
                      </a:r>
                      <a:endParaRPr lang="lv-LV" sz="1200">
                        <a:effectLst/>
                        <a:latin typeface="Times New Roman"/>
                        <a:ea typeface="Calibri"/>
                      </a:endParaRPr>
                    </a:p>
                    <a:p>
                      <a:pPr>
                        <a:spcAft>
                          <a:spcPts val="0"/>
                        </a:spcAft>
                      </a:pPr>
                      <a:r>
                        <a:rPr lang="lv-LV" sz="1200" b="1">
                          <a:effectLst/>
                          <a:latin typeface="Times New Roman"/>
                          <a:ea typeface="Calibri"/>
                        </a:rPr>
                        <a:t>Ksenija Paula Kleinhova</a:t>
                      </a:r>
                      <a:endParaRPr lang="lv-LV" sz="1200">
                        <a:effectLst/>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Zemgales vsk.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”Gremošanas strongiļu izplatība Tukuma novada zirgaudzētavās”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a:effectLst/>
                          <a:latin typeface="Times New Roman"/>
                          <a:ea typeface="Calibri"/>
                        </a:rPr>
                        <a:t>S.Valucka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200" b="1" dirty="0">
                          <a:effectLst/>
                          <a:latin typeface="Times New Roman"/>
                          <a:ea typeface="Calibri"/>
                        </a:rPr>
                        <a:t>3.pakāpe</a:t>
                      </a:r>
                      <a:endParaRPr lang="lv-LV" sz="1200" dirty="0">
                        <a:effectLst/>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16232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Par IP kalendāro plānu</a:t>
            </a:r>
            <a:endParaRPr lang="lv-LV" dirty="0"/>
          </a:p>
        </p:txBody>
      </p:sp>
      <p:sp>
        <p:nvSpPr>
          <p:cNvPr id="3" name="Satura vietturis 2"/>
          <p:cNvSpPr>
            <a:spLocks noGrp="1"/>
          </p:cNvSpPr>
          <p:nvPr>
            <p:ph idx="1"/>
          </p:nvPr>
        </p:nvSpPr>
        <p:spPr/>
        <p:txBody>
          <a:bodyPr>
            <a:normAutofit/>
          </a:bodyPr>
          <a:lstStyle/>
          <a:p>
            <a:r>
              <a:rPr lang="lv-LV" dirty="0" smtClean="0"/>
              <a:t>MA vadītājam iesūtīt līdz katra mēneša 20.datumam par pasākumiem nākamajā mēnesī (iemesls – biežas izmaiņas), lai varētu veikt precīzu ierakstu plānā:</a:t>
            </a:r>
          </a:p>
          <a:p>
            <a:r>
              <a:rPr lang="lv-LV" dirty="0" smtClean="0"/>
              <a:t>Pasākums/cikos plānots/kur notiks</a:t>
            </a:r>
          </a:p>
          <a:p>
            <a:r>
              <a:rPr lang="lv-LV" dirty="0"/>
              <a:t>J</a:t>
            </a:r>
            <a:r>
              <a:rPr lang="lv-LV" dirty="0" smtClean="0"/>
              <a:t>āseko līdzi publicētajam kalendārajam plānam IP mājas lapā regulāri, jo izmaiņas vai jaunumi tiek ievietoti/papildināti plānā regulāri sarkanas krāsas šriftā.</a:t>
            </a:r>
          </a:p>
          <a:p>
            <a:endParaRPr lang="lv-LV" dirty="0"/>
          </a:p>
        </p:txBody>
      </p:sp>
    </p:spTree>
    <p:extLst>
      <p:ext uri="{BB962C8B-B14F-4D97-AF65-F5344CB8AC3E}">
        <p14:creationId xmlns:p14="http://schemas.microsoft.com/office/powerpoint/2010/main" val="1406410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atura vietturis 6"/>
          <p:cNvGraphicFramePr>
            <a:graphicFrameLocks noGrp="1"/>
          </p:cNvGraphicFramePr>
          <p:nvPr>
            <p:ph idx="1"/>
            <p:extLst>
              <p:ext uri="{D42A27DB-BD31-4B8C-83A1-F6EECF244321}">
                <p14:modId xmlns:p14="http://schemas.microsoft.com/office/powerpoint/2010/main" val="2804862110"/>
              </p:ext>
            </p:extLst>
          </p:nvPr>
        </p:nvGraphicFramePr>
        <p:xfrm>
          <a:off x="467544" y="476672"/>
          <a:ext cx="8183564" cy="5669280"/>
        </p:xfrm>
        <a:graphic>
          <a:graphicData uri="http://schemas.openxmlformats.org/drawingml/2006/table">
            <a:tbl>
              <a:tblPr firstRow="1" bandRow="1">
                <a:tableStyleId>{5C22544A-7EE6-4342-B048-85BDC9FD1C3A}</a:tableStyleId>
              </a:tblPr>
              <a:tblGrid>
                <a:gridCol w="2045891">
                  <a:extLst>
                    <a:ext uri="{9D8B030D-6E8A-4147-A177-3AD203B41FA5}">
                      <a16:colId xmlns:a16="http://schemas.microsoft.com/office/drawing/2014/main" val="20000"/>
                    </a:ext>
                  </a:extLst>
                </a:gridCol>
                <a:gridCol w="2045891">
                  <a:extLst>
                    <a:ext uri="{9D8B030D-6E8A-4147-A177-3AD203B41FA5}">
                      <a16:colId xmlns:a16="http://schemas.microsoft.com/office/drawing/2014/main" val="20001"/>
                    </a:ext>
                  </a:extLst>
                </a:gridCol>
                <a:gridCol w="2045891">
                  <a:extLst>
                    <a:ext uri="{9D8B030D-6E8A-4147-A177-3AD203B41FA5}">
                      <a16:colId xmlns:a16="http://schemas.microsoft.com/office/drawing/2014/main" val="20002"/>
                    </a:ext>
                  </a:extLst>
                </a:gridCol>
                <a:gridCol w="2045891">
                  <a:extLst>
                    <a:ext uri="{9D8B030D-6E8A-4147-A177-3AD203B41FA5}">
                      <a16:colId xmlns:a16="http://schemas.microsoft.com/office/drawing/2014/main" val="20003"/>
                    </a:ext>
                  </a:extLst>
                </a:gridCol>
              </a:tblGrid>
              <a:tr h="370840">
                <a:tc>
                  <a:txBody>
                    <a:bodyPr/>
                    <a:lstStyle/>
                    <a:p>
                      <a:pPr algn="ctr"/>
                      <a:r>
                        <a:rPr lang="lv-LV" dirty="0" smtClean="0">
                          <a:solidFill>
                            <a:schemeClr val="tx1">
                              <a:lumMod val="95000"/>
                              <a:lumOff val="5000"/>
                            </a:schemeClr>
                          </a:solidFill>
                        </a:rPr>
                        <a:t>2018./2019.m.g.Olimpiāde mācību priekšmetā</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Klase</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2.posms (novads)</a:t>
                      </a:r>
                      <a:endParaRPr lang="lv-LV" dirty="0">
                        <a:solidFill>
                          <a:schemeClr val="tx1">
                            <a:lumMod val="95000"/>
                            <a:lumOff val="5000"/>
                          </a:schemeClr>
                        </a:solidFill>
                      </a:endParaRPr>
                    </a:p>
                  </a:txBody>
                  <a:tcPr anchor="ctr"/>
                </a:tc>
                <a:tc>
                  <a:txBody>
                    <a:bodyPr/>
                    <a:lstStyle/>
                    <a:p>
                      <a:pPr algn="ctr"/>
                      <a:r>
                        <a:rPr lang="lv-LV" dirty="0" smtClean="0">
                          <a:solidFill>
                            <a:schemeClr val="tx1">
                              <a:lumMod val="95000"/>
                              <a:lumOff val="5000"/>
                            </a:schemeClr>
                          </a:solidFill>
                        </a:rPr>
                        <a:t>3.posms (valsts)</a:t>
                      </a:r>
                      <a:endParaRPr lang="lv-LV" dirty="0">
                        <a:solidFill>
                          <a:schemeClr val="tx1">
                            <a:lumMod val="95000"/>
                            <a:lumOff val="5000"/>
                          </a:schemeClr>
                        </a:solidFill>
                      </a:endParaRPr>
                    </a:p>
                  </a:txBody>
                  <a:tcPr anchor="ctr"/>
                </a:tc>
                <a:extLst>
                  <a:ext uri="{0D108BD9-81ED-4DB2-BD59-A6C34878D82A}">
                    <a16:rowId xmlns:a16="http://schemas.microsoft.com/office/drawing/2014/main" val="10000"/>
                  </a:ext>
                </a:extLst>
              </a:tr>
              <a:tr h="370840">
                <a:tc>
                  <a:txBody>
                    <a:bodyPr/>
                    <a:lstStyle/>
                    <a:p>
                      <a:r>
                        <a:rPr lang="lv-LV" dirty="0" smtClean="0"/>
                        <a:t>Angļu valoda</a:t>
                      </a:r>
                      <a:endParaRPr lang="lv-LV" dirty="0"/>
                    </a:p>
                  </a:txBody>
                  <a:tcPr/>
                </a:tc>
                <a:tc>
                  <a:txBody>
                    <a:bodyPr/>
                    <a:lstStyle/>
                    <a:p>
                      <a:r>
                        <a:rPr lang="lv-LV" dirty="0" smtClean="0"/>
                        <a:t>10.-12.</a:t>
                      </a:r>
                      <a:endParaRPr lang="lv-LV" dirty="0"/>
                    </a:p>
                  </a:txBody>
                  <a:tcPr/>
                </a:tc>
                <a:tc>
                  <a:txBody>
                    <a:bodyPr/>
                    <a:lstStyle/>
                    <a:p>
                      <a:r>
                        <a:rPr lang="lv-LV" dirty="0" smtClean="0"/>
                        <a:t>30.10.</a:t>
                      </a:r>
                      <a:endParaRPr lang="lv-LV" dirty="0"/>
                    </a:p>
                  </a:txBody>
                  <a:tcPr/>
                </a:tc>
                <a:tc>
                  <a:txBody>
                    <a:bodyPr/>
                    <a:lstStyle/>
                    <a:p>
                      <a:r>
                        <a:rPr lang="lv-LV" dirty="0" smtClean="0"/>
                        <a:t>7.12. (1.kārta)</a:t>
                      </a:r>
                    </a:p>
                    <a:p>
                      <a:r>
                        <a:rPr lang="lv-LV" dirty="0" smtClean="0"/>
                        <a:t>8.02. (2.kārta)</a:t>
                      </a:r>
                      <a:endParaRPr lang="lv-LV" dirty="0"/>
                    </a:p>
                  </a:txBody>
                  <a:tcPr/>
                </a:tc>
                <a:extLst>
                  <a:ext uri="{0D108BD9-81ED-4DB2-BD59-A6C34878D82A}">
                    <a16:rowId xmlns:a16="http://schemas.microsoft.com/office/drawing/2014/main" val="10001"/>
                  </a:ext>
                </a:extLst>
              </a:tr>
              <a:tr h="370840">
                <a:tc>
                  <a:txBody>
                    <a:bodyPr/>
                    <a:lstStyle/>
                    <a:p>
                      <a:r>
                        <a:rPr lang="lv-LV" dirty="0" smtClean="0"/>
                        <a:t>Vācu valoda</a:t>
                      </a:r>
                      <a:endParaRPr lang="lv-LV" dirty="0"/>
                    </a:p>
                  </a:txBody>
                  <a:tcPr/>
                </a:tc>
                <a:tc>
                  <a:txBody>
                    <a:bodyPr/>
                    <a:lstStyle/>
                    <a:p>
                      <a:r>
                        <a:rPr lang="lv-LV" dirty="0" smtClean="0"/>
                        <a:t>10.-12.</a:t>
                      </a:r>
                      <a:endParaRPr lang="lv-LV" dirty="0"/>
                    </a:p>
                  </a:txBody>
                  <a:tcPr/>
                </a:tc>
                <a:tc>
                  <a:txBody>
                    <a:bodyPr/>
                    <a:lstStyle/>
                    <a:p>
                      <a:r>
                        <a:rPr lang="lv-LV" dirty="0" smtClean="0"/>
                        <a:t>15.11.</a:t>
                      </a:r>
                      <a:endParaRPr lang="lv-LV" dirty="0"/>
                    </a:p>
                  </a:txBody>
                  <a:tcPr/>
                </a:tc>
                <a:tc>
                  <a:txBody>
                    <a:bodyPr/>
                    <a:lstStyle/>
                    <a:p>
                      <a:r>
                        <a:rPr lang="lv-LV" dirty="0" smtClean="0"/>
                        <a:t>26.01. (1.kārta)</a:t>
                      </a:r>
                    </a:p>
                    <a:p>
                      <a:r>
                        <a:rPr lang="lv-LV" dirty="0" smtClean="0"/>
                        <a:t>22.02.</a:t>
                      </a:r>
                      <a:r>
                        <a:rPr lang="lv-LV" baseline="0" dirty="0" smtClean="0"/>
                        <a:t> (2.kārta)</a:t>
                      </a:r>
                      <a:endParaRPr lang="lv-LV" dirty="0"/>
                    </a:p>
                  </a:txBody>
                  <a:tcPr/>
                </a:tc>
                <a:extLst>
                  <a:ext uri="{0D108BD9-81ED-4DB2-BD59-A6C34878D82A}">
                    <a16:rowId xmlns:a16="http://schemas.microsoft.com/office/drawing/2014/main" val="10002"/>
                  </a:ext>
                </a:extLst>
              </a:tr>
              <a:tr h="370840">
                <a:tc>
                  <a:txBody>
                    <a:bodyPr/>
                    <a:lstStyle/>
                    <a:p>
                      <a:r>
                        <a:rPr lang="lv-LV" dirty="0" smtClean="0"/>
                        <a:t>Bioloģija (tiešsaiste)</a:t>
                      </a:r>
                    </a:p>
                  </a:txBody>
                  <a:tcPr/>
                </a:tc>
                <a:tc>
                  <a:txBody>
                    <a:bodyPr/>
                    <a:lstStyle/>
                    <a:p>
                      <a:r>
                        <a:rPr lang="lv-LV" dirty="0" smtClean="0"/>
                        <a:t>9.-12.</a:t>
                      </a:r>
                      <a:endParaRPr lang="lv-LV" dirty="0"/>
                    </a:p>
                  </a:txBody>
                  <a:tcPr/>
                </a:tc>
                <a:tc>
                  <a:txBody>
                    <a:bodyPr/>
                    <a:lstStyle/>
                    <a:p>
                      <a:r>
                        <a:rPr lang="lv-LV" dirty="0" smtClean="0"/>
                        <a:t>29.11.</a:t>
                      </a:r>
                      <a:endParaRPr lang="lv-LV" dirty="0"/>
                    </a:p>
                  </a:txBody>
                  <a:tcPr/>
                </a:tc>
                <a:tc>
                  <a:txBody>
                    <a:bodyPr/>
                    <a:lstStyle/>
                    <a:p>
                      <a:r>
                        <a:rPr lang="lv-LV" dirty="0" smtClean="0"/>
                        <a:t>23.-25.01.</a:t>
                      </a:r>
                      <a:endParaRPr lang="lv-LV" dirty="0"/>
                    </a:p>
                  </a:txBody>
                  <a:tcPr/>
                </a:tc>
                <a:extLst>
                  <a:ext uri="{0D108BD9-81ED-4DB2-BD59-A6C34878D82A}">
                    <a16:rowId xmlns:a16="http://schemas.microsoft.com/office/drawing/2014/main" val="10003"/>
                  </a:ext>
                </a:extLst>
              </a:tr>
              <a:tr h="370840">
                <a:tc>
                  <a:txBody>
                    <a:bodyPr/>
                    <a:lstStyle/>
                    <a:p>
                      <a:r>
                        <a:rPr lang="lv-LV" dirty="0" smtClean="0"/>
                        <a:t>Filozofija</a:t>
                      </a:r>
                    </a:p>
                    <a:p>
                      <a:endParaRPr lang="lv-LV" dirty="0"/>
                    </a:p>
                  </a:txBody>
                  <a:tcPr/>
                </a:tc>
                <a:tc>
                  <a:txBody>
                    <a:bodyPr/>
                    <a:lstStyle/>
                    <a:p>
                      <a:r>
                        <a:rPr lang="lv-LV" dirty="0" smtClean="0"/>
                        <a:t>11.-12.</a:t>
                      </a:r>
                      <a:endParaRPr lang="lv-LV" dirty="0"/>
                    </a:p>
                  </a:txBody>
                  <a:tcPr/>
                </a:tc>
                <a:tc>
                  <a:txBody>
                    <a:bodyPr/>
                    <a:lstStyle/>
                    <a:p>
                      <a:r>
                        <a:rPr lang="lv-LV" dirty="0" smtClean="0"/>
                        <a:t>09.01.</a:t>
                      </a:r>
                      <a:endParaRPr lang="lv-LV" dirty="0"/>
                    </a:p>
                  </a:txBody>
                  <a:tcPr/>
                </a:tc>
                <a:tc>
                  <a:txBody>
                    <a:bodyPr/>
                    <a:lstStyle/>
                    <a:p>
                      <a:r>
                        <a:rPr lang="lv-LV" dirty="0" smtClean="0"/>
                        <a:t>13.02.</a:t>
                      </a:r>
                      <a:endParaRPr lang="lv-LV" dirty="0"/>
                    </a:p>
                  </a:txBody>
                  <a:tcPr/>
                </a:tc>
                <a:extLst>
                  <a:ext uri="{0D108BD9-81ED-4DB2-BD59-A6C34878D82A}">
                    <a16:rowId xmlns:a16="http://schemas.microsoft.com/office/drawing/2014/main" val="10004"/>
                  </a:ext>
                </a:extLst>
              </a:tr>
              <a:tr h="370840">
                <a:tc>
                  <a:txBody>
                    <a:bodyPr/>
                    <a:lstStyle/>
                    <a:p>
                      <a:r>
                        <a:rPr lang="lv-LV" dirty="0" smtClean="0"/>
                        <a:t>Vēsture (tiešsaiste)</a:t>
                      </a:r>
                    </a:p>
                  </a:txBody>
                  <a:tcPr/>
                </a:tc>
                <a:tc>
                  <a:txBody>
                    <a:bodyPr/>
                    <a:lstStyle/>
                    <a:p>
                      <a:r>
                        <a:rPr lang="lv-LV" dirty="0" smtClean="0"/>
                        <a:t>9.</a:t>
                      </a:r>
                      <a:endParaRPr lang="lv-LV" dirty="0"/>
                    </a:p>
                  </a:txBody>
                  <a:tcPr/>
                </a:tc>
                <a:tc>
                  <a:txBody>
                    <a:bodyPr/>
                    <a:lstStyle/>
                    <a:p>
                      <a:r>
                        <a:rPr lang="lv-LV" dirty="0" smtClean="0"/>
                        <a:t>11.01.</a:t>
                      </a:r>
                      <a:endParaRPr lang="lv-LV" dirty="0"/>
                    </a:p>
                  </a:txBody>
                  <a:tcPr/>
                </a:tc>
                <a:tc>
                  <a:txBody>
                    <a:bodyPr/>
                    <a:lstStyle/>
                    <a:p>
                      <a:r>
                        <a:rPr lang="lv-LV" dirty="0" smtClean="0"/>
                        <a:t>25.03.</a:t>
                      </a:r>
                      <a:endParaRPr lang="lv-LV" dirty="0"/>
                    </a:p>
                  </a:txBody>
                  <a:tcPr/>
                </a:tc>
                <a:extLst>
                  <a:ext uri="{0D108BD9-81ED-4DB2-BD59-A6C34878D82A}">
                    <a16:rowId xmlns:a16="http://schemas.microsoft.com/office/drawing/2014/main" val="10005"/>
                  </a:ext>
                </a:extLst>
              </a:tr>
              <a:tr h="370840">
                <a:tc>
                  <a:txBody>
                    <a:bodyPr/>
                    <a:lstStyle/>
                    <a:p>
                      <a:r>
                        <a:rPr lang="lv-LV" dirty="0" smtClean="0"/>
                        <a:t>Vēsture (tiešsaiste)</a:t>
                      </a:r>
                    </a:p>
                  </a:txBody>
                  <a:tcPr/>
                </a:tc>
                <a:tc>
                  <a:txBody>
                    <a:bodyPr/>
                    <a:lstStyle/>
                    <a:p>
                      <a:r>
                        <a:rPr lang="lv-LV" dirty="0" smtClean="0"/>
                        <a:t>10.-12.</a:t>
                      </a:r>
                      <a:endParaRPr lang="lv-LV" dirty="0"/>
                    </a:p>
                  </a:txBody>
                  <a:tcPr/>
                </a:tc>
                <a:tc>
                  <a:txBody>
                    <a:bodyPr/>
                    <a:lstStyle/>
                    <a:p>
                      <a:r>
                        <a:rPr lang="lv-LV" dirty="0" smtClean="0"/>
                        <a:t>11.01.</a:t>
                      </a:r>
                      <a:endParaRPr lang="lv-LV" dirty="0"/>
                    </a:p>
                  </a:txBody>
                  <a:tcPr/>
                </a:tc>
                <a:tc>
                  <a:txBody>
                    <a:bodyPr/>
                    <a:lstStyle/>
                    <a:p>
                      <a:r>
                        <a:rPr lang="lv-LV" dirty="0" smtClean="0"/>
                        <a:t>19.02.</a:t>
                      </a:r>
                      <a:endParaRPr lang="lv-LV" dirty="0"/>
                    </a:p>
                  </a:txBody>
                  <a:tcPr/>
                </a:tc>
                <a:extLst>
                  <a:ext uri="{0D108BD9-81ED-4DB2-BD59-A6C34878D82A}">
                    <a16:rowId xmlns:a16="http://schemas.microsoft.com/office/drawing/2014/main" val="10006"/>
                  </a:ext>
                </a:extLst>
              </a:tr>
              <a:tr h="370840">
                <a:tc>
                  <a:txBody>
                    <a:bodyPr/>
                    <a:lstStyle/>
                    <a:p>
                      <a:r>
                        <a:rPr lang="lv-LV" dirty="0" smtClean="0"/>
                        <a:t>Latviešu valoda un literatūra</a:t>
                      </a:r>
                      <a:endParaRPr lang="lv-LV" dirty="0"/>
                    </a:p>
                  </a:txBody>
                  <a:tcPr/>
                </a:tc>
                <a:tc>
                  <a:txBody>
                    <a:bodyPr/>
                    <a:lstStyle/>
                    <a:p>
                      <a:r>
                        <a:rPr lang="lv-LV" dirty="0" smtClean="0"/>
                        <a:t>8.-9.</a:t>
                      </a:r>
                      <a:endParaRPr lang="lv-LV" dirty="0"/>
                    </a:p>
                  </a:txBody>
                  <a:tcPr/>
                </a:tc>
                <a:tc>
                  <a:txBody>
                    <a:bodyPr/>
                    <a:lstStyle/>
                    <a:p>
                      <a:r>
                        <a:rPr lang="lv-LV" dirty="0" smtClean="0"/>
                        <a:t>14.01.</a:t>
                      </a:r>
                      <a:endParaRPr lang="lv-LV" dirty="0"/>
                    </a:p>
                  </a:txBody>
                  <a:tcPr/>
                </a:tc>
                <a:tc>
                  <a:txBody>
                    <a:bodyPr/>
                    <a:lstStyle/>
                    <a:p>
                      <a:r>
                        <a:rPr lang="lv-LV" dirty="0" smtClean="0"/>
                        <a:t>22.03.</a:t>
                      </a:r>
                      <a:endParaRPr lang="lv-LV"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592198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kts">
  <a:themeElements>
    <a:clrScheme name="Aspekts">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Iestād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spekts">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903</TotalTime>
  <Words>1260</Words>
  <Application>Microsoft Office PowerPoint</Application>
  <PresentationFormat>Slaidrāde ekrānā (4:3)</PresentationFormat>
  <Paragraphs>350</Paragraphs>
  <Slides>23</Slides>
  <Notes>0</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23</vt:i4>
      </vt:variant>
    </vt:vector>
  </HeadingPairs>
  <TitlesOfParts>
    <vt:vector size="31" baseType="lpstr">
      <vt:lpstr>Arial</vt:lpstr>
      <vt:lpstr>Calibri</vt:lpstr>
      <vt:lpstr>Cambria</vt:lpstr>
      <vt:lpstr>Times New Roman</vt:lpstr>
      <vt:lpstr>Verdana</vt:lpstr>
      <vt:lpstr>Wingdings</vt:lpstr>
      <vt:lpstr>Wingdings 2</vt:lpstr>
      <vt:lpstr>Aspekts</vt:lpstr>
      <vt:lpstr>Tukuma, Engures un Jaunpils novadu MA vadītāju seminārs</vt:lpstr>
      <vt:lpstr>SZPD jaunās skaņās</vt:lpstr>
      <vt:lpstr>PowerPoint prezentācija</vt:lpstr>
      <vt:lpstr>PowerPoint prezentācija</vt:lpstr>
      <vt:lpstr>SZPD sekciju piepildījums</vt:lpstr>
      <vt:lpstr>SZPD sekciju piepildījums</vt:lpstr>
      <vt:lpstr>Valsts SZPD</vt:lpstr>
      <vt:lpstr>Par IP kalendāro plānu</vt:lpstr>
      <vt:lpstr>PowerPoint prezentācija</vt:lpstr>
      <vt:lpstr>PowerPoint prezentācija</vt:lpstr>
      <vt:lpstr>PowerPoint prezentācija</vt:lpstr>
      <vt:lpstr>PowerPoint prezentācija</vt:lpstr>
      <vt:lpstr>PowerPoint prezentācija</vt:lpstr>
      <vt:lpstr>Aktualitātes/novitātes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Tukuma, Engures un Jaunpils novadu MA vadītāju seminārs</dc:title>
  <dc:creator>Darbinieks</dc:creator>
  <cp:lastModifiedBy>Sistēmas Windows lietotājs</cp:lastModifiedBy>
  <cp:revision>50</cp:revision>
  <dcterms:created xsi:type="dcterms:W3CDTF">2018-06-26T13:45:25Z</dcterms:created>
  <dcterms:modified xsi:type="dcterms:W3CDTF">2018-09-14T11:32:57Z</dcterms:modified>
</cp:coreProperties>
</file>