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80" r:id="rId21"/>
    <p:sldId id="281" r:id="rId22"/>
    <p:sldId id="279" r:id="rId23"/>
    <p:sldId id="278" r:id="rId24"/>
    <p:sldId id="284" r:id="rId25"/>
    <p:sldId id="283" r:id="rId26"/>
    <p:sldId id="276" r:id="rId27"/>
    <p:sldId id="282" r:id="rId28"/>
    <p:sldId id="277" r:id="rId2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lapa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darblapa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/>
              <a:t>Materiāli veidi un darbu skaits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Sērija 1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C00000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Lapa1!$A$2:$A$9</c:f>
              <c:strCache>
                <c:ptCount val="8"/>
                <c:pt idx="0">
                  <c:v>klases stundu plāni</c:v>
                </c:pt>
                <c:pt idx="1">
                  <c:v>scenāriji</c:v>
                </c:pt>
                <c:pt idx="2">
                  <c:v>konkursi</c:v>
                </c:pt>
                <c:pt idx="3">
                  <c:v>materiāli vecākiem</c:v>
                </c:pt>
                <c:pt idx="4">
                  <c:v>ārpusstundu pasākumu norises apraksti</c:v>
                </c:pt>
                <c:pt idx="5">
                  <c:v>materiāli skolēnu izpētei</c:v>
                </c:pt>
                <c:pt idx="6">
                  <c:v>idejas projekta izstrādei</c:v>
                </c:pt>
                <c:pt idx="7">
                  <c:v>integrētās nodarbības (audzināšana + mācību priekšmets)</c:v>
                </c:pt>
              </c:strCache>
            </c:strRef>
          </c:cat>
          <c:val>
            <c:numRef>
              <c:f>Lapa1!$B$2:$B$9</c:f>
              <c:numCache>
                <c:formatCode>General</c:formatCode>
                <c:ptCount val="8"/>
                <c:pt idx="0">
                  <c:v>19</c:v>
                </c:pt>
                <c:pt idx="1">
                  <c:v>5</c:v>
                </c:pt>
                <c:pt idx="2">
                  <c:v>3</c:v>
                </c:pt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23</c:v>
                </c:pt>
              </c:numCache>
            </c:numRef>
          </c:val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Kolonna1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Lapa1!$A$2:$A$9</c:f>
              <c:strCache>
                <c:ptCount val="8"/>
                <c:pt idx="0">
                  <c:v>klases stundu plāni</c:v>
                </c:pt>
                <c:pt idx="1">
                  <c:v>scenāriji</c:v>
                </c:pt>
                <c:pt idx="2">
                  <c:v>konkursi</c:v>
                </c:pt>
                <c:pt idx="3">
                  <c:v>materiāli vecākiem</c:v>
                </c:pt>
                <c:pt idx="4">
                  <c:v>ārpusstundu pasākumu norises apraksti</c:v>
                </c:pt>
                <c:pt idx="5">
                  <c:v>materiāli skolēnu izpētei</c:v>
                </c:pt>
                <c:pt idx="6">
                  <c:v>idejas projekta izstrādei</c:v>
                </c:pt>
                <c:pt idx="7">
                  <c:v>integrētās nodarbības (audzināšana + mācību priekšmets)</c:v>
                </c:pt>
              </c:strCache>
            </c:strRef>
          </c:cat>
          <c:val>
            <c:numRef>
              <c:f>Lapa1!$C$2:$C$9</c:f>
              <c:numCache>
                <c:formatCode>General</c:formatCode>
                <c:ptCount val="8"/>
              </c:numCache>
            </c:numRef>
          </c:val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Kolonna2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Lapa1!$A$2:$A$9</c:f>
              <c:strCache>
                <c:ptCount val="8"/>
                <c:pt idx="0">
                  <c:v>klases stundu plāni</c:v>
                </c:pt>
                <c:pt idx="1">
                  <c:v>scenāriji</c:v>
                </c:pt>
                <c:pt idx="2">
                  <c:v>konkursi</c:v>
                </c:pt>
                <c:pt idx="3">
                  <c:v>materiāli vecākiem</c:v>
                </c:pt>
                <c:pt idx="4">
                  <c:v>ārpusstundu pasākumu norises apraksti</c:v>
                </c:pt>
                <c:pt idx="5">
                  <c:v>materiāli skolēnu izpētei</c:v>
                </c:pt>
                <c:pt idx="6">
                  <c:v>idejas projekta izstrādei</c:v>
                </c:pt>
                <c:pt idx="7">
                  <c:v>integrētās nodarbības (audzināšana + mācību priekšmets)</c:v>
                </c:pt>
              </c:strCache>
            </c:strRef>
          </c:cat>
          <c:val>
            <c:numRef>
              <c:f>Lapa1!$D$2:$D$9</c:f>
              <c:numCache>
                <c:formatCode>General</c:formatCode>
                <c:ptCount val="8"/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211531792"/>
        <c:axId val="209644952"/>
      </c:barChart>
      <c:catAx>
        <c:axId val="211531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09644952"/>
        <c:crosses val="autoZero"/>
        <c:auto val="1"/>
        <c:lblAlgn val="ctr"/>
        <c:lblOffset val="100"/>
        <c:tickLblSkip val="1"/>
        <c:noMultiLvlLbl val="0"/>
      </c:catAx>
      <c:valAx>
        <c:axId val="20964495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11531792"/>
        <c:crosses val="autoZero"/>
        <c:crossBetween val="between"/>
      </c:valAx>
      <c:spPr>
        <a:noFill/>
        <a:ln>
          <a:noFill/>
        </a:ln>
        <a:effectLst/>
      </c:spPr>
    </c:plotArea>
    <c:plotVisOnly val="0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Lapa1!$B$1</c:f>
              <c:strCache>
                <c:ptCount val="1"/>
                <c:pt idx="0">
                  <c:v>Sērija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Lapa1!$A$2:$A$10</c:f>
              <c:strCache>
                <c:ptCount val="9"/>
                <c:pt idx="0">
                  <c:v>Latvijas un pasaules vēsture</c:v>
                </c:pt>
                <c:pt idx="1">
                  <c:v>ģeogrāfija </c:v>
                </c:pt>
                <c:pt idx="2">
                  <c:v>politika un tiesības</c:v>
                </c:pt>
                <c:pt idx="3">
                  <c:v>kuluroloģija</c:v>
                </c:pt>
                <c:pt idx="4">
                  <c:v>psiholoģija</c:v>
                </c:pt>
                <c:pt idx="5">
                  <c:v>ekonomika</c:v>
                </c:pt>
                <c:pt idx="6">
                  <c:v>ētika</c:v>
                </c:pt>
                <c:pt idx="7">
                  <c:v>mājsaimniecība</c:v>
                </c:pt>
                <c:pt idx="8">
                  <c:v>filozofija</c:v>
                </c:pt>
              </c:strCache>
            </c:strRef>
          </c:cat>
          <c:val>
            <c:numRef>
              <c:f>Lapa1!$B$2:$B$10</c:f>
              <c:numCache>
                <c:formatCode>General</c:formatCode>
                <c:ptCount val="9"/>
                <c:pt idx="0">
                  <c:v>46</c:v>
                </c:pt>
                <c:pt idx="1">
                  <c:v>31</c:v>
                </c:pt>
                <c:pt idx="2">
                  <c:v>28</c:v>
                </c:pt>
                <c:pt idx="3">
                  <c:v>22</c:v>
                </c:pt>
                <c:pt idx="4">
                  <c:v>15</c:v>
                </c:pt>
                <c:pt idx="5">
                  <c:v>13</c:v>
                </c:pt>
                <c:pt idx="6">
                  <c:v>12</c:v>
                </c:pt>
                <c:pt idx="7">
                  <c:v>12</c:v>
                </c:pt>
                <c:pt idx="8">
                  <c:v>4</c:v>
                </c:pt>
              </c:numCache>
            </c:numRef>
          </c:val>
        </c:ser>
        <c:ser>
          <c:idx val="1"/>
          <c:order val="1"/>
          <c:tx>
            <c:strRef>
              <c:f>Lapa1!$C$1</c:f>
              <c:strCache>
                <c:ptCount val="1"/>
                <c:pt idx="0">
                  <c:v>Kolonna1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Lapa1!$A$2:$A$10</c:f>
              <c:strCache>
                <c:ptCount val="9"/>
                <c:pt idx="0">
                  <c:v>Latvijas un pasaules vēsture</c:v>
                </c:pt>
                <c:pt idx="1">
                  <c:v>ģeogrāfija </c:v>
                </c:pt>
                <c:pt idx="2">
                  <c:v>politika un tiesības</c:v>
                </c:pt>
                <c:pt idx="3">
                  <c:v>kuluroloģija</c:v>
                </c:pt>
                <c:pt idx="4">
                  <c:v>psiholoģija</c:v>
                </c:pt>
                <c:pt idx="5">
                  <c:v>ekonomika</c:v>
                </c:pt>
                <c:pt idx="6">
                  <c:v>ētika</c:v>
                </c:pt>
                <c:pt idx="7">
                  <c:v>mājsaimniecība</c:v>
                </c:pt>
                <c:pt idx="8">
                  <c:v>filozofija</c:v>
                </c:pt>
              </c:strCache>
            </c:strRef>
          </c:cat>
          <c:val>
            <c:numRef>
              <c:f>Lapa1!$C$2:$C$10</c:f>
              <c:numCache>
                <c:formatCode>General</c:formatCode>
                <c:ptCount val="9"/>
              </c:numCache>
            </c:numRef>
          </c:val>
        </c:ser>
        <c:ser>
          <c:idx val="2"/>
          <c:order val="2"/>
          <c:tx>
            <c:strRef>
              <c:f>Lapa1!$D$1</c:f>
              <c:strCache>
                <c:ptCount val="1"/>
                <c:pt idx="0">
                  <c:v>Kolonna2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Lapa1!$A$2:$A$10</c:f>
              <c:strCache>
                <c:ptCount val="9"/>
                <c:pt idx="0">
                  <c:v>Latvijas un pasaules vēsture</c:v>
                </c:pt>
                <c:pt idx="1">
                  <c:v>ģeogrāfija </c:v>
                </c:pt>
                <c:pt idx="2">
                  <c:v>politika un tiesības</c:v>
                </c:pt>
                <c:pt idx="3">
                  <c:v>kuluroloģija</c:v>
                </c:pt>
                <c:pt idx="4">
                  <c:v>psiholoģija</c:v>
                </c:pt>
                <c:pt idx="5">
                  <c:v>ekonomika</c:v>
                </c:pt>
                <c:pt idx="6">
                  <c:v>ētika</c:v>
                </c:pt>
                <c:pt idx="7">
                  <c:v>mājsaimniecība</c:v>
                </c:pt>
                <c:pt idx="8">
                  <c:v>filozofija</c:v>
                </c:pt>
              </c:strCache>
            </c:strRef>
          </c:cat>
          <c:val>
            <c:numRef>
              <c:f>Lapa1!$D$2:$D$10</c:f>
              <c:numCache>
                <c:formatCode>General</c:formatCode>
                <c:ptCount val="9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271038584"/>
        <c:axId val="271033096"/>
      </c:barChart>
      <c:catAx>
        <c:axId val="27103858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1033096"/>
        <c:crosses val="autoZero"/>
        <c:auto val="1"/>
        <c:lblAlgn val="ctr"/>
        <c:lblOffset val="100"/>
        <c:noMultiLvlLbl val="0"/>
      </c:catAx>
      <c:valAx>
        <c:axId val="271033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2710385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F0A523-AEDD-4329-9F1D-BBCC4B62DA16}" type="doc">
      <dgm:prSet loTypeId="urn:microsoft.com/office/officeart/2005/8/layout/radial1" loCatId="cycle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lv-LV"/>
        </a:p>
      </dgm:t>
    </dgm:pt>
    <dgm:pt modelId="{643C0949-12E7-4B94-8D9A-1E7C9A373CCF}">
      <dgm:prSet phldrT="[Teksts]" custT="1"/>
      <dgm:spPr/>
      <dgm:t>
        <a:bodyPr/>
        <a:lstStyle/>
        <a:p>
          <a:r>
            <a:rPr lang="lv-LV" sz="1600" b="1" dirty="0" smtClean="0">
              <a:solidFill>
                <a:schemeClr val="tx1"/>
              </a:solidFill>
            </a:rPr>
            <a:t>AI/GI</a:t>
          </a:r>
          <a:endParaRPr lang="lv-LV" sz="1600" b="1" dirty="0">
            <a:solidFill>
              <a:schemeClr val="tx1"/>
            </a:solidFill>
          </a:endParaRPr>
        </a:p>
      </dgm:t>
    </dgm:pt>
    <dgm:pt modelId="{34625340-7CFC-44EB-97E7-7EECAC6869A8}" type="parTrans" cxnId="{941D01FD-D5E7-484F-B1B2-45940747A1F7}">
      <dgm:prSet/>
      <dgm:spPr/>
      <dgm:t>
        <a:bodyPr/>
        <a:lstStyle/>
        <a:p>
          <a:endParaRPr lang="lv-LV"/>
        </a:p>
      </dgm:t>
    </dgm:pt>
    <dgm:pt modelId="{92903295-D3AA-478F-8FAA-1C6E399865B6}" type="sibTrans" cxnId="{941D01FD-D5E7-484F-B1B2-45940747A1F7}">
      <dgm:prSet/>
      <dgm:spPr/>
      <dgm:t>
        <a:bodyPr/>
        <a:lstStyle/>
        <a:p>
          <a:endParaRPr lang="lv-LV"/>
        </a:p>
      </dgm:t>
    </dgm:pt>
    <dgm:pt modelId="{3DC9641C-E216-4656-8E7C-FA20EA9A40B2}">
      <dgm:prSet custT="1"/>
      <dgm:spPr/>
      <dgm:t>
        <a:bodyPr/>
        <a:lstStyle/>
        <a:p>
          <a:r>
            <a:rPr lang="lv-LV" sz="1600" b="1" dirty="0" smtClean="0">
              <a:solidFill>
                <a:schemeClr val="tx1"/>
              </a:solidFill>
            </a:rPr>
            <a:t>savstarpējā mijiedarbība</a:t>
          </a:r>
          <a:endParaRPr lang="lv-LV" sz="1600" b="1" dirty="0">
            <a:solidFill>
              <a:schemeClr val="tx1"/>
            </a:solidFill>
          </a:endParaRPr>
        </a:p>
      </dgm:t>
    </dgm:pt>
    <dgm:pt modelId="{6783CA57-AA96-47F2-88EF-DE9DB075398F}" type="parTrans" cxnId="{6DF46F8B-D7E4-4615-A29E-DCE2474686CB}">
      <dgm:prSet custT="1"/>
      <dgm:spPr/>
      <dgm:t>
        <a:bodyPr/>
        <a:lstStyle/>
        <a:p>
          <a:endParaRPr lang="lv-LV" sz="1600" b="1">
            <a:solidFill>
              <a:schemeClr val="tx1"/>
            </a:solidFill>
          </a:endParaRPr>
        </a:p>
      </dgm:t>
    </dgm:pt>
    <dgm:pt modelId="{52B629F1-E3E4-4D23-8E20-E5DABC15BC69}" type="sibTrans" cxnId="{6DF46F8B-D7E4-4615-A29E-DCE2474686CB}">
      <dgm:prSet/>
      <dgm:spPr/>
      <dgm:t>
        <a:bodyPr/>
        <a:lstStyle/>
        <a:p>
          <a:endParaRPr lang="lv-LV"/>
        </a:p>
      </dgm:t>
    </dgm:pt>
    <dgm:pt modelId="{0FD0C23F-5996-4500-9DED-AD59394E73FA}">
      <dgm:prSet custT="1"/>
      <dgm:spPr/>
      <dgm:t>
        <a:bodyPr/>
        <a:lstStyle/>
        <a:p>
          <a:r>
            <a:rPr lang="lv-LV" sz="1600" b="1" dirty="0" smtClean="0">
              <a:solidFill>
                <a:schemeClr val="tx1"/>
              </a:solidFill>
            </a:rPr>
            <a:t>sociālais taisnīgums</a:t>
          </a:r>
          <a:endParaRPr lang="lv-LV" sz="1600" b="1" dirty="0">
            <a:solidFill>
              <a:schemeClr val="tx1"/>
            </a:solidFill>
          </a:endParaRPr>
        </a:p>
      </dgm:t>
    </dgm:pt>
    <dgm:pt modelId="{7924A3BB-AB78-4460-B72F-1E83AE69C8C3}" type="parTrans" cxnId="{A37429D7-2833-4DD2-A5C3-CE9AE8F802C0}">
      <dgm:prSet custT="1"/>
      <dgm:spPr/>
      <dgm:t>
        <a:bodyPr/>
        <a:lstStyle/>
        <a:p>
          <a:endParaRPr lang="lv-LV" sz="1600" b="1">
            <a:solidFill>
              <a:schemeClr val="tx1"/>
            </a:solidFill>
          </a:endParaRPr>
        </a:p>
      </dgm:t>
    </dgm:pt>
    <dgm:pt modelId="{B55801CA-6E50-4EF6-9EEB-66985F8DA7CA}" type="sibTrans" cxnId="{A37429D7-2833-4DD2-A5C3-CE9AE8F802C0}">
      <dgm:prSet/>
      <dgm:spPr/>
      <dgm:t>
        <a:bodyPr/>
        <a:lstStyle/>
        <a:p>
          <a:endParaRPr lang="lv-LV"/>
        </a:p>
      </dgm:t>
    </dgm:pt>
    <dgm:pt modelId="{47DBA2B2-F22C-4ECA-9D39-D2498CD45B7C}">
      <dgm:prSet custT="1"/>
      <dgm:spPr/>
      <dgm:t>
        <a:bodyPr/>
        <a:lstStyle/>
        <a:p>
          <a:r>
            <a:rPr lang="lv-LV" sz="1600" b="1" dirty="0" smtClean="0">
              <a:solidFill>
                <a:schemeClr val="tx1"/>
              </a:solidFill>
            </a:rPr>
            <a:t>cilvēktiesības</a:t>
          </a:r>
          <a:endParaRPr lang="lv-LV" sz="1600" b="1" dirty="0">
            <a:solidFill>
              <a:schemeClr val="tx1"/>
            </a:solidFill>
          </a:endParaRPr>
        </a:p>
      </dgm:t>
    </dgm:pt>
    <dgm:pt modelId="{BF8C7872-43B2-46B4-86C9-F14F28EF658A}" type="parTrans" cxnId="{4A24EEE1-475A-4612-B43B-0FF924EDCAE5}">
      <dgm:prSet custT="1"/>
      <dgm:spPr/>
      <dgm:t>
        <a:bodyPr/>
        <a:lstStyle/>
        <a:p>
          <a:endParaRPr lang="lv-LV" sz="1600" b="1">
            <a:solidFill>
              <a:schemeClr val="tx1"/>
            </a:solidFill>
          </a:endParaRPr>
        </a:p>
      </dgm:t>
    </dgm:pt>
    <dgm:pt modelId="{CE9DE936-E774-4002-90A0-6675D4427AE4}" type="sibTrans" cxnId="{4A24EEE1-475A-4612-B43B-0FF924EDCAE5}">
      <dgm:prSet/>
      <dgm:spPr/>
      <dgm:t>
        <a:bodyPr/>
        <a:lstStyle/>
        <a:p>
          <a:endParaRPr lang="lv-LV"/>
        </a:p>
      </dgm:t>
    </dgm:pt>
    <dgm:pt modelId="{7CDCEAAD-8DE0-4847-BC0C-92B6621C9021}">
      <dgm:prSet custT="1"/>
      <dgm:spPr/>
      <dgm:t>
        <a:bodyPr/>
        <a:lstStyle/>
        <a:p>
          <a:r>
            <a:rPr lang="lv-LV" sz="1600" b="1" dirty="0" smtClean="0">
              <a:solidFill>
                <a:schemeClr val="tx1"/>
              </a:solidFill>
            </a:rPr>
            <a:t>Globālā pilsonība</a:t>
          </a:r>
          <a:endParaRPr lang="lv-LV" sz="1600" b="1" dirty="0">
            <a:solidFill>
              <a:schemeClr val="tx1"/>
            </a:solidFill>
          </a:endParaRPr>
        </a:p>
      </dgm:t>
    </dgm:pt>
    <dgm:pt modelId="{8D03DFFE-03CC-456E-AB97-C3BBE608FCAE}" type="parTrans" cxnId="{D7506442-51AB-4935-98EE-5FA5738C0EA3}">
      <dgm:prSet custT="1"/>
      <dgm:spPr/>
      <dgm:t>
        <a:bodyPr/>
        <a:lstStyle/>
        <a:p>
          <a:endParaRPr lang="lv-LV" sz="1600" b="1">
            <a:solidFill>
              <a:schemeClr val="tx1"/>
            </a:solidFill>
          </a:endParaRPr>
        </a:p>
      </dgm:t>
    </dgm:pt>
    <dgm:pt modelId="{177E788B-76B6-477D-BC7F-A8F8058B32A0}" type="sibTrans" cxnId="{D7506442-51AB-4935-98EE-5FA5738C0EA3}">
      <dgm:prSet/>
      <dgm:spPr/>
      <dgm:t>
        <a:bodyPr/>
        <a:lstStyle/>
        <a:p>
          <a:endParaRPr lang="lv-LV"/>
        </a:p>
      </dgm:t>
    </dgm:pt>
    <dgm:pt modelId="{BE639011-EFBD-4F75-8C48-B579F11B1D5E}">
      <dgm:prSet custT="1"/>
      <dgm:spPr/>
      <dgm:t>
        <a:bodyPr/>
        <a:lstStyle/>
        <a:p>
          <a:r>
            <a:rPr lang="lv-LV" sz="1600" b="1" dirty="0" smtClean="0">
              <a:solidFill>
                <a:schemeClr val="tx1"/>
              </a:solidFill>
            </a:rPr>
            <a:t>ilgtspējīga attīstība</a:t>
          </a:r>
          <a:endParaRPr lang="lv-LV" sz="1600" b="1" dirty="0">
            <a:solidFill>
              <a:schemeClr val="tx1"/>
            </a:solidFill>
          </a:endParaRPr>
        </a:p>
      </dgm:t>
    </dgm:pt>
    <dgm:pt modelId="{DF601F49-5CEA-4CE1-AF3C-AD863313B96D}" type="parTrans" cxnId="{D2DEE1C7-6C6C-40ED-84C6-4DB6E95AC980}">
      <dgm:prSet custT="1"/>
      <dgm:spPr/>
      <dgm:t>
        <a:bodyPr/>
        <a:lstStyle/>
        <a:p>
          <a:endParaRPr lang="lv-LV" sz="1600" b="1">
            <a:solidFill>
              <a:schemeClr val="tx1"/>
            </a:solidFill>
          </a:endParaRPr>
        </a:p>
      </dgm:t>
    </dgm:pt>
    <dgm:pt modelId="{E40CC500-90D3-417E-81CD-AE7B0F6E6201}" type="sibTrans" cxnId="{D2DEE1C7-6C6C-40ED-84C6-4DB6E95AC980}">
      <dgm:prSet/>
      <dgm:spPr/>
      <dgm:t>
        <a:bodyPr/>
        <a:lstStyle/>
        <a:p>
          <a:endParaRPr lang="lv-LV"/>
        </a:p>
      </dgm:t>
    </dgm:pt>
    <dgm:pt modelId="{2B5C0260-AEDA-4802-A9BC-435D344F7CF3}">
      <dgm:prSet custT="1"/>
      <dgm:spPr/>
      <dgm:t>
        <a:bodyPr/>
        <a:lstStyle/>
        <a:p>
          <a:r>
            <a:rPr lang="lv-LV" sz="1600" b="1" dirty="0" smtClean="0">
              <a:solidFill>
                <a:schemeClr val="tx1"/>
              </a:solidFill>
            </a:rPr>
            <a:t>vērtības un izpratne</a:t>
          </a:r>
          <a:endParaRPr lang="lv-LV" sz="1600" b="1" dirty="0">
            <a:solidFill>
              <a:schemeClr val="tx1"/>
            </a:solidFill>
          </a:endParaRPr>
        </a:p>
      </dgm:t>
    </dgm:pt>
    <dgm:pt modelId="{C310FD78-F904-4F76-9B23-9D50BE8EA99B}" type="parTrans" cxnId="{EEC9D057-142A-4A23-92B7-49E5DF5B41A8}">
      <dgm:prSet custT="1"/>
      <dgm:spPr/>
      <dgm:t>
        <a:bodyPr/>
        <a:lstStyle/>
        <a:p>
          <a:endParaRPr lang="lv-LV" sz="1600" b="1">
            <a:solidFill>
              <a:schemeClr val="tx1"/>
            </a:solidFill>
          </a:endParaRPr>
        </a:p>
      </dgm:t>
    </dgm:pt>
    <dgm:pt modelId="{C260AA7D-7923-4F4B-87D3-20971C41AF70}" type="sibTrans" cxnId="{EEC9D057-142A-4A23-92B7-49E5DF5B41A8}">
      <dgm:prSet/>
      <dgm:spPr/>
      <dgm:t>
        <a:bodyPr/>
        <a:lstStyle/>
        <a:p>
          <a:endParaRPr lang="lv-LV"/>
        </a:p>
      </dgm:t>
    </dgm:pt>
    <dgm:pt modelId="{AA49AF25-5C3B-4E4E-88E3-31F7E303F75F}">
      <dgm:prSet custT="1"/>
      <dgm:spPr/>
      <dgm:t>
        <a:bodyPr/>
        <a:lstStyle/>
        <a:p>
          <a:r>
            <a:rPr lang="lv-LV" sz="1600" b="1" dirty="0" smtClean="0">
              <a:solidFill>
                <a:schemeClr val="tx1"/>
              </a:solidFill>
            </a:rPr>
            <a:t>konfliktu risināšana</a:t>
          </a:r>
          <a:endParaRPr lang="lv-LV" sz="1600" b="1" dirty="0">
            <a:solidFill>
              <a:schemeClr val="tx1"/>
            </a:solidFill>
          </a:endParaRPr>
        </a:p>
      </dgm:t>
    </dgm:pt>
    <dgm:pt modelId="{DA1D93EA-ECF9-40E5-B52B-69D8E18F02D9}" type="parTrans" cxnId="{B9D47BA3-A9BC-4F67-82F3-5642CFBED00E}">
      <dgm:prSet custT="1"/>
      <dgm:spPr/>
      <dgm:t>
        <a:bodyPr/>
        <a:lstStyle/>
        <a:p>
          <a:endParaRPr lang="lv-LV" sz="1600" b="1">
            <a:solidFill>
              <a:schemeClr val="tx1"/>
            </a:solidFill>
          </a:endParaRPr>
        </a:p>
      </dgm:t>
    </dgm:pt>
    <dgm:pt modelId="{92B329BA-0E6E-4EB7-BBCB-457FCF1B1B65}" type="sibTrans" cxnId="{B9D47BA3-A9BC-4F67-82F3-5642CFBED00E}">
      <dgm:prSet/>
      <dgm:spPr/>
      <dgm:t>
        <a:bodyPr/>
        <a:lstStyle/>
        <a:p>
          <a:endParaRPr lang="lv-LV"/>
        </a:p>
      </dgm:t>
    </dgm:pt>
    <dgm:pt modelId="{C839D3B0-F104-4EF9-92EB-7DE2FC972D49}">
      <dgm:prSet phldrT="[Teksts]" custT="1"/>
      <dgm:spPr/>
      <dgm:t>
        <a:bodyPr/>
        <a:lstStyle/>
        <a:p>
          <a:r>
            <a:rPr lang="lv-LV" sz="1600" b="1" dirty="0" smtClean="0">
              <a:solidFill>
                <a:schemeClr val="tx1"/>
              </a:solidFill>
            </a:rPr>
            <a:t>dažādība</a:t>
          </a:r>
          <a:endParaRPr lang="lv-LV" sz="1600" b="1" dirty="0">
            <a:solidFill>
              <a:schemeClr val="tx1"/>
            </a:solidFill>
          </a:endParaRPr>
        </a:p>
      </dgm:t>
    </dgm:pt>
    <dgm:pt modelId="{98439BB5-3A72-4F25-9CC2-004EBAF20424}" type="sibTrans" cxnId="{A6AA33FE-E4D2-47EF-84EF-32B8224D5DD5}">
      <dgm:prSet/>
      <dgm:spPr/>
      <dgm:t>
        <a:bodyPr/>
        <a:lstStyle/>
        <a:p>
          <a:endParaRPr lang="lv-LV"/>
        </a:p>
      </dgm:t>
    </dgm:pt>
    <dgm:pt modelId="{6CB2F954-157C-4653-8487-450C0DFE2B9B}" type="parTrans" cxnId="{A6AA33FE-E4D2-47EF-84EF-32B8224D5DD5}">
      <dgm:prSet custT="1"/>
      <dgm:spPr/>
      <dgm:t>
        <a:bodyPr/>
        <a:lstStyle/>
        <a:p>
          <a:endParaRPr lang="lv-LV" sz="1600" b="1">
            <a:solidFill>
              <a:schemeClr val="tx1"/>
            </a:solidFill>
          </a:endParaRPr>
        </a:p>
      </dgm:t>
    </dgm:pt>
    <dgm:pt modelId="{CC145E52-9B87-41A6-B7E3-C4524D50E1DE}" type="pres">
      <dgm:prSet presAssocID="{BDF0A523-AEDD-4329-9F1D-BBCC4B62DA1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46206F94-B9B3-4AF4-AB56-AAC8B09BF0C5}" type="pres">
      <dgm:prSet presAssocID="{643C0949-12E7-4B94-8D9A-1E7C9A373CCF}" presName="centerShape" presStyleLbl="node0" presStyleIdx="0" presStyleCnt="1" custScaleX="114687" custScaleY="126495"/>
      <dgm:spPr/>
      <dgm:t>
        <a:bodyPr/>
        <a:lstStyle/>
        <a:p>
          <a:endParaRPr lang="lv-LV"/>
        </a:p>
      </dgm:t>
    </dgm:pt>
    <dgm:pt modelId="{2114FC25-2CF5-4900-B9DB-13CF8160EABA}" type="pres">
      <dgm:prSet presAssocID="{6CB2F954-157C-4653-8487-450C0DFE2B9B}" presName="Name9" presStyleLbl="parChTrans1D2" presStyleIdx="0" presStyleCnt="8"/>
      <dgm:spPr/>
      <dgm:t>
        <a:bodyPr/>
        <a:lstStyle/>
        <a:p>
          <a:endParaRPr lang="lv-LV"/>
        </a:p>
      </dgm:t>
    </dgm:pt>
    <dgm:pt modelId="{61DBEAB5-A30B-4C79-98DF-72608608E5A7}" type="pres">
      <dgm:prSet presAssocID="{6CB2F954-157C-4653-8487-450C0DFE2B9B}" presName="connTx" presStyleLbl="parChTrans1D2" presStyleIdx="0" presStyleCnt="8"/>
      <dgm:spPr/>
      <dgm:t>
        <a:bodyPr/>
        <a:lstStyle/>
        <a:p>
          <a:endParaRPr lang="lv-LV"/>
        </a:p>
      </dgm:t>
    </dgm:pt>
    <dgm:pt modelId="{06C96623-FEBF-438B-A88E-5734A6962AC9}" type="pres">
      <dgm:prSet presAssocID="{C839D3B0-F104-4EF9-92EB-7DE2FC972D49}" presName="node" presStyleLbl="node1" presStyleIdx="0" presStyleCnt="8" custScaleX="156289" custScaleY="12249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FD4361B5-817B-4B05-9578-ADF4B661588F}" type="pres">
      <dgm:prSet presAssocID="{6783CA57-AA96-47F2-88EF-DE9DB075398F}" presName="Name9" presStyleLbl="parChTrans1D2" presStyleIdx="1" presStyleCnt="8"/>
      <dgm:spPr/>
      <dgm:t>
        <a:bodyPr/>
        <a:lstStyle/>
        <a:p>
          <a:endParaRPr lang="lv-LV"/>
        </a:p>
      </dgm:t>
    </dgm:pt>
    <dgm:pt modelId="{85A6CC15-C138-4B2D-A3F6-5C849C71F218}" type="pres">
      <dgm:prSet presAssocID="{6783CA57-AA96-47F2-88EF-DE9DB075398F}" presName="connTx" presStyleLbl="parChTrans1D2" presStyleIdx="1" presStyleCnt="8"/>
      <dgm:spPr/>
      <dgm:t>
        <a:bodyPr/>
        <a:lstStyle/>
        <a:p>
          <a:endParaRPr lang="lv-LV"/>
        </a:p>
      </dgm:t>
    </dgm:pt>
    <dgm:pt modelId="{E3704980-E1C6-4059-8C98-3868FE649CCA}" type="pres">
      <dgm:prSet presAssocID="{3DC9641C-E216-4656-8E7C-FA20EA9A40B2}" presName="node" presStyleLbl="node1" presStyleIdx="1" presStyleCnt="8" custScaleX="162085" custScaleY="135911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72BCD09-AA93-42BC-BE45-118FDBB85E6A}" type="pres">
      <dgm:prSet presAssocID="{7924A3BB-AB78-4460-B72F-1E83AE69C8C3}" presName="Name9" presStyleLbl="parChTrans1D2" presStyleIdx="2" presStyleCnt="8"/>
      <dgm:spPr/>
      <dgm:t>
        <a:bodyPr/>
        <a:lstStyle/>
        <a:p>
          <a:endParaRPr lang="lv-LV"/>
        </a:p>
      </dgm:t>
    </dgm:pt>
    <dgm:pt modelId="{375E518A-1B61-4B20-9241-C5A70814A087}" type="pres">
      <dgm:prSet presAssocID="{7924A3BB-AB78-4460-B72F-1E83AE69C8C3}" presName="connTx" presStyleLbl="parChTrans1D2" presStyleIdx="2" presStyleCnt="8"/>
      <dgm:spPr/>
      <dgm:t>
        <a:bodyPr/>
        <a:lstStyle/>
        <a:p>
          <a:endParaRPr lang="lv-LV"/>
        </a:p>
      </dgm:t>
    </dgm:pt>
    <dgm:pt modelId="{E2BB4019-385E-419B-99BD-C0BE65C109F1}" type="pres">
      <dgm:prSet presAssocID="{0FD0C23F-5996-4500-9DED-AD59394E73FA}" presName="node" presStyleLbl="node1" presStyleIdx="2" presStyleCnt="8" custScaleX="185614" custScaleY="15823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E4A20BE-E4F9-4EE2-AC29-B72A3441A726}" type="pres">
      <dgm:prSet presAssocID="{BF8C7872-43B2-46B4-86C9-F14F28EF658A}" presName="Name9" presStyleLbl="parChTrans1D2" presStyleIdx="3" presStyleCnt="8"/>
      <dgm:spPr/>
      <dgm:t>
        <a:bodyPr/>
        <a:lstStyle/>
        <a:p>
          <a:endParaRPr lang="lv-LV"/>
        </a:p>
      </dgm:t>
    </dgm:pt>
    <dgm:pt modelId="{613C3641-D667-4D8D-8260-5E1CAC7891C5}" type="pres">
      <dgm:prSet presAssocID="{BF8C7872-43B2-46B4-86C9-F14F28EF658A}" presName="connTx" presStyleLbl="parChTrans1D2" presStyleIdx="3" presStyleCnt="8"/>
      <dgm:spPr/>
      <dgm:t>
        <a:bodyPr/>
        <a:lstStyle/>
        <a:p>
          <a:endParaRPr lang="lv-LV"/>
        </a:p>
      </dgm:t>
    </dgm:pt>
    <dgm:pt modelId="{342D91DF-AAE5-4DE9-9185-D42F639DC759}" type="pres">
      <dgm:prSet presAssocID="{47DBA2B2-F22C-4ECA-9D39-D2498CD45B7C}" presName="node" presStyleLbl="node1" presStyleIdx="3" presStyleCnt="8" custScaleX="175461" custScaleY="12196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870DBED-5EFD-49B2-8B05-C3CB152DBF60}" type="pres">
      <dgm:prSet presAssocID="{8D03DFFE-03CC-456E-AB97-C3BBE608FCAE}" presName="Name9" presStyleLbl="parChTrans1D2" presStyleIdx="4" presStyleCnt="8"/>
      <dgm:spPr/>
      <dgm:t>
        <a:bodyPr/>
        <a:lstStyle/>
        <a:p>
          <a:endParaRPr lang="lv-LV"/>
        </a:p>
      </dgm:t>
    </dgm:pt>
    <dgm:pt modelId="{F781597D-8E99-44E5-9767-DA79F411C26C}" type="pres">
      <dgm:prSet presAssocID="{8D03DFFE-03CC-456E-AB97-C3BBE608FCAE}" presName="connTx" presStyleLbl="parChTrans1D2" presStyleIdx="4" presStyleCnt="8"/>
      <dgm:spPr/>
      <dgm:t>
        <a:bodyPr/>
        <a:lstStyle/>
        <a:p>
          <a:endParaRPr lang="lv-LV"/>
        </a:p>
      </dgm:t>
    </dgm:pt>
    <dgm:pt modelId="{97A1F76F-BB84-4D04-8208-F7ADE5B2C077}" type="pres">
      <dgm:prSet presAssocID="{7CDCEAAD-8DE0-4847-BC0C-92B6621C9021}" presName="node" presStyleLbl="node1" presStyleIdx="4" presStyleCnt="8" custScaleX="145036" custScaleY="12620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0BFB79E-6954-4F0E-A3F3-ED2B0B5B1A38}" type="pres">
      <dgm:prSet presAssocID="{DF601F49-5CEA-4CE1-AF3C-AD863313B96D}" presName="Name9" presStyleLbl="parChTrans1D2" presStyleIdx="5" presStyleCnt="8"/>
      <dgm:spPr/>
      <dgm:t>
        <a:bodyPr/>
        <a:lstStyle/>
        <a:p>
          <a:endParaRPr lang="lv-LV"/>
        </a:p>
      </dgm:t>
    </dgm:pt>
    <dgm:pt modelId="{F08BFF45-7C58-4727-B0E7-74F78E097054}" type="pres">
      <dgm:prSet presAssocID="{DF601F49-5CEA-4CE1-AF3C-AD863313B96D}" presName="connTx" presStyleLbl="parChTrans1D2" presStyleIdx="5" presStyleCnt="8"/>
      <dgm:spPr/>
      <dgm:t>
        <a:bodyPr/>
        <a:lstStyle/>
        <a:p>
          <a:endParaRPr lang="lv-LV"/>
        </a:p>
      </dgm:t>
    </dgm:pt>
    <dgm:pt modelId="{F9AA89AB-19C9-47AD-9F02-F7F58FE2996D}" type="pres">
      <dgm:prSet presAssocID="{BE639011-EFBD-4F75-8C48-B579F11B1D5E}" presName="node" presStyleLbl="node1" presStyleIdx="5" presStyleCnt="8" custScaleX="168616" custScaleY="133490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DBA4D4B-B3E4-43B6-80F6-6132FCB7CFB6}" type="pres">
      <dgm:prSet presAssocID="{C310FD78-F904-4F76-9B23-9D50BE8EA99B}" presName="Name9" presStyleLbl="parChTrans1D2" presStyleIdx="6" presStyleCnt="8"/>
      <dgm:spPr/>
      <dgm:t>
        <a:bodyPr/>
        <a:lstStyle/>
        <a:p>
          <a:endParaRPr lang="lv-LV"/>
        </a:p>
      </dgm:t>
    </dgm:pt>
    <dgm:pt modelId="{12EA1448-11BD-4456-AD21-024489ABA8A2}" type="pres">
      <dgm:prSet presAssocID="{C310FD78-F904-4F76-9B23-9D50BE8EA99B}" presName="connTx" presStyleLbl="parChTrans1D2" presStyleIdx="6" presStyleCnt="8"/>
      <dgm:spPr/>
      <dgm:t>
        <a:bodyPr/>
        <a:lstStyle/>
        <a:p>
          <a:endParaRPr lang="lv-LV"/>
        </a:p>
      </dgm:t>
    </dgm:pt>
    <dgm:pt modelId="{DBE3B0AB-AEC1-4D5B-B73C-FEE463F4C6A0}" type="pres">
      <dgm:prSet presAssocID="{2B5C0260-AEDA-4802-A9BC-435D344F7CF3}" presName="node" presStyleLbl="node1" presStyleIdx="6" presStyleCnt="8" custScaleX="194268" custScaleY="14321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BF15E29-16DC-461B-825B-3EDECEC25927}" type="pres">
      <dgm:prSet presAssocID="{DA1D93EA-ECF9-40E5-B52B-69D8E18F02D9}" presName="Name9" presStyleLbl="parChTrans1D2" presStyleIdx="7" presStyleCnt="8"/>
      <dgm:spPr/>
      <dgm:t>
        <a:bodyPr/>
        <a:lstStyle/>
        <a:p>
          <a:endParaRPr lang="lv-LV"/>
        </a:p>
      </dgm:t>
    </dgm:pt>
    <dgm:pt modelId="{C5BB2440-C9E4-4F79-AE67-98D3D5F8F16F}" type="pres">
      <dgm:prSet presAssocID="{DA1D93EA-ECF9-40E5-B52B-69D8E18F02D9}" presName="connTx" presStyleLbl="parChTrans1D2" presStyleIdx="7" presStyleCnt="8"/>
      <dgm:spPr/>
      <dgm:t>
        <a:bodyPr/>
        <a:lstStyle/>
        <a:p>
          <a:endParaRPr lang="lv-LV"/>
        </a:p>
      </dgm:t>
    </dgm:pt>
    <dgm:pt modelId="{11D6FA52-226B-4F9A-A420-E0EBEC41D7D2}" type="pres">
      <dgm:prSet presAssocID="{AA49AF25-5C3B-4E4E-88E3-31F7E303F75F}" presName="node" presStyleLbl="node1" presStyleIdx="7" presStyleCnt="8" custScaleX="181992" custScaleY="13939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2D4FCFAE-F39F-4E2A-A6DD-81440E91A0DF}" type="presOf" srcId="{DF601F49-5CEA-4CE1-AF3C-AD863313B96D}" destId="{E0BFB79E-6954-4F0E-A3F3-ED2B0B5B1A38}" srcOrd="0" destOrd="0" presId="urn:microsoft.com/office/officeart/2005/8/layout/radial1"/>
    <dgm:cxn modelId="{E6246E42-19DD-4643-A7F5-1424E9A8D638}" type="presOf" srcId="{2B5C0260-AEDA-4802-A9BC-435D344F7CF3}" destId="{DBE3B0AB-AEC1-4D5B-B73C-FEE463F4C6A0}" srcOrd="0" destOrd="0" presId="urn:microsoft.com/office/officeart/2005/8/layout/radial1"/>
    <dgm:cxn modelId="{6691D517-5EB9-4340-AD75-A7D86BC76EC1}" type="presOf" srcId="{7CDCEAAD-8DE0-4847-BC0C-92B6621C9021}" destId="{97A1F76F-BB84-4D04-8208-F7ADE5B2C077}" srcOrd="0" destOrd="0" presId="urn:microsoft.com/office/officeart/2005/8/layout/radial1"/>
    <dgm:cxn modelId="{2C59B7F9-F2B7-4E21-8403-D304B003DC24}" type="presOf" srcId="{BE639011-EFBD-4F75-8C48-B579F11B1D5E}" destId="{F9AA89AB-19C9-47AD-9F02-F7F58FE2996D}" srcOrd="0" destOrd="0" presId="urn:microsoft.com/office/officeart/2005/8/layout/radial1"/>
    <dgm:cxn modelId="{6DF46F8B-D7E4-4615-A29E-DCE2474686CB}" srcId="{643C0949-12E7-4B94-8D9A-1E7C9A373CCF}" destId="{3DC9641C-E216-4656-8E7C-FA20EA9A40B2}" srcOrd="1" destOrd="0" parTransId="{6783CA57-AA96-47F2-88EF-DE9DB075398F}" sibTransId="{52B629F1-E3E4-4D23-8E20-E5DABC15BC69}"/>
    <dgm:cxn modelId="{44E4BD44-F145-4D39-8C46-1AA35234EE2B}" type="presOf" srcId="{DF601F49-5CEA-4CE1-AF3C-AD863313B96D}" destId="{F08BFF45-7C58-4727-B0E7-74F78E097054}" srcOrd="1" destOrd="0" presId="urn:microsoft.com/office/officeart/2005/8/layout/radial1"/>
    <dgm:cxn modelId="{37B9AC0D-007E-418D-8C27-5A51C1AA8DB9}" type="presOf" srcId="{C310FD78-F904-4F76-9B23-9D50BE8EA99B}" destId="{1DBA4D4B-B3E4-43B6-80F6-6132FCB7CFB6}" srcOrd="0" destOrd="0" presId="urn:microsoft.com/office/officeart/2005/8/layout/radial1"/>
    <dgm:cxn modelId="{62E65D66-A0CC-44F5-AC62-B354BBF99868}" type="presOf" srcId="{C839D3B0-F104-4EF9-92EB-7DE2FC972D49}" destId="{06C96623-FEBF-438B-A88E-5734A6962AC9}" srcOrd="0" destOrd="0" presId="urn:microsoft.com/office/officeart/2005/8/layout/radial1"/>
    <dgm:cxn modelId="{D7506442-51AB-4935-98EE-5FA5738C0EA3}" srcId="{643C0949-12E7-4B94-8D9A-1E7C9A373CCF}" destId="{7CDCEAAD-8DE0-4847-BC0C-92B6621C9021}" srcOrd="4" destOrd="0" parTransId="{8D03DFFE-03CC-456E-AB97-C3BBE608FCAE}" sibTransId="{177E788B-76B6-477D-BC7F-A8F8058B32A0}"/>
    <dgm:cxn modelId="{64171EDB-2BFA-4233-A0C6-F4D2D4FA106B}" type="presOf" srcId="{BDF0A523-AEDD-4329-9F1D-BBCC4B62DA16}" destId="{CC145E52-9B87-41A6-B7E3-C4524D50E1DE}" srcOrd="0" destOrd="0" presId="urn:microsoft.com/office/officeart/2005/8/layout/radial1"/>
    <dgm:cxn modelId="{FDDBC108-EC57-4EEC-A312-F853CA3C9652}" type="presOf" srcId="{8D03DFFE-03CC-456E-AB97-C3BBE608FCAE}" destId="{F781597D-8E99-44E5-9767-DA79F411C26C}" srcOrd="1" destOrd="0" presId="urn:microsoft.com/office/officeart/2005/8/layout/radial1"/>
    <dgm:cxn modelId="{EEC9D057-142A-4A23-92B7-49E5DF5B41A8}" srcId="{643C0949-12E7-4B94-8D9A-1E7C9A373CCF}" destId="{2B5C0260-AEDA-4802-A9BC-435D344F7CF3}" srcOrd="6" destOrd="0" parTransId="{C310FD78-F904-4F76-9B23-9D50BE8EA99B}" sibTransId="{C260AA7D-7923-4F4B-87D3-20971C41AF70}"/>
    <dgm:cxn modelId="{4839FE34-4BB7-49C1-9335-0B29B44B2B19}" type="presOf" srcId="{643C0949-12E7-4B94-8D9A-1E7C9A373CCF}" destId="{46206F94-B9B3-4AF4-AB56-AAC8B09BF0C5}" srcOrd="0" destOrd="0" presId="urn:microsoft.com/office/officeart/2005/8/layout/radial1"/>
    <dgm:cxn modelId="{4A24EEE1-475A-4612-B43B-0FF924EDCAE5}" srcId="{643C0949-12E7-4B94-8D9A-1E7C9A373CCF}" destId="{47DBA2B2-F22C-4ECA-9D39-D2498CD45B7C}" srcOrd="3" destOrd="0" parTransId="{BF8C7872-43B2-46B4-86C9-F14F28EF658A}" sibTransId="{CE9DE936-E774-4002-90A0-6675D4427AE4}"/>
    <dgm:cxn modelId="{14835414-58FC-4513-8DE4-FABF2C987153}" type="presOf" srcId="{6CB2F954-157C-4653-8487-450C0DFE2B9B}" destId="{61DBEAB5-A30B-4C79-98DF-72608608E5A7}" srcOrd="1" destOrd="0" presId="urn:microsoft.com/office/officeart/2005/8/layout/radial1"/>
    <dgm:cxn modelId="{A365482E-91BF-4B31-8EAC-3D6E0D72433C}" type="presOf" srcId="{DA1D93EA-ECF9-40E5-B52B-69D8E18F02D9}" destId="{C5BB2440-C9E4-4F79-AE67-98D3D5F8F16F}" srcOrd="1" destOrd="0" presId="urn:microsoft.com/office/officeart/2005/8/layout/radial1"/>
    <dgm:cxn modelId="{1D62B7E5-D3EE-41D7-A8BC-E4B4A993B5BB}" type="presOf" srcId="{BF8C7872-43B2-46B4-86C9-F14F28EF658A}" destId="{613C3641-D667-4D8D-8260-5E1CAC7891C5}" srcOrd="1" destOrd="0" presId="urn:microsoft.com/office/officeart/2005/8/layout/radial1"/>
    <dgm:cxn modelId="{AD10A438-812B-4313-8A71-1CC30DD90140}" type="presOf" srcId="{6CB2F954-157C-4653-8487-450C0DFE2B9B}" destId="{2114FC25-2CF5-4900-B9DB-13CF8160EABA}" srcOrd="0" destOrd="0" presId="urn:microsoft.com/office/officeart/2005/8/layout/radial1"/>
    <dgm:cxn modelId="{B9D47BA3-A9BC-4F67-82F3-5642CFBED00E}" srcId="{643C0949-12E7-4B94-8D9A-1E7C9A373CCF}" destId="{AA49AF25-5C3B-4E4E-88E3-31F7E303F75F}" srcOrd="7" destOrd="0" parTransId="{DA1D93EA-ECF9-40E5-B52B-69D8E18F02D9}" sibTransId="{92B329BA-0E6E-4EB7-BBCB-457FCF1B1B65}"/>
    <dgm:cxn modelId="{9563ECE8-388B-4EAF-8F02-F37825610E56}" type="presOf" srcId="{C310FD78-F904-4F76-9B23-9D50BE8EA99B}" destId="{12EA1448-11BD-4456-AD21-024489ABA8A2}" srcOrd="1" destOrd="0" presId="urn:microsoft.com/office/officeart/2005/8/layout/radial1"/>
    <dgm:cxn modelId="{5B5389CD-66B7-4E72-8F40-9CF6B8E0A920}" type="presOf" srcId="{7924A3BB-AB78-4460-B72F-1E83AE69C8C3}" destId="{375E518A-1B61-4B20-9241-C5A70814A087}" srcOrd="1" destOrd="0" presId="urn:microsoft.com/office/officeart/2005/8/layout/radial1"/>
    <dgm:cxn modelId="{98035702-267C-4016-B84D-B61F60C5831B}" type="presOf" srcId="{47DBA2B2-F22C-4ECA-9D39-D2498CD45B7C}" destId="{342D91DF-AAE5-4DE9-9185-D42F639DC759}" srcOrd="0" destOrd="0" presId="urn:microsoft.com/office/officeart/2005/8/layout/radial1"/>
    <dgm:cxn modelId="{941D01FD-D5E7-484F-B1B2-45940747A1F7}" srcId="{BDF0A523-AEDD-4329-9F1D-BBCC4B62DA16}" destId="{643C0949-12E7-4B94-8D9A-1E7C9A373CCF}" srcOrd="0" destOrd="0" parTransId="{34625340-7CFC-44EB-97E7-7EECAC6869A8}" sibTransId="{92903295-D3AA-478F-8FAA-1C6E399865B6}"/>
    <dgm:cxn modelId="{775404EE-1100-42DB-B1C0-6F6E1BCEC22B}" type="presOf" srcId="{8D03DFFE-03CC-456E-AB97-C3BBE608FCAE}" destId="{2870DBED-5EFD-49B2-8B05-C3CB152DBF60}" srcOrd="0" destOrd="0" presId="urn:microsoft.com/office/officeart/2005/8/layout/radial1"/>
    <dgm:cxn modelId="{E10237B4-6224-40EA-82DF-EAA5DF09CF4F}" type="presOf" srcId="{6783CA57-AA96-47F2-88EF-DE9DB075398F}" destId="{FD4361B5-817B-4B05-9578-ADF4B661588F}" srcOrd="0" destOrd="0" presId="urn:microsoft.com/office/officeart/2005/8/layout/radial1"/>
    <dgm:cxn modelId="{A37429D7-2833-4DD2-A5C3-CE9AE8F802C0}" srcId="{643C0949-12E7-4B94-8D9A-1E7C9A373CCF}" destId="{0FD0C23F-5996-4500-9DED-AD59394E73FA}" srcOrd="2" destOrd="0" parTransId="{7924A3BB-AB78-4460-B72F-1E83AE69C8C3}" sibTransId="{B55801CA-6E50-4EF6-9EEB-66985F8DA7CA}"/>
    <dgm:cxn modelId="{5B31F90C-2A8E-4481-8DA4-FF587730EBB0}" type="presOf" srcId="{0FD0C23F-5996-4500-9DED-AD59394E73FA}" destId="{E2BB4019-385E-419B-99BD-C0BE65C109F1}" srcOrd="0" destOrd="0" presId="urn:microsoft.com/office/officeart/2005/8/layout/radial1"/>
    <dgm:cxn modelId="{9852F733-ED0C-4D45-9A4D-38655605E037}" type="presOf" srcId="{6783CA57-AA96-47F2-88EF-DE9DB075398F}" destId="{85A6CC15-C138-4B2D-A3F6-5C849C71F218}" srcOrd="1" destOrd="0" presId="urn:microsoft.com/office/officeart/2005/8/layout/radial1"/>
    <dgm:cxn modelId="{327C1865-7871-4652-97F4-E3E5ED48B1F2}" type="presOf" srcId="{3DC9641C-E216-4656-8E7C-FA20EA9A40B2}" destId="{E3704980-E1C6-4059-8C98-3868FE649CCA}" srcOrd="0" destOrd="0" presId="urn:microsoft.com/office/officeart/2005/8/layout/radial1"/>
    <dgm:cxn modelId="{BA87F63A-770D-41A3-B254-68D6599906AA}" type="presOf" srcId="{7924A3BB-AB78-4460-B72F-1E83AE69C8C3}" destId="{272BCD09-AA93-42BC-BE45-118FDBB85E6A}" srcOrd="0" destOrd="0" presId="urn:microsoft.com/office/officeart/2005/8/layout/radial1"/>
    <dgm:cxn modelId="{D2DEE1C7-6C6C-40ED-84C6-4DB6E95AC980}" srcId="{643C0949-12E7-4B94-8D9A-1E7C9A373CCF}" destId="{BE639011-EFBD-4F75-8C48-B579F11B1D5E}" srcOrd="5" destOrd="0" parTransId="{DF601F49-5CEA-4CE1-AF3C-AD863313B96D}" sibTransId="{E40CC500-90D3-417E-81CD-AE7B0F6E6201}"/>
    <dgm:cxn modelId="{12A9DBF8-D47C-4B70-9FD3-44A6F2E7A00A}" type="presOf" srcId="{DA1D93EA-ECF9-40E5-B52B-69D8E18F02D9}" destId="{9BF15E29-16DC-461B-825B-3EDECEC25927}" srcOrd="0" destOrd="0" presId="urn:microsoft.com/office/officeart/2005/8/layout/radial1"/>
    <dgm:cxn modelId="{A6AA33FE-E4D2-47EF-84EF-32B8224D5DD5}" srcId="{643C0949-12E7-4B94-8D9A-1E7C9A373CCF}" destId="{C839D3B0-F104-4EF9-92EB-7DE2FC972D49}" srcOrd="0" destOrd="0" parTransId="{6CB2F954-157C-4653-8487-450C0DFE2B9B}" sibTransId="{98439BB5-3A72-4F25-9CC2-004EBAF20424}"/>
    <dgm:cxn modelId="{3A7D5B09-62F1-4C52-8D2B-2F0E358FEF45}" type="presOf" srcId="{AA49AF25-5C3B-4E4E-88E3-31F7E303F75F}" destId="{11D6FA52-226B-4F9A-A420-E0EBEC41D7D2}" srcOrd="0" destOrd="0" presId="urn:microsoft.com/office/officeart/2005/8/layout/radial1"/>
    <dgm:cxn modelId="{84424B37-359E-49DC-AC64-7FEC1D734F4E}" type="presOf" srcId="{BF8C7872-43B2-46B4-86C9-F14F28EF658A}" destId="{AE4A20BE-E4F9-4EE2-AC29-B72A3441A726}" srcOrd="0" destOrd="0" presId="urn:microsoft.com/office/officeart/2005/8/layout/radial1"/>
    <dgm:cxn modelId="{14CDA199-5DCF-4FE4-848C-E2D4E08BC660}" type="presParOf" srcId="{CC145E52-9B87-41A6-B7E3-C4524D50E1DE}" destId="{46206F94-B9B3-4AF4-AB56-AAC8B09BF0C5}" srcOrd="0" destOrd="0" presId="urn:microsoft.com/office/officeart/2005/8/layout/radial1"/>
    <dgm:cxn modelId="{F7D622A1-65FD-498E-BF5F-5312CE51F701}" type="presParOf" srcId="{CC145E52-9B87-41A6-B7E3-C4524D50E1DE}" destId="{2114FC25-2CF5-4900-B9DB-13CF8160EABA}" srcOrd="1" destOrd="0" presId="urn:microsoft.com/office/officeart/2005/8/layout/radial1"/>
    <dgm:cxn modelId="{E76F7E68-F2C3-4C02-80F2-3F6D22825175}" type="presParOf" srcId="{2114FC25-2CF5-4900-B9DB-13CF8160EABA}" destId="{61DBEAB5-A30B-4C79-98DF-72608608E5A7}" srcOrd="0" destOrd="0" presId="urn:microsoft.com/office/officeart/2005/8/layout/radial1"/>
    <dgm:cxn modelId="{3F8A9734-D2E0-4820-8267-39F64FB10E0B}" type="presParOf" srcId="{CC145E52-9B87-41A6-B7E3-C4524D50E1DE}" destId="{06C96623-FEBF-438B-A88E-5734A6962AC9}" srcOrd="2" destOrd="0" presId="urn:microsoft.com/office/officeart/2005/8/layout/radial1"/>
    <dgm:cxn modelId="{29973793-1A6B-423C-93AE-4B8681CFFD15}" type="presParOf" srcId="{CC145E52-9B87-41A6-B7E3-C4524D50E1DE}" destId="{FD4361B5-817B-4B05-9578-ADF4B661588F}" srcOrd="3" destOrd="0" presId="urn:microsoft.com/office/officeart/2005/8/layout/radial1"/>
    <dgm:cxn modelId="{343197A9-53CC-4979-B6D0-B81B3339C1EA}" type="presParOf" srcId="{FD4361B5-817B-4B05-9578-ADF4B661588F}" destId="{85A6CC15-C138-4B2D-A3F6-5C849C71F218}" srcOrd="0" destOrd="0" presId="urn:microsoft.com/office/officeart/2005/8/layout/radial1"/>
    <dgm:cxn modelId="{60BBFF15-5E8A-4D32-8781-F55B9289D506}" type="presParOf" srcId="{CC145E52-9B87-41A6-B7E3-C4524D50E1DE}" destId="{E3704980-E1C6-4059-8C98-3868FE649CCA}" srcOrd="4" destOrd="0" presId="urn:microsoft.com/office/officeart/2005/8/layout/radial1"/>
    <dgm:cxn modelId="{32D3A060-64A7-45CE-B76A-BDDE1BF23DB8}" type="presParOf" srcId="{CC145E52-9B87-41A6-B7E3-C4524D50E1DE}" destId="{272BCD09-AA93-42BC-BE45-118FDBB85E6A}" srcOrd="5" destOrd="0" presId="urn:microsoft.com/office/officeart/2005/8/layout/radial1"/>
    <dgm:cxn modelId="{545DF3DA-EC69-402B-B076-909556895842}" type="presParOf" srcId="{272BCD09-AA93-42BC-BE45-118FDBB85E6A}" destId="{375E518A-1B61-4B20-9241-C5A70814A087}" srcOrd="0" destOrd="0" presId="urn:microsoft.com/office/officeart/2005/8/layout/radial1"/>
    <dgm:cxn modelId="{5237CF5C-C061-471D-AEA2-96CEEAE40983}" type="presParOf" srcId="{CC145E52-9B87-41A6-B7E3-C4524D50E1DE}" destId="{E2BB4019-385E-419B-99BD-C0BE65C109F1}" srcOrd="6" destOrd="0" presId="urn:microsoft.com/office/officeart/2005/8/layout/radial1"/>
    <dgm:cxn modelId="{4A67C0E5-6146-446A-852D-DCB606ADACD1}" type="presParOf" srcId="{CC145E52-9B87-41A6-B7E3-C4524D50E1DE}" destId="{AE4A20BE-E4F9-4EE2-AC29-B72A3441A726}" srcOrd="7" destOrd="0" presId="urn:microsoft.com/office/officeart/2005/8/layout/radial1"/>
    <dgm:cxn modelId="{A0A03B3D-D00A-45BF-910C-7F4D1C01270C}" type="presParOf" srcId="{AE4A20BE-E4F9-4EE2-AC29-B72A3441A726}" destId="{613C3641-D667-4D8D-8260-5E1CAC7891C5}" srcOrd="0" destOrd="0" presId="urn:microsoft.com/office/officeart/2005/8/layout/radial1"/>
    <dgm:cxn modelId="{7A68A7CE-0D91-4423-BD33-FADBE1718CF6}" type="presParOf" srcId="{CC145E52-9B87-41A6-B7E3-C4524D50E1DE}" destId="{342D91DF-AAE5-4DE9-9185-D42F639DC759}" srcOrd="8" destOrd="0" presId="urn:microsoft.com/office/officeart/2005/8/layout/radial1"/>
    <dgm:cxn modelId="{49C895EF-1080-42AF-800A-D043C3AFA2CC}" type="presParOf" srcId="{CC145E52-9B87-41A6-B7E3-C4524D50E1DE}" destId="{2870DBED-5EFD-49B2-8B05-C3CB152DBF60}" srcOrd="9" destOrd="0" presId="urn:microsoft.com/office/officeart/2005/8/layout/radial1"/>
    <dgm:cxn modelId="{03F20FBC-09AA-44AC-A63B-7752D8E526E7}" type="presParOf" srcId="{2870DBED-5EFD-49B2-8B05-C3CB152DBF60}" destId="{F781597D-8E99-44E5-9767-DA79F411C26C}" srcOrd="0" destOrd="0" presId="urn:microsoft.com/office/officeart/2005/8/layout/radial1"/>
    <dgm:cxn modelId="{B724660A-E6A5-4FC3-868B-591CB9E5FB20}" type="presParOf" srcId="{CC145E52-9B87-41A6-B7E3-C4524D50E1DE}" destId="{97A1F76F-BB84-4D04-8208-F7ADE5B2C077}" srcOrd="10" destOrd="0" presId="urn:microsoft.com/office/officeart/2005/8/layout/radial1"/>
    <dgm:cxn modelId="{91F9BA42-58C9-4328-87C0-BFB0F0F024B1}" type="presParOf" srcId="{CC145E52-9B87-41A6-B7E3-C4524D50E1DE}" destId="{E0BFB79E-6954-4F0E-A3F3-ED2B0B5B1A38}" srcOrd="11" destOrd="0" presId="urn:microsoft.com/office/officeart/2005/8/layout/radial1"/>
    <dgm:cxn modelId="{B5EA18D7-FDED-4A81-83ED-2A1D599225A6}" type="presParOf" srcId="{E0BFB79E-6954-4F0E-A3F3-ED2B0B5B1A38}" destId="{F08BFF45-7C58-4727-B0E7-74F78E097054}" srcOrd="0" destOrd="0" presId="urn:microsoft.com/office/officeart/2005/8/layout/radial1"/>
    <dgm:cxn modelId="{30F48560-1FFA-4761-9219-739D75A5A068}" type="presParOf" srcId="{CC145E52-9B87-41A6-B7E3-C4524D50E1DE}" destId="{F9AA89AB-19C9-47AD-9F02-F7F58FE2996D}" srcOrd="12" destOrd="0" presId="urn:microsoft.com/office/officeart/2005/8/layout/radial1"/>
    <dgm:cxn modelId="{71925DA3-405B-4B60-BD8D-0CA9E3463C7D}" type="presParOf" srcId="{CC145E52-9B87-41A6-B7E3-C4524D50E1DE}" destId="{1DBA4D4B-B3E4-43B6-80F6-6132FCB7CFB6}" srcOrd="13" destOrd="0" presId="urn:microsoft.com/office/officeart/2005/8/layout/radial1"/>
    <dgm:cxn modelId="{C1816EF2-AD5D-4E73-A47B-95DCAF6F6E38}" type="presParOf" srcId="{1DBA4D4B-B3E4-43B6-80F6-6132FCB7CFB6}" destId="{12EA1448-11BD-4456-AD21-024489ABA8A2}" srcOrd="0" destOrd="0" presId="urn:microsoft.com/office/officeart/2005/8/layout/radial1"/>
    <dgm:cxn modelId="{363B64BC-A9A1-4F80-8B62-3F5958590E47}" type="presParOf" srcId="{CC145E52-9B87-41A6-B7E3-C4524D50E1DE}" destId="{DBE3B0AB-AEC1-4D5B-B73C-FEE463F4C6A0}" srcOrd="14" destOrd="0" presId="urn:microsoft.com/office/officeart/2005/8/layout/radial1"/>
    <dgm:cxn modelId="{3910A579-9634-4210-978B-9CE50173A6E7}" type="presParOf" srcId="{CC145E52-9B87-41A6-B7E3-C4524D50E1DE}" destId="{9BF15E29-16DC-461B-825B-3EDECEC25927}" srcOrd="15" destOrd="0" presId="urn:microsoft.com/office/officeart/2005/8/layout/radial1"/>
    <dgm:cxn modelId="{6231A51C-BA54-4310-88E5-9E7AF230C87E}" type="presParOf" srcId="{9BF15E29-16DC-461B-825B-3EDECEC25927}" destId="{C5BB2440-C9E4-4F79-AE67-98D3D5F8F16F}" srcOrd="0" destOrd="0" presId="urn:microsoft.com/office/officeart/2005/8/layout/radial1"/>
    <dgm:cxn modelId="{EAD28302-56F2-4211-89EB-95D7797A65D2}" type="presParOf" srcId="{CC145E52-9B87-41A6-B7E3-C4524D50E1DE}" destId="{11D6FA52-226B-4F9A-A420-E0EBEC41D7D2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 smtClean="0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27686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āmas 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0464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2418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15281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704018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70688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ttēlu k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 smtClean="0"/>
              <a:t>Noklikšķiniet uz ikonas, lai pievienotu attēlu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 smtClean="0"/>
              <a:t>Noklikšķiniet uz ikonas, lai pievienotu attēlu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 smtClean="0"/>
              <a:t>Noklikšķiniet uz ikonas, lai pievienotu attēlu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894568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01273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590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9204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99654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83180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46631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8006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6274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69055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smtClean="0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 smtClean="0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9651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Rediģēt šablona teksta stilus</a:t>
            </a:r>
          </a:p>
          <a:p>
            <a:pPr lvl="1"/>
            <a:r>
              <a:rPr lang="lv-LV" smtClean="0"/>
              <a:t>Otrais līmenis</a:t>
            </a:r>
          </a:p>
          <a:p>
            <a:pPr lvl="2"/>
            <a:r>
              <a:rPr lang="lv-LV" smtClean="0"/>
              <a:t>Trešais līmenis</a:t>
            </a:r>
          </a:p>
          <a:p>
            <a:pPr lvl="3"/>
            <a:r>
              <a:rPr lang="lv-LV" smtClean="0"/>
              <a:t>Ceturtais līmenis</a:t>
            </a:r>
          </a:p>
          <a:p>
            <a:pPr lvl="4"/>
            <a:r>
              <a:rPr lang="lv-LV" smtClean="0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8A2F44-2EC6-4365-8C02-ED56032C4829}" type="datetimeFigureOut">
              <a:rPr lang="lv-LV" smtClean="0"/>
              <a:t>20.03.2014.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D462D-27DB-4927-BA74-DB36796D5A4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353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  <p:sldLayoutId id="2147483760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://www.worldmapper.org/display.php?selected=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hyperlink" Target="http://www.worldmapper.org/animations/internet_users_animation.html" TargetMode="Externa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4.w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hyperlink" Target="http://www.globalaizglitiba.lv/" TargetMode="External"/><Relationship Id="rId7" Type="http://schemas.openxmlformats.org/officeDocument/2006/relationships/hyperlink" Target="http://www.skolaskasateliti.lv/" TargetMode="External"/><Relationship Id="rId2" Type="http://schemas.openxmlformats.org/officeDocument/2006/relationships/hyperlink" Target="http://www.globalaizglitiba.lv/globala-dimensija/izpet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ip.edu.lv/" TargetMode="External"/><Relationship Id="rId5" Type="http://schemas.openxmlformats.org/officeDocument/2006/relationships/hyperlink" Target="http://www.ntz.lv/" TargetMode="External"/><Relationship Id="rId4" Type="http://schemas.openxmlformats.org/officeDocument/2006/relationships/hyperlink" Target="http://www.t2v.lv/" TargetMode="External"/><Relationship Id="rId9" Type="http://schemas.openxmlformats.org/officeDocument/2006/relationships/image" Target="../media/image1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file:///C:\Documents%20and%20Settings\Iveta%20Verse\Local%20Settings\Dita1\Local%20Settings\Temporary%20Internet%20Files\Logo_krasu_IAC.jpg" TargetMode="External"/><Relationship Id="rId7" Type="http://schemas.openxmlformats.org/officeDocument/2006/relationships/image" Target="../media/image9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>
          <a:xfrm>
            <a:off x="1371599" y="889005"/>
            <a:ext cx="9448800" cy="1825096"/>
          </a:xfrm>
        </p:spPr>
        <p:txBody>
          <a:bodyPr/>
          <a:lstStyle/>
          <a:p>
            <a:pPr algn="ctr"/>
            <a:r>
              <a:rPr lang="lv-LV" b="1" cap="none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Novada </a:t>
            </a:r>
            <a:br>
              <a:rPr lang="lv-LV" b="1" cap="none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</a:br>
            <a:r>
              <a:rPr lang="lv-LV" b="1" cap="none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metodiskā diena</a:t>
            </a:r>
            <a:endParaRPr lang="lv-LV" b="1" cap="none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627412" y="2887483"/>
            <a:ext cx="10675917" cy="685800"/>
          </a:xfrm>
        </p:spPr>
        <p:txBody>
          <a:bodyPr>
            <a:noAutofit/>
          </a:bodyPr>
          <a:lstStyle/>
          <a:p>
            <a:pPr algn="ctr"/>
            <a:r>
              <a:rPr lang="lv-LV" sz="3600" b="1" dirty="0" smtClean="0"/>
              <a:t>Audzināšanas darba speciālistu darba grupa</a:t>
            </a:r>
            <a:endParaRPr lang="lv-LV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933205" y="5118265"/>
            <a:ext cx="3162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Tukums</a:t>
            </a:r>
          </a:p>
          <a:p>
            <a:r>
              <a:rPr lang="lv-LV" dirty="0" smtClean="0"/>
              <a:t>2014.gada 19.martā</a:t>
            </a:r>
            <a:endParaRPr lang="lv-LV" dirty="0"/>
          </a:p>
        </p:txBody>
      </p:sp>
      <p:sp>
        <p:nvSpPr>
          <p:cNvPr id="5" name="TextBox 4"/>
          <p:cNvSpPr txBox="1"/>
          <p:nvPr/>
        </p:nvSpPr>
        <p:spPr>
          <a:xfrm>
            <a:off x="5545777" y="6068292"/>
            <a:ext cx="647205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Tukuma novada audzināšanas darba speciālistu </a:t>
            </a:r>
          </a:p>
          <a:p>
            <a:r>
              <a:rPr lang="lv-LV" dirty="0" smtClean="0"/>
              <a:t>MA vadītāja Evita </a:t>
            </a:r>
            <a:r>
              <a:rPr lang="lv-LV" dirty="0" err="1" smtClean="0"/>
              <a:t>Korna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83738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512" y="260648"/>
            <a:ext cx="542925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136" y="21139"/>
            <a:ext cx="2843088" cy="4088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857" y="3344060"/>
            <a:ext cx="4247979" cy="344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4712" y="3878383"/>
            <a:ext cx="4787958" cy="2707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GD_LV_co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1" y="-1"/>
            <a:ext cx="2347131" cy="119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12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77671" y="1637730"/>
            <a:ext cx="11368585" cy="4527573"/>
          </a:xfrm>
        </p:spPr>
        <p:txBody>
          <a:bodyPr/>
          <a:lstStyle/>
          <a:p>
            <a:r>
              <a:rPr lang="lv-LV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Globāl</a:t>
            </a:r>
            <a:r>
              <a:rPr lang="lv-LV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lv-LV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izglīt</a:t>
            </a:r>
            <a:r>
              <a:rPr lang="lv-LV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ī</a:t>
            </a:r>
            <a:r>
              <a:rPr lang="lv-LV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atver cilvēkiem </a:t>
            </a:r>
            <a:r>
              <a:rPr 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acis pasaules </a:t>
            </a:r>
            <a: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realitātei </a:t>
            </a:r>
            <a:r>
              <a:rPr 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aicina </a:t>
            </a:r>
            <a:r>
              <a:rPr lang="fi-FI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</a:t>
            </a:r>
            <a: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ņ</a:t>
            </a:r>
            <a:r>
              <a:rPr lang="fi-FI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 </a:t>
            </a:r>
            <a:r>
              <a:rPr lang="fi-FI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veidot pasauli, </a:t>
            </a:r>
            <a:r>
              <a:rPr lang="fi-FI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</a:t>
            </a:r>
            <a: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fi-FI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i-FI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valda </a:t>
            </a:r>
            <a:r>
              <a:rPr lang="fi-FI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taisn</a:t>
            </a:r>
            <a: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ī</a:t>
            </a:r>
            <a:r>
              <a:rPr lang="fi-FI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gums,</a:t>
            </a:r>
            <a: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vienlīdzība </a:t>
            </a:r>
            <a:r>
              <a:rPr 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tiek </a:t>
            </a:r>
            <a:r>
              <a:rPr lang="lv-LV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ievērotas cilvēktiesības</a:t>
            </a:r>
            <a:r>
              <a:rPr lang="lv-LV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r">
              <a:buNone/>
            </a:pPr>
            <a:endParaRPr lang="lv-LV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lv-LV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Mārstrihtas</a:t>
            </a:r>
            <a:r>
              <a:rPr lang="lv-LV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Globāl</a:t>
            </a:r>
            <a:r>
              <a:rPr lang="lv-LV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lv-LV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izglīt</a:t>
            </a:r>
            <a:r>
              <a:rPr lang="lv-LV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ī</a:t>
            </a:r>
            <a:r>
              <a:rPr lang="lv-LV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 deklar</a:t>
            </a:r>
            <a:r>
              <a:rPr lang="lv-LV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ā</a:t>
            </a:r>
            <a:r>
              <a:rPr lang="lv-LV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cija</a:t>
            </a:r>
            <a:endParaRPr lang="lv-LV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GD_LV_c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084" y="0"/>
            <a:ext cx="2256430" cy="11532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0898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13314" name="Picture 2" descr="http://spi3uk.itvnet.lv/upload/articles/32/324842/images/Latvija-pasaules-acim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049" y="151641"/>
            <a:ext cx="10059537" cy="670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GD_LV_c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1" y="-1"/>
            <a:ext cx="2347131" cy="119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0523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919536" y="21674"/>
            <a:ext cx="8280920" cy="784140"/>
          </a:xfrm>
        </p:spPr>
        <p:txBody>
          <a:bodyPr/>
          <a:lstStyle/>
          <a:p>
            <a:pPr algn="ctr"/>
            <a:r>
              <a:rPr lang="lv-LV" sz="3200" b="1" dirty="0" smtClean="0"/>
              <a:t>Pasaule  - iedzīvotāju skaits </a:t>
            </a:r>
            <a:r>
              <a:rPr lang="lv-LV" dirty="0" smtClean="0"/>
              <a:t>(2000)</a:t>
            </a:r>
            <a:endParaRPr lang="lv-LV" dirty="0"/>
          </a:p>
        </p:txBody>
      </p:sp>
      <p:sp>
        <p:nvSpPr>
          <p:cNvPr id="4" name="TextBox 3"/>
          <p:cNvSpPr txBox="1"/>
          <p:nvPr/>
        </p:nvSpPr>
        <p:spPr>
          <a:xfrm>
            <a:off x="2255366" y="6416610"/>
            <a:ext cx="79450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hlinkClick r:id="rId2"/>
              </a:rPr>
              <a:t>http://www.worldmapper.org/display.php?selected=2</a:t>
            </a:r>
            <a:endParaRPr lang="lv-LV" dirty="0"/>
          </a:p>
        </p:txBody>
      </p:sp>
      <p:pic>
        <p:nvPicPr>
          <p:cNvPr id="17413" name="Picture 5" descr="http://www.worldmapper.org/images/smallpng/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83" y="1092239"/>
            <a:ext cx="10235821" cy="5037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GD_LV_c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1" y="-1"/>
            <a:ext cx="2347131" cy="119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326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4631671" y="210124"/>
            <a:ext cx="6914335" cy="792088"/>
          </a:xfrm>
        </p:spPr>
        <p:txBody>
          <a:bodyPr/>
          <a:lstStyle/>
          <a:p>
            <a:r>
              <a:rPr lang="lv-LV" sz="3200" b="1" dirty="0" smtClean="0"/>
              <a:t>Pasaule – interneta lietotāji </a:t>
            </a:r>
            <a:r>
              <a:rPr lang="lv-LV" dirty="0" smtClean="0"/>
              <a:t>(2000)</a:t>
            </a:r>
            <a:endParaRPr lang="lv-LV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528" y="980728"/>
            <a:ext cx="862850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545" y="2411644"/>
            <a:ext cx="8660487" cy="14454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5546" y="3847897"/>
            <a:ext cx="8660487" cy="1437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89527" y="6065741"/>
            <a:ext cx="7404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>
                <a:hlinkClick r:id="rId5"/>
              </a:rPr>
              <a:t>http://www.worldmapper.org/animations/internet_users_animation.html</a:t>
            </a:r>
            <a:endParaRPr lang="lv-LV" dirty="0"/>
          </a:p>
        </p:txBody>
      </p:sp>
      <p:pic>
        <p:nvPicPr>
          <p:cNvPr id="7" name="Picture 3" descr="GD_LV_col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1" y="-1"/>
            <a:ext cx="2347131" cy="119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37149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T2V\AppData\Local\Microsoft\Windows\Temporary Internet Files\Content.IE5\7I2SA2XH\dglxasset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-30359"/>
            <a:ext cx="10385946" cy="690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895600" y="138407"/>
            <a:ext cx="8610600" cy="1293028"/>
          </a:xfrm>
        </p:spPr>
        <p:txBody>
          <a:bodyPr/>
          <a:lstStyle/>
          <a:p>
            <a:pPr algn="ctr"/>
            <a:r>
              <a:rPr lang="lv-LV" b="1" dirty="0" smtClean="0">
                <a:solidFill>
                  <a:srgbClr val="FFFF00"/>
                </a:solidFill>
              </a:rPr>
              <a:t>Kopsavilkums</a:t>
            </a:r>
            <a:r>
              <a:rPr lang="lv-LV" dirty="0" smtClean="0">
                <a:solidFill>
                  <a:srgbClr val="FFFF00"/>
                </a:solidFill>
              </a:rPr>
              <a:t> </a:t>
            </a:r>
            <a:endParaRPr lang="lv-LV" dirty="0">
              <a:solidFill>
                <a:srgbClr val="FFFF00"/>
              </a:solidFill>
            </a:endParaRP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914400" y="1828800"/>
            <a:ext cx="10385946" cy="4696544"/>
          </a:xfrm>
        </p:spPr>
        <p:txBody>
          <a:bodyPr>
            <a:normAutofit/>
          </a:bodyPr>
          <a:lstStyle/>
          <a:p>
            <a:r>
              <a:rPr lang="it-I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Glob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ā</a:t>
            </a:r>
            <a:r>
              <a:rPr lang="it-I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l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ā</a:t>
            </a:r>
            <a:r>
              <a:rPr lang="it-I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izgl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ī</a:t>
            </a:r>
            <a:r>
              <a:rPr lang="it-I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ī</a:t>
            </a:r>
            <a:r>
              <a:rPr lang="it-IT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ba </a:t>
            </a:r>
            <a:r>
              <a:rPr lang="it-IT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rosina </a:t>
            </a:r>
            <a:r>
              <a:rPr lang="it-IT" sz="3200" b="1" dirty="0" smtClean="0">
                <a:solidFill>
                  <a:srgbClr val="FFC000"/>
                </a:solidFill>
              </a:rPr>
              <a:t>iepaz</a:t>
            </a:r>
            <a:r>
              <a:rPr lang="lv-LV" sz="3200" b="1" dirty="0" smtClean="0">
                <a:solidFill>
                  <a:srgbClr val="FFC000"/>
                </a:solidFill>
              </a:rPr>
              <a:t>ī</a:t>
            </a:r>
            <a:r>
              <a:rPr lang="it-IT" sz="3200" b="1" dirty="0" smtClean="0">
                <a:solidFill>
                  <a:srgbClr val="FFC000"/>
                </a:solidFill>
              </a:rPr>
              <a:t>t </a:t>
            </a:r>
            <a:r>
              <a:rPr lang="it-IT" sz="3200" b="1" dirty="0">
                <a:solidFill>
                  <a:srgbClr val="FFC000"/>
                </a:solidFill>
              </a:rPr>
              <a:t>un </a:t>
            </a:r>
            <a:r>
              <a:rPr lang="it-IT" sz="3200" b="1" dirty="0" smtClean="0">
                <a:solidFill>
                  <a:srgbClr val="FFC000"/>
                </a:solidFill>
              </a:rPr>
              <a:t>izzin</a:t>
            </a:r>
            <a:r>
              <a:rPr lang="lv-LV" sz="3200" b="1" dirty="0" smtClean="0">
                <a:solidFill>
                  <a:srgbClr val="FFC000"/>
                </a:solidFill>
              </a:rPr>
              <a:t>ā</a:t>
            </a:r>
            <a:r>
              <a:rPr lang="it-IT" sz="3200" b="1" dirty="0" smtClean="0">
                <a:solidFill>
                  <a:srgbClr val="FFC000"/>
                </a:solidFill>
              </a:rPr>
              <a:t>t,</a:t>
            </a:r>
            <a:r>
              <a:rPr lang="lv-LV" sz="3200" b="1" dirty="0" smtClean="0">
                <a:solidFill>
                  <a:srgbClr val="FFC000"/>
                </a:solidFill>
              </a:rPr>
              <a:t> </a:t>
            </a:r>
            <a:r>
              <a:rPr lang="fr-FR" sz="3200" b="1" dirty="0" smtClean="0">
                <a:solidFill>
                  <a:srgbClr val="FFC000"/>
                </a:solidFill>
              </a:rPr>
              <a:t>diskut</a:t>
            </a:r>
            <a:r>
              <a:rPr lang="lv-LV" sz="3200" b="1" dirty="0" smtClean="0">
                <a:solidFill>
                  <a:srgbClr val="FFC000"/>
                </a:solidFill>
              </a:rPr>
              <a:t>ē</a:t>
            </a:r>
            <a:r>
              <a:rPr lang="fr-FR" sz="3200" b="1" dirty="0" smtClean="0">
                <a:solidFill>
                  <a:srgbClr val="FFC000"/>
                </a:solidFill>
              </a:rPr>
              <a:t>t </a:t>
            </a:r>
            <a:r>
              <a:rPr lang="fr-FR" sz="3200" b="1" dirty="0">
                <a:solidFill>
                  <a:srgbClr val="FFC000"/>
                </a:solidFill>
              </a:rPr>
              <a:t>un </a:t>
            </a:r>
            <a:r>
              <a:rPr lang="fr-FR" sz="3200" b="1" dirty="0" smtClean="0">
                <a:solidFill>
                  <a:srgbClr val="FFC000"/>
                </a:solidFill>
              </a:rPr>
              <a:t>dom</a:t>
            </a:r>
            <a:r>
              <a:rPr lang="lv-LV" sz="3200" b="1" dirty="0" smtClean="0">
                <a:solidFill>
                  <a:srgbClr val="FFC000"/>
                </a:solidFill>
              </a:rPr>
              <a:t>ā</a:t>
            </a:r>
            <a:r>
              <a:rPr lang="fr-FR" sz="3200" b="1" dirty="0" smtClean="0">
                <a:solidFill>
                  <a:srgbClr val="FFC000"/>
                </a:solidFill>
              </a:rPr>
              <a:t>t</a:t>
            </a:r>
            <a:r>
              <a:rPr lang="fr-FR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r-FR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par to, kurp </a:t>
            </a:r>
            <a:r>
              <a:rPr lang="fr-FR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ē</a:t>
            </a:r>
            <a:r>
              <a:rPr lang="fr-FR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eja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 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(att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ī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st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ā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mies</a:t>
            </a:r>
            <a:r>
              <a:rPr lang="fi-FI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) un kas notiek 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pasaul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ē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</a:p>
          <a:p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ā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fi-FI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tas </a:t>
            </a:r>
            <a:r>
              <a:rPr lang="fi-FI" sz="3200" b="1" dirty="0" smtClean="0">
                <a:solidFill>
                  <a:srgbClr val="FFC000"/>
                </a:solidFill>
              </a:rPr>
              <a:t>ietekm</a:t>
            </a:r>
            <a:r>
              <a:rPr lang="lv-LV" sz="3200" b="1" dirty="0" smtClean="0">
                <a:solidFill>
                  <a:srgbClr val="FFC000"/>
                </a:solidFill>
              </a:rPr>
              <a:t>ē</a:t>
            </a:r>
            <a:r>
              <a:rPr lang="fi-FI" sz="3200" b="1" dirty="0" smtClean="0">
                <a:solidFill>
                  <a:srgbClr val="FFC000"/>
                </a:solidFill>
              </a:rPr>
              <a:t> </a:t>
            </a:r>
            <a:r>
              <a:rPr lang="fi-FI" sz="3200" b="1" dirty="0">
                <a:solidFill>
                  <a:srgbClr val="FFC000"/>
                </a:solidFill>
              </a:rPr>
              <a:t>mani</a:t>
            </a:r>
            <a:r>
              <a:rPr lang="fi-FI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manus 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tuv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ā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kos un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manu reģionu un </a:t>
            </a:r>
            <a:r>
              <a:rPr lang="es-ES" sz="3200" b="1" dirty="0" smtClean="0">
                <a:solidFill>
                  <a:srgbClr val="FFC000"/>
                </a:solidFill>
              </a:rPr>
              <a:t>k</a:t>
            </a:r>
            <a:r>
              <a:rPr lang="lv-LV" sz="3200" b="1" dirty="0" smtClean="0">
                <a:solidFill>
                  <a:srgbClr val="FFC000"/>
                </a:solidFill>
              </a:rPr>
              <a:t>ā</a:t>
            </a:r>
            <a:r>
              <a:rPr lang="es-ES" sz="3200" b="1" dirty="0" smtClean="0">
                <a:solidFill>
                  <a:srgbClr val="FFC000"/>
                </a:solidFill>
              </a:rPr>
              <a:t> </a:t>
            </a:r>
            <a:r>
              <a:rPr lang="es-ES" sz="3200" b="1" dirty="0">
                <a:solidFill>
                  <a:srgbClr val="FFC000"/>
                </a:solidFill>
              </a:rPr>
              <a:t>es </a:t>
            </a:r>
            <a:r>
              <a:rPr lang="es-ES" sz="3200" b="1" dirty="0" smtClean="0">
                <a:solidFill>
                  <a:srgbClr val="FFC000"/>
                </a:solidFill>
              </a:rPr>
              <a:t>ietekm</a:t>
            </a:r>
            <a:r>
              <a:rPr lang="lv-LV" sz="3200" b="1" dirty="0" smtClean="0">
                <a:solidFill>
                  <a:srgbClr val="FFC000"/>
                </a:solidFill>
              </a:rPr>
              <a:t>ē</a:t>
            </a:r>
            <a:r>
              <a:rPr lang="es-ES" sz="3200" b="1" dirty="0" smtClean="0">
                <a:solidFill>
                  <a:srgbClr val="FFC000"/>
                </a:solidFill>
              </a:rPr>
              <a:t>ju </a:t>
            </a:r>
            <a:r>
              <a:rPr lang="es-E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cilv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ē</a:t>
            </a:r>
            <a:r>
              <a:rPr lang="es-E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kus </a:t>
            </a:r>
            <a:r>
              <a:rPr lang="es-E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 procesus 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ā</a:t>
            </a:r>
            <a:r>
              <a:rPr lang="es-ES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rpus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Latvijas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r>
              <a:rPr lang="fi-FI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ko </a:t>
            </a:r>
            <a:r>
              <a:rPr lang="fi-FI" sz="3200" b="1" dirty="0">
                <a:solidFill>
                  <a:srgbClr val="FFC000"/>
                </a:solidFill>
              </a:rPr>
              <a:t>es varu </a:t>
            </a:r>
            <a:r>
              <a:rPr lang="fi-FI" sz="3200" b="1" dirty="0" smtClean="0">
                <a:solidFill>
                  <a:srgbClr val="FFC000"/>
                </a:solidFill>
              </a:rPr>
              <a:t>dar</a:t>
            </a:r>
            <a:r>
              <a:rPr lang="lv-LV" sz="3200" b="1" dirty="0" smtClean="0">
                <a:solidFill>
                  <a:srgbClr val="FFC000"/>
                </a:solidFill>
              </a:rPr>
              <a:t>ī</a:t>
            </a:r>
            <a:r>
              <a:rPr lang="fi-FI" sz="3200" b="1" dirty="0" smtClean="0">
                <a:solidFill>
                  <a:srgbClr val="FFC000"/>
                </a:solidFill>
              </a:rPr>
              <a:t>t</a:t>
            </a:r>
            <a:r>
              <a:rPr lang="fi-FI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, lai pasaule 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</a:t>
            </a:r>
            <a:r>
              <a:rPr lang="lv-LV" sz="3200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ļ</a:t>
            </a:r>
            <a:r>
              <a:rPr lang="lv-LV" sz="3200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ū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 lab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ā</a:t>
            </a:r>
            <a:r>
              <a:rPr lang="fi-FI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(ne </a:t>
            </a:r>
            <a:r>
              <a:rPr lang="lv-LV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tikai man, bet visiem</a:t>
            </a:r>
            <a:r>
              <a:rPr lang="lv-LV" sz="3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).</a:t>
            </a:r>
          </a:p>
          <a:p>
            <a:pPr marL="0" indent="0" algn="ctr">
              <a:buNone/>
            </a:pPr>
            <a:r>
              <a:rPr lang="lv-LV" sz="4800" b="1" dirty="0" smtClean="0">
                <a:solidFill>
                  <a:srgbClr val="FFFF00"/>
                </a:solidFill>
              </a:rPr>
              <a:t>PASAULE IR MŪSU ROKĀS.</a:t>
            </a:r>
            <a:endParaRPr lang="lv-LV" sz="4800" b="1" dirty="0">
              <a:solidFill>
                <a:srgbClr val="FFFF00"/>
              </a:solidFill>
            </a:endParaRPr>
          </a:p>
        </p:txBody>
      </p:sp>
      <p:pic>
        <p:nvPicPr>
          <p:cNvPr id="4" name="Picture 3" descr="GD_LV_c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1" y="-1"/>
            <a:ext cx="2347131" cy="1199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537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 descr="C:\Users\T2V\AppData\Local\Microsoft\Windows\Temporary Internet Files\Content.IE5\7N1RW65J\MC900071181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7450" y="341195"/>
            <a:ext cx="2494230" cy="214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atura vietturis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4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Glob</a:t>
            </a:r>
            <a:r>
              <a:rPr lang="lv-LV" sz="4800" dirty="0">
                <a:latin typeface="Arial Black" panose="020B0A04020102020204" pitchFamily="34" charset="0"/>
                <a:cs typeface="Times New Roman" panose="02020603050405020304" pitchFamily="18" charset="0"/>
              </a:rPr>
              <a:t>ā</a:t>
            </a:r>
            <a:r>
              <a:rPr lang="lv-LV" sz="4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l</a:t>
            </a:r>
            <a:r>
              <a:rPr lang="lv-LV" sz="4800" dirty="0">
                <a:latin typeface="Arial Black" panose="020B0A04020102020204" pitchFamily="34" charset="0"/>
                <a:cs typeface="Times New Roman" panose="02020603050405020304" pitchFamily="18" charset="0"/>
              </a:rPr>
              <a:t>ā </a:t>
            </a:r>
            <a:r>
              <a:rPr lang="lv-LV" sz="4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izgl</a:t>
            </a:r>
            <a:r>
              <a:rPr lang="lv-LV" sz="4800" dirty="0">
                <a:latin typeface="Arial Black" panose="020B0A04020102020204" pitchFamily="34" charset="0"/>
                <a:cs typeface="Times New Roman" panose="02020603050405020304" pitchFamily="18" charset="0"/>
              </a:rPr>
              <a:t>ī</a:t>
            </a:r>
            <a:r>
              <a:rPr lang="lv-LV" sz="4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t</a:t>
            </a:r>
            <a:r>
              <a:rPr lang="lv-LV" sz="4800" dirty="0">
                <a:latin typeface="Arial Black" panose="020B0A04020102020204" pitchFamily="34" charset="0"/>
                <a:cs typeface="Times New Roman" panose="02020603050405020304" pitchFamily="18" charset="0"/>
              </a:rPr>
              <a:t>ī</a:t>
            </a:r>
            <a:r>
              <a:rPr lang="lv-LV" sz="4800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ba </a:t>
            </a:r>
          </a:p>
          <a:p>
            <a:pPr marL="0" indent="0" algn="ctr">
              <a:buNone/>
            </a:pPr>
            <a:r>
              <a:rPr lang="lv-LV" sz="4800" dirty="0">
                <a:latin typeface="Arial Black" panose="020B0A04020102020204" pitchFamily="34" charset="0"/>
                <a:cs typeface="Times New Roman" panose="02020603050405020304" pitchFamily="18" charset="0"/>
              </a:rPr>
              <a:t>sniedz iespēju uzzināt, </a:t>
            </a:r>
          </a:p>
          <a:p>
            <a:pPr marL="0" indent="0" algn="ctr">
              <a:buNone/>
            </a:pPr>
            <a:r>
              <a:rPr lang="lv-LV" sz="4800" dirty="0">
                <a:latin typeface="Arial Black" panose="020B0A04020102020204" pitchFamily="34" charset="0"/>
                <a:cs typeface="Times New Roman" panose="02020603050405020304" pitchFamily="18" charset="0"/>
              </a:rPr>
              <a:t>kā dzīvot </a:t>
            </a:r>
          </a:p>
          <a:p>
            <a:pPr marL="0" indent="0" algn="ctr">
              <a:buNone/>
            </a:pPr>
            <a:r>
              <a:rPr lang="lv-LV" sz="4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lab</a:t>
            </a:r>
            <a:r>
              <a:rPr lang="lv-LV" sz="4800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ā</a:t>
            </a:r>
            <a:r>
              <a:rPr lang="lv-LV" sz="4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 lab</a:t>
            </a:r>
            <a:r>
              <a:rPr lang="lv-LV" sz="4800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ā</a:t>
            </a:r>
            <a:r>
              <a:rPr lang="lv-LV" sz="4800" b="1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k</a:t>
            </a:r>
            <a:r>
              <a:rPr lang="lv-LV" sz="4800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ā </a:t>
            </a:r>
            <a:r>
              <a:rPr lang="lv-LV" sz="48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pasaul</a:t>
            </a:r>
            <a:r>
              <a:rPr lang="lv-LV" sz="4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ē </a:t>
            </a:r>
          </a:p>
          <a:p>
            <a:pPr marL="0" indent="0" algn="ctr">
              <a:buNone/>
            </a:pPr>
            <a:r>
              <a:rPr lang="lv-LV" sz="48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labākiem cilvēkiem</a:t>
            </a:r>
            <a:endParaRPr lang="lv-LV" sz="48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 descr="GD_LV_c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40"/>
            <a:ext cx="2230834" cy="1140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 descr="C:\Users\T2V\AppData\Local\Microsoft\Windows\Temporary Internet Files\Content.IE5\KMVE718U\MC900200273[1].wm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274259"/>
            <a:ext cx="1815998" cy="1583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0496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5158" y="6196084"/>
            <a:ext cx="12186842" cy="661916"/>
          </a:xfrm>
        </p:spPr>
        <p:txBody>
          <a:bodyPr>
            <a:normAutofit lnSpcReduction="10000"/>
          </a:bodyPr>
          <a:lstStyle/>
          <a:p>
            <a:r>
              <a:rPr lang="lv-LV" dirty="0" smtClean="0"/>
              <a:t>Neredzīgie, zilonim pieskaroties, katrs sajuta ko citu. Gudrais teica, ka jāaptausta viss, lai saprastu, kas tas ir.</a:t>
            </a:r>
            <a:endParaRPr lang="lv-LV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1188" y="-1"/>
            <a:ext cx="9680812" cy="6187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GD_LV_c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8" y="-1"/>
            <a:ext cx="2296383" cy="1173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850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359696" y="274638"/>
            <a:ext cx="8832304" cy="1143000"/>
          </a:xfrm>
        </p:spPr>
        <p:txBody>
          <a:bodyPr>
            <a:normAutofit fontScale="90000"/>
          </a:bodyPr>
          <a:lstStyle/>
          <a:p>
            <a:r>
              <a:rPr lang="lv-LV" b="1" dirty="0" smtClean="0"/>
              <a:t>8 attīstības / globālās izglītības satura pamatjautājumi</a:t>
            </a:r>
            <a:endParaRPr lang="lv-LV" b="1" dirty="0"/>
          </a:p>
        </p:txBody>
      </p:sp>
      <p:pic>
        <p:nvPicPr>
          <p:cNvPr id="4" name="Picture 3" descr="GD_LV_c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2296383" cy="1173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Satura vietturis 7"/>
          <p:cNvGraphicFramePr>
            <a:graphicFrameLocks noGrp="1"/>
          </p:cNvGraphicFramePr>
          <p:nvPr>
            <p:ph idx="1"/>
            <p:extLst/>
          </p:nvPr>
        </p:nvGraphicFramePr>
        <p:xfrm>
          <a:off x="1524000" y="1556792"/>
          <a:ext cx="9144000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1396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415983" y="55890"/>
            <a:ext cx="8229600" cy="1143000"/>
          </a:xfrm>
        </p:spPr>
        <p:txBody>
          <a:bodyPr/>
          <a:lstStyle/>
          <a:p>
            <a:r>
              <a:rPr lang="lv-LV" b="1" dirty="0" smtClean="0"/>
              <a:t>Galvenās tēmas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45660" y="1268760"/>
            <a:ext cx="11946340" cy="5328592"/>
          </a:xfrm>
        </p:spPr>
        <p:txBody>
          <a:bodyPr>
            <a:noAutofit/>
          </a:bodyPr>
          <a:lstStyle/>
          <a:p>
            <a:r>
              <a:rPr lang="lv-LV" sz="2800" b="1" dirty="0" smtClean="0"/>
              <a:t>Globalizācija</a:t>
            </a:r>
            <a:r>
              <a:rPr lang="lv-LV" sz="2800" b="1" dirty="0"/>
              <a:t>, </a:t>
            </a:r>
            <a:r>
              <a:rPr lang="lv-LV" sz="2800" b="1" dirty="0" smtClean="0"/>
              <a:t>globalizācijas </a:t>
            </a:r>
            <a:r>
              <a:rPr lang="lv-LV" sz="2800" b="1" dirty="0"/>
              <a:t>ietekme</a:t>
            </a:r>
          </a:p>
          <a:p>
            <a:r>
              <a:rPr lang="lv-LV" sz="2800" b="1" dirty="0" smtClean="0"/>
              <a:t>Globālās kopsakarības </a:t>
            </a:r>
            <a:r>
              <a:rPr lang="lv-LV" sz="2800" b="1" dirty="0"/>
              <a:t>– </a:t>
            </a:r>
            <a:r>
              <a:rPr lang="lv-LV" sz="2800" b="1" dirty="0" smtClean="0"/>
              <a:t>cilvēku</a:t>
            </a:r>
            <a:r>
              <a:rPr lang="lv-LV" sz="2800" b="1" dirty="0"/>
              <a:t>, valstu un </a:t>
            </a:r>
            <a:r>
              <a:rPr lang="lv-LV" sz="2800" b="1" dirty="0" smtClean="0"/>
              <a:t>procesu savstarpējā saistība</a:t>
            </a:r>
            <a:endParaRPr lang="lv-LV" sz="2800" b="1" dirty="0"/>
          </a:p>
          <a:p>
            <a:r>
              <a:rPr lang="lv-LV" sz="2800" b="1" dirty="0" smtClean="0"/>
              <a:t>Migrācija</a:t>
            </a:r>
            <a:endParaRPr lang="lv-LV" sz="2800" b="1" dirty="0"/>
          </a:p>
          <a:p>
            <a:r>
              <a:rPr lang="lv-LV" sz="2800" b="1" dirty="0" smtClean="0"/>
              <a:t>Dažādība</a:t>
            </a:r>
            <a:r>
              <a:rPr lang="lv-LV" sz="2800" b="1" dirty="0"/>
              <a:t>, </a:t>
            </a:r>
            <a:r>
              <a:rPr lang="lv-LV" sz="2800" b="1" dirty="0" err="1" smtClean="0"/>
              <a:t>starpkultūru</a:t>
            </a:r>
            <a:r>
              <a:rPr lang="lv-LV" sz="2800" b="1" dirty="0" smtClean="0"/>
              <a:t> attiecības </a:t>
            </a:r>
            <a:r>
              <a:rPr lang="lv-LV" sz="2800" b="1" dirty="0"/>
              <a:t>un </a:t>
            </a:r>
            <a:r>
              <a:rPr lang="lv-LV" sz="2800" b="1" dirty="0" smtClean="0"/>
              <a:t>komunikācija</a:t>
            </a:r>
            <a:endParaRPr lang="lv-LV" sz="2800" b="1" dirty="0"/>
          </a:p>
          <a:p>
            <a:r>
              <a:rPr lang="lv-LV" sz="2800" b="1" dirty="0" smtClean="0"/>
              <a:t>Vides </a:t>
            </a:r>
            <a:r>
              <a:rPr lang="lv-LV" sz="2800" b="1" dirty="0"/>
              <a:t>un klimata </a:t>
            </a:r>
            <a:r>
              <a:rPr lang="lv-LV" sz="2800" b="1" dirty="0" smtClean="0"/>
              <a:t>pārmaiņu jautājumi</a:t>
            </a:r>
            <a:endParaRPr lang="lv-LV" sz="2800" b="1" dirty="0"/>
          </a:p>
          <a:p>
            <a:r>
              <a:rPr lang="lv-LV" sz="2800" b="1" dirty="0" smtClean="0"/>
              <a:t>Ilgtspējīga attīstība</a:t>
            </a:r>
            <a:endParaRPr lang="lv-LV" sz="2800" b="1" dirty="0"/>
          </a:p>
          <a:p>
            <a:r>
              <a:rPr lang="lv-LV" sz="2800" b="1" dirty="0" smtClean="0"/>
              <a:t>Miers </a:t>
            </a:r>
            <a:r>
              <a:rPr lang="lv-LV" sz="2800" b="1" dirty="0"/>
              <a:t>un konfliktu </a:t>
            </a:r>
            <a:r>
              <a:rPr lang="lv-LV" sz="2800" b="1" dirty="0" smtClean="0"/>
              <a:t>risināšana</a:t>
            </a:r>
            <a:endParaRPr lang="lv-LV" sz="2800" b="1" dirty="0"/>
          </a:p>
          <a:p>
            <a:r>
              <a:rPr lang="lv-LV" sz="2800" b="1" dirty="0" smtClean="0"/>
              <a:t>Taisnīgums pasaulē </a:t>
            </a:r>
            <a:r>
              <a:rPr lang="lv-LV" sz="2800" b="1" dirty="0"/>
              <a:t>un </a:t>
            </a:r>
            <a:r>
              <a:rPr lang="lv-LV" sz="2800" b="1" dirty="0" smtClean="0"/>
              <a:t>solidaritāte</a:t>
            </a:r>
            <a:endParaRPr lang="lv-LV" sz="2800" b="1" dirty="0"/>
          </a:p>
          <a:p>
            <a:r>
              <a:rPr lang="lv-LV" sz="2800" b="1" dirty="0" smtClean="0"/>
              <a:t>Starpvalstu ekonomiskās attiecības</a:t>
            </a:r>
            <a:r>
              <a:rPr lang="lv-LV" sz="2800" b="1" dirty="0"/>
              <a:t>, </a:t>
            </a:r>
            <a:r>
              <a:rPr lang="lv-LV" sz="2800" b="1" dirty="0" smtClean="0"/>
              <a:t>godīga tirdzniecība</a:t>
            </a:r>
            <a:endParaRPr lang="lv-LV" sz="2800" b="1" dirty="0"/>
          </a:p>
          <a:p>
            <a:r>
              <a:rPr lang="lv-LV" sz="2800" b="1" dirty="0" smtClean="0"/>
              <a:t>Godprātīga </a:t>
            </a:r>
            <a:r>
              <a:rPr lang="lv-LV" sz="2800" b="1" dirty="0"/>
              <a:t>valstu </a:t>
            </a:r>
            <a:r>
              <a:rPr lang="lv-LV" sz="2800" b="1" dirty="0" smtClean="0"/>
              <a:t>sadarbība</a:t>
            </a:r>
            <a:endParaRPr lang="lv-LV" sz="2800" b="1" dirty="0"/>
          </a:p>
        </p:txBody>
      </p:sp>
      <p:pic>
        <p:nvPicPr>
          <p:cNvPr id="4" name="Picture 3" descr="GD_LV_c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2142699" cy="1095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95876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954977" y="206233"/>
            <a:ext cx="8610600" cy="1293028"/>
          </a:xfrm>
        </p:spPr>
        <p:txBody>
          <a:bodyPr/>
          <a:lstStyle/>
          <a:p>
            <a:r>
              <a:rPr lang="lv-LV" b="1" dirty="0">
                <a:solidFill>
                  <a:srgbClr val="C00000"/>
                </a:solidFill>
              </a:rPr>
              <a:t>Metodisko DARBU tēmas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61257" y="1638796"/>
            <a:ext cx="11815948" cy="5219204"/>
          </a:xfrm>
        </p:spPr>
        <p:txBody>
          <a:bodyPr>
            <a:normAutofit/>
          </a:bodyPr>
          <a:lstStyle/>
          <a:p>
            <a:pPr lvl="1"/>
            <a:r>
              <a:rPr lang="lv-LV" sz="3600" b="1" dirty="0"/>
              <a:t>IKT izmantošana dažādu audzināšanas tēmu </a:t>
            </a:r>
            <a:r>
              <a:rPr lang="lv-LV" sz="3600" b="1" dirty="0" smtClean="0"/>
              <a:t>apguvē:</a:t>
            </a:r>
          </a:p>
          <a:p>
            <a:pPr lvl="2"/>
            <a:r>
              <a:rPr lang="lv-LV" sz="2200" b="1" dirty="0" smtClean="0">
                <a:solidFill>
                  <a:srgbClr val="C00000"/>
                </a:solidFill>
              </a:rPr>
              <a:t>veselības </a:t>
            </a:r>
            <a:r>
              <a:rPr lang="lv-LV" sz="2200" b="1" dirty="0">
                <a:solidFill>
                  <a:srgbClr val="C00000"/>
                </a:solidFill>
              </a:rPr>
              <a:t>un </a:t>
            </a:r>
            <a:r>
              <a:rPr lang="lv-LV" sz="2200" b="1" dirty="0" err="1">
                <a:solidFill>
                  <a:srgbClr val="C00000"/>
                </a:solidFill>
              </a:rPr>
              <a:t>cilvēkdrošības</a:t>
            </a:r>
            <a:r>
              <a:rPr lang="lv-LV" sz="2200" b="1" dirty="0">
                <a:solidFill>
                  <a:srgbClr val="C00000"/>
                </a:solidFill>
              </a:rPr>
              <a:t> </a:t>
            </a:r>
            <a:r>
              <a:rPr lang="lv-LV" sz="2200" dirty="0"/>
              <a:t>jautājumi un </a:t>
            </a:r>
            <a:r>
              <a:rPr lang="lv-LV" sz="2200" b="1" dirty="0">
                <a:solidFill>
                  <a:srgbClr val="C00000"/>
                </a:solidFill>
              </a:rPr>
              <a:t>atbildīga attieksme un rīcība </a:t>
            </a:r>
            <a:r>
              <a:rPr lang="lv-LV" sz="2200" dirty="0"/>
              <a:t>ikdienas </a:t>
            </a:r>
            <a:r>
              <a:rPr lang="lv-LV" sz="2200" dirty="0" smtClean="0"/>
              <a:t>situācijās;</a:t>
            </a:r>
          </a:p>
          <a:p>
            <a:pPr lvl="2"/>
            <a:r>
              <a:rPr lang="lv-LV" sz="2200" dirty="0" smtClean="0"/>
              <a:t>skolēnu</a:t>
            </a:r>
            <a:r>
              <a:rPr lang="lv-LV" sz="2200" dirty="0"/>
              <a:t>, viņu ģimeņu un pedagogu </a:t>
            </a:r>
            <a:r>
              <a:rPr lang="lv-LV" sz="2200" b="1" dirty="0">
                <a:solidFill>
                  <a:srgbClr val="C00000"/>
                </a:solidFill>
              </a:rPr>
              <a:t>pilsoniskā līdzdalība </a:t>
            </a:r>
            <a:r>
              <a:rPr lang="lv-LV" sz="2200" dirty="0"/>
              <a:t>skolas un vietējās kopienas izglītības un kultūrvides </a:t>
            </a:r>
            <a:r>
              <a:rPr lang="lv-LV" sz="2200" dirty="0" smtClean="0"/>
              <a:t>veidošanā;</a:t>
            </a:r>
          </a:p>
          <a:p>
            <a:pPr lvl="2"/>
            <a:r>
              <a:rPr lang="lv-LV" sz="2200" b="1" dirty="0" smtClean="0">
                <a:solidFill>
                  <a:srgbClr val="C00000"/>
                </a:solidFill>
              </a:rPr>
              <a:t>patriotisms </a:t>
            </a:r>
            <a:r>
              <a:rPr lang="lv-LV" sz="2200" b="1" dirty="0">
                <a:solidFill>
                  <a:srgbClr val="C00000"/>
                </a:solidFill>
              </a:rPr>
              <a:t>un valstiskā identitāte</a:t>
            </a:r>
            <a:r>
              <a:rPr lang="lv-LV" sz="2200" dirty="0"/>
              <a:t>.</a:t>
            </a:r>
          </a:p>
          <a:p>
            <a:pPr lvl="1"/>
            <a:r>
              <a:rPr lang="lv-LV" sz="3600" b="1" dirty="0"/>
              <a:t>Audzināšanas tēmu </a:t>
            </a:r>
            <a:r>
              <a:rPr lang="lv-LV" sz="2400" b="1" dirty="0"/>
              <a:t>(veselība, </a:t>
            </a:r>
            <a:r>
              <a:rPr lang="lv-LV" sz="2400" b="1" dirty="0" err="1"/>
              <a:t>cilvēkdrošība</a:t>
            </a:r>
            <a:r>
              <a:rPr lang="lv-LV" sz="2400" b="1" dirty="0"/>
              <a:t>, pilsoniskā līdzdalība, patriotisms u.c. obligātās un ieteicamās tēmas)</a:t>
            </a:r>
            <a:r>
              <a:rPr lang="lv-LV" sz="3600" b="1" dirty="0"/>
              <a:t> integrēšana mācību priekšmetu stundās</a:t>
            </a:r>
            <a:r>
              <a:rPr lang="lv-LV" sz="3600" b="1" dirty="0" smtClean="0"/>
              <a:t>.</a:t>
            </a:r>
            <a:endParaRPr lang="lv-LV" sz="3600" b="1" dirty="0"/>
          </a:p>
        </p:txBody>
      </p:sp>
    </p:spTree>
    <p:extLst>
      <p:ext uri="{BB962C8B-B14F-4D97-AF65-F5344CB8AC3E}">
        <p14:creationId xmlns:p14="http://schemas.microsoft.com/office/powerpoint/2010/main" val="2159388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439236" y="177421"/>
            <a:ext cx="8652680" cy="1879980"/>
          </a:xfrm>
        </p:spPr>
        <p:txBody>
          <a:bodyPr>
            <a:normAutofit fontScale="90000"/>
          </a:bodyPr>
          <a:lstStyle/>
          <a:p>
            <a:r>
              <a:rPr lang="lv-LV" b="1" dirty="0" smtClean="0"/>
              <a:t>Globālā izglītība soci</a:t>
            </a:r>
            <a:r>
              <a:rPr lang="lv-LV" b="1" dirty="0"/>
              <a:t>ā</a:t>
            </a:r>
            <a:r>
              <a:rPr lang="lv-LV" b="1" dirty="0" smtClean="0"/>
              <a:t>lo zinātņu māc</a:t>
            </a:r>
            <a:r>
              <a:rPr lang="lv-LV" b="1" dirty="0"/>
              <a:t>ī</a:t>
            </a:r>
            <a:r>
              <a:rPr lang="lv-LV" b="1" dirty="0" smtClean="0"/>
              <a:t>bu </a:t>
            </a:r>
            <a:r>
              <a:rPr lang="lv-LV" b="1" dirty="0"/>
              <a:t>priekšmetu standartos</a:t>
            </a:r>
            <a:br>
              <a:rPr lang="lv-LV" b="1" dirty="0"/>
            </a:br>
            <a:r>
              <a:rPr lang="lv-LV" b="1" dirty="0" smtClean="0"/>
              <a:t>pamatizglītīb</a:t>
            </a:r>
            <a:r>
              <a:rPr lang="lv-LV" b="1" dirty="0"/>
              <a:t>ā</a:t>
            </a:r>
            <a:r>
              <a:rPr lang="lv-LV" dirty="0" smtClean="0"/>
              <a:t> </a:t>
            </a:r>
            <a:r>
              <a:rPr lang="lv-LV" dirty="0"/>
              <a:t>(skaits)</a:t>
            </a:r>
          </a:p>
        </p:txBody>
      </p:sp>
      <p:pic>
        <p:nvPicPr>
          <p:cNvPr id="4" name="Satura vietturis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2382" y="1787058"/>
            <a:ext cx="8396060" cy="2525635"/>
          </a:xfrm>
          <a:prstGeom prst="rect">
            <a:avLst/>
          </a:prstGeom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3418" y="4312693"/>
            <a:ext cx="8213987" cy="2470866"/>
          </a:xfrm>
          <a:prstGeom prst="rect">
            <a:avLst/>
          </a:prstGeom>
        </p:spPr>
      </p:pic>
      <p:pic>
        <p:nvPicPr>
          <p:cNvPr id="6" name="Picture 3" descr="GD_LV_c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757"/>
            <a:ext cx="2210937" cy="113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671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909668" y="426748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lv-LV" b="1" dirty="0"/>
              <a:t>Globālā izglītība sociālo zinātņu mācību priekšmetu standartos</a:t>
            </a:r>
            <a:br>
              <a:rPr lang="lv-LV" b="1" dirty="0"/>
            </a:br>
            <a:r>
              <a:rPr lang="lv-LV" b="1" dirty="0" smtClean="0"/>
              <a:t>vispārējā vidējā izglītībā</a:t>
            </a:r>
            <a:r>
              <a:rPr lang="lv-LV" dirty="0" smtClean="0"/>
              <a:t> </a:t>
            </a:r>
            <a:r>
              <a:rPr lang="lv-LV" dirty="0"/>
              <a:t>(skaits)</a:t>
            </a:r>
          </a:p>
        </p:txBody>
      </p:sp>
      <p:graphicFrame>
        <p:nvGraphicFramePr>
          <p:cNvPr id="8" name="Satura vietturi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16895005"/>
              </p:ext>
            </p:extLst>
          </p:nvPr>
        </p:nvGraphicFramePr>
        <p:xfrm>
          <a:off x="393895" y="2057401"/>
          <a:ext cx="11798105" cy="48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Picture 3" descr="GD_LV_c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757"/>
            <a:ext cx="2210937" cy="113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47346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414215" y="286702"/>
            <a:ext cx="8610600" cy="1293028"/>
          </a:xfrm>
        </p:spPr>
        <p:txBody>
          <a:bodyPr/>
          <a:lstStyle/>
          <a:p>
            <a:r>
              <a:rPr lang="lv-LV" b="1" dirty="0"/>
              <a:t>G</a:t>
            </a:r>
            <a:r>
              <a:rPr lang="lv-LV" b="1" dirty="0" smtClean="0"/>
              <a:t>LOBĀLĀS IZGLĪTĪBAS INTEGRĒŠANAS IESPĒJAS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86603" y="1774208"/>
            <a:ext cx="11738212" cy="4967786"/>
          </a:xfrm>
        </p:spPr>
        <p:txBody>
          <a:bodyPr>
            <a:noAutofit/>
          </a:bodyPr>
          <a:lstStyle/>
          <a:p>
            <a:r>
              <a:rPr lang="lv-LV" sz="2800" b="1" dirty="0" smtClean="0"/>
              <a:t>Mācību </a:t>
            </a:r>
            <a:r>
              <a:rPr lang="lv-LV" sz="2800" b="1" dirty="0"/>
              <a:t>stundas, </a:t>
            </a:r>
            <a:r>
              <a:rPr lang="lv-LV" sz="2800" b="1" dirty="0" smtClean="0"/>
              <a:t>dažādu mācību </a:t>
            </a:r>
            <a:r>
              <a:rPr lang="lv-LV" sz="2800" b="1" dirty="0"/>
              <a:t>priekšmetu </a:t>
            </a:r>
            <a:r>
              <a:rPr lang="lv-LV" sz="2800" b="1" dirty="0" smtClean="0"/>
              <a:t>apvienotas stundas </a:t>
            </a:r>
            <a:r>
              <a:rPr lang="lv-LV" sz="2800" dirty="0"/>
              <a:t>(</a:t>
            </a:r>
            <a:r>
              <a:rPr lang="lv-LV" sz="2800" dirty="0" smtClean="0"/>
              <a:t>kopīga tēma).</a:t>
            </a:r>
            <a:endParaRPr lang="lv-LV" sz="2800" dirty="0"/>
          </a:p>
          <a:p>
            <a:r>
              <a:rPr lang="sv-SE" sz="2800" b="1" dirty="0" smtClean="0"/>
              <a:t>Atseviš</a:t>
            </a:r>
            <a:r>
              <a:rPr lang="lv-LV" sz="2800" b="1" dirty="0" smtClean="0"/>
              <a:t>ķ</a:t>
            </a:r>
            <a:r>
              <a:rPr lang="sv-SE" sz="2800" b="1" dirty="0" smtClean="0"/>
              <a:t>as aktivit</a:t>
            </a:r>
            <a:r>
              <a:rPr lang="lv-LV" sz="2800" b="1" dirty="0" smtClean="0"/>
              <a:t>ā</a:t>
            </a:r>
            <a:r>
              <a:rPr lang="sv-SE" sz="2800" b="1" dirty="0" smtClean="0"/>
              <a:t>tes skol</a:t>
            </a:r>
            <a:r>
              <a:rPr lang="lv-LV" sz="2800" b="1" dirty="0" smtClean="0"/>
              <a:t>ā</a:t>
            </a:r>
            <a:r>
              <a:rPr lang="sv-SE" sz="2800" b="1" dirty="0" smtClean="0"/>
              <a:t> </a:t>
            </a:r>
            <a:r>
              <a:rPr lang="sv-SE" sz="2800" dirty="0"/>
              <a:t>(</a:t>
            </a:r>
            <a:r>
              <a:rPr lang="sv-SE" sz="2800" dirty="0" smtClean="0"/>
              <a:t>tematisk</a:t>
            </a:r>
            <a:r>
              <a:rPr lang="lv-LV" sz="2800" dirty="0" smtClean="0"/>
              <a:t>ā</a:t>
            </a:r>
            <a:r>
              <a:rPr lang="sv-SE" sz="2800" dirty="0" smtClean="0"/>
              <a:t>s dienas,</a:t>
            </a:r>
            <a:r>
              <a:rPr lang="lv-LV" sz="2800" dirty="0" smtClean="0"/>
              <a:t> pasākumi</a:t>
            </a:r>
            <a:r>
              <a:rPr lang="lv-LV" sz="2800" dirty="0"/>
              <a:t>, projektu </a:t>
            </a:r>
            <a:r>
              <a:rPr lang="lv-LV" sz="2800" dirty="0" smtClean="0"/>
              <a:t>nedēļa).</a:t>
            </a:r>
            <a:endParaRPr lang="lv-LV" sz="2800" dirty="0"/>
          </a:p>
          <a:p>
            <a:r>
              <a:rPr lang="sv-SE" sz="2800" b="1" dirty="0" smtClean="0"/>
              <a:t>Sadarb</a:t>
            </a:r>
            <a:r>
              <a:rPr lang="lv-LV" sz="2800" b="1" dirty="0" smtClean="0"/>
              <a:t>ī</a:t>
            </a:r>
            <a:r>
              <a:rPr lang="sv-SE" sz="2800" b="1" dirty="0" smtClean="0"/>
              <a:t>bas </a:t>
            </a:r>
            <a:r>
              <a:rPr lang="sv-SE" sz="2800" b="1" dirty="0"/>
              <a:t>projekti </a:t>
            </a:r>
            <a:r>
              <a:rPr lang="sv-SE" sz="2800" dirty="0"/>
              <a:t>un </a:t>
            </a:r>
            <a:r>
              <a:rPr lang="sv-SE" sz="2800" dirty="0" smtClean="0"/>
              <a:t>aktivit</a:t>
            </a:r>
            <a:r>
              <a:rPr lang="lv-LV" sz="2800" dirty="0" smtClean="0"/>
              <a:t>ā</a:t>
            </a:r>
            <a:r>
              <a:rPr lang="sv-SE" sz="2800" dirty="0" smtClean="0"/>
              <a:t>tes </a:t>
            </a:r>
            <a:r>
              <a:rPr lang="sv-SE" sz="2800" dirty="0"/>
              <a:t>ar </a:t>
            </a:r>
            <a:r>
              <a:rPr lang="sv-SE" sz="2800" dirty="0" smtClean="0"/>
              <a:t>cit</a:t>
            </a:r>
            <a:r>
              <a:rPr lang="lv-LV" sz="2800" dirty="0" smtClean="0"/>
              <a:t>ā</a:t>
            </a:r>
            <a:r>
              <a:rPr lang="sv-SE" sz="2800" dirty="0" smtClean="0"/>
              <a:t>m skol</a:t>
            </a:r>
            <a:r>
              <a:rPr lang="lv-LV" sz="2800" dirty="0" smtClean="0"/>
              <a:t>ā</a:t>
            </a:r>
            <a:r>
              <a:rPr lang="sv-SE" sz="2800" dirty="0" smtClean="0"/>
              <a:t>m</a:t>
            </a:r>
            <a:r>
              <a:rPr lang="lv-LV" sz="2800" dirty="0"/>
              <a:t> </a:t>
            </a:r>
            <a:r>
              <a:rPr lang="lv-LV" sz="2800" dirty="0" smtClean="0"/>
              <a:t>reģionā, valstī </a:t>
            </a:r>
            <a:r>
              <a:rPr lang="lv-LV" sz="2800" dirty="0"/>
              <a:t>un </a:t>
            </a:r>
            <a:r>
              <a:rPr lang="lv-LV" sz="2800" dirty="0" smtClean="0"/>
              <a:t>ārvalstīs.</a:t>
            </a:r>
            <a:endParaRPr lang="lv-LV" sz="2800" dirty="0"/>
          </a:p>
          <a:p>
            <a:r>
              <a:rPr lang="lv-LV" sz="2800" b="1" dirty="0" smtClean="0"/>
              <a:t>Skolas attīstības vīzija</a:t>
            </a:r>
            <a:r>
              <a:rPr lang="lv-LV" sz="2800" b="1" dirty="0"/>
              <a:t>, </a:t>
            </a:r>
            <a:r>
              <a:rPr lang="lv-LV" sz="2800" b="1" dirty="0" smtClean="0"/>
              <a:t>plāns </a:t>
            </a:r>
            <a:r>
              <a:rPr lang="lv-LV" sz="2800" b="1" dirty="0"/>
              <a:t>un </a:t>
            </a:r>
            <a:r>
              <a:rPr lang="lv-LV" sz="2800" b="1" dirty="0" smtClean="0"/>
              <a:t>vērtības</a:t>
            </a:r>
            <a:r>
              <a:rPr lang="lv-LV" sz="2800" dirty="0" smtClean="0"/>
              <a:t>.</a:t>
            </a:r>
            <a:endParaRPr lang="lv-LV" sz="2800" dirty="0"/>
          </a:p>
          <a:p>
            <a:r>
              <a:rPr lang="sv-SE" sz="2800" b="1" dirty="0" smtClean="0"/>
              <a:t>Skolas </a:t>
            </a:r>
            <a:r>
              <a:rPr lang="sv-SE" sz="2800" b="1" dirty="0"/>
              <a:t>ikdienas </a:t>
            </a:r>
            <a:r>
              <a:rPr lang="sv-SE" sz="2800" b="1" dirty="0" smtClean="0"/>
              <a:t>aktivit</a:t>
            </a:r>
            <a:r>
              <a:rPr lang="lv-LV" sz="2800" b="1" dirty="0" smtClean="0"/>
              <a:t>ā</a:t>
            </a:r>
            <a:r>
              <a:rPr lang="sv-SE" sz="2800" b="1" dirty="0" smtClean="0"/>
              <a:t>tes </a:t>
            </a:r>
            <a:r>
              <a:rPr lang="sv-SE" sz="2800" dirty="0"/>
              <a:t>(skolas </a:t>
            </a:r>
            <a:r>
              <a:rPr lang="sv-SE" sz="2800" dirty="0" smtClean="0"/>
              <a:t>kafejn</a:t>
            </a:r>
            <a:r>
              <a:rPr lang="lv-LV" sz="2800" dirty="0" smtClean="0"/>
              <a:t>ī</a:t>
            </a:r>
            <a:r>
              <a:rPr lang="sv-SE" sz="2800" dirty="0" smtClean="0"/>
              <a:t>ca)</a:t>
            </a:r>
            <a:r>
              <a:rPr lang="lv-LV" sz="2800" dirty="0" smtClean="0"/>
              <a:t>.</a:t>
            </a:r>
            <a:endParaRPr lang="sv-SE" sz="2800" dirty="0"/>
          </a:p>
          <a:p>
            <a:r>
              <a:rPr lang="lv-LV" sz="2800" dirty="0" smtClean="0"/>
              <a:t>Viesu</a:t>
            </a:r>
            <a:r>
              <a:rPr lang="lv-LV" sz="2800" dirty="0"/>
              <a:t>, ekspertu </a:t>
            </a:r>
            <a:r>
              <a:rPr lang="lv-LV" sz="2800" b="1" dirty="0" smtClean="0"/>
              <a:t>vizītes skolā</a:t>
            </a:r>
            <a:r>
              <a:rPr lang="lv-LV" sz="2800" dirty="0" smtClean="0"/>
              <a:t>.</a:t>
            </a:r>
            <a:endParaRPr lang="lv-LV" sz="2800" dirty="0"/>
          </a:p>
          <a:p>
            <a:r>
              <a:rPr lang="lv-LV" sz="2800" dirty="0" smtClean="0"/>
              <a:t>Skolas iniciētas </a:t>
            </a:r>
            <a:r>
              <a:rPr lang="lv-LV" sz="2800" b="1" dirty="0" smtClean="0"/>
              <a:t>aktivitātes vietējā kopienā, sadarbojoties dažādām grupām</a:t>
            </a:r>
            <a:r>
              <a:rPr lang="lv-LV" sz="2800" dirty="0" smtClean="0"/>
              <a:t> </a:t>
            </a:r>
            <a:r>
              <a:rPr lang="lv-LV" sz="2800" dirty="0"/>
              <a:t>(</a:t>
            </a:r>
            <a:r>
              <a:rPr lang="lv-LV" sz="2800" dirty="0" smtClean="0"/>
              <a:t>skolēni</a:t>
            </a:r>
            <a:r>
              <a:rPr lang="lv-LV" sz="2800" dirty="0"/>
              <a:t>, </a:t>
            </a:r>
            <a:r>
              <a:rPr lang="lv-LV" sz="2800" dirty="0" smtClean="0"/>
              <a:t>skolotāji</a:t>
            </a:r>
            <a:r>
              <a:rPr lang="lv-LV" sz="2800" dirty="0"/>
              <a:t>, </a:t>
            </a:r>
            <a:r>
              <a:rPr lang="lv-LV" sz="2800" dirty="0" smtClean="0"/>
              <a:t>vecāki</a:t>
            </a:r>
            <a:r>
              <a:rPr lang="lv-LV" sz="2800" dirty="0"/>
              <a:t>, NVO</a:t>
            </a:r>
            <a:r>
              <a:rPr lang="lv-LV" sz="2800" dirty="0" smtClean="0"/>
              <a:t>).</a:t>
            </a:r>
            <a:endParaRPr lang="lv-LV" sz="2800" dirty="0"/>
          </a:p>
        </p:txBody>
      </p:sp>
      <p:pic>
        <p:nvPicPr>
          <p:cNvPr id="4" name="Picture 3" descr="GD_LV_c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757"/>
            <a:ext cx="2210937" cy="113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1625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209499" y="136577"/>
            <a:ext cx="8610600" cy="1293028"/>
          </a:xfrm>
        </p:spPr>
        <p:txBody>
          <a:bodyPr/>
          <a:lstStyle/>
          <a:p>
            <a:r>
              <a:rPr lang="lv-LV" b="1" dirty="0" smtClean="0"/>
              <a:t>Projekta nodarbību un metodisko materiālu temati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86603" y="1429605"/>
            <a:ext cx="11723427" cy="5428396"/>
          </a:xfrm>
        </p:spPr>
        <p:txBody>
          <a:bodyPr>
            <a:normAutofit lnSpcReduction="10000"/>
          </a:bodyPr>
          <a:lstStyle/>
          <a:p>
            <a:r>
              <a:rPr lang="lv-LV" sz="2400" b="1" dirty="0" smtClean="0"/>
              <a:t>Globālā izglītība, tās saturiskās jomas un vieta mācību procesā </a:t>
            </a:r>
            <a:r>
              <a:rPr lang="lv-LV" sz="2400" dirty="0" smtClean="0"/>
              <a:t>(MA praktiskā nodarbība pedagogiem, jebkura mācību priekšmeta tēmas ievadā) </a:t>
            </a:r>
          </a:p>
          <a:p>
            <a:r>
              <a:rPr lang="lv-LV" sz="2400" b="1" dirty="0" smtClean="0"/>
              <a:t>Sociālā un ekoloģiskā atbildība </a:t>
            </a:r>
            <a:r>
              <a:rPr lang="lv-LV" sz="2400" dirty="0" smtClean="0"/>
              <a:t>(politika un tiesības, sociālās zinības, </a:t>
            </a:r>
            <a:r>
              <a:rPr lang="lv-LV" sz="2400" dirty="0" err="1" smtClean="0"/>
              <a:t>dabaszinības</a:t>
            </a:r>
            <a:r>
              <a:rPr lang="lv-LV" sz="2400" dirty="0" smtClean="0"/>
              <a:t>, klases stundas, vides interešu izglītība, ģeogrāfija)</a:t>
            </a:r>
          </a:p>
          <a:p>
            <a:r>
              <a:rPr lang="lv-LV" sz="2400" b="1" dirty="0" smtClean="0"/>
              <a:t>Globalizācijas procesi. Globalizācijas izaicinājumi un </a:t>
            </a:r>
            <a:r>
              <a:rPr lang="lv-LV" sz="2400" b="1" dirty="0"/>
              <a:t>iespējas </a:t>
            </a:r>
            <a:r>
              <a:rPr lang="lv-LV" sz="2400" dirty="0"/>
              <a:t>(MA praktiskā nodarbība, sociālās zinības, </a:t>
            </a:r>
            <a:r>
              <a:rPr lang="lv-LV" sz="2400" dirty="0" smtClean="0"/>
              <a:t>filozofija, ģeogrāfija, ekonomika, </a:t>
            </a:r>
            <a:r>
              <a:rPr lang="lv-LV" sz="2400" dirty="0"/>
              <a:t>latviešu </a:t>
            </a:r>
            <a:r>
              <a:rPr lang="lv-LV" sz="2400" dirty="0" smtClean="0"/>
              <a:t>valodā, literatūrā, ētika, sports, informātika, klases stundas, </a:t>
            </a:r>
            <a:r>
              <a:rPr lang="lv-LV" sz="2400" dirty="0"/>
              <a:t>vides interešu </a:t>
            </a:r>
            <a:r>
              <a:rPr lang="lv-LV" sz="2400" dirty="0" smtClean="0"/>
              <a:t>izglītība, matemātika) </a:t>
            </a:r>
          </a:p>
          <a:p>
            <a:r>
              <a:rPr lang="lv-LV" sz="2400" b="1" dirty="0" smtClean="0"/>
              <a:t>Drošības un taisnīguma jautājumi globālajā izglītībā</a:t>
            </a:r>
            <a:r>
              <a:rPr lang="lv-LV" sz="2400" dirty="0" smtClean="0"/>
              <a:t>:</a:t>
            </a:r>
          </a:p>
          <a:p>
            <a:pPr lvl="1"/>
            <a:r>
              <a:rPr lang="lv-LV" sz="2400" b="1" dirty="0" smtClean="0"/>
              <a:t>Drošība un konflikti</a:t>
            </a:r>
            <a:r>
              <a:rPr lang="lv-LV" sz="2400" dirty="0" smtClean="0"/>
              <a:t>, (politika un tiesības, vēsture, sociālās zinības, ētika, ekonomika, klases stundas)</a:t>
            </a:r>
          </a:p>
          <a:p>
            <a:pPr lvl="1"/>
            <a:r>
              <a:rPr lang="lv-LV" sz="2400" b="1" dirty="0" smtClean="0"/>
              <a:t>Kāpēc bērni neiet skolā? </a:t>
            </a:r>
            <a:r>
              <a:rPr lang="lv-LV" sz="2400" dirty="0" smtClean="0"/>
              <a:t>(sociālās zinības, klases stundas – karjeras izglītība, angļu valoda)</a:t>
            </a:r>
          </a:p>
          <a:p>
            <a:pPr lvl="1"/>
            <a:r>
              <a:rPr lang="lv-LV" sz="2400" b="1" dirty="0" smtClean="0"/>
              <a:t>Noziegumam pa pēdām… </a:t>
            </a:r>
            <a:r>
              <a:rPr lang="lv-LV" sz="2400" dirty="0" smtClean="0"/>
              <a:t>(sociālās zinības, politika un tiesības)</a:t>
            </a:r>
          </a:p>
          <a:p>
            <a:endParaRPr lang="lv-LV" dirty="0" smtClean="0"/>
          </a:p>
          <a:p>
            <a:endParaRPr lang="lv-LV" dirty="0"/>
          </a:p>
        </p:txBody>
      </p:sp>
      <p:pic>
        <p:nvPicPr>
          <p:cNvPr id="4" name="Picture 3" descr="GD_LV_c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2142699" cy="1095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31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414215" y="163871"/>
            <a:ext cx="8610600" cy="1293028"/>
          </a:xfrm>
        </p:spPr>
        <p:txBody>
          <a:bodyPr/>
          <a:lstStyle/>
          <a:p>
            <a:r>
              <a:rPr lang="lv-LV" b="1" dirty="0"/>
              <a:t>Projekta nodarbību un metodisko materiālu temati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86603" y="1651380"/>
            <a:ext cx="11738211" cy="5049672"/>
          </a:xfrm>
        </p:spPr>
        <p:txBody>
          <a:bodyPr>
            <a:normAutofit fontScale="92500" lnSpcReduction="20000"/>
          </a:bodyPr>
          <a:lstStyle/>
          <a:p>
            <a:r>
              <a:rPr lang="lv-LV" sz="3600" b="1" dirty="0"/>
              <a:t>Mana skola mainīgajā pasaulē </a:t>
            </a:r>
            <a:r>
              <a:rPr lang="lv-LV" sz="3600" dirty="0"/>
              <a:t>(skolas kolektīva izpētei, skolas tradīciju un resursu apzināšana)</a:t>
            </a:r>
          </a:p>
          <a:p>
            <a:r>
              <a:rPr lang="lv-LV" sz="3600" b="1" dirty="0"/>
              <a:t>Cilvēku un notikumu mijiedarbība </a:t>
            </a:r>
            <a:r>
              <a:rPr lang="lv-LV" sz="3600" dirty="0"/>
              <a:t>(sociālās zinības, klases stundas, ģeogrāfija, </a:t>
            </a:r>
            <a:r>
              <a:rPr lang="lv-LV" sz="3600" dirty="0" err="1"/>
              <a:t>dabaszinības</a:t>
            </a:r>
            <a:r>
              <a:rPr lang="lv-LV" sz="3600" dirty="0"/>
              <a:t>, bioloģija, angļu valoda, matemātika)</a:t>
            </a:r>
          </a:p>
          <a:p>
            <a:r>
              <a:rPr lang="lv-LV" sz="3600" b="1" dirty="0"/>
              <a:t>Kā mēs viens otru redzam: stereotipi </a:t>
            </a:r>
            <a:r>
              <a:rPr lang="lv-LV" sz="3600" dirty="0"/>
              <a:t>(ētika, vēsture 11.kl., latviešu valoda 11.kl., </a:t>
            </a:r>
            <a:r>
              <a:rPr lang="lv-LV" sz="3600" dirty="0" err="1"/>
              <a:t>dabaszinības</a:t>
            </a:r>
            <a:r>
              <a:rPr lang="lv-LV" sz="3600" dirty="0"/>
              <a:t>, sociālās zinības, valodas, ekonomika, klases stundas, vides izglītība, ģeogrāfija, mūzika, angļu valoda</a:t>
            </a:r>
            <a:r>
              <a:rPr lang="lv-LV" sz="3600" dirty="0" smtClean="0"/>
              <a:t>)</a:t>
            </a:r>
          </a:p>
          <a:p>
            <a:r>
              <a:rPr lang="lv-LV" sz="3600" b="1" dirty="0"/>
              <a:t>Mediju loma globālajā pasaulē </a:t>
            </a:r>
            <a:r>
              <a:rPr lang="lv-LV" sz="3600" dirty="0"/>
              <a:t>(politika un tiesības, sociālās zinības 9.kl., latviešu valoda, angļu valoda, ētika, ģeogrāfija, informātika, klases stundas – karjeras izglītība, informātika</a:t>
            </a:r>
            <a:r>
              <a:rPr lang="lv-LV" sz="3600" dirty="0" smtClean="0"/>
              <a:t>) </a:t>
            </a:r>
            <a:r>
              <a:rPr lang="lv-LV" sz="3600" dirty="0" smtClean="0">
                <a:solidFill>
                  <a:srgbClr val="FF0000"/>
                </a:solidFill>
              </a:rPr>
              <a:t>– tika prezentēta </a:t>
            </a:r>
            <a:r>
              <a:rPr lang="lv-LV" sz="3600" smtClean="0">
                <a:solidFill>
                  <a:srgbClr val="FF0000"/>
                </a:solidFill>
              </a:rPr>
              <a:t>darba grupā</a:t>
            </a:r>
            <a:endParaRPr lang="lv-LV" sz="3600" dirty="0"/>
          </a:p>
          <a:p>
            <a:pPr marL="0" indent="0">
              <a:buNone/>
            </a:pPr>
            <a:endParaRPr lang="lv-LV" sz="3600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415546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332328" y="232110"/>
            <a:ext cx="8610600" cy="1293028"/>
          </a:xfrm>
        </p:spPr>
        <p:txBody>
          <a:bodyPr/>
          <a:lstStyle/>
          <a:p>
            <a:r>
              <a:rPr lang="lv-LV" b="1" dirty="0"/>
              <a:t>Projekta nodarbību un metodisko materiālu temati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72954" y="1525138"/>
            <a:ext cx="11669973" cy="5332862"/>
          </a:xfrm>
        </p:spPr>
        <p:txBody>
          <a:bodyPr>
            <a:noAutofit/>
          </a:bodyPr>
          <a:lstStyle/>
          <a:p>
            <a:r>
              <a:rPr lang="lv-LV" sz="2400" b="1" dirty="0" smtClean="0"/>
              <a:t>Pārtikas </a:t>
            </a:r>
            <a:r>
              <a:rPr lang="lv-LV" sz="2400" b="1" dirty="0"/>
              <a:t>drošība </a:t>
            </a:r>
            <a:r>
              <a:rPr lang="lv-LV" sz="2400" dirty="0"/>
              <a:t>(sociālās zinības, bioloģija, veselības mācība, valodas, lasītprasmes veicināšana, mājturība un tehnoloģijas, ģeogrāfija, matemātika, vizuālā māksla, klases stundas)</a:t>
            </a:r>
          </a:p>
          <a:p>
            <a:r>
              <a:rPr lang="lv-LV" sz="2400" b="1" dirty="0"/>
              <a:t>Sociālais taisnīgums: nauda </a:t>
            </a:r>
            <a:r>
              <a:rPr lang="lv-LV" sz="2400" dirty="0"/>
              <a:t>(ekonomika, sociālās zinības, klases stundas, </a:t>
            </a:r>
            <a:r>
              <a:rPr lang="lv-LV" sz="2400" dirty="0" err="1"/>
              <a:t>ārpusstundu</a:t>
            </a:r>
            <a:r>
              <a:rPr lang="lv-LV" sz="2400" dirty="0"/>
              <a:t> pasākumi, vēsture, latviešu valoda, vizuālā māksla, </a:t>
            </a:r>
            <a:r>
              <a:rPr lang="lv-LV" sz="2400" dirty="0" err="1"/>
              <a:t>kulturoloģija</a:t>
            </a:r>
            <a:r>
              <a:rPr lang="lv-LV" sz="2400" dirty="0"/>
              <a:t>, matemātika)</a:t>
            </a:r>
          </a:p>
          <a:p>
            <a:r>
              <a:rPr lang="lv-LV" sz="2400" b="1" dirty="0"/>
              <a:t>Identitātes un kultūru daudzveidība </a:t>
            </a:r>
            <a:r>
              <a:rPr lang="lv-LV" sz="2400" dirty="0"/>
              <a:t>(literatūra, valodas, sociālās zinības, ētika, ģeogrāfija, sākumskolas lasīšana, vizuālā māksla, klases stundas un </a:t>
            </a:r>
            <a:r>
              <a:rPr lang="lv-LV" sz="2400" dirty="0" err="1"/>
              <a:t>ārpusstundu</a:t>
            </a:r>
            <a:r>
              <a:rPr lang="lv-LV" sz="2400" dirty="0"/>
              <a:t> pasākumi)</a:t>
            </a:r>
          </a:p>
          <a:p>
            <a:r>
              <a:rPr lang="lv-LV" sz="2400" b="1" dirty="0"/>
              <a:t>Attīstības jomas vēsture </a:t>
            </a:r>
            <a:r>
              <a:rPr lang="lv-LV" sz="2400" dirty="0"/>
              <a:t>(politika un tiesības, filozofija, vēsture, sociālās zinības 9.kl., klases stundas, ģeogrāfija)</a:t>
            </a:r>
          </a:p>
          <a:p>
            <a:r>
              <a:rPr lang="lv-LV" sz="2400" b="1" dirty="0"/>
              <a:t>Urbanizācija un dzīves kvalitāte </a:t>
            </a:r>
            <a:r>
              <a:rPr lang="lv-LV" sz="2400" dirty="0"/>
              <a:t>(sociālās zinības, ētika, filozofija, literatūra 11., 12.kl., vēsture 8.kl., angļu valoda, mūzika, matemātika)</a:t>
            </a:r>
          </a:p>
        </p:txBody>
      </p:sp>
    </p:spTree>
    <p:extLst>
      <p:ext uri="{BB962C8B-B14F-4D97-AF65-F5344CB8AC3E}">
        <p14:creationId xmlns:p14="http://schemas.microsoft.com/office/powerpoint/2010/main" val="5366264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816896" y="332656"/>
            <a:ext cx="6851104" cy="1143000"/>
          </a:xfrm>
        </p:spPr>
        <p:txBody>
          <a:bodyPr>
            <a:normAutofit fontScale="90000"/>
          </a:bodyPr>
          <a:lstStyle/>
          <a:p>
            <a:r>
              <a:rPr lang="lv-LV" b="1" dirty="0" smtClean="0"/>
              <a:t>Globālās izglītības kultūra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0" y="1583139"/>
            <a:ext cx="12097958" cy="5274860"/>
          </a:xfrm>
        </p:spPr>
        <p:txBody>
          <a:bodyPr>
            <a:normAutofit/>
          </a:bodyPr>
          <a:lstStyle/>
          <a:p>
            <a:r>
              <a:rPr lang="lv-LV" sz="3200" dirty="0"/>
              <a:t>2 </a:t>
            </a:r>
            <a:r>
              <a:rPr lang="lv-LV" sz="3200" dirty="0" smtClean="0"/>
              <a:t>svarīgi aspekti: </a:t>
            </a:r>
          </a:p>
          <a:p>
            <a:pPr lvl="1"/>
            <a:r>
              <a:rPr lang="lv-LV" sz="3200" dirty="0" smtClean="0"/>
              <a:t>Virzība </a:t>
            </a:r>
            <a:r>
              <a:rPr lang="lv-LV" sz="3200" dirty="0"/>
              <a:t>no </a:t>
            </a:r>
            <a:r>
              <a:rPr lang="lv-LV" sz="3200" dirty="0" smtClean="0"/>
              <a:t>individuālisma </a:t>
            </a:r>
            <a:r>
              <a:rPr lang="lv-LV" sz="3200" dirty="0"/>
              <a:t>(</a:t>
            </a:r>
            <a:r>
              <a:rPr lang="lv-LV" sz="3200" dirty="0" smtClean="0"/>
              <a:t>dominēšanas kultūras</a:t>
            </a:r>
            <a:r>
              <a:rPr lang="lv-LV" sz="3200" dirty="0"/>
              <a:t>) </a:t>
            </a:r>
            <a:r>
              <a:rPr lang="lv-LV" sz="3200" dirty="0" smtClean="0"/>
              <a:t>uz </a:t>
            </a:r>
            <a:r>
              <a:rPr lang="lv-LV" sz="3200" b="1" dirty="0" smtClean="0"/>
              <a:t>sadarb</a:t>
            </a:r>
            <a:r>
              <a:rPr lang="lv-LV" sz="3200" b="1" dirty="0"/>
              <a:t>ī</a:t>
            </a:r>
            <a:r>
              <a:rPr lang="lv-LV" sz="3200" b="1" dirty="0" smtClean="0"/>
              <a:t>bas kultūru:</a:t>
            </a:r>
          </a:p>
          <a:p>
            <a:pPr lvl="2"/>
            <a:r>
              <a:rPr lang="lv-LV" sz="3200" dirty="0" smtClean="0"/>
              <a:t>sadarbība </a:t>
            </a:r>
            <a:r>
              <a:rPr lang="lv-LV" sz="3200" dirty="0"/>
              <a:t>starp </a:t>
            </a:r>
            <a:r>
              <a:rPr lang="lv-LV" sz="3200" dirty="0" smtClean="0"/>
              <a:t>cilvēkiem</a:t>
            </a:r>
            <a:r>
              <a:rPr lang="lv-LV" sz="3200" dirty="0"/>
              <a:t>, </a:t>
            </a:r>
            <a:r>
              <a:rPr lang="lv-LV" sz="3200" dirty="0" smtClean="0"/>
              <a:t>kultūrām, uzskatiem</a:t>
            </a:r>
            <a:r>
              <a:rPr lang="lv-LV" sz="3200" dirty="0"/>
              <a:t>, </a:t>
            </a:r>
            <a:r>
              <a:rPr lang="lv-LV" sz="3200" dirty="0" smtClean="0"/>
              <a:t>reliģijām</a:t>
            </a:r>
            <a:r>
              <a:rPr lang="lv-LV" sz="3200" dirty="0"/>
              <a:t>,</a:t>
            </a:r>
            <a:r>
              <a:rPr lang="lv-LV" sz="3200" dirty="0" smtClean="0"/>
              <a:t> </a:t>
            </a:r>
          </a:p>
          <a:p>
            <a:pPr lvl="2"/>
            <a:r>
              <a:rPr lang="lv-LV" sz="3200" dirty="0" smtClean="0"/>
              <a:t>sadarbība </a:t>
            </a:r>
            <a:r>
              <a:rPr lang="lv-LV" sz="3200" dirty="0"/>
              <a:t>starp </a:t>
            </a:r>
            <a:r>
              <a:rPr lang="lv-LV" sz="3200" dirty="0" smtClean="0"/>
              <a:t>skolotāju </a:t>
            </a:r>
            <a:r>
              <a:rPr lang="lv-LV" sz="3200" dirty="0"/>
              <a:t>un </a:t>
            </a:r>
            <a:r>
              <a:rPr lang="lv-LV" sz="3200" dirty="0" smtClean="0"/>
              <a:t>skolēnu, vecākiem</a:t>
            </a:r>
            <a:r>
              <a:rPr lang="lv-LV" sz="3200" dirty="0"/>
              <a:t>, </a:t>
            </a:r>
            <a:r>
              <a:rPr lang="lv-LV" sz="3200" dirty="0" smtClean="0"/>
              <a:t>vietējo </a:t>
            </a:r>
            <a:r>
              <a:rPr lang="lv-LV" sz="3200" dirty="0"/>
              <a:t>kopienu</a:t>
            </a:r>
            <a:r>
              <a:rPr lang="lv-LV" sz="3200" dirty="0" smtClean="0"/>
              <a:t>);</a:t>
            </a:r>
          </a:p>
          <a:p>
            <a:pPr lvl="1"/>
            <a:r>
              <a:rPr lang="lv-LV" sz="3200" dirty="0" smtClean="0"/>
              <a:t>Globālā izglītība </a:t>
            </a:r>
            <a:r>
              <a:rPr lang="lv-LV" sz="3200" dirty="0"/>
              <a:t>ir </a:t>
            </a:r>
            <a:r>
              <a:rPr lang="lv-LV" sz="3200" b="1" dirty="0" smtClean="0"/>
              <a:t>izglīt</a:t>
            </a:r>
            <a:r>
              <a:rPr lang="lv-LV" sz="3200" b="1" dirty="0"/>
              <a:t>ī</a:t>
            </a:r>
            <a:r>
              <a:rPr lang="lv-LV" sz="3200" b="1" dirty="0" smtClean="0"/>
              <a:t>ba pr</a:t>
            </a:r>
            <a:r>
              <a:rPr lang="lv-LV" sz="3200" b="1" dirty="0"/>
              <a:t>ā</a:t>
            </a:r>
            <a:r>
              <a:rPr lang="lv-LV" sz="3200" b="1" dirty="0" smtClean="0"/>
              <a:t>tam un </a:t>
            </a:r>
            <a:r>
              <a:rPr lang="lv-LV" sz="3200" b="1" dirty="0"/>
              <a:t>sirdij </a:t>
            </a:r>
            <a:endParaRPr lang="lv-LV" sz="3200" b="1" dirty="0" smtClean="0"/>
          </a:p>
          <a:p>
            <a:pPr marL="457200" lvl="1" indent="0">
              <a:buNone/>
            </a:pPr>
            <a:r>
              <a:rPr lang="lv-LV" sz="3200" dirty="0" smtClean="0"/>
              <a:t>(vērtību izglītība</a:t>
            </a:r>
            <a:r>
              <a:rPr lang="lv-LV" sz="3200" dirty="0"/>
              <a:t>)</a:t>
            </a:r>
          </a:p>
        </p:txBody>
      </p:sp>
      <p:pic>
        <p:nvPicPr>
          <p:cNvPr id="4" name="Picture 3" descr="GD_LV_c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757"/>
            <a:ext cx="2210937" cy="113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ttēls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4627" y="4654668"/>
            <a:ext cx="2203331" cy="220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48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581400" y="502277"/>
            <a:ext cx="8610600" cy="1293028"/>
          </a:xfrm>
        </p:spPr>
        <p:txBody>
          <a:bodyPr/>
          <a:lstStyle/>
          <a:p>
            <a:r>
              <a:rPr lang="lv-LV" b="1" dirty="0" smtClean="0"/>
              <a:t>MATERIĀLI UN INFORMĀCIJA PAR GLOBĀLO IZGLĪTĪBU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40677" y="2194560"/>
            <a:ext cx="12051323" cy="4024125"/>
          </a:xfrm>
        </p:spPr>
        <p:txBody>
          <a:bodyPr/>
          <a:lstStyle/>
          <a:p>
            <a:r>
              <a:rPr lang="lv-LV" dirty="0" smtClean="0"/>
              <a:t>Pētījums par globālās </a:t>
            </a:r>
            <a:r>
              <a:rPr lang="lv-LV" dirty="0"/>
              <a:t>dimensijas klātbūtni Eiropas valstu </a:t>
            </a:r>
            <a:r>
              <a:rPr lang="lv-LV" dirty="0" smtClean="0"/>
              <a:t>izglītībā (latviski – saīsināts, angliski – pilnā versija): Pieejams: </a:t>
            </a:r>
            <a:r>
              <a:rPr lang="lv-LV" dirty="0" smtClean="0">
                <a:hlinkClick r:id="rId2"/>
              </a:rPr>
              <a:t>http</a:t>
            </a:r>
            <a:r>
              <a:rPr lang="lv-LV" dirty="0">
                <a:hlinkClick r:id="rId2"/>
              </a:rPr>
              <a:t>://www.globalaizglitiba.lv/globala-dimensija/izpete</a:t>
            </a:r>
            <a:r>
              <a:rPr lang="lv-LV" dirty="0" smtClean="0">
                <a:hlinkClick r:id="rId2"/>
              </a:rPr>
              <a:t>/</a:t>
            </a:r>
            <a:endParaRPr lang="lv-LV" dirty="0" smtClean="0"/>
          </a:p>
          <a:p>
            <a:r>
              <a:rPr lang="lv-LV" dirty="0" smtClean="0"/>
              <a:t>Projekta mājas lapa </a:t>
            </a:r>
            <a:r>
              <a:rPr lang="lv-LV" dirty="0" smtClean="0">
                <a:hlinkClick r:id="rId3"/>
              </a:rPr>
              <a:t>www.globalaizglitiba.lv</a:t>
            </a:r>
            <a:endParaRPr lang="lv-LV" dirty="0" smtClean="0"/>
          </a:p>
          <a:p>
            <a:pPr lvl="1"/>
            <a:r>
              <a:rPr lang="lv-LV" dirty="0" smtClean="0"/>
              <a:t>Pasaules ūdens diena – 22.marts </a:t>
            </a:r>
          </a:p>
          <a:p>
            <a:pPr lvl="1"/>
            <a:r>
              <a:rPr lang="lv-LV" dirty="0" smtClean="0"/>
              <a:t>Pasaules sociālā taisnīguma diena – 20.februāris</a:t>
            </a:r>
          </a:p>
          <a:p>
            <a:r>
              <a:rPr lang="lv-LV" dirty="0" smtClean="0"/>
              <a:t>Publikācijas presē (laikrakstā «Izglītība un Kultūra», žurnālā «Skolas Vārds» u.c.) un internetā (</a:t>
            </a:r>
            <a:r>
              <a:rPr lang="lv-LV" dirty="0" smtClean="0">
                <a:hlinkClick r:id="rId4"/>
              </a:rPr>
              <a:t>www.t2v.lv</a:t>
            </a:r>
            <a:r>
              <a:rPr lang="lv-LV" dirty="0" smtClean="0"/>
              <a:t>, </a:t>
            </a:r>
            <a:r>
              <a:rPr lang="lv-LV" dirty="0" smtClean="0">
                <a:hlinkClick r:id="rId5"/>
              </a:rPr>
              <a:t>www.ntz.lv</a:t>
            </a:r>
            <a:r>
              <a:rPr lang="lv-LV" dirty="0" smtClean="0"/>
              <a:t>, </a:t>
            </a:r>
            <a:r>
              <a:rPr lang="lv-LV" dirty="0" smtClean="0">
                <a:hlinkClick r:id="rId6"/>
              </a:rPr>
              <a:t>www.tip.edu.lv</a:t>
            </a:r>
            <a:r>
              <a:rPr lang="lv-LV" dirty="0" smtClean="0"/>
              <a:t> u.c.)</a:t>
            </a:r>
          </a:p>
          <a:p>
            <a:r>
              <a:rPr lang="lv-LV" dirty="0" smtClean="0"/>
              <a:t>Projekts «Skolas kā satelīti attīstības izglītībā» </a:t>
            </a:r>
            <a:r>
              <a:rPr lang="lv-LV" dirty="0" smtClean="0">
                <a:hlinkClick r:id="rId7"/>
              </a:rPr>
              <a:t>www.skolaskasateliti.lv</a:t>
            </a:r>
            <a:r>
              <a:rPr lang="lv-LV" dirty="0" smtClean="0"/>
              <a:t> </a:t>
            </a:r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97218" y="4689510"/>
            <a:ext cx="2794782" cy="2168490"/>
          </a:xfrm>
          <a:prstGeom prst="rect">
            <a:avLst/>
          </a:prstGeom>
        </p:spPr>
      </p:pic>
      <p:pic>
        <p:nvPicPr>
          <p:cNvPr id="5" name="Picture 3" descr="GD_LV_col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8757"/>
            <a:ext cx="2210937" cy="1130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2806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spi3uk.itvnet.lv/upload/articles/24/245868/images/akd-SKAISTA-DABA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807"/>
            <a:ext cx="12192000" cy="695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204716" y="3125337"/>
            <a:ext cx="11987283" cy="379001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lv-LV" sz="4800" b="1" dirty="0">
                <a:solidFill>
                  <a:srgbClr val="FFFF00"/>
                </a:solidFill>
              </a:rPr>
              <a:t>«Dzīvi nemēra pēc mūsu </a:t>
            </a:r>
            <a:endParaRPr lang="lv-LV" sz="4800" b="1" dirty="0" smtClean="0">
              <a:solidFill>
                <a:srgbClr val="FFFF00"/>
              </a:solidFill>
            </a:endParaRPr>
          </a:p>
          <a:p>
            <a:pPr marL="0" indent="0" algn="ctr">
              <a:buNone/>
            </a:pPr>
            <a:r>
              <a:rPr lang="lv-LV" sz="4800" b="1" dirty="0" err="1" smtClean="0">
                <a:solidFill>
                  <a:srgbClr val="FFFF00"/>
                </a:solidFill>
              </a:rPr>
              <a:t>ieelpu</a:t>
            </a:r>
            <a:r>
              <a:rPr lang="lv-LV" sz="4800" b="1" dirty="0" smtClean="0">
                <a:solidFill>
                  <a:srgbClr val="FFFF00"/>
                </a:solidFill>
              </a:rPr>
              <a:t> </a:t>
            </a:r>
            <a:r>
              <a:rPr lang="lv-LV" sz="4800" b="1" dirty="0">
                <a:solidFill>
                  <a:srgbClr val="FFFF00"/>
                </a:solidFill>
              </a:rPr>
              <a:t>un izelpu skaita, </a:t>
            </a:r>
          </a:p>
          <a:p>
            <a:pPr marL="0" indent="0" algn="ctr">
              <a:buNone/>
            </a:pPr>
            <a:r>
              <a:rPr lang="lv-LV" sz="4800" b="1" dirty="0">
                <a:solidFill>
                  <a:srgbClr val="FFFF00"/>
                </a:solidFill>
              </a:rPr>
              <a:t>   bet gan no to brīžu skaita, </a:t>
            </a:r>
          </a:p>
          <a:p>
            <a:pPr marL="0" indent="0" algn="ctr">
              <a:buNone/>
            </a:pPr>
            <a:r>
              <a:rPr lang="lv-LV" sz="4800" b="1" dirty="0">
                <a:solidFill>
                  <a:srgbClr val="FFFF00"/>
                </a:solidFill>
              </a:rPr>
              <a:t>  no kuriem mums aizraujas elpa.» </a:t>
            </a:r>
          </a:p>
          <a:p>
            <a:pPr marL="0" indent="0" algn="r">
              <a:buNone/>
            </a:pPr>
            <a:endParaRPr lang="lv-LV" dirty="0" smtClean="0">
              <a:solidFill>
                <a:srgbClr val="FFFF00"/>
              </a:solidFill>
            </a:endParaRPr>
          </a:p>
          <a:p>
            <a:pPr marL="0" indent="0" algn="r">
              <a:buNone/>
            </a:pPr>
            <a:r>
              <a:rPr lang="lv-LV" dirty="0" smtClean="0">
                <a:solidFill>
                  <a:srgbClr val="FFFF00"/>
                </a:solidFill>
              </a:rPr>
              <a:t>(</a:t>
            </a:r>
            <a:r>
              <a:rPr lang="lv-LV" dirty="0" err="1" smtClean="0">
                <a:solidFill>
                  <a:srgbClr val="FFFF00"/>
                </a:solidFill>
              </a:rPr>
              <a:t>Ralph</a:t>
            </a:r>
            <a:r>
              <a:rPr lang="lv-LV" dirty="0" smtClean="0">
                <a:solidFill>
                  <a:srgbClr val="FFFF00"/>
                </a:solidFill>
              </a:rPr>
              <a:t> </a:t>
            </a:r>
            <a:r>
              <a:rPr lang="lv-LV" dirty="0" err="1" smtClean="0">
                <a:solidFill>
                  <a:srgbClr val="FFFF00"/>
                </a:solidFill>
              </a:rPr>
              <a:t>Waldo</a:t>
            </a:r>
            <a:r>
              <a:rPr lang="lv-LV" dirty="0" smtClean="0">
                <a:solidFill>
                  <a:srgbClr val="FFFF00"/>
                </a:solidFill>
              </a:rPr>
              <a:t>)</a:t>
            </a:r>
            <a:endParaRPr lang="lv-LV" dirty="0">
              <a:solidFill>
                <a:srgbClr val="FFFF00"/>
              </a:solidFill>
            </a:endParaRPr>
          </a:p>
        </p:txBody>
      </p:sp>
      <p:pic>
        <p:nvPicPr>
          <p:cNvPr id="4" name="Picture 3" descr="GD_LV_co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7807"/>
            <a:ext cx="2000250" cy="102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150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239984" y="491241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lv-LV" b="1" dirty="0" smtClean="0"/>
              <a:t>PEDAGOGU METODISKO DARBU SKATES ORGANIZĒŠANA </a:t>
            </a:r>
            <a:r>
              <a:rPr lang="lv-LV" b="1" dirty="0"/>
              <a:t>UN NORISE</a:t>
            </a:r>
            <a:r>
              <a:rPr lang="lv-LV" dirty="0"/>
              <a:t/>
            </a:r>
            <a:br>
              <a:rPr lang="lv-LV" dirty="0"/>
            </a:b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030184" y="1784269"/>
            <a:ext cx="10820400" cy="4873800"/>
          </a:xfrm>
        </p:spPr>
        <p:txBody>
          <a:bodyPr/>
          <a:lstStyle/>
          <a:p>
            <a:r>
              <a:rPr lang="lv-LV" b="1" dirty="0"/>
              <a:t>Metodisko izstrādņu skate notiek 2 kārtās</a:t>
            </a:r>
            <a:r>
              <a:rPr lang="lv-LV" dirty="0"/>
              <a:t>.</a:t>
            </a:r>
          </a:p>
          <a:p>
            <a:pPr lvl="1"/>
            <a:r>
              <a:rPr lang="lv-LV" i="1" dirty="0"/>
              <a:t>Pirmā kārta: </a:t>
            </a:r>
            <a:r>
              <a:rPr lang="lv-LV" dirty="0"/>
              <a:t>izglītības iestādes līmenī līdz 2014.gada 28.februārim.</a:t>
            </a:r>
          </a:p>
          <a:p>
            <a:pPr lvl="1"/>
            <a:r>
              <a:rPr lang="lv-LV" i="1" dirty="0"/>
              <a:t>Otrā kārta: </a:t>
            </a:r>
            <a:r>
              <a:rPr lang="lv-LV" dirty="0"/>
              <a:t>Tukuma, Engures, Jaunpils novada līmenī: </a:t>
            </a:r>
            <a:r>
              <a:rPr lang="lv-LV" dirty="0" smtClean="0"/>
              <a:t> </a:t>
            </a:r>
            <a:endParaRPr lang="lv-LV" dirty="0"/>
          </a:p>
          <a:p>
            <a:pPr lvl="0"/>
            <a:r>
              <a:rPr lang="lv-LV" b="1" dirty="0"/>
              <a:t>N</a:t>
            </a:r>
            <a:r>
              <a:rPr lang="lv-LV" b="1" dirty="0" smtClean="0"/>
              <a:t>oslēguma </a:t>
            </a:r>
            <a:r>
              <a:rPr lang="lv-LV" b="1" dirty="0"/>
              <a:t>pasākums – Metodiskā diena 2014.gada </a:t>
            </a:r>
            <a:r>
              <a:rPr lang="lv-LV" b="1" dirty="0" smtClean="0"/>
              <a:t>19.martā:</a:t>
            </a:r>
          </a:p>
          <a:p>
            <a:pPr lvl="1"/>
            <a:r>
              <a:rPr lang="lv-LV" b="1" dirty="0" smtClean="0"/>
              <a:t>metodisko darbu izstāde un iepazīšana,</a:t>
            </a:r>
          </a:p>
          <a:p>
            <a:pPr lvl="1"/>
            <a:r>
              <a:rPr lang="lv-LV" b="1" dirty="0"/>
              <a:t>p</a:t>
            </a:r>
            <a:r>
              <a:rPr lang="lv-LV" b="1" dirty="0" smtClean="0"/>
              <a:t>rezentācijas,</a:t>
            </a:r>
          </a:p>
          <a:p>
            <a:pPr lvl="1"/>
            <a:r>
              <a:rPr lang="lv-LV" b="1" dirty="0"/>
              <a:t>m</a:t>
            </a:r>
            <a:r>
              <a:rPr lang="lv-LV" b="1" dirty="0" smtClean="0"/>
              <a:t>etodisko darbu apkopojums diskā </a:t>
            </a:r>
            <a:endParaRPr lang="lv-LV" b="1" dirty="0"/>
          </a:p>
          <a:p>
            <a:endParaRPr lang="lv-LV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6210795" y="3735738"/>
            <a:ext cx="3352799" cy="3108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28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Batang" panose="02030600000101010101" pitchFamily="18" charset="-127"/>
                <a:cs typeface="Tahoma" panose="020B0604030504040204" pitchFamily="34" charset="0"/>
              </a:rPr>
              <a:t>Tukuma, Engures un Jaunpils novada audzināšanas  darba un interešu izglītības pedagogu metodiskie darbi</a:t>
            </a:r>
            <a:endParaRPr kumimoji="0" lang="lv-LV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v-LV" sz="28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anose="020F0502020204030204" pitchFamily="34" charset="0"/>
                <a:ea typeface="Batang" panose="02030600000101010101" pitchFamily="18" charset="-127"/>
                <a:cs typeface="Tahoma" panose="020B0604030504040204" pitchFamily="34" charset="0"/>
              </a:rPr>
              <a:t>2013 – 2014</a:t>
            </a:r>
            <a:endParaRPr kumimoji="0" lang="lv-LV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 descr="MP900398819[1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5267" y="3719520"/>
            <a:ext cx="1911928" cy="222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85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954976" y="265610"/>
            <a:ext cx="8610600" cy="1293028"/>
          </a:xfrm>
        </p:spPr>
        <p:txBody>
          <a:bodyPr/>
          <a:lstStyle/>
          <a:p>
            <a:r>
              <a:rPr lang="lv-LV" b="1" dirty="0" smtClean="0"/>
              <a:t>METODISKO DARBU AUTORU PĀRSTĀVĒTĀS SKOLAS</a:t>
            </a:r>
            <a:endParaRPr lang="lv-LV" b="1" dirty="0"/>
          </a:p>
        </p:txBody>
      </p:sp>
      <p:graphicFrame>
        <p:nvGraphicFramePr>
          <p:cNvPr id="4" name="Satura vietturis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499101"/>
              </p:ext>
            </p:extLst>
          </p:nvPr>
        </p:nvGraphicFramePr>
        <p:xfrm>
          <a:off x="1531918" y="1494675"/>
          <a:ext cx="9096497" cy="53633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7014"/>
                <a:gridCol w="2601590"/>
                <a:gridCol w="2327893"/>
              </a:tblGrid>
              <a:tr h="2432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</a:rPr>
                        <a:t>Skola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</a:rPr>
                        <a:t>Darbu skaits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</a:rPr>
                        <a:t>Autoru skaits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rgbClr val="FFFF00"/>
                          </a:solidFill>
                          <a:effectLst/>
                        </a:rPr>
                        <a:t>Tukuma Raiņa ģimnāzija</a:t>
                      </a:r>
                      <a:endParaRPr lang="lv-LV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6600"/>
                          </a:solidFill>
                          <a:effectLst/>
                        </a:rPr>
                        <a:t>3</a:t>
                      </a:r>
                      <a:endParaRPr lang="lv-LV" sz="1600" b="1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6600"/>
                          </a:solidFill>
                          <a:effectLst/>
                        </a:rPr>
                        <a:t>3</a:t>
                      </a:r>
                      <a:endParaRPr lang="lv-LV" sz="1600" b="1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rgbClr val="FFFF00"/>
                          </a:solidFill>
                          <a:effectLst/>
                        </a:rPr>
                        <a:t>Tukuma 2.vidusskola</a:t>
                      </a:r>
                      <a:endParaRPr lang="lv-LV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>
                          <a:solidFill>
                            <a:srgbClr val="006600"/>
                          </a:solidFill>
                          <a:effectLst/>
                        </a:rPr>
                        <a:t>3</a:t>
                      </a:r>
                      <a:endParaRPr lang="lv-LV" sz="1600" b="1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6600"/>
                          </a:solidFill>
                          <a:effectLst/>
                        </a:rPr>
                        <a:t>3</a:t>
                      </a:r>
                      <a:endParaRPr lang="lv-LV" sz="1600" b="1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rgbClr val="FFFF00"/>
                          </a:solidFill>
                          <a:effectLst/>
                        </a:rPr>
                        <a:t>Tukuma Vakara un neklātienes vsk.</a:t>
                      </a:r>
                      <a:endParaRPr lang="lv-LV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FF0000"/>
                          </a:solidFill>
                          <a:effectLst/>
                        </a:rPr>
                        <a:t>4 </a:t>
                      </a:r>
                      <a:endParaRPr lang="lv-LV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FF0000"/>
                          </a:solidFill>
                          <a:effectLst/>
                        </a:rPr>
                        <a:t>10</a:t>
                      </a:r>
                      <a:endParaRPr lang="lv-LV" sz="16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</a:rPr>
                        <a:t>Tumes vidusskola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rgbClr val="FFFF00"/>
                          </a:solidFill>
                          <a:effectLst/>
                        </a:rPr>
                        <a:t>Irlavas vidusskola</a:t>
                      </a:r>
                      <a:endParaRPr lang="lv-LV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</a:rPr>
                        <a:t>1</a:t>
                      </a:r>
                      <a:endParaRPr lang="lv-LV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</a:rPr>
                        <a:t>1</a:t>
                      </a:r>
                      <a:endParaRPr lang="lv-LV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rgbClr val="FFFF00"/>
                          </a:solidFill>
                          <a:effectLst/>
                        </a:rPr>
                        <a:t>Zemgales vidusskola</a:t>
                      </a:r>
                      <a:endParaRPr lang="lv-LV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</a:rPr>
                        <a:t>1</a:t>
                      </a:r>
                      <a:endParaRPr lang="lv-LV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</a:rPr>
                        <a:t>1</a:t>
                      </a:r>
                      <a:endParaRPr lang="lv-LV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rgbClr val="FFFF00"/>
                          </a:solidFill>
                          <a:effectLst/>
                        </a:rPr>
                        <a:t>Engures vidusskola</a:t>
                      </a:r>
                      <a:endParaRPr lang="lv-LV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</a:rPr>
                        <a:t>1</a:t>
                      </a:r>
                      <a:endParaRPr lang="lv-LV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</a:rPr>
                        <a:t>1</a:t>
                      </a:r>
                      <a:endParaRPr lang="lv-LV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</a:rPr>
                        <a:t>Jaunpils vidusskola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</a:rPr>
                        <a:t>Tukuma E.Birznieka-Upīša 1.psk.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rgbClr val="FFFF00"/>
                          </a:solidFill>
                          <a:effectLst/>
                        </a:rPr>
                        <a:t>Tukuma 2.pamatskola</a:t>
                      </a:r>
                      <a:endParaRPr lang="lv-LV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6600"/>
                          </a:solidFill>
                          <a:effectLst/>
                        </a:rPr>
                        <a:t>3</a:t>
                      </a:r>
                      <a:endParaRPr lang="lv-LV" sz="1600" b="1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6600"/>
                          </a:solidFill>
                          <a:effectLst/>
                        </a:rPr>
                        <a:t>3</a:t>
                      </a:r>
                      <a:endParaRPr lang="lv-LV" sz="1600" b="1" dirty="0">
                        <a:solidFill>
                          <a:srgbClr val="0066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>
                          <a:effectLst/>
                        </a:rPr>
                        <a:t>Tukuma 3.pamatskola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</a:rPr>
                        <a:t>Džūkstes pamatskola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rgbClr val="FFFF00"/>
                          </a:solidFill>
                          <a:effectLst/>
                        </a:rPr>
                        <a:t>Pūres pamatskola</a:t>
                      </a:r>
                      <a:endParaRPr lang="lv-LV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</a:rPr>
                        <a:t>1</a:t>
                      </a:r>
                      <a:endParaRPr lang="lv-LV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effectLst/>
                        </a:rPr>
                        <a:t>2</a:t>
                      </a:r>
                      <a:endParaRPr lang="lv-LV" sz="16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rgbClr val="FFFF00"/>
                          </a:solidFill>
                          <a:effectLst/>
                        </a:rPr>
                        <a:t>Lapmežciema pamatskola</a:t>
                      </a:r>
                      <a:endParaRPr lang="lv-LV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00CC"/>
                          </a:solidFill>
                          <a:effectLst/>
                        </a:rPr>
                        <a:t>2</a:t>
                      </a:r>
                      <a:endParaRPr lang="lv-LV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00CC"/>
                          </a:solidFill>
                          <a:effectLst/>
                        </a:rPr>
                        <a:t>2</a:t>
                      </a:r>
                      <a:endParaRPr lang="lv-LV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</a:rPr>
                        <a:t>Smārdes pamatskola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</a:rPr>
                        <a:t>Sēmes sākumskola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</a:rPr>
                        <a:t>Milzkalnes sākumskola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dirty="0">
                          <a:solidFill>
                            <a:srgbClr val="FFFF00"/>
                          </a:solidFill>
                          <a:effectLst/>
                        </a:rPr>
                        <a:t>Tukuma  internātpamatskola</a:t>
                      </a:r>
                      <a:endParaRPr lang="lv-LV" sz="1600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00CC"/>
                          </a:solidFill>
                          <a:effectLst/>
                        </a:rPr>
                        <a:t>2</a:t>
                      </a:r>
                      <a:endParaRPr lang="lv-LV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600" b="1" dirty="0">
                          <a:solidFill>
                            <a:srgbClr val="0000CC"/>
                          </a:solidFill>
                          <a:effectLst/>
                        </a:rPr>
                        <a:t>2</a:t>
                      </a:r>
                      <a:endParaRPr lang="lv-LV" sz="16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2273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</a:rPr>
                        <a:t>Dzirciema  internātpamatskola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lv-LV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</a:tr>
              <a:tr h="4546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1000">
                          <a:effectLst/>
                        </a:rPr>
                        <a:t> </a:t>
                      </a:r>
                      <a:endParaRPr lang="lv-LV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21</a:t>
                      </a:r>
                      <a:endParaRPr lang="lv-LV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lv-LV" sz="2000" b="1" dirty="0">
                          <a:effectLst/>
                        </a:rPr>
                        <a:t>28 </a:t>
                      </a:r>
                      <a:r>
                        <a:rPr lang="lv-LV" sz="2000" b="1" dirty="0" smtClean="0">
                          <a:effectLst/>
                        </a:rPr>
                        <a:t>autori</a:t>
                      </a:r>
                      <a:endParaRPr lang="lv-LV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072" marR="65072" marT="0" marB="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91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895600" y="265610"/>
            <a:ext cx="8610600" cy="1293028"/>
          </a:xfrm>
        </p:spPr>
        <p:txBody>
          <a:bodyPr/>
          <a:lstStyle/>
          <a:p>
            <a:r>
              <a:rPr lang="lv-LV" b="1" dirty="0" smtClean="0"/>
              <a:t>MĀCĪBU UN AUDZINĀŠANAS MATERIĀLU VEIDI</a:t>
            </a:r>
            <a:endParaRPr lang="lv-LV" b="1" dirty="0"/>
          </a:p>
        </p:txBody>
      </p:sp>
      <p:graphicFrame>
        <p:nvGraphicFramePr>
          <p:cNvPr id="8" name="Satura vietturis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57220770"/>
              </p:ext>
            </p:extLst>
          </p:nvPr>
        </p:nvGraphicFramePr>
        <p:xfrm>
          <a:off x="1" y="1730327"/>
          <a:ext cx="12041944" cy="51276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05365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895599" y="154379"/>
            <a:ext cx="9145979" cy="1903022"/>
          </a:xfrm>
        </p:spPr>
        <p:txBody>
          <a:bodyPr>
            <a:normAutofit/>
          </a:bodyPr>
          <a:lstStyle/>
          <a:p>
            <a:r>
              <a:rPr lang="lv-LV" b="1" dirty="0" smtClean="0"/>
              <a:t>Audzināšanas tēmu iekļaušana mācību priekšmetos </a:t>
            </a:r>
            <a:endParaRPr lang="lv-LV" sz="3200" b="1" i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14149" y="1787857"/>
            <a:ext cx="11136573" cy="5070143"/>
          </a:xfrm>
        </p:spPr>
        <p:txBody>
          <a:bodyPr>
            <a:normAutofit/>
          </a:bodyPr>
          <a:lstStyle/>
          <a:p>
            <a:pPr lvl="1"/>
            <a:r>
              <a:rPr lang="lv-LV" sz="2400" b="1" dirty="0"/>
              <a:t>ģeogrāfija – 6</a:t>
            </a:r>
          </a:p>
          <a:p>
            <a:pPr lvl="1"/>
            <a:r>
              <a:rPr lang="lv-LV" sz="2400" b="1" dirty="0"/>
              <a:t>vizuālā māksla – 4</a:t>
            </a:r>
          </a:p>
          <a:p>
            <a:pPr lvl="1"/>
            <a:r>
              <a:rPr lang="lv-LV" sz="2400" b="1" dirty="0"/>
              <a:t>matemātika – 3</a:t>
            </a:r>
          </a:p>
          <a:p>
            <a:pPr lvl="1"/>
            <a:r>
              <a:rPr lang="lv-LV" sz="2400" dirty="0" err="1"/>
              <a:t>dabaszinības</a:t>
            </a:r>
            <a:r>
              <a:rPr lang="lv-LV" sz="2400" dirty="0"/>
              <a:t>, bioloģija – 2 </a:t>
            </a:r>
          </a:p>
          <a:p>
            <a:pPr lvl="1"/>
            <a:r>
              <a:rPr lang="lv-LV" sz="2400" dirty="0"/>
              <a:t>angļu valoda – 2 </a:t>
            </a:r>
          </a:p>
          <a:p>
            <a:pPr lvl="1"/>
            <a:r>
              <a:rPr lang="lv-LV" sz="2400" dirty="0"/>
              <a:t>vēsture – 2 </a:t>
            </a:r>
          </a:p>
          <a:p>
            <a:pPr lvl="1"/>
            <a:r>
              <a:rPr lang="lv-LV" sz="2400" dirty="0"/>
              <a:t>politika un tiesības – 2</a:t>
            </a:r>
          </a:p>
          <a:p>
            <a:pPr lvl="1"/>
            <a:r>
              <a:rPr lang="lv-LV" sz="2400" dirty="0" smtClean="0"/>
              <a:t>veselības </a:t>
            </a:r>
            <a:r>
              <a:rPr lang="lv-LV" sz="2400" dirty="0"/>
              <a:t>mācība – </a:t>
            </a:r>
            <a:r>
              <a:rPr lang="lv-LV" sz="2400" dirty="0" smtClean="0"/>
              <a:t>1</a:t>
            </a:r>
            <a:endParaRPr lang="lv-LV" sz="2400" dirty="0"/>
          </a:p>
          <a:p>
            <a:pPr lvl="1"/>
            <a:r>
              <a:rPr lang="lv-LV" sz="2400" dirty="0" smtClean="0"/>
              <a:t>latviešu </a:t>
            </a:r>
            <a:r>
              <a:rPr lang="lv-LV" sz="2400" dirty="0"/>
              <a:t>valoda – </a:t>
            </a:r>
            <a:r>
              <a:rPr lang="lv-LV" sz="2400" dirty="0" smtClean="0"/>
              <a:t>1</a:t>
            </a:r>
            <a:endParaRPr lang="lv-LV" sz="2400" dirty="0"/>
          </a:p>
          <a:p>
            <a:pPr lvl="1"/>
            <a:r>
              <a:rPr lang="lv-LV" sz="2400" dirty="0" smtClean="0"/>
              <a:t>mājturība </a:t>
            </a:r>
            <a:r>
              <a:rPr lang="lv-LV" sz="2400" dirty="0"/>
              <a:t>– </a:t>
            </a:r>
            <a:r>
              <a:rPr lang="lv-LV" sz="2400" dirty="0" smtClean="0"/>
              <a:t>1</a:t>
            </a:r>
            <a:endParaRPr lang="lv-LV" sz="2400" dirty="0"/>
          </a:p>
          <a:p>
            <a:pPr lvl="1"/>
            <a:r>
              <a:rPr lang="lv-LV" sz="2400" dirty="0" err="1" smtClean="0"/>
              <a:t>kulturoloģija</a:t>
            </a:r>
            <a:r>
              <a:rPr lang="lv-LV" sz="2400" dirty="0" smtClean="0"/>
              <a:t> </a:t>
            </a:r>
            <a:r>
              <a:rPr lang="lv-LV" sz="2400" dirty="0"/>
              <a:t>– </a:t>
            </a:r>
            <a:r>
              <a:rPr lang="lv-LV" sz="2400" dirty="0" smtClean="0"/>
              <a:t>1</a:t>
            </a:r>
          </a:p>
          <a:p>
            <a:pPr lvl="1"/>
            <a:r>
              <a:rPr lang="lv-LV" sz="2400" dirty="0"/>
              <a:t>ē</a:t>
            </a:r>
            <a:r>
              <a:rPr lang="lv-LV" sz="2400" dirty="0" smtClean="0"/>
              <a:t>tika - 1</a:t>
            </a:r>
          </a:p>
          <a:p>
            <a:pPr marL="457200" lvl="1" indent="0">
              <a:buNone/>
            </a:pPr>
            <a:endParaRPr lang="lv-LV" dirty="0"/>
          </a:p>
          <a:p>
            <a:endParaRPr lang="lv-LV" dirty="0"/>
          </a:p>
        </p:txBody>
      </p:sp>
      <p:pic>
        <p:nvPicPr>
          <p:cNvPr id="4" name="Attēls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0669" y="2313862"/>
            <a:ext cx="3176888" cy="4270743"/>
          </a:xfrm>
          <a:prstGeom prst="rect">
            <a:avLst/>
          </a:prstGeom>
        </p:spPr>
      </p:pic>
      <p:sp>
        <p:nvSpPr>
          <p:cNvPr id="5" name="Mākoņveida remarka 4"/>
          <p:cNvSpPr/>
          <p:nvPr/>
        </p:nvSpPr>
        <p:spPr>
          <a:xfrm flipH="1">
            <a:off x="5390865" y="1787857"/>
            <a:ext cx="3302757" cy="1596788"/>
          </a:xfrm>
          <a:prstGeom prst="cloudCallout">
            <a:avLst>
              <a:gd name="adj1" fmla="val -63395"/>
              <a:gd name="adj2" fmla="val 5224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TextBox 5"/>
          <p:cNvSpPr txBox="1"/>
          <p:nvPr/>
        </p:nvSpPr>
        <p:spPr>
          <a:xfrm>
            <a:off x="5909481" y="2040466"/>
            <a:ext cx="25111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i="1" dirty="0" smtClean="0">
                <a:solidFill>
                  <a:srgbClr val="C00000"/>
                </a:solidFill>
              </a:rPr>
              <a:t>Nav laika? </a:t>
            </a:r>
          </a:p>
          <a:p>
            <a:pPr algn="ctr"/>
            <a:r>
              <a:rPr lang="lv-LV" b="1" i="1" dirty="0" smtClean="0">
                <a:solidFill>
                  <a:srgbClr val="C00000"/>
                </a:solidFill>
              </a:rPr>
              <a:t>Izdari divus darbus vienā laikā!</a:t>
            </a:r>
            <a:endParaRPr lang="lv-LV" b="1" i="1" dirty="0">
              <a:solidFill>
                <a:srgbClr val="C00000"/>
              </a:solidFill>
            </a:endParaRPr>
          </a:p>
        </p:txBody>
      </p:sp>
      <p:sp>
        <p:nvSpPr>
          <p:cNvPr id="7" name="Mākoņveida remarka 6"/>
          <p:cNvSpPr/>
          <p:nvPr/>
        </p:nvSpPr>
        <p:spPr>
          <a:xfrm flipH="1" flipV="1">
            <a:off x="5543264" y="3537044"/>
            <a:ext cx="3302757" cy="1717343"/>
          </a:xfrm>
          <a:prstGeom prst="cloudCallout">
            <a:avLst>
              <a:gd name="adj1" fmla="val -63395"/>
              <a:gd name="adj2" fmla="val 5224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/>
          <p:cNvSpPr txBox="1"/>
          <p:nvPr/>
        </p:nvSpPr>
        <p:spPr>
          <a:xfrm>
            <a:off x="5909481" y="4186978"/>
            <a:ext cx="24057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i="1" dirty="0" smtClean="0"/>
              <a:t>2 </a:t>
            </a:r>
            <a:r>
              <a:rPr lang="lv-LV" b="1" i="1" cap="none" dirty="0" err="1" smtClean="0"/>
              <a:t>in</a:t>
            </a:r>
            <a:r>
              <a:rPr lang="lv-LV" b="1" i="1" dirty="0" smtClean="0"/>
              <a:t> 1 – ātri, ērti, mūsdienīgi!!!</a:t>
            </a:r>
            <a:endParaRPr lang="lv-LV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011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2756848" y="341291"/>
            <a:ext cx="9295262" cy="1675847"/>
          </a:xfrm>
        </p:spPr>
        <p:txBody>
          <a:bodyPr>
            <a:normAutofit/>
          </a:bodyPr>
          <a:lstStyle/>
          <a:p>
            <a:r>
              <a:rPr lang="lv-LV" b="1" dirty="0" smtClean="0"/>
              <a:t>GLOBĀLĀS IZGLĪTĪBAS IESPĒJAS MĀCĪBU UN AUDZINĀŠANAS DARBĀ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661458" y="2023186"/>
            <a:ext cx="10820400" cy="4024125"/>
          </a:xfrm>
        </p:spPr>
        <p:txBody>
          <a:bodyPr/>
          <a:lstStyle/>
          <a:p>
            <a:pPr algn="ctr"/>
            <a:r>
              <a:rPr lang="lv-LV" sz="2800" dirty="0" smtClean="0"/>
              <a:t>2013. – 2015.gadā Tukuma 2.vidusskola realizē projektu </a:t>
            </a:r>
          </a:p>
          <a:p>
            <a:pPr marL="0" indent="0" algn="ctr">
              <a:buNone/>
            </a:pPr>
            <a:r>
              <a:rPr lang="lv-LV" sz="3600" b="1" dirty="0" smtClean="0"/>
              <a:t>„Globālā </a:t>
            </a:r>
            <a:r>
              <a:rPr lang="lv-LV" sz="3600" b="1" dirty="0"/>
              <a:t>dimensija sociālo zinātņu mācību priekšmetos”</a:t>
            </a:r>
            <a:br>
              <a:rPr lang="lv-LV" sz="3600" b="1" dirty="0"/>
            </a:br>
            <a:r>
              <a:rPr lang="lv-LV" sz="2000" dirty="0"/>
              <a:t>„</a:t>
            </a:r>
            <a:r>
              <a:rPr lang="lv-LV" sz="2000" dirty="0" err="1"/>
              <a:t>Global</a:t>
            </a:r>
            <a:r>
              <a:rPr lang="lv-LV" sz="2000" dirty="0"/>
              <a:t> </a:t>
            </a:r>
            <a:r>
              <a:rPr lang="lv-LV" sz="2000" dirty="0" err="1"/>
              <a:t>dimension</a:t>
            </a:r>
            <a:r>
              <a:rPr lang="lv-LV" sz="2000" dirty="0"/>
              <a:t> </a:t>
            </a:r>
            <a:r>
              <a:rPr lang="lv-LV" sz="2000" dirty="0" err="1"/>
              <a:t>in</a:t>
            </a:r>
            <a:r>
              <a:rPr lang="lv-LV" sz="2000" dirty="0"/>
              <a:t> </a:t>
            </a:r>
            <a:r>
              <a:rPr lang="lv-LV" sz="2000" dirty="0" err="1"/>
              <a:t>Social</a:t>
            </a:r>
            <a:r>
              <a:rPr lang="lv-LV" sz="2000" dirty="0"/>
              <a:t> </a:t>
            </a:r>
            <a:r>
              <a:rPr lang="lv-LV" sz="2000" dirty="0" err="1"/>
              <a:t>Sciences</a:t>
            </a:r>
            <a:r>
              <a:rPr lang="lv-LV" sz="2000" dirty="0"/>
              <a:t> </a:t>
            </a:r>
            <a:r>
              <a:rPr lang="lv-LV" sz="2000" dirty="0" err="1"/>
              <a:t>subjects</a:t>
            </a:r>
            <a:r>
              <a:rPr lang="lv-LV" sz="2000" dirty="0"/>
              <a:t> </a:t>
            </a:r>
            <a:r>
              <a:rPr lang="lv-LV" sz="2000" dirty="0" err="1"/>
              <a:t>in</a:t>
            </a:r>
            <a:r>
              <a:rPr lang="lv-LV" sz="2000" dirty="0"/>
              <a:t> </a:t>
            </a:r>
            <a:r>
              <a:rPr lang="lv-LV" sz="2000" dirty="0" err="1"/>
              <a:t>Formal</a:t>
            </a:r>
            <a:r>
              <a:rPr lang="lv-LV" sz="2000" dirty="0"/>
              <a:t> </a:t>
            </a:r>
            <a:r>
              <a:rPr lang="lv-LV" sz="2000" dirty="0" err="1"/>
              <a:t>Education</a:t>
            </a:r>
            <a:r>
              <a:rPr lang="lv-LV" sz="2000" dirty="0"/>
              <a:t>”</a:t>
            </a:r>
            <a:br>
              <a:rPr lang="lv-LV" sz="2000" dirty="0"/>
            </a:br>
            <a:r>
              <a:rPr lang="lv-LV" sz="2000" dirty="0"/>
              <a:t>(</a:t>
            </a:r>
            <a:r>
              <a:rPr lang="lv-LV" sz="2000" dirty="0" err="1"/>
              <a:t>Nr.DCI</a:t>
            </a:r>
            <a:r>
              <a:rPr lang="lv-LV" sz="2000" dirty="0"/>
              <a:t>-NSAED/2012/280-401</a:t>
            </a:r>
            <a:r>
              <a:rPr lang="lv-LV" sz="2000" dirty="0" smtClean="0"/>
              <a:t>)</a:t>
            </a:r>
          </a:p>
          <a:p>
            <a:endParaRPr lang="lv-LV" dirty="0"/>
          </a:p>
        </p:txBody>
      </p:sp>
      <p:grpSp>
        <p:nvGrpSpPr>
          <p:cNvPr id="4" name="Group 3"/>
          <p:cNvGrpSpPr>
            <a:grpSpLocks/>
          </p:cNvGrpSpPr>
          <p:nvPr/>
        </p:nvGrpSpPr>
        <p:grpSpPr bwMode="auto">
          <a:xfrm>
            <a:off x="661458" y="4336174"/>
            <a:ext cx="11048321" cy="1273055"/>
            <a:chOff x="1120" y="969"/>
            <a:chExt cx="10100" cy="1071"/>
          </a:xfrm>
        </p:grpSpPr>
        <p:pic>
          <p:nvPicPr>
            <p:cNvPr id="5" name="Picture 4" descr="C:\Documents and Settings\Iveta Verse\Local Settings\Dita1\Local Settings\Temporary Internet Files\Logo_krasu_IAC.jpg"/>
            <p:cNvPicPr>
              <a:picLocks noChangeAspect="1" noChangeArrowheads="1"/>
            </p:cNvPicPr>
            <p:nvPr/>
          </p:nvPicPr>
          <p:blipFill>
            <a:blip r:embed="rId2" r:link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7" y="1115"/>
              <a:ext cx="1598" cy="8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5" descr="image00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93" y="1115"/>
              <a:ext cx="1755" cy="8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Picture 6" descr="British-Council-stacked-Corporate-rgb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20" y="1235"/>
              <a:ext cx="2400" cy="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Picture 7" descr="ES_divkrasains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0" y="969"/>
              <a:ext cx="1294" cy="10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8" descr="mondo logo web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61" y="1082"/>
              <a:ext cx="1785" cy="8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12122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3719736" y="260648"/>
            <a:ext cx="6491064" cy="1156990"/>
          </a:xfrm>
        </p:spPr>
        <p:txBody>
          <a:bodyPr>
            <a:normAutofit fontScale="90000"/>
          </a:bodyPr>
          <a:lstStyle/>
          <a:p>
            <a:r>
              <a:rPr lang="lv-LV" b="1" dirty="0"/>
              <a:t>Kas ir globālā izglītība</a:t>
            </a:r>
            <a:r>
              <a:rPr lang="lv-LV" b="1" dirty="0" smtClean="0"/>
              <a:t>?</a:t>
            </a:r>
            <a:endParaRPr lang="lv-LV" b="1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382137" y="1746913"/>
            <a:ext cx="11627893" cy="4471773"/>
          </a:xfrm>
        </p:spPr>
        <p:txBody>
          <a:bodyPr/>
          <a:lstStyle/>
          <a:p>
            <a:r>
              <a:rPr lang="lv-LV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Globālā izglīt</a:t>
            </a:r>
            <a:r>
              <a:rPr lang="lv-LV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ī</a:t>
            </a:r>
            <a:r>
              <a:rPr lang="lv-LV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 </a:t>
            </a:r>
            <a:r>
              <a:rPr lang="it-I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veicina inform</a:t>
            </a:r>
            <a:r>
              <a:rPr lang="lv-LV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ētī</a:t>
            </a:r>
            <a:r>
              <a:rPr lang="it-I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izpratni par to, </a:t>
            </a:r>
            <a:r>
              <a:rPr lang="it-I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lv-LV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ā </a:t>
            </a:r>
            <a:r>
              <a:rPr lang="it-I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notikumi pasaul</a:t>
            </a:r>
            <a:r>
              <a:rPr lang="lv-LV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it-I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ietekm</a:t>
            </a:r>
            <a:r>
              <a:rPr lang="lv-LV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ē</a:t>
            </a:r>
            <a:r>
              <a:rPr lang="it-I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indiv</a:t>
            </a:r>
            <a:r>
              <a:rPr lang="lv-LV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ī</a:t>
            </a:r>
            <a:r>
              <a:rPr lang="it-I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 </a:t>
            </a:r>
            <a:r>
              <a:rPr lang="it-IT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it-IT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kopienu</a:t>
            </a:r>
            <a:r>
              <a:rPr lang="lv-LV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dzīvi </a:t>
            </a: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</a:t>
            </a:r>
            <a:r>
              <a:rPr lang="lv-LV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kā mēs </a:t>
            </a: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varam </a:t>
            </a:r>
            <a:r>
              <a:rPr lang="lv-LV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ietekmēt </a:t>
            </a:r>
            <a:r>
              <a:rPr lang="lv-LV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to, kas </a:t>
            </a:r>
            <a:r>
              <a:rPr lang="lv-LV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notiek pasaulē.</a:t>
            </a:r>
            <a:endParaRPr lang="lv-LV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lv-LV" i="1" dirty="0"/>
              <a:t>DEA (</a:t>
            </a:r>
            <a:r>
              <a:rPr lang="lv-LV" i="1" dirty="0" smtClean="0"/>
              <a:t>Lielbrit</a:t>
            </a:r>
            <a:r>
              <a:rPr lang="lv-LV" i="1" dirty="0"/>
              <a:t>ā</a:t>
            </a:r>
            <a:r>
              <a:rPr lang="lv-LV" i="1" dirty="0" smtClean="0"/>
              <a:t>nija</a:t>
            </a:r>
            <a:r>
              <a:rPr lang="lv-LV" i="1" dirty="0"/>
              <a:t>)</a:t>
            </a:r>
            <a:endParaRPr lang="lv-LV" dirty="0"/>
          </a:p>
        </p:txBody>
      </p:sp>
      <p:pic>
        <p:nvPicPr>
          <p:cNvPr id="3075" name="Picture 3" descr="GD_LV_c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1" y="0"/>
            <a:ext cx="2216277" cy="11327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C:\Users\T2V\AppData\Local\Microsoft\Windows\Temporary Internet Files\Content.IE5\KMVE718U\dglxasset[2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933056"/>
            <a:ext cx="27432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Kreisā-labā bultiņa 3"/>
          <p:cNvSpPr/>
          <p:nvPr/>
        </p:nvSpPr>
        <p:spPr>
          <a:xfrm>
            <a:off x="5087888" y="5085184"/>
            <a:ext cx="2304256" cy="504056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3079" name="Picture 7" descr="C:\Users\T2V\AppData\Local\Microsoft\Windows\Temporary Internet Files\Content.IE5\7N1RW65J\dglxasset[1].aspx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01" y="4769370"/>
            <a:ext cx="1807769" cy="1135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3415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GD_LV_c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2551059" cy="130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059" y="-6050"/>
            <a:ext cx="9199663" cy="6899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090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idmašīnas sliedes">
  <a:themeElements>
    <a:clrScheme name="Lidmašīnas sliedes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Lidmašīnas sliedes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idmašīnas sliedes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TC104033937[[fn=Lidmašīnas sliedes]]</Template>
  <TotalTime>407</TotalTime>
  <Words>1346</Words>
  <Application>Microsoft Office PowerPoint</Application>
  <PresentationFormat>Platekrāna</PresentationFormat>
  <Paragraphs>198</Paragraphs>
  <Slides>28</Slides>
  <Notes>0</Notes>
  <HiddenSlides>0</HiddenSlides>
  <MMClips>0</MMClips>
  <ScaleCrop>false</ScaleCrop>
  <HeadingPairs>
    <vt:vector size="6" baseType="variant">
      <vt:variant>
        <vt:lpstr>Lietotie fonti</vt:lpstr>
      </vt:variant>
      <vt:variant>
        <vt:i4>7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28</vt:i4>
      </vt:variant>
    </vt:vector>
  </HeadingPairs>
  <TitlesOfParts>
    <vt:vector size="36" baseType="lpstr">
      <vt:lpstr>Batang</vt:lpstr>
      <vt:lpstr>Arial</vt:lpstr>
      <vt:lpstr>Arial Black</vt:lpstr>
      <vt:lpstr>Calibri</vt:lpstr>
      <vt:lpstr>Century Gothic</vt:lpstr>
      <vt:lpstr>Tahoma</vt:lpstr>
      <vt:lpstr>Times New Roman</vt:lpstr>
      <vt:lpstr>Lidmašīnas sliedes</vt:lpstr>
      <vt:lpstr>Novada  metodiskā diena</vt:lpstr>
      <vt:lpstr>Metodisko DARBU tēmas </vt:lpstr>
      <vt:lpstr>PEDAGOGU METODISKO DARBU SKATES ORGANIZĒŠANA UN NORISE </vt:lpstr>
      <vt:lpstr>METODISKO DARBU AUTORU PĀRSTĀVĒTĀS SKOLAS</vt:lpstr>
      <vt:lpstr>MĀCĪBU UN AUDZINĀŠANAS MATERIĀLU VEIDI</vt:lpstr>
      <vt:lpstr>Audzināšanas tēmu iekļaušana mācību priekšmetos </vt:lpstr>
      <vt:lpstr>GLOBĀLĀS IZGLĪTĪBAS IESPĒJAS MĀCĪBU UN AUDZINĀŠANAS DARBĀ</vt:lpstr>
      <vt:lpstr>Kas ir globālā izglītība?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Kopsavilkums </vt:lpstr>
      <vt:lpstr>PowerPoint prezentācija</vt:lpstr>
      <vt:lpstr>PowerPoint prezentācija</vt:lpstr>
      <vt:lpstr>8 attīstības / globālās izglītības satura pamatjautājumi</vt:lpstr>
      <vt:lpstr>Galvenās tēmas</vt:lpstr>
      <vt:lpstr>Globālā izglītība sociālo zinātņu mācību priekšmetu standartos pamatizglītībā (skaits)</vt:lpstr>
      <vt:lpstr>Globālā izglītība sociālo zinātņu mācību priekšmetu standartos vispārējā vidējā izglītībā (skaits)</vt:lpstr>
      <vt:lpstr>GLOBĀLĀS IZGLĪTĪBAS INTEGRĒŠANAS IESPĒJAS</vt:lpstr>
      <vt:lpstr>Projekta nodarbību un metodisko materiālu temati</vt:lpstr>
      <vt:lpstr>Projekta nodarbību un metodisko materiālu temati</vt:lpstr>
      <vt:lpstr>Projekta nodarbību un metodisko materiālu temati</vt:lpstr>
      <vt:lpstr>Globālās izglītības kultūra</vt:lpstr>
      <vt:lpstr>MATERIĀLI UN INFORMĀCIJA PAR GLOBĀLO IZGLĪTĪBU</vt:lpstr>
      <vt:lpstr>PowerPoint prezentācija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Novada  metodiskā diena</dc:title>
  <dc:creator>Evita</dc:creator>
  <cp:lastModifiedBy>Evita</cp:lastModifiedBy>
  <cp:revision>27</cp:revision>
  <dcterms:created xsi:type="dcterms:W3CDTF">2014-03-14T08:00:43Z</dcterms:created>
  <dcterms:modified xsi:type="dcterms:W3CDTF">2014-03-20T18:32:12Z</dcterms:modified>
</cp:coreProperties>
</file>