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465" r:id="rId3"/>
    <p:sldId id="459" r:id="rId4"/>
    <p:sldId id="464" r:id="rId5"/>
    <p:sldId id="469" r:id="rId6"/>
    <p:sldId id="466" r:id="rId7"/>
    <p:sldId id="467" r:id="rId8"/>
    <p:sldId id="463" r:id="rId9"/>
    <p:sldId id="456" r:id="rId10"/>
    <p:sldId id="457" r:id="rId11"/>
    <p:sldId id="468" r:id="rId12"/>
    <p:sldId id="414" r:id="rId13"/>
    <p:sldId id="460" r:id="rId14"/>
    <p:sldId id="470" r:id="rId15"/>
  </p:sldIdLst>
  <p:sldSz cx="9144000" cy="5715000" type="screen16x10"/>
  <p:notesSz cx="6797675" cy="9926638"/>
  <p:defaultTextStyle>
    <a:defPPr>
      <a:defRPr lang="lv-LV"/>
    </a:defPPr>
    <a:lvl1pPr marL="0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4496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8990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73486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97982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22476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46972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71468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95962" algn="l" defTabSz="84899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ZDA Ilze Trapenciere" initials="IT" lastIdx="7" clrIdx="0"/>
  <p:cmAuthor id="1" name="LIZDA" initials="L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CEA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153" autoAdjust="0"/>
  </p:normalViewPr>
  <p:slideViewPr>
    <p:cSldViewPr>
      <p:cViewPr varScale="1">
        <p:scale>
          <a:sx n="100" d="100"/>
          <a:sy n="100" d="100"/>
        </p:scale>
        <p:origin x="946" y="6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2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79641-5640-4AB7-A1AC-015E6D1E8DE4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11B61-B3E3-4719-A6FF-293E09987E6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45230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970B8-B0E0-4D34-8EB1-D6FDB40E0448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D3797-008E-4D98-A02E-28C76417777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77820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4899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24496" algn="l" defTabSz="84899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48990" algn="l" defTabSz="84899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73486" algn="l" defTabSz="84899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97982" algn="l" defTabSz="84899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22476" algn="l" defTabSz="84899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6972" algn="l" defTabSz="84899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71468" algn="l" defTabSz="84899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95962" algn="l" defTabSz="84899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775409"/>
            <a:ext cx="7772400" cy="122502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4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8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3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7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22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46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71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959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26936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7995807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919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919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9532461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424050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672418"/>
            <a:ext cx="7772400" cy="1135062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422261"/>
            <a:ext cx="7772400" cy="1250156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2449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89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48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798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47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697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46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596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835259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5"/>
            <a:ext cx="4038600" cy="3771636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5"/>
            <a:ext cx="4038600" cy="3771636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3637512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4"/>
            <a:ext cx="4040188" cy="533136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4496" indent="0">
              <a:buNone/>
              <a:defRPr sz="1900" b="1"/>
            </a:lvl2pPr>
            <a:lvl3pPr marL="848990" indent="0">
              <a:buNone/>
              <a:defRPr sz="1700" b="1"/>
            </a:lvl3pPr>
            <a:lvl4pPr marL="1273486" indent="0">
              <a:buNone/>
              <a:defRPr sz="1500" b="1"/>
            </a:lvl4pPr>
            <a:lvl5pPr marL="1697982" indent="0">
              <a:buNone/>
              <a:defRPr sz="1500" b="1"/>
            </a:lvl5pPr>
            <a:lvl6pPr marL="2122476" indent="0">
              <a:buNone/>
              <a:defRPr sz="1500" b="1"/>
            </a:lvl6pPr>
            <a:lvl7pPr marL="2546972" indent="0">
              <a:buNone/>
              <a:defRPr sz="1500" b="1"/>
            </a:lvl7pPr>
            <a:lvl8pPr marL="2971468" indent="0">
              <a:buNone/>
              <a:defRPr sz="1500" b="1"/>
            </a:lvl8pPr>
            <a:lvl9pPr marL="3395962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279264"/>
            <a:ext cx="4041775" cy="533136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4496" indent="0">
              <a:buNone/>
              <a:defRPr sz="1900" b="1"/>
            </a:lvl2pPr>
            <a:lvl3pPr marL="848990" indent="0">
              <a:buNone/>
              <a:defRPr sz="1700" b="1"/>
            </a:lvl3pPr>
            <a:lvl4pPr marL="1273486" indent="0">
              <a:buNone/>
              <a:defRPr sz="1500" b="1"/>
            </a:lvl4pPr>
            <a:lvl5pPr marL="1697982" indent="0">
              <a:buNone/>
              <a:defRPr sz="1500" b="1"/>
            </a:lvl5pPr>
            <a:lvl6pPr marL="2122476" indent="0">
              <a:buNone/>
              <a:defRPr sz="1500" b="1"/>
            </a:lvl6pPr>
            <a:lvl7pPr marL="2546972" indent="0">
              <a:buNone/>
              <a:defRPr sz="1500" b="1"/>
            </a:lvl7pPr>
            <a:lvl8pPr marL="2971468" indent="0">
              <a:buNone/>
              <a:defRPr sz="1500" b="1"/>
            </a:lvl8pPr>
            <a:lvl9pPr marL="3395962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812396"/>
            <a:ext cx="4041775" cy="329274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769973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412945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5861183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27545"/>
            <a:ext cx="3008313" cy="968376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6"/>
            <a:ext cx="5111750" cy="487759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195920"/>
            <a:ext cx="3008313" cy="3909219"/>
          </a:xfrm>
        </p:spPr>
        <p:txBody>
          <a:bodyPr/>
          <a:lstStyle>
            <a:lvl1pPr marL="0" indent="0">
              <a:buNone/>
              <a:defRPr sz="1300"/>
            </a:lvl1pPr>
            <a:lvl2pPr marL="424496" indent="0">
              <a:buNone/>
              <a:defRPr sz="1100"/>
            </a:lvl2pPr>
            <a:lvl3pPr marL="848990" indent="0">
              <a:buNone/>
              <a:defRPr sz="900"/>
            </a:lvl3pPr>
            <a:lvl4pPr marL="1273486" indent="0">
              <a:buNone/>
              <a:defRPr sz="800"/>
            </a:lvl4pPr>
            <a:lvl5pPr marL="1697982" indent="0">
              <a:buNone/>
              <a:defRPr sz="800"/>
            </a:lvl5pPr>
            <a:lvl6pPr marL="2122476" indent="0">
              <a:buNone/>
              <a:defRPr sz="800"/>
            </a:lvl6pPr>
            <a:lvl7pPr marL="2546972" indent="0">
              <a:buNone/>
              <a:defRPr sz="800"/>
            </a:lvl7pPr>
            <a:lvl8pPr marL="2971468" indent="0">
              <a:buNone/>
              <a:defRPr sz="800"/>
            </a:lvl8pPr>
            <a:lvl9pPr marL="3395962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340269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3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000"/>
            </a:lvl1pPr>
            <a:lvl2pPr marL="424496" indent="0">
              <a:buNone/>
              <a:defRPr sz="2600"/>
            </a:lvl2pPr>
            <a:lvl3pPr marL="848990" indent="0">
              <a:buNone/>
              <a:defRPr sz="2200"/>
            </a:lvl3pPr>
            <a:lvl4pPr marL="1273486" indent="0">
              <a:buNone/>
              <a:defRPr sz="1900"/>
            </a:lvl4pPr>
            <a:lvl5pPr marL="1697982" indent="0">
              <a:buNone/>
              <a:defRPr sz="1900"/>
            </a:lvl5pPr>
            <a:lvl6pPr marL="2122476" indent="0">
              <a:buNone/>
              <a:defRPr sz="1900"/>
            </a:lvl6pPr>
            <a:lvl7pPr marL="2546972" indent="0">
              <a:buNone/>
              <a:defRPr sz="1900"/>
            </a:lvl7pPr>
            <a:lvl8pPr marL="2971468" indent="0">
              <a:buNone/>
              <a:defRPr sz="1900"/>
            </a:lvl8pPr>
            <a:lvl9pPr marL="3395962" indent="0">
              <a:buNone/>
              <a:defRPr sz="19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836"/>
            <a:ext cx="5486400" cy="670719"/>
          </a:xfrm>
        </p:spPr>
        <p:txBody>
          <a:bodyPr/>
          <a:lstStyle>
            <a:lvl1pPr marL="0" indent="0">
              <a:buNone/>
              <a:defRPr sz="1300"/>
            </a:lvl1pPr>
            <a:lvl2pPr marL="424496" indent="0">
              <a:buNone/>
              <a:defRPr sz="1100"/>
            </a:lvl2pPr>
            <a:lvl3pPr marL="848990" indent="0">
              <a:buNone/>
              <a:defRPr sz="900"/>
            </a:lvl3pPr>
            <a:lvl4pPr marL="1273486" indent="0">
              <a:buNone/>
              <a:defRPr sz="800"/>
            </a:lvl4pPr>
            <a:lvl5pPr marL="1697982" indent="0">
              <a:buNone/>
              <a:defRPr sz="800"/>
            </a:lvl5pPr>
            <a:lvl6pPr marL="2122476" indent="0">
              <a:buNone/>
              <a:defRPr sz="800"/>
            </a:lvl6pPr>
            <a:lvl7pPr marL="2546972" indent="0">
              <a:buNone/>
              <a:defRPr sz="800"/>
            </a:lvl7pPr>
            <a:lvl8pPr marL="2971468" indent="0">
              <a:buNone/>
              <a:defRPr sz="800"/>
            </a:lvl8pPr>
            <a:lvl9pPr marL="3395962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7882003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84899" tIns="42449" rIns="84899" bIns="4244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5"/>
            <a:ext cx="8229600" cy="3771636"/>
          </a:xfrm>
          <a:prstGeom prst="rect">
            <a:avLst/>
          </a:prstGeom>
        </p:spPr>
        <p:txBody>
          <a:bodyPr vert="horz" lIns="84899" tIns="42449" rIns="84899" bIns="4244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5297012"/>
            <a:ext cx="2133600" cy="304271"/>
          </a:xfrm>
          <a:prstGeom prst="rect">
            <a:avLst/>
          </a:prstGeom>
        </p:spPr>
        <p:txBody>
          <a:bodyPr vert="horz" lIns="84899" tIns="42449" rIns="84899" bIns="42449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61B3A-A1AB-43A7-B28A-852A5C4BED60}" type="datetimeFigureOut">
              <a:rPr lang="lv-LV" smtClean="0"/>
              <a:pPr/>
              <a:t>29.09.2017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7012"/>
            <a:ext cx="2895600" cy="304271"/>
          </a:xfrm>
          <a:prstGeom prst="rect">
            <a:avLst/>
          </a:prstGeom>
        </p:spPr>
        <p:txBody>
          <a:bodyPr vert="horz" lIns="84899" tIns="42449" rIns="84899" bIns="42449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7012"/>
            <a:ext cx="2133600" cy="304271"/>
          </a:xfrm>
          <a:prstGeom prst="rect">
            <a:avLst/>
          </a:prstGeom>
        </p:spPr>
        <p:txBody>
          <a:bodyPr vert="horz" lIns="84899" tIns="42449" rIns="84899" bIns="4244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7A504-C458-4A57-A96B-6AB5B499BBC1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975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848990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8372" indent="-318372" algn="l" defTabSz="848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9805" indent="-265309" algn="l" defTabSz="84899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61239" indent="-212247" algn="l" defTabSz="848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85733" indent="-212247" algn="l" defTabSz="848990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0229" indent="-212247" algn="l" defTabSz="848990" rtl="0" eaLnBrk="1" latinLnBrk="0" hangingPunct="1">
        <a:spcBef>
          <a:spcPct val="20000"/>
        </a:spcBef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34725" indent="-212247" algn="l" defTabSz="848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59219" indent="-212247" algn="l" defTabSz="848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83715" indent="-212247" algn="l" defTabSz="848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8211" indent="-212247" algn="l" defTabSz="84899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84899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496" algn="l" defTabSz="84899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8990" algn="l" defTabSz="84899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3486" algn="l" defTabSz="84899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7982" algn="l" defTabSz="84899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2476" algn="l" defTabSz="84899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6972" algn="l" defTabSz="84899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71468" algn="l" defTabSz="84899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5962" algn="l" defTabSz="84899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likumi.lv/ta/id/293176-pedagogu-profesionalas-darbibas-kvalitates-novertesanas-organizesanas-kartiba" TargetMode="Externa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blipFill dpi="0" rotWithShape="1">
            <a:blip r:embed="rId2" cstate="print">
              <a:alphaModFix amt="8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505572"/>
            <a:ext cx="7272808" cy="1460500"/>
          </a:xfrm>
        </p:spPr>
        <p:txBody>
          <a:bodyPr>
            <a:normAutofit fontScale="77500" lnSpcReduction="20000"/>
          </a:bodyPr>
          <a:lstStyle/>
          <a:p>
            <a:r>
              <a:rPr lang="lv-LV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PEDAGOGU PROFESIONĀLĀS DARBĪBAS NOVĒRTĒŠANA</a:t>
            </a:r>
          </a:p>
          <a:p>
            <a:endParaRPr lang="lv-LV" sz="1100" i="1" dirty="0" smtClean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lv-LV" i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2017.gada septembris</a:t>
            </a:r>
            <a:endParaRPr lang="lv-LV" i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81239"/>
            <a:ext cx="2448272" cy="240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72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91152" y="265212"/>
            <a:ext cx="8105814" cy="555348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lv-LV" sz="32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NOVĒRTĒŠANAS KOMISISJA</a:t>
            </a:r>
            <a:endParaRPr lang="lv-LV" sz="32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71898" y="820561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8555" y="1141499"/>
            <a:ext cx="791166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Komisija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saskaņā ar komisijas darbības kārtību: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organizē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novērtēšanas </a:t>
            </a:r>
            <a:r>
              <a:rPr lang="lv-LV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procesu</a:t>
            </a:r>
            <a:endParaRPr lang="lv-LV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vēro </a:t>
            </a:r>
            <a:r>
              <a:rPr lang="lv-LV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vērtē mācību stundas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vai nodarbības (Pedagoga profesionālās darbības novērtēšanai mācību stundās vai nodarbībās </a:t>
            </a:r>
            <a:r>
              <a:rPr lang="lv-LV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pieaicināt ārējos </a:t>
            </a:r>
            <a:r>
              <a:rPr lang="lv-LV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vērtētājus)</a:t>
            </a:r>
            <a:endParaRPr lang="lv-LV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novērtē </a:t>
            </a:r>
            <a:r>
              <a:rPr lang="lv-LV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pedagoga pašvērtējumā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atspoguļoto profesionālās darbības rezultātu saskaņā </a:t>
            </a:r>
            <a:r>
              <a:rPr lang="lv-LV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noteikumu </a:t>
            </a:r>
            <a:r>
              <a:rPr lang="lv-LV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12.punktu</a:t>
            </a:r>
            <a:endParaRPr lang="lv-LV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apkopo </a:t>
            </a:r>
            <a:r>
              <a:rPr lang="lv-LV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rezultātus un izsaka priekšlikumu 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iestādes vadītājam par kvalitātes pakāpes piešķiršanu vai atteikumu piešķirt kvalitātes </a:t>
            </a:r>
            <a:r>
              <a:rPr lang="lv-LV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pakāpi</a:t>
            </a:r>
          </a:p>
          <a:p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iestādes vadītājs, pamatojoties uz komisijas priekšlikumu, pieņem lēmumu par kvalitātes pakāpes piešķiršanu vai atteikumu piešķirt kvalitātes pakāpi.</a:t>
            </a:r>
          </a:p>
          <a:p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6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  <a:p>
            <a:endParaRPr lang="lv-LV" sz="16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46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91152" y="265212"/>
            <a:ext cx="8105814" cy="555348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lv-LV" sz="32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PAKĀPES PIEŠĶIRŠANA</a:t>
            </a:r>
            <a:endParaRPr lang="lv-LV" sz="32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71898" y="820561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8555" y="1141499"/>
            <a:ext cx="753790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iestādes vadītājs, pamatojoties uz komisijas priekšlikumu, pieņem lēmumu par kvalitātes pakāpes piešķiršanu vai atteikumu piešķirt kvalitātes pakāpi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Kvalitātes pakāpi apliecina izglītības iestādes vadītāja rīkojums par kvalitātes pakāpes piešķiršanu, kas izdots līdz kārtējā gada 31.maijam.</a:t>
            </a:r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6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  <a:p>
            <a:endParaRPr lang="lv-LV" sz="16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3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211374" y="248496"/>
            <a:ext cx="7885592" cy="664841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800" b="1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LIKUMS</a:t>
            </a:r>
            <a:endParaRPr lang="lv-LV" sz="28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11374" y="820561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8555" y="1141499"/>
            <a:ext cx="7911665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600" b="1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  <a:p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53.pants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Pedagoga darba </a:t>
            </a:r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samaksa</a:t>
            </a:r>
          </a:p>
          <a:p>
            <a:endParaRPr lang="lv-LV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Pedagogam, kuram piešķirta profesionālās darbības kvalitātes pakāpe, nosaka piemaksu pie mēnešalgas izglītības iestādes vadītāja noteiktajā apmērā,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ņemot vērā šim mērķim izglītības iestādei pieejamos finanšu līdzekļus.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Kvalitātes pakāpi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ņem vērā tajā izglītības iestādē, kurā pedagoga profesionālās darbības kvalitāte ir novērtēta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2400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90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91152" y="248496"/>
            <a:ext cx="8105814" cy="1100899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FINANŠU LĪDZEKĻI PAKĀPJU FINASĒŠANAI</a:t>
            </a:r>
            <a:endParaRPr lang="lv-LV" sz="28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lv-LV" sz="2800" b="1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71898" y="820561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8555" y="1141499"/>
            <a:ext cx="791166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Šī gada oktobrī tiks veikti grozījumi:</a:t>
            </a:r>
          </a:p>
          <a:p>
            <a:pPr algn="just"/>
            <a:r>
              <a:rPr lang="lv-LV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noteikumos Nr. 447 ,,Par valsts budžeta mērķdotācijas pedagogu darba samaksai pašvaldību vispārējās izglītības iestādēs un valsts augstskolu vispārējās vidējās izglītības iestādēs”,</a:t>
            </a:r>
          </a:p>
          <a:p>
            <a:pPr algn="just"/>
            <a:r>
              <a:rPr lang="lv-LV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noteikumos Nr. 445 ,,Pedagogu darba samaksas noteikumi”, </a:t>
            </a:r>
          </a:p>
          <a:p>
            <a:pPr algn="just"/>
            <a:r>
              <a:rPr lang="lv-LV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noteikumos Nr. 1035 ,,Kārtība, kādā valsts finansē profesionālās ievirzes mākslas, mūzikas un dejas izglītības programmas”</a:t>
            </a:r>
          </a:p>
          <a:p>
            <a:pPr algn="just"/>
            <a:r>
              <a:rPr lang="lv-LV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noteikumos Nr. 1036 ,,Kārtība, kādā valsts finansē profesionālās ievirzes sporta izglītības programmas”</a:t>
            </a:r>
          </a:p>
          <a:p>
            <a:pPr algn="just"/>
            <a:r>
              <a:rPr lang="lv-LV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noteikumos Nr.655 ,,Noteikumi par profesionālās izglītības programmu īstenošanas izmaksu minimumu uz vienu izglītojamo”</a:t>
            </a:r>
          </a:p>
          <a:p>
            <a:pPr algn="just"/>
            <a:r>
              <a:rPr lang="lv-LV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noteikumos Nr.523 „Kārtība, kādā aprēķina un sadala valsts budžeta mērķdotāciju pedagogu darba samaksai pašvaldību izglītības iestādēs, kurās īsteno profesionālās pamatizglītības, arodizglītības un profesionālās vidējās izglītības programmas”</a:t>
            </a:r>
            <a:endParaRPr lang="lv-LV" sz="1900" dirty="0" smtClean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30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91152" y="248496"/>
            <a:ext cx="8105814" cy="1100899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Arial Narrow" panose="020B0606020202030204" pitchFamily="34" charset="0"/>
              </a:rPr>
              <a:t> </a:t>
            </a:r>
            <a:endParaRPr lang="lv-LV" sz="28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lv-LV" sz="2800" b="1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71898" y="820561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8555" y="1141499"/>
            <a:ext cx="791166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Ministru kabineta noteikumi pieejami šeit:</a:t>
            </a:r>
          </a:p>
          <a:p>
            <a:endParaRPr lang="lv-LV" sz="2400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lv-LV" sz="24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likumi.lv/ta/id/293176-pedagogu-profesionalas-darbibas-kvalitates-novertesanas-organizesanas-kartiba</a:t>
            </a:r>
            <a:endParaRPr lang="lv-LV" sz="2400" dirty="0" smtClean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900" dirty="0" smtClean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43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91152" y="248496"/>
            <a:ext cx="8105814" cy="664841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10.08.2017.  STĀJUŠIES SPĒKĀ IZGLĪTĪBAS LIKUMA GROZĪJUMI, KURI NOSAKA</a:t>
            </a:r>
            <a:endParaRPr lang="lv-LV" sz="28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2216" y="841563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8555" y="1141499"/>
            <a:ext cx="768191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iestādes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līdz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2017. gada 30. novembrim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ievērojot normatīvo aktu noteikumus,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izstrādā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pedagogu profesionālās darbības kvalitātes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novērtēšanas kritērijus un </a:t>
            </a:r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kārtību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iesniegumus pedagogi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par profesionālās darbības kvalitātes novērtēšanu izglītības iestādei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iesniegt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sākot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2017. gada </a:t>
            </a:r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1.decembra</a:t>
            </a:r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4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  <a:p>
            <a:endParaRPr lang="lv-LV" sz="16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6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91152" y="248496"/>
            <a:ext cx="8105814" cy="664841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lv-LV" sz="32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PĀREJA UZ JAUNO KĀRTĪBU</a:t>
            </a:r>
            <a:endParaRPr lang="lv-LV" sz="32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71898" y="820561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1374" y="1141499"/>
            <a:ext cx="746508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pedagogi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kuriem izsniegto profesionālās darbības kvalitātes apliecību termiņš beidzas 2017. gada 31. augustā, līdz 2018. gada 31. augustam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tiesības turpināt saņemt piemaksu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 profesionālās darbības kvalitātes pakāpi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tādā apmērā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kādā pedagogs to saņēmis līdz 2017. gada </a:t>
            </a:r>
            <a:r>
              <a:rPr lang="lv-LV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9.augustam</a:t>
            </a:r>
            <a:endParaRPr lang="lv-LV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lv-LV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pedagogiem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kuriem pakāpi apliecinošs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dokuments ir spēkā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šobrīd,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līdz derīguma termiņa beigām ir tiesības turpināt saņemt piemaksu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profesionālās darbības kvalitātes pakāpi tādā apmērā, kādā pedagogs to saņēmis līdz 2017. gada 9.augustam. </a:t>
            </a:r>
            <a:endParaRPr lang="lv-LV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likums nosaka, ka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pedagogam, ir tiesības, bet nav pienākums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prasīt pedagoga profesionālās darbības kvalitātes novērtējumu - tā ir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pedagoga brīvprātīga izvēle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lv-LV" sz="16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3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547664" y="248496"/>
            <a:ext cx="7056784" cy="664841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lv-LV" sz="32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VĒRTĒŠANAS PROCESS SASTĀVĒS NO:</a:t>
            </a:r>
            <a:endParaRPr lang="lv-LV" sz="32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lv-LV" sz="2800" b="1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71898" y="820561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32335" y="1338467"/>
            <a:ext cx="791166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pedagoga profesionālās darbības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vērtējuma mācību stundās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nodarbībā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s, izmantojot mācību stundu vai nodarbību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vērošanas un novērtējuma lapas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kas ir MK noteikumu pielikumā </a:t>
            </a:r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pedagoga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darba pašvērtējuma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 izstrādā izglītības iestāde atbilstoši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noteikumu II nodaļā noteiktajiem vērtēšanas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virzieniem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78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91152" y="248496"/>
            <a:ext cx="8105814" cy="664841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NOVĒRTĒŠANAS VIRZIENI SKOLOTĀJIEM</a:t>
            </a:r>
            <a:endParaRPr lang="lv-LV" sz="28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71898" y="820561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8555" y="1141499"/>
            <a:ext cx="791166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pedagoģiskā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procesa plānošana, vadīšana un pedagoga darbības rezultātu izvērtējums (pedagoģiskā procesa efektivitāte, mērķtiecīgums, rezultāts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pedagoga ieguldījums izglītojamā individuālo spēju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attīstībā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izglītojamā vajadzību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nodrošināšanā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pedagoga ieguldījums izglītības iestādes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attīstībā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pedagoga sadarbība, pieredzes uzkrāšana un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pārnese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10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91152" y="248496"/>
            <a:ext cx="8105814" cy="664841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lv-LV" sz="22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NOVĒRTĒŠANAS VIRZIENI SOCIĀLAJAM PEDAGOGAM,  LOGOPĒDAM UN IZGLĪTĪBAS PSIHOLOGAM</a:t>
            </a: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v-LV" sz="22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71898" y="820561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8555" y="1141499"/>
            <a:ext cx="791166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līdzdalība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pedagoģiskā procesa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plānošanā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vadīšanā, pedagoga darbības rezultātu izvērtējums (izglītojamā attīstības diagnosticēšana, rezultātu izvērtējums un atbalsta koordinēšana pedagoģiskajā procesā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ieguldījums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izglītojamā individuālo spēju attīstībā un izglītojamā vajadzību nodrošināšanā (iesaiste problēmu risināšanā, sadarbība ar institūcijām, atgriezeniskās saites nodrošināšana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ieguldījums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iestādes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attīstībā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pedagoga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sadarbība, pieredzes uzkrāšana un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pārnese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67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91152" y="248496"/>
            <a:ext cx="8105814" cy="664841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NOVĒRTĒŠANAS KĀRTĪBA</a:t>
            </a:r>
            <a:endParaRPr lang="lv-LV" sz="28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71898" y="820561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8555" y="1141499"/>
            <a:ext cx="79116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Kārtībā saskaņā ar MK noteikumos minētajiem novērtēšanas virzieniem jāiekļauj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lv-LV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pedagoga profesionālās darbības kvalitātes novērtēšanas kritērijus,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pedagoga pašvērtējumu,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vērojamo mācību stundu/nodarbību skaitu,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lēmuma apstrīdēšanas kārtību,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nosacījumus pakāpes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piešķiršanas termiņam un piemaksas apmēram.</a:t>
            </a: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04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91152" y="248496"/>
            <a:ext cx="8105814" cy="664841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Arial Narrow" panose="020B0606020202030204" pitchFamily="34" charset="0"/>
              </a:rPr>
              <a:t> </a:t>
            </a:r>
            <a:endParaRPr lang="lv-LV" sz="2800" b="1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85902" y="841563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59632" y="1141499"/>
            <a:ext cx="76565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likuma 30.pants.</a:t>
            </a:r>
          </a:p>
          <a:p>
            <a:pPr algn="just"/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iestādes vadītājs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</a:t>
            </a:r>
            <a:r>
              <a:rPr lang="lv-LV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Izglītības iestādes vadītāja pienākums ir organizēt pedagogu profesionālās darbības kvalitātes novērtēšanu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n-N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Ministru kabineta noteikumi Nr. </a:t>
            </a:r>
            <a:r>
              <a:rPr lang="nn-NO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501</a:t>
            </a:r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Novērtēšanas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procesa organizācija</a:t>
            </a:r>
            <a:endParaRPr lang="lv-LV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 Novērtēšanas procesā piemēro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iestādes izstrādātu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izglītības iestādes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dibinātāju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vai tā pilnvarotu personu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saskaņot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un izglītības iestādes vadītāja apstiprinātu pedagogu profesionālās darbības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novērtēšanas kārtību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474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41800" r="7600" b="31600"/>
          <a:stretch/>
        </p:blipFill>
        <p:spPr>
          <a:xfrm rot="5400000">
            <a:off x="-2288234" y="2288234"/>
            <a:ext cx="5715000" cy="1138532"/>
          </a:xfrm>
          <a:prstGeom prst="rect">
            <a:avLst/>
          </a:prstGeom>
          <a:ln>
            <a:noFill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03648" y="1417340"/>
            <a:ext cx="720080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500" dirty="0" smtClean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91152" y="248496"/>
            <a:ext cx="8105814" cy="664841"/>
          </a:xfrm>
          <a:prstGeom prst="rect">
            <a:avLst/>
          </a:prstGeom>
        </p:spPr>
        <p:txBody>
          <a:bodyPr>
            <a:noAutofit/>
          </a:bodyPr>
          <a:lstStyle>
            <a:lvl1pPr marL="318372" indent="-318372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9805" indent="-265309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123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5733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022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472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59219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3715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8211" indent="-212247" algn="l" defTabSz="84899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lv-LV" sz="28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NOVĒRTĒŠANAS PROCESA ORGANIZĀCIJA</a:t>
            </a:r>
            <a:endParaRPr lang="lv-LV" sz="2800" b="1" dirty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7775"/>
            <a:ext cx="1050406" cy="10314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374" y="980063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71898" y="820561"/>
            <a:ext cx="77443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sz="1800" dirty="0">
              <a:solidFill>
                <a:prstClr val="black"/>
              </a:solidFill>
            </a:endParaRPr>
          </a:p>
          <a:p>
            <a:endParaRPr lang="lv-LV" sz="1800" dirty="0">
              <a:solidFill>
                <a:srgbClr val="1F497D">
                  <a:lumMod val="75000"/>
                </a:srgb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29183" y="1334006"/>
            <a:ext cx="759128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iestādes vadītājs izveido novērtēšanas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komisiju </a:t>
            </a:r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vismaz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triju cilvēku sastāvā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apstiprina komisijas darbības kārtību, kurā ietver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novērtēšanas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norises un laika plānojumu, rezultātu apkopošanas un lēmuma pieņemšanas procedūru. Komisijas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sastāvā var iekļaut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izglītības iestādes vadītāja vietniekus, pedagogus, mācību priekšmeta vai izglītības jomas metodiķus,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pedagogu sabiedrisko organizāciju pārstāvjus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kā arī izglītības iestādes dibinātāja pārstāvjus.</a:t>
            </a:r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2400" dirty="0" smtClean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08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5854</TotalTime>
  <Words>687</Words>
  <Application>Microsoft Office PowerPoint</Application>
  <PresentationFormat>Slaidrāde ekrānā (16:10)</PresentationFormat>
  <Paragraphs>80</Paragraphs>
  <Slides>14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19" baseType="lpstr">
      <vt:lpstr>Arial</vt:lpstr>
      <vt:lpstr>Arial Narrow</vt:lpstr>
      <vt:lpstr>Calibri</vt:lpstr>
      <vt:lpstr>Times New Roman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Latvijas Izglītības un zinātnes darbinieku arodbiedrība</dc:title>
  <dc:creator>LIZDA</dc:creator>
  <cp:lastModifiedBy>Sistēmas Windows lietotājs</cp:lastModifiedBy>
  <cp:revision>474</cp:revision>
  <cp:lastPrinted>2017-09-29T06:37:36Z</cp:lastPrinted>
  <dcterms:created xsi:type="dcterms:W3CDTF">2015-08-12T10:28:52Z</dcterms:created>
  <dcterms:modified xsi:type="dcterms:W3CDTF">2017-09-29T06:44:19Z</dcterms:modified>
</cp:coreProperties>
</file>