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429" r:id="rId2"/>
    <p:sldId id="439" r:id="rId3"/>
    <p:sldId id="410" r:id="rId4"/>
    <p:sldId id="411" r:id="rId5"/>
    <p:sldId id="441" r:id="rId6"/>
    <p:sldId id="422" r:id="rId7"/>
    <p:sldId id="423" r:id="rId8"/>
    <p:sldId id="424" r:id="rId9"/>
    <p:sldId id="430" r:id="rId10"/>
    <p:sldId id="431" r:id="rId11"/>
    <p:sldId id="340" r:id="rId12"/>
    <p:sldId id="432" r:id="rId13"/>
    <p:sldId id="440" r:id="rId14"/>
    <p:sldId id="433" r:id="rId15"/>
    <p:sldId id="434" r:id="rId16"/>
    <p:sldId id="435" r:id="rId17"/>
    <p:sldId id="436" r:id="rId18"/>
    <p:sldId id="437" r:id="rId19"/>
    <p:sldId id="438" r:id="rId20"/>
    <p:sldId id="427" r:id="rId21"/>
    <p:sldId id="428" r:id="rId22"/>
  </p:sldIdLst>
  <p:sldSz cx="9144000" cy="6858000" type="screen4x3"/>
  <p:notesSz cx="6797675" cy="9928225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6792" autoAdjust="0"/>
  </p:normalViewPr>
  <p:slideViewPr>
    <p:cSldViewPr>
      <p:cViewPr>
        <p:scale>
          <a:sx n="91" d="100"/>
          <a:sy n="91" d="100"/>
        </p:scale>
        <p:origin x="-221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9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EE3CB6-0D9B-44BC-8F7F-FEA0FF80352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83CFF5-BE97-40BD-B17D-59EF83CBB527}">
      <dgm:prSet custT="1"/>
      <dgm:spPr>
        <a:solidFill>
          <a:srgbClr val="FF0000"/>
        </a:solidFill>
      </dgm:spPr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lv-LV" altLang="lv-LV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lv-LV" altLang="lv-LV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lv-LV" altLang="lv-LV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Krimināli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sodāmas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darbības</a:t>
          </a:r>
        </a:p>
      </dgm:t>
    </dgm:pt>
    <dgm:pt modelId="{9E23B786-E047-4013-8794-3F1E29185D1A}" type="parTrans" cxnId="{237E576A-F488-462B-80A9-6B331A7C506E}">
      <dgm:prSet/>
      <dgm:spPr/>
      <dgm:t>
        <a:bodyPr/>
        <a:lstStyle/>
        <a:p>
          <a:endParaRPr lang="lv-LV"/>
        </a:p>
      </dgm:t>
    </dgm:pt>
    <dgm:pt modelId="{281C535E-F445-4C1B-8F0B-9B5CA6636E0A}" type="sibTrans" cxnId="{237E576A-F488-462B-80A9-6B331A7C506E}">
      <dgm:prSet/>
      <dgm:spPr/>
      <dgm:t>
        <a:bodyPr/>
        <a:lstStyle/>
        <a:p>
          <a:endParaRPr lang="lv-LV"/>
        </a:p>
      </dgm:t>
    </dgm:pt>
    <dgm:pt modelId="{B2F75140-4D7E-44D0-8880-809C6F4D0CCD}">
      <dgm:prSet custT="1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Ar likumu aizliegtas darbības</a:t>
          </a:r>
        </a:p>
      </dgm:t>
    </dgm:pt>
    <dgm:pt modelId="{BD114C4E-AC21-4FA1-85EB-0998E00EB614}" type="parTrans" cxnId="{37F933EF-40D5-40A1-BEBD-A37E25A4457A}">
      <dgm:prSet/>
      <dgm:spPr/>
      <dgm:t>
        <a:bodyPr/>
        <a:lstStyle/>
        <a:p>
          <a:endParaRPr lang="lv-LV"/>
        </a:p>
      </dgm:t>
    </dgm:pt>
    <dgm:pt modelId="{A6C5DAAF-9DF9-4B44-80F2-F2BE745BA477}" type="sibTrans" cxnId="{37F933EF-40D5-40A1-BEBD-A37E25A4457A}">
      <dgm:prSet/>
      <dgm:spPr/>
      <dgm:t>
        <a:bodyPr/>
        <a:lstStyle/>
        <a:p>
          <a:endParaRPr lang="lv-LV"/>
        </a:p>
      </dgm:t>
    </dgm:pt>
    <dgm:pt modelId="{A1B1C7B5-8FBA-4AAE-8ABB-668058AEE376}">
      <dgm:prSet custT="1"/>
      <dgm:spPr>
        <a:solidFill>
          <a:schemeClr val="bg1">
            <a:lumMod val="6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Neētiska rīcība</a:t>
          </a:r>
        </a:p>
      </dgm:t>
    </dgm:pt>
    <dgm:pt modelId="{E834E2E2-541C-4F0E-98AF-B3C6CB7391D8}" type="parTrans" cxnId="{88A6D53D-FBD1-4588-859E-E6206185EDB6}">
      <dgm:prSet/>
      <dgm:spPr/>
      <dgm:t>
        <a:bodyPr/>
        <a:lstStyle/>
        <a:p>
          <a:endParaRPr lang="lv-LV"/>
        </a:p>
      </dgm:t>
    </dgm:pt>
    <dgm:pt modelId="{659E7825-5152-4225-9FAE-4F323BBE2762}" type="sibTrans" cxnId="{88A6D53D-FBD1-4588-859E-E6206185EDB6}">
      <dgm:prSet/>
      <dgm:spPr/>
      <dgm:t>
        <a:bodyPr/>
        <a:lstStyle/>
        <a:p>
          <a:endParaRPr lang="lv-LV"/>
        </a:p>
      </dgm:t>
    </dgm:pt>
    <dgm:pt modelId="{87D2FDA3-2049-425F-BCB1-84DAB4C0A363}" type="pres">
      <dgm:prSet presAssocID="{51EE3CB6-0D9B-44BC-8F7F-FEA0FF80352B}" presName="Name0" presStyleCnt="0">
        <dgm:presLayoutVars>
          <dgm:dir/>
          <dgm:animLvl val="lvl"/>
          <dgm:resizeHandles val="exact"/>
        </dgm:presLayoutVars>
      </dgm:prSet>
      <dgm:spPr/>
    </dgm:pt>
    <dgm:pt modelId="{0D5E0D8C-5E56-460E-A14C-F04013EBE103}" type="pres">
      <dgm:prSet presAssocID="{0F83CFF5-BE97-40BD-B17D-59EF83CBB527}" presName="Name8" presStyleCnt="0"/>
      <dgm:spPr/>
    </dgm:pt>
    <dgm:pt modelId="{2EB24408-0BED-4F01-93D1-7D37559B4E55}" type="pres">
      <dgm:prSet presAssocID="{0F83CFF5-BE97-40BD-B17D-59EF83CBB527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346D89D-D1FC-4219-A032-9729BE289850}" type="pres">
      <dgm:prSet presAssocID="{0F83CFF5-BE97-40BD-B17D-59EF83CBB52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E3A8751-A73D-463E-B896-A799060AADB4}" type="pres">
      <dgm:prSet presAssocID="{B2F75140-4D7E-44D0-8880-809C6F4D0CCD}" presName="Name8" presStyleCnt="0"/>
      <dgm:spPr/>
    </dgm:pt>
    <dgm:pt modelId="{EEA20929-39A6-44FF-A9D9-ED79F9E004C5}" type="pres">
      <dgm:prSet presAssocID="{B2F75140-4D7E-44D0-8880-809C6F4D0CCD}" presName="level" presStyleLbl="node1" presStyleIdx="1" presStyleCnt="3" custLinFactNeighborX="775" custLinFactNeighborY="226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C6D5823-3434-40AF-BA79-16DA8172D6EE}" type="pres">
      <dgm:prSet presAssocID="{B2F75140-4D7E-44D0-8880-809C6F4D0C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81FCACD-D0A9-4B45-AEA3-E0D23CB6A09D}" type="pres">
      <dgm:prSet presAssocID="{A1B1C7B5-8FBA-4AAE-8ABB-668058AEE376}" presName="Name8" presStyleCnt="0"/>
      <dgm:spPr/>
    </dgm:pt>
    <dgm:pt modelId="{A042971B-B9DB-4A6C-AC4F-9A365FBF41A1}" type="pres">
      <dgm:prSet presAssocID="{A1B1C7B5-8FBA-4AAE-8ABB-668058AEE376}" presName="level" presStyleLbl="node1" presStyleIdx="2" presStyleCnt="3" custLinFactNeighborX="22" custLinFactNeighborY="-785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BA70980-0BEA-4FE3-9731-D28018A8F50E}" type="pres">
      <dgm:prSet presAssocID="{A1B1C7B5-8FBA-4AAE-8ABB-668058AEE3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2351C622-9CC3-43CA-A095-E8369702B054}" type="presOf" srcId="{A1B1C7B5-8FBA-4AAE-8ABB-668058AEE376}" destId="{4BA70980-0BEA-4FE3-9731-D28018A8F50E}" srcOrd="1" destOrd="0" presId="urn:microsoft.com/office/officeart/2005/8/layout/pyramid1"/>
    <dgm:cxn modelId="{37F933EF-40D5-40A1-BEBD-A37E25A4457A}" srcId="{51EE3CB6-0D9B-44BC-8F7F-FEA0FF80352B}" destId="{B2F75140-4D7E-44D0-8880-809C6F4D0CCD}" srcOrd="1" destOrd="0" parTransId="{BD114C4E-AC21-4FA1-85EB-0998E00EB614}" sibTransId="{A6C5DAAF-9DF9-4B44-80F2-F2BE745BA477}"/>
    <dgm:cxn modelId="{F045C126-8A73-4EA4-93DB-8647B30D08AF}" type="presOf" srcId="{0F83CFF5-BE97-40BD-B17D-59EF83CBB527}" destId="{E346D89D-D1FC-4219-A032-9729BE289850}" srcOrd="1" destOrd="0" presId="urn:microsoft.com/office/officeart/2005/8/layout/pyramid1"/>
    <dgm:cxn modelId="{6E9E3D4C-D362-4804-BC8E-BDE95F865FFE}" type="presOf" srcId="{B2F75140-4D7E-44D0-8880-809C6F4D0CCD}" destId="{EEA20929-39A6-44FF-A9D9-ED79F9E004C5}" srcOrd="0" destOrd="0" presId="urn:microsoft.com/office/officeart/2005/8/layout/pyramid1"/>
    <dgm:cxn modelId="{11DA33F2-1BC6-4BBD-8C2F-1B660181F832}" type="presOf" srcId="{51EE3CB6-0D9B-44BC-8F7F-FEA0FF80352B}" destId="{87D2FDA3-2049-425F-BCB1-84DAB4C0A363}" srcOrd="0" destOrd="0" presId="urn:microsoft.com/office/officeart/2005/8/layout/pyramid1"/>
    <dgm:cxn modelId="{3BF4E2B3-68CE-4571-B37A-C633B1E8F5AC}" type="presOf" srcId="{A1B1C7B5-8FBA-4AAE-8ABB-668058AEE376}" destId="{A042971B-B9DB-4A6C-AC4F-9A365FBF41A1}" srcOrd="0" destOrd="0" presId="urn:microsoft.com/office/officeart/2005/8/layout/pyramid1"/>
    <dgm:cxn modelId="{88A6D53D-FBD1-4588-859E-E6206185EDB6}" srcId="{51EE3CB6-0D9B-44BC-8F7F-FEA0FF80352B}" destId="{A1B1C7B5-8FBA-4AAE-8ABB-668058AEE376}" srcOrd="2" destOrd="0" parTransId="{E834E2E2-541C-4F0E-98AF-B3C6CB7391D8}" sibTransId="{659E7825-5152-4225-9FAE-4F323BBE2762}"/>
    <dgm:cxn modelId="{A47F6E51-4AF4-430D-9D3F-809ACFFA67AD}" type="presOf" srcId="{0F83CFF5-BE97-40BD-B17D-59EF83CBB527}" destId="{2EB24408-0BED-4F01-93D1-7D37559B4E55}" srcOrd="0" destOrd="0" presId="urn:microsoft.com/office/officeart/2005/8/layout/pyramid1"/>
    <dgm:cxn modelId="{237E576A-F488-462B-80A9-6B331A7C506E}" srcId="{51EE3CB6-0D9B-44BC-8F7F-FEA0FF80352B}" destId="{0F83CFF5-BE97-40BD-B17D-59EF83CBB527}" srcOrd="0" destOrd="0" parTransId="{9E23B786-E047-4013-8794-3F1E29185D1A}" sibTransId="{281C535E-F445-4C1B-8F0B-9B5CA6636E0A}"/>
    <dgm:cxn modelId="{F0EE22FE-F48D-4B3A-9B68-E491F3A2131C}" type="presOf" srcId="{B2F75140-4D7E-44D0-8880-809C6F4D0CCD}" destId="{8C6D5823-3434-40AF-BA79-16DA8172D6EE}" srcOrd="1" destOrd="0" presId="urn:microsoft.com/office/officeart/2005/8/layout/pyramid1"/>
    <dgm:cxn modelId="{8D3D570A-9E27-4AC0-87C3-D24347E6E19E}" type="presParOf" srcId="{87D2FDA3-2049-425F-BCB1-84DAB4C0A363}" destId="{0D5E0D8C-5E56-460E-A14C-F04013EBE103}" srcOrd="0" destOrd="0" presId="urn:microsoft.com/office/officeart/2005/8/layout/pyramid1"/>
    <dgm:cxn modelId="{C78D9664-D5EA-4DC8-9FC0-0884E742B097}" type="presParOf" srcId="{0D5E0D8C-5E56-460E-A14C-F04013EBE103}" destId="{2EB24408-0BED-4F01-93D1-7D37559B4E55}" srcOrd="0" destOrd="0" presId="urn:microsoft.com/office/officeart/2005/8/layout/pyramid1"/>
    <dgm:cxn modelId="{ECF51B8A-AD0D-4D31-ADBE-8742E742676B}" type="presParOf" srcId="{0D5E0D8C-5E56-460E-A14C-F04013EBE103}" destId="{E346D89D-D1FC-4219-A032-9729BE289850}" srcOrd="1" destOrd="0" presId="urn:microsoft.com/office/officeart/2005/8/layout/pyramid1"/>
    <dgm:cxn modelId="{EEBC8504-3DEE-4718-A433-B4BAE67BA305}" type="presParOf" srcId="{87D2FDA3-2049-425F-BCB1-84DAB4C0A363}" destId="{3E3A8751-A73D-463E-B896-A799060AADB4}" srcOrd="1" destOrd="0" presId="urn:microsoft.com/office/officeart/2005/8/layout/pyramid1"/>
    <dgm:cxn modelId="{01504108-AF1C-45CE-872D-D5021F8628E8}" type="presParOf" srcId="{3E3A8751-A73D-463E-B896-A799060AADB4}" destId="{EEA20929-39A6-44FF-A9D9-ED79F9E004C5}" srcOrd="0" destOrd="0" presId="urn:microsoft.com/office/officeart/2005/8/layout/pyramid1"/>
    <dgm:cxn modelId="{1753EFD7-0535-4735-93FE-A7F8CCE556CF}" type="presParOf" srcId="{3E3A8751-A73D-463E-B896-A799060AADB4}" destId="{8C6D5823-3434-40AF-BA79-16DA8172D6EE}" srcOrd="1" destOrd="0" presId="urn:microsoft.com/office/officeart/2005/8/layout/pyramid1"/>
    <dgm:cxn modelId="{33B4E6A2-196D-4143-A2E4-ED1927356B34}" type="presParOf" srcId="{87D2FDA3-2049-425F-BCB1-84DAB4C0A363}" destId="{981FCACD-D0A9-4B45-AEA3-E0D23CB6A09D}" srcOrd="2" destOrd="0" presId="urn:microsoft.com/office/officeart/2005/8/layout/pyramid1"/>
    <dgm:cxn modelId="{9FA8686C-D9B3-4F5B-BB9E-AA3F08FFE599}" type="presParOf" srcId="{981FCACD-D0A9-4B45-AEA3-E0D23CB6A09D}" destId="{A042971B-B9DB-4A6C-AC4F-9A365FBF41A1}" srcOrd="0" destOrd="0" presId="urn:microsoft.com/office/officeart/2005/8/layout/pyramid1"/>
    <dgm:cxn modelId="{EEB12356-369C-488B-BB57-035D12ABE62B}" type="presParOf" srcId="{981FCACD-D0A9-4B45-AEA3-E0D23CB6A09D}" destId="{4BA70980-0BEA-4FE3-9731-D28018A8F50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24408-0BED-4F01-93D1-7D37559B4E55}">
      <dsp:nvSpPr>
        <dsp:cNvPr id="0" name=""/>
        <dsp:cNvSpPr/>
      </dsp:nvSpPr>
      <dsp:spPr>
        <a:xfrm>
          <a:off x="2138033" y="0"/>
          <a:ext cx="2138033" cy="1994154"/>
        </a:xfrm>
        <a:prstGeom prst="trapezoid">
          <a:avLst>
            <a:gd name="adj" fmla="val 53608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lv-LV" altLang="lv-LV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lv-LV" altLang="lv-LV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lv-LV" altLang="lv-LV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Krimināli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sodāmas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darbības</a:t>
          </a:r>
        </a:p>
      </dsp:txBody>
      <dsp:txXfrm>
        <a:off x="2138033" y="0"/>
        <a:ext cx="2138033" cy="1994154"/>
      </dsp:txXfrm>
    </dsp:sp>
    <dsp:sp modelId="{EEA20929-39A6-44FF-A9D9-ED79F9E004C5}">
      <dsp:nvSpPr>
        <dsp:cNvPr id="0" name=""/>
        <dsp:cNvSpPr/>
      </dsp:nvSpPr>
      <dsp:spPr>
        <a:xfrm>
          <a:off x="1102156" y="1998661"/>
          <a:ext cx="4276067" cy="1994154"/>
        </a:xfrm>
        <a:prstGeom prst="trapezoid">
          <a:avLst>
            <a:gd name="adj" fmla="val 53608"/>
          </a:avLst>
        </a:prstGeom>
        <a:solidFill>
          <a:srgbClr val="FFC0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Ar likumu aizliegtas darbības</a:t>
          </a:r>
        </a:p>
      </dsp:txBody>
      <dsp:txXfrm>
        <a:off x="1850468" y="1998661"/>
        <a:ext cx="2779443" cy="1994154"/>
      </dsp:txXfrm>
    </dsp:sp>
    <dsp:sp modelId="{A042971B-B9DB-4A6C-AC4F-9A365FBF41A1}">
      <dsp:nvSpPr>
        <dsp:cNvPr id="0" name=""/>
        <dsp:cNvSpPr/>
      </dsp:nvSpPr>
      <dsp:spPr>
        <a:xfrm>
          <a:off x="0" y="3972655"/>
          <a:ext cx="6414101" cy="1994154"/>
        </a:xfrm>
        <a:prstGeom prst="trapezoid">
          <a:avLst>
            <a:gd name="adj" fmla="val 53608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altLang="lv-LV" sz="1600" b="1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pitchFamily="34" charset="0"/>
            </a:rPr>
            <a:t>Neētiska rīcība</a:t>
          </a:r>
        </a:p>
      </dsp:txBody>
      <dsp:txXfrm>
        <a:off x="1122467" y="3972655"/>
        <a:ext cx="4169165" cy="1994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4D4138C-417A-4004-A436-BA2491EDC3A8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793823-1061-48D8-886F-C7AF79CA51E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699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5139B4-64CC-4A07-9078-6C898C0F2403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BBA0F2-8C48-4AC9-A545-BC6283A5F21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45769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8225" indent="-2877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1115" indent="-23022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1561" indent="-23022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2008" indent="-23022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2454" indent="-2302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2900" indent="-2302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53346" indent="-2302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13792" indent="-2302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BEBC945-BA66-432D-86B8-D943BABE90FF}" type="slidenum">
              <a:rPr lang="lv-LV" smtClean="0"/>
              <a:pPr eaLnBrk="1" hangingPunct="1">
                <a:defRPr/>
              </a:pPr>
              <a:t>11</a:t>
            </a:fld>
            <a:endParaRPr lang="lv-LV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lv-LV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4F1CA-353F-4F75-9325-6DDA1027C4CC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80CED-462A-4F8E-A3C1-EE235AFDD79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347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341AF-5E4E-404F-8134-92703BA4ADF0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AC6-8478-4024-AA4C-0689414EC37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567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lv-LV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20D8A-9E2E-43BA-B8B8-5D74E990EA69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AAC08-4B6F-470B-932D-1A5EEB09B04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2484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DCF60-4277-4FF9-B789-730CE297B86B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69FE4-47C0-4DF5-BA45-C9168F9F26E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327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38200" y="4300538"/>
            <a:ext cx="3770313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1FACE-7846-49F2-8429-A044122C928E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0FBAC-1E8E-42CF-8BEC-E06E4BA46D4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2267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FADD09-EB81-49D0-B124-993E50AE1FEC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0CAAB2-6AE6-442E-85D7-2738F33BE32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900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26020-1B6B-47D3-8746-336B1F9A1AE8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8E31E-A5BC-4E86-8A52-2C9768B5F3E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68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6BECD-9C47-47B9-9F02-201131E97996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FF86B-5DFE-4C4A-BC20-C701F9559A1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2655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18CA0-6B48-4B07-A231-C607B89224E1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4FA31-A4E7-48ED-A15C-5CA6759637A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0260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AE803-D2FB-4297-AF45-1956EC98F569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92785-2EA6-410F-BFED-4EC5780C52B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7867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AB774-B8F7-41DA-A683-E67EB4D630F0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078C3-EF5B-4A41-858F-4E294FA9AD0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0693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DAD79-CB75-4BE4-8DD4-941E7D7D7BC9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233D6-BFA9-4E27-94F9-DEC0D4F92BC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143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4CEC6-53B1-4880-9C74-F6D0A26E8F30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F50C1-A6E5-481B-98E2-3EBD67125E7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899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89881-B418-4C34-B0DC-AD648744D273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754F-4A29-4633-B16A-E40AEDBBAB1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72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lv-LV" altLang="lv-LV" smtClean="0"/>
              </a:p>
            </p:txBody>
          </p:sp>
          <p:sp>
            <p:nvSpPr>
              <p:cNvPr id="2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lv-LV"/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8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lv-LV" altLang="lv-LV" smtClean="0"/>
              </a:p>
            </p:txBody>
          </p:sp>
          <p:sp>
            <p:nvSpPr>
              <p:cNvPr id="2059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lv-LV" altLang="lv-LV" smtClean="0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  <a:endParaRPr lang="lv-LV" altLang="lv-LV" smtClean="0"/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  <a:endParaRPr lang="lv-LV" altLang="lv-LV" smtClean="0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4AAAAFF-648B-4B6B-9B30-178B42ACE863}" type="datetimeFigureOut">
              <a:rPr lang="lv-LV"/>
              <a:pPr>
                <a:defRPr/>
              </a:pPr>
              <a:t>2013.09.19.</a:t>
            </a:fld>
            <a:endParaRPr lang="lv-LV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2600" b="1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3C215D0-0CAA-4068-83DC-F3F62268755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62" r:id="rId13"/>
    <p:sldLayoutId id="2147483675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hyperlink" Target="http://www.knab.gov.l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38" y="2276475"/>
            <a:ext cx="4752975" cy="927100"/>
          </a:xfrm>
        </p:spPr>
        <p:txBody>
          <a:bodyPr/>
          <a:lstStyle/>
          <a:p>
            <a:pPr algn="ctr">
              <a:defRPr/>
            </a:pPr>
            <a:r>
              <a:rPr lang="lv-LV" sz="2400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Pretkorupcijas jautājumu iekļaušana mācību </a:t>
            </a:r>
            <a:r>
              <a:rPr lang="lv-LV" sz="2400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saturā</a:t>
            </a:r>
            <a:endParaRPr lang="lv-LV" sz="2400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30723" name="Picture 7" descr="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3255963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088" y="3429000"/>
            <a:ext cx="784860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altLang="lv-LV" sz="3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Metodiskais </a:t>
            </a:r>
            <a:r>
              <a:rPr lang="lv-LV" altLang="lv-LV" sz="3600" b="1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līdzeklis </a:t>
            </a:r>
            <a:r>
              <a:rPr lang="lv-LV" altLang="lv-LV" sz="3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skolotājam</a:t>
            </a:r>
          </a:p>
          <a:p>
            <a:pPr algn="ctr">
              <a:defRPr/>
            </a:pPr>
            <a:r>
              <a:rPr lang="lv-LV" altLang="lv-LV" sz="3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«Pretkorupcijas mācību stunda skolēniem»</a:t>
            </a:r>
            <a:endParaRPr lang="lv-LV" altLang="lv-LV" sz="3600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endParaRPr lang="lv-LV" dirty="0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1331913" y="5959475"/>
            <a:ext cx="75612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800" b="1">
                <a:latin typeface="Cambria" pitchFamily="18" charset="0"/>
              </a:rPr>
              <a:t>Inta Nolle,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800" b="1">
                <a:latin typeface="Cambria" pitchFamily="18" charset="0"/>
              </a:rPr>
              <a:t>Korupcijas novēršanas un apkarošanas birojs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Satura pārskats (I) </a:t>
            </a:r>
            <a:endParaRPr lang="lv-LV" dirty="0"/>
          </a:p>
        </p:txBody>
      </p:sp>
      <p:sp>
        <p:nvSpPr>
          <p:cNvPr id="5" name="TextBox 4"/>
          <p:cNvSpPr txBox="1"/>
          <p:nvPr/>
        </p:nvSpPr>
        <p:spPr>
          <a:xfrm>
            <a:off x="971550" y="2420938"/>
            <a:ext cx="7561263" cy="38735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lv-LV" altLang="lv-LV" sz="3200" b="1">
                <a:solidFill>
                  <a:srgbClr val="262626"/>
                </a:solidFill>
                <a:latin typeface="Cambria" pitchFamily="18" charset="0"/>
              </a:rPr>
              <a:t>Kas ir korupcija?</a:t>
            </a:r>
          </a:p>
          <a:p>
            <a:pPr eaLnBrk="1" hangingPunct="1">
              <a:buFont typeface="Wingdings" pitchFamily="2" charset="2"/>
              <a:buChar char="ü"/>
            </a:pPr>
            <a:endParaRPr lang="lv-LV" altLang="lv-LV">
              <a:solidFill>
                <a:srgbClr val="262626"/>
              </a:solidFill>
            </a:endParaRP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Korupcijas definīcija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Kukuļa veidi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 (nauda un v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ē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rstspap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ī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ri, priek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š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meti ar materi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ā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lu v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ē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rt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ī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bu, labumi un pakalpojumi)</a:t>
            </a:r>
            <a:endParaRPr lang="lv-LV" altLang="lv-LV" sz="2800">
              <a:solidFill>
                <a:srgbClr val="262626"/>
              </a:solidFill>
              <a:latin typeface="Cambria" pitchFamily="18" charset="0"/>
            </a:endParaRP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Korupcijas veidi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 (administrat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ī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v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ā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, politisk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ā</a:t>
            </a:r>
            <a:r>
              <a:rPr lang="en-US" altLang="lv-LV" sz="2800">
                <a:solidFill>
                  <a:srgbClr val="262626"/>
                </a:solidFill>
                <a:latin typeface="Cambria" pitchFamily="18" charset="0"/>
              </a:rPr>
              <a:t>)</a:t>
            </a:r>
            <a:endParaRPr lang="lv-LV" altLang="lv-LV" sz="2800">
              <a:solidFill>
                <a:srgbClr val="262626"/>
              </a:solidFill>
              <a:latin typeface="Cambria" pitchFamily="18" charset="0"/>
            </a:endParaRP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Iespējamie jautājumi diskusijai</a:t>
            </a:r>
          </a:p>
          <a:p>
            <a:pPr eaLnBrk="1" hangingPunct="1">
              <a:buFont typeface="Wingdings" pitchFamily="2" charset="2"/>
              <a:buChar char="ü"/>
            </a:pPr>
            <a:endParaRPr lang="lv-LV" altLang="lv-LV">
              <a:solidFill>
                <a:srgbClr val="26262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lv-LV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lv-LV" smtClean="0"/>
          </a:p>
        </p:txBody>
      </p:sp>
      <p:pic>
        <p:nvPicPr>
          <p:cNvPr id="71682" name="Picture 2" descr="http://jasonrenshaw.typepad.com/.a/6a00d83452d45869e20148c6a49568970c-800wi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476672"/>
            <a:ext cx="9188396" cy="597666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Satura pārskats (II) </a:t>
            </a:r>
            <a:endParaRPr lang="lv-LV" dirty="0"/>
          </a:p>
        </p:txBody>
      </p:sp>
      <p:sp>
        <p:nvSpPr>
          <p:cNvPr id="4" name="TextBox 3"/>
          <p:cNvSpPr txBox="1"/>
          <p:nvPr/>
        </p:nvSpPr>
        <p:spPr>
          <a:xfrm>
            <a:off x="793750" y="2276475"/>
            <a:ext cx="7777163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32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Kādi ir korupcijas cēloņi?</a:t>
            </a:r>
          </a:p>
          <a:p>
            <a:pPr algn="ctr">
              <a:defRPr/>
            </a:pPr>
            <a:endParaRPr lang="lv-LV" sz="1400" b="1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latin typeface="Cambria" panose="02040503050406030204" pitchFamily="18" charset="0"/>
              </a:rPr>
              <a:t>  </a:t>
            </a: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Vispārējie cēloņi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Individuālie cēloņi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Korupcijas riska formula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Iespējamie jautājumi diskusijai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752475" y="981075"/>
            <a:ext cx="7924800" cy="11430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lv-LV" altLang="lv-LV" sz="31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Korupcijas riska formula</a:t>
            </a:r>
            <a:endParaRPr lang="en-US" altLang="lv-LV" sz="31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87450" y="2990850"/>
            <a:ext cx="12969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lv-LV" sz="54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 </a:t>
            </a:r>
            <a:r>
              <a:rPr lang="en-GB" sz="54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84438" y="2997200"/>
            <a:ext cx="1511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lv-LV" sz="54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 +</a:t>
            </a:r>
            <a:endParaRPr lang="en-GB" sz="5400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779838" y="2965450"/>
            <a:ext cx="9350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lv-LV" sz="54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endParaRPr lang="en-GB" sz="5400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57713" y="2962275"/>
            <a:ext cx="11509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lv-LV" sz="54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A</a:t>
            </a:r>
            <a:endParaRPr lang="en-GB" sz="5400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759450" y="2959100"/>
            <a:ext cx="11509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lv-LV" sz="54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lv-LV" sz="5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lv-LV" sz="5400" b="1" dirty="0">
                <a:solidFill>
                  <a:srgbClr val="00763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Ē</a:t>
            </a:r>
            <a:endParaRPr lang="en-GB" sz="5400" b="1" dirty="0">
              <a:solidFill>
                <a:srgbClr val="00763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4456" name="Picture 8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8038" y="4221163"/>
            <a:ext cx="6877050" cy="1381125"/>
          </a:xfrm>
          <a:noFill/>
        </p:spPr>
      </p:pic>
      <p:sp>
        <p:nvSpPr>
          <p:cNvPr id="12" name="TextBox 11"/>
          <p:cNvSpPr txBox="1"/>
          <p:nvPr/>
        </p:nvSpPr>
        <p:spPr>
          <a:xfrm>
            <a:off x="4006850" y="6242050"/>
            <a:ext cx="48958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lv-LV" i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Roberts </a:t>
            </a:r>
            <a:r>
              <a:rPr lang="lv-LV" i="1" dirty="0" err="1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Klitgards</a:t>
            </a:r>
            <a:r>
              <a:rPr lang="lv-LV" i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(Robert </a:t>
            </a:r>
            <a:r>
              <a:rPr lang="lv-LV" i="1" dirty="0" err="1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Klitgaard</a:t>
            </a:r>
            <a:r>
              <a:rPr lang="lv-LV" i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Satura pārskats (III) </a:t>
            </a:r>
            <a:endParaRPr lang="lv-LV" dirty="0"/>
          </a:p>
        </p:txBody>
      </p:sp>
      <p:sp>
        <p:nvSpPr>
          <p:cNvPr id="4" name="TextBox 3"/>
          <p:cNvSpPr txBox="1"/>
          <p:nvPr/>
        </p:nvSpPr>
        <p:spPr>
          <a:xfrm>
            <a:off x="971550" y="2349500"/>
            <a:ext cx="7272338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32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Kādas ir korupcijas sekas?</a:t>
            </a:r>
          </a:p>
          <a:p>
            <a:pPr algn="ctr">
              <a:defRPr/>
            </a:pPr>
            <a:endParaRPr lang="lv-LV" sz="1600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5 būtiskākas korupcijas sekas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Iespējamie jautājumi diskusijai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Uzdevums grupu darbam</a:t>
            </a:r>
          </a:p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Satura pārskats (IV) </a:t>
            </a:r>
            <a:endParaRPr lang="lv-LV" dirty="0"/>
          </a:p>
        </p:txBody>
      </p:sp>
      <p:sp>
        <p:nvSpPr>
          <p:cNvPr id="4" name="TextBox 3"/>
          <p:cNvSpPr txBox="1"/>
          <p:nvPr/>
        </p:nvSpPr>
        <p:spPr>
          <a:xfrm>
            <a:off x="971550" y="2349500"/>
            <a:ext cx="7488238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32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Kā korupcija izpaužas?</a:t>
            </a:r>
          </a:p>
          <a:p>
            <a:pPr algn="ctr">
              <a:defRPr/>
            </a:pPr>
            <a:endParaRPr lang="lv-LV" sz="1600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Korupcijas izpausmes formas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Atbildība par koruptīviem noziegumiem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Iespējamie jautājumi diskusijai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Uzdevums «Kā atpazīt korupciju»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Satura pārskats (V) </a:t>
            </a:r>
            <a:endParaRPr lang="lv-LV" dirty="0"/>
          </a:p>
        </p:txBody>
      </p:sp>
      <p:sp>
        <p:nvSpPr>
          <p:cNvPr id="4" name="TextBox 3"/>
          <p:cNvSpPr txBox="1"/>
          <p:nvPr/>
        </p:nvSpPr>
        <p:spPr>
          <a:xfrm>
            <a:off x="971550" y="2205038"/>
            <a:ext cx="7488238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32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Kā iespējams novērtēt korupcijas izplatību?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Korupcijas izplatības novērtējums pēc   korupcijas uztveres </a:t>
            </a:r>
            <a:r>
              <a:rPr lang="lv-LV" sz="2800" i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(korupcijas uztveres indekss, sabiedriskās domas izpēte)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Korupcijas izplatības novērtējums pēc atklātajiem noziedzīgajiem nodarījumiem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 Iespējamie jautājumi diskusijai</a:t>
            </a:r>
            <a:endParaRPr lang="lv-LV" dirty="0"/>
          </a:p>
          <a:p>
            <a:pPr>
              <a:defRPr/>
            </a:pPr>
            <a:r>
              <a:rPr lang="lv-LV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Satura pārskats (VI) </a:t>
            </a:r>
            <a:endParaRPr lang="lv-LV" dirty="0"/>
          </a:p>
        </p:txBody>
      </p:sp>
      <p:sp>
        <p:nvSpPr>
          <p:cNvPr id="4" name="TextBox 3"/>
          <p:cNvSpPr txBox="1"/>
          <p:nvPr/>
        </p:nvSpPr>
        <p:spPr>
          <a:xfrm>
            <a:off x="900113" y="2349500"/>
            <a:ext cx="7920037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32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Kas ir KNAB un ko tas dara?</a:t>
            </a:r>
          </a:p>
          <a:p>
            <a:pPr algn="ctr">
              <a:defRPr/>
            </a:pPr>
            <a:endParaRPr lang="lv-LV" sz="1600" b="1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KNAB pamatuzdevumi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Koruptīvu noziegumu izmeklēšanas/atklāšanas  metodikas pamatlīnijas, metodes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Operatīvās darbības likumā noteiktās metodes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Iespējamie piemērojamie drošības līdzekļi aizdomās turētajiem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endParaRPr lang="lv-LV" sz="2800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Satura pārskats (VII) </a:t>
            </a: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1187450" y="2276475"/>
            <a:ext cx="6840538" cy="3354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32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Kāda ir indivīda (skolēna) loma korupcijas izskaušanā?</a:t>
            </a:r>
          </a:p>
          <a:p>
            <a:pPr algn="ctr">
              <a:defRPr/>
            </a:pPr>
            <a:endParaRPr lang="lv-LV" sz="1600" b="1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Ētikas principu ievērošana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Apsvērumi, ko katrs indivīds var paveikt negodīgas rīcības un korupcijas izskaušanā</a:t>
            </a:r>
            <a:endParaRPr lang="lv-LV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Satura pārskats (VIII) </a:t>
            </a:r>
            <a:endParaRPr lang="lv-LV" dirty="0"/>
          </a:p>
        </p:txBody>
      </p:sp>
      <p:sp>
        <p:nvSpPr>
          <p:cNvPr id="4" name="TextBox 3"/>
          <p:cNvSpPr txBox="1"/>
          <p:nvPr/>
        </p:nvSpPr>
        <p:spPr>
          <a:xfrm>
            <a:off x="971550" y="2492375"/>
            <a:ext cx="7704138" cy="4124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Tests skolēniem «Cik godprātīgi esam?»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Videoklips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Skolēnu zināšanu pārbaude 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Pretkorupcijas mācību stundas laika plāna paraugs 2 mācību stundām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sz="28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Lietoto terminu skaidrojumi</a:t>
            </a:r>
          </a:p>
          <a:p>
            <a:pPr>
              <a:defRPr/>
            </a:pPr>
            <a:endParaRPr lang="lv-LV" dirty="0"/>
          </a:p>
          <a:p>
            <a:pPr>
              <a:defRPr/>
            </a:pPr>
            <a:endParaRPr lang="lv-LV" dirty="0"/>
          </a:p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altLang="lv-LV" sz="3200" smtClean="0">
                <a:solidFill>
                  <a:srgbClr val="262626"/>
                </a:solidFill>
                <a:latin typeface="Cambria" pitchFamily="18" charset="0"/>
              </a:rPr>
              <a:t>K</a:t>
            </a:r>
            <a:r>
              <a:rPr lang="en-US" altLang="lv-LV" sz="3200" smtClean="0">
                <a:solidFill>
                  <a:srgbClr val="262626"/>
                </a:solidFill>
                <a:latin typeface="Cambria" pitchFamily="18" charset="0"/>
              </a:rPr>
              <a:t>orupcijas nov</a:t>
            </a:r>
            <a:r>
              <a:rPr lang="lv-LV" altLang="lv-LV" sz="3200" smtClean="0">
                <a:solidFill>
                  <a:srgbClr val="262626"/>
                </a:solidFill>
                <a:latin typeface="Cambria" pitchFamily="18" charset="0"/>
              </a:rPr>
              <a:t>ē</a:t>
            </a:r>
            <a:r>
              <a:rPr lang="en-US" altLang="lv-LV" sz="3200" smtClean="0">
                <a:solidFill>
                  <a:srgbClr val="262626"/>
                </a:solidFill>
                <a:latin typeface="Cambria" pitchFamily="18" charset="0"/>
              </a:rPr>
              <a:t>r</a:t>
            </a:r>
            <a:r>
              <a:rPr lang="lv-LV" altLang="lv-LV" sz="3200" smtClean="0">
                <a:solidFill>
                  <a:srgbClr val="262626"/>
                </a:solidFill>
                <a:latin typeface="Cambria" pitchFamily="18" charset="0"/>
              </a:rPr>
              <a:t>š</a:t>
            </a:r>
            <a:r>
              <a:rPr lang="en-US" altLang="lv-LV" sz="3200" smtClean="0">
                <a:solidFill>
                  <a:srgbClr val="262626"/>
                </a:solidFill>
                <a:latin typeface="Cambria" pitchFamily="18" charset="0"/>
              </a:rPr>
              <a:t>anas un apkaro</a:t>
            </a:r>
            <a:r>
              <a:rPr lang="lv-LV" altLang="lv-LV" sz="3200" smtClean="0">
                <a:solidFill>
                  <a:srgbClr val="262626"/>
                </a:solidFill>
                <a:latin typeface="Cambria" pitchFamily="18" charset="0"/>
              </a:rPr>
              <a:t>š</a:t>
            </a:r>
            <a:r>
              <a:rPr lang="en-US" altLang="lv-LV" sz="3200" smtClean="0">
                <a:solidFill>
                  <a:srgbClr val="262626"/>
                </a:solidFill>
                <a:latin typeface="Cambria" pitchFamily="18" charset="0"/>
              </a:rPr>
              <a:t>anas birojs (KNAB)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lv-LV" altLang="lv-LV" sz="1600" b="1" smtClean="0">
                <a:solidFill>
                  <a:srgbClr val="262626"/>
                </a:solidFill>
                <a:latin typeface="Cambria" pitchFamily="18" charset="0"/>
              </a:rPr>
              <a:t>Izveidots 2002.gada 10.oktobrī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lv-LV" altLang="lv-LV" sz="1600" b="1" smtClean="0">
                <a:solidFill>
                  <a:srgbClr val="262626"/>
                </a:solidFill>
                <a:latin typeface="Cambria" pitchFamily="18" charset="0"/>
              </a:rPr>
              <a:t>Valsts pārvaldes iestāde MK pārraudzībā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lv-LV" altLang="lv-LV" sz="1600" b="1" smtClean="0">
                <a:solidFill>
                  <a:srgbClr val="262626"/>
                </a:solidFill>
                <a:latin typeface="Cambria" pitchFamily="18" charset="0"/>
              </a:rPr>
              <a:t>Kompleksa pieeja cīņai pret korupciju (Honkongas modelis)</a:t>
            </a:r>
          </a:p>
          <a:p>
            <a:pPr>
              <a:buFont typeface="Wingdings" pitchFamily="2" charset="2"/>
              <a:buNone/>
            </a:pPr>
            <a:endParaRPr lang="en-US" altLang="lv-LV" sz="2400" smtClean="0"/>
          </a:p>
        </p:txBody>
      </p:sp>
      <p:pic>
        <p:nvPicPr>
          <p:cNvPr id="100356" name="Picture 2" descr="C:\Users\Inta.Nolle\Desktop\KNAB blokijpg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3716338"/>
            <a:ext cx="3770312" cy="1671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84725" y="5395559"/>
            <a:ext cx="2408185" cy="369332"/>
          </a:xfrm>
          <a:prstGeom prst="rect">
            <a:avLst/>
          </a:prstGeom>
          <a:noFill/>
          <a:ln>
            <a:solidFill>
              <a:srgbClr val="007635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APKAROŠANA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4265" y="5470704"/>
            <a:ext cx="1656184" cy="369332"/>
          </a:xfrm>
          <a:prstGeom prst="rect">
            <a:avLst/>
          </a:prstGeom>
          <a:noFill/>
          <a:ln>
            <a:solidFill>
              <a:srgbClr val="007635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NOVĒRŠANA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4674" y="6241881"/>
            <a:ext cx="1840045" cy="369332"/>
          </a:xfrm>
          <a:prstGeom prst="rect">
            <a:avLst/>
          </a:prstGeom>
          <a:noFill/>
          <a:ln>
            <a:solidFill>
              <a:srgbClr val="007635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IZGLĪTOŠANA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70029" y="6252993"/>
            <a:ext cx="1224136" cy="369332"/>
          </a:xfrm>
          <a:prstGeom prst="rect">
            <a:avLst/>
          </a:prstGeom>
          <a:noFill/>
          <a:ln>
            <a:solidFill>
              <a:srgbClr val="007635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POFK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80362" y="6252993"/>
            <a:ext cx="1728192" cy="369332"/>
          </a:xfrm>
          <a:prstGeom prst="rect">
            <a:avLst/>
          </a:prstGeom>
          <a:noFill/>
          <a:ln>
            <a:solidFill>
              <a:srgbClr val="007635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lv-LV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VADK</a:t>
            </a:r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>
            <a:off x="6011863" y="5805488"/>
            <a:ext cx="17287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lv-LV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6011863" y="5805488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lv-LV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 flipH="1">
            <a:off x="4716463" y="5805488"/>
            <a:ext cx="12954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lv-LV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11188" y="917575"/>
            <a:ext cx="7924800" cy="1143000"/>
          </a:xfrm>
        </p:spPr>
        <p:txBody>
          <a:bodyPr/>
          <a:lstStyle/>
          <a:p>
            <a:pPr algn="ctr">
              <a:defRPr/>
            </a:pPr>
            <a:r>
              <a:rPr lang="lv-LV" altLang="lv-LV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Piedāvājums skolēniem un pedagogiem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098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lv-LV" altLang="lv-LV" smtClean="0">
                <a:solidFill>
                  <a:srgbClr val="262626"/>
                </a:solidFill>
                <a:latin typeface="Cambria" pitchFamily="18" charset="0"/>
              </a:rPr>
              <a:t>KNAB speciālistu vadīta pretkorupcijas stunda/lekcija </a:t>
            </a:r>
            <a:r>
              <a:rPr lang="lv-LV" altLang="lv-LV" sz="2600" smtClean="0">
                <a:solidFill>
                  <a:srgbClr val="262626"/>
                </a:solidFill>
                <a:latin typeface="Cambria" pitchFamily="18" charset="0"/>
              </a:rPr>
              <a:t>(skolā vai KNAB telpās)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lv-LV" altLang="lv-LV" smtClean="0">
                <a:solidFill>
                  <a:srgbClr val="262626"/>
                </a:solidFill>
                <a:latin typeface="Cambria" pitchFamily="18" charset="0"/>
              </a:rPr>
              <a:t>Atvērto durvju diena 27.septembrī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lv-LV" altLang="lv-LV" smtClean="0">
                <a:solidFill>
                  <a:srgbClr val="262626"/>
                </a:solidFill>
                <a:latin typeface="Cambria" pitchFamily="18" charset="0"/>
              </a:rPr>
              <a:t>Starptautiskajai pretkorupcijas dienai </a:t>
            </a:r>
            <a:r>
              <a:rPr lang="lv-LV" altLang="lv-LV" sz="2400" smtClean="0">
                <a:solidFill>
                  <a:srgbClr val="262626"/>
                </a:solidFill>
                <a:latin typeface="Cambria" pitchFamily="18" charset="0"/>
              </a:rPr>
              <a:t>veltīts </a:t>
            </a:r>
            <a:r>
              <a:rPr lang="lv-LV" altLang="lv-LV" smtClean="0">
                <a:solidFill>
                  <a:srgbClr val="262626"/>
                </a:solidFill>
                <a:latin typeface="Cambria" pitchFamily="18" charset="0"/>
              </a:rPr>
              <a:t>radošs konkurss jauniešiem </a:t>
            </a:r>
            <a:r>
              <a:rPr lang="lv-LV" altLang="lv-LV" sz="2600" i="1" smtClean="0">
                <a:solidFill>
                  <a:srgbClr val="262626"/>
                </a:solidFill>
                <a:latin typeface="Cambria" pitchFamily="18" charset="0"/>
              </a:rPr>
              <a:t>(tiks izsludināts septembra beigās)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lv-LV" altLang="lv-LV" i="1" smtClean="0">
                <a:solidFill>
                  <a:srgbClr val="4D4D73"/>
                </a:solidFill>
                <a:latin typeface="Cambria" pitchFamily="18" charset="0"/>
              </a:rPr>
              <a:t>Sadaļa pedagogiem KNAB mājas lapā </a:t>
            </a:r>
            <a:r>
              <a:rPr lang="en-US" altLang="lv-LV" i="1" smtClean="0">
                <a:solidFill>
                  <a:srgbClr val="4D4D73"/>
                </a:solidFill>
                <a:latin typeface="Cambria" pitchFamily="18" charset="0"/>
              </a:rPr>
              <a:t>(?)</a:t>
            </a:r>
            <a:endParaRPr lang="lv-LV" altLang="lv-LV" i="1" smtClean="0">
              <a:solidFill>
                <a:srgbClr val="4D4D73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endParaRPr lang="lv-LV" altLang="lv-LV" sz="2600" smtClean="0">
              <a:solidFill>
                <a:srgbClr val="262626"/>
              </a:solidFill>
              <a:latin typeface="Cambria" pitchFamily="18" charset="0"/>
            </a:endParaRPr>
          </a:p>
          <a:p>
            <a:endParaRPr lang="lv-LV" altLang="lv-LV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altLang="lv-LV" dirty="0" err="1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www.knab.gov.lv</a:t>
            </a:r>
            <a:r>
              <a:rPr lang="lv-LV" altLang="lv-LV" i="1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endParaRPr lang="lv-LV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84213" y="2205038"/>
            <a:ext cx="7693025" cy="4162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lv-LV" altLang="lv-LV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KNAB Korupcijas novēršanas nodaļa</a:t>
            </a:r>
            <a:br>
              <a:rPr lang="lv-LV" altLang="lv-LV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</a:br>
            <a:endParaRPr lang="lv-LV" altLang="lv-LV" sz="24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lv-LV" altLang="lv-LV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Inta </a:t>
            </a:r>
            <a:r>
              <a:rPr lang="lv-LV" altLang="lv-LV" sz="24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Nolle</a:t>
            </a:r>
            <a:endParaRPr lang="lv-LV" altLang="lv-LV" sz="2400" b="1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lv-LV" altLang="lv-LV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Tālrunis: 6735165(signāls)239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lv-LV" altLang="lv-LV" sz="2400" i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Inta.Nolle@knab.gov.lv</a:t>
            </a:r>
            <a:endParaRPr lang="lv-LV" altLang="lv-LV" sz="2400" i="1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lv-LV" altLang="lv-LV" sz="2400" b="1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lv-LV" altLang="lv-LV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Arita Vīksna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lv-LV" altLang="lv-LV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Tālrunis: 67356189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lv-LV" altLang="lv-LV" sz="2400" i="1" dirty="0" err="1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Arita.Vīksna@knab.gov.lv</a:t>
            </a:r>
            <a:endParaRPr lang="lv-LV" altLang="lv-LV" sz="2400" i="1" dirty="0" smtClean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endParaRPr lang="lv-LV" altLang="lv-LV" dirty="0" smtClean="0"/>
          </a:p>
        </p:txBody>
      </p:sp>
      <p:pic>
        <p:nvPicPr>
          <p:cNvPr id="45060" name="Picture 6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349500"/>
            <a:ext cx="3132137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4" descr="8000 20 7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3" y="4724400"/>
            <a:ext cx="3455987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3" descr="header-bg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55650" y="981075"/>
            <a:ext cx="7924800" cy="1143000"/>
          </a:xfrm>
        </p:spPr>
        <p:txBody>
          <a:bodyPr/>
          <a:lstStyle/>
          <a:p>
            <a:pPr algn="ctr"/>
            <a:r>
              <a:rPr lang="lv-LV" altLang="lv-LV" sz="3200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Korupcija – viena no lielākajām problēmām </a:t>
            </a:r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6" r="1462"/>
          <a:stretch>
            <a:fillRect/>
          </a:stretch>
        </p:blipFill>
        <p:spPr>
          <a:xfrm>
            <a:off x="2555875" y="2276475"/>
            <a:ext cx="4797425" cy="4402138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8038" y="476250"/>
            <a:ext cx="7997825" cy="6134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332656"/>
            <a:ext cx="33217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altLang="lv-LV" sz="2800" b="1" dirty="0" smtClean="0">
                <a:solidFill>
                  <a:schemeClr val="tx1">
                    <a:lumMod val="50000"/>
                  </a:schemeClr>
                </a:solidFill>
              </a:rPr>
              <a:t>Koruptīvas rīcības</a:t>
            </a:r>
          </a:p>
          <a:p>
            <a:r>
              <a:rPr lang="lv-LV" altLang="lv-LV" sz="2800" b="1" dirty="0" smtClean="0">
                <a:solidFill>
                  <a:schemeClr val="tx1">
                    <a:lumMod val="50000"/>
                  </a:schemeClr>
                </a:solidFill>
              </a:rPr>
              <a:t> veidi</a:t>
            </a:r>
            <a:endParaRPr lang="lv-LV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979239140"/>
              </p:ext>
            </p:extLst>
          </p:nvPr>
        </p:nvGraphicFramePr>
        <p:xfrm>
          <a:off x="107504" y="809710"/>
          <a:ext cx="6414101" cy="5982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572000" y="3068960"/>
            <a:ext cx="4108588" cy="1600438"/>
          </a:xfrm>
          <a:prstGeom prst="rect">
            <a:avLst/>
          </a:prstGeom>
          <a:solidFill>
            <a:srgbClr val="FFFF99">
              <a:alpha val="4588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Interešu konflikts, radu un draugu būšana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Izšķērdēšana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Lēmumu pieņemšana personiskās interesēs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Kartelis (aizliegtās vienošanās)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Dāvanu pieņemšana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Politiski darījumi, patronāža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Rīcība ar mantu personiskās interesēs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995936" y="924061"/>
            <a:ext cx="4104456" cy="1815882"/>
          </a:xfrm>
          <a:prstGeom prst="rect">
            <a:avLst/>
          </a:prstGeom>
          <a:solidFill>
            <a:srgbClr val="C0C0C0">
              <a:alpha val="4196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Kleptokrātija 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Varas sagrābšana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Koruptīvs sindikāts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Kukuļņemšana, kukuļdošana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Dienesta stāvokļa ļaunprātīga izmantošana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Izspiešana 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Krāpšana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„Komisijas” nauda, īpaši iepirkumos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076056" y="5085184"/>
            <a:ext cx="3930160" cy="16004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Vairākkārtīga </a:t>
            </a:r>
            <a:r>
              <a:rPr lang="lv-LV" altLang="lv-LV" sz="1400" dirty="0" err="1">
                <a:solidFill>
                  <a:schemeClr val="tx1">
                    <a:lumMod val="50000"/>
                  </a:schemeClr>
                </a:solidFill>
              </a:rPr>
              <a:t>t.s</a:t>
            </a: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. “atļauto” dāvanu pieņemšana </a:t>
            </a:r>
          </a:p>
          <a:p>
            <a:pPr eaLnBrk="1" hangingPunct="1"/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no kontrolējamām personām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Necieņa pret likumu ārpus darba pienākumu pildīšanas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Radu, draugu būšana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Patronāža</a:t>
            </a:r>
          </a:p>
          <a:p>
            <a:pPr eaLnBrk="1" hangingPunct="1">
              <a:buFontTx/>
              <a:buChar char="•"/>
            </a:pPr>
            <a:r>
              <a:rPr lang="lv-LV" altLang="lv-LV" sz="1400" dirty="0">
                <a:solidFill>
                  <a:schemeClr val="tx1">
                    <a:lumMod val="50000"/>
                  </a:schemeClr>
                </a:solidFill>
              </a:rPr>
              <a:t>Negodīgums</a:t>
            </a:r>
          </a:p>
        </p:txBody>
      </p:sp>
    </p:spTree>
    <p:extLst>
      <p:ext uri="{BB962C8B-B14F-4D97-AF65-F5344CB8AC3E}">
        <p14:creationId xmlns:p14="http://schemas.microsoft.com/office/powerpoint/2010/main" val="2204772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765175"/>
            <a:ext cx="7924800" cy="923925"/>
          </a:xfrm>
        </p:spPr>
        <p:txBody>
          <a:bodyPr/>
          <a:lstStyle/>
          <a:p>
            <a:pPr algn="ctr">
              <a:defRPr/>
            </a:pPr>
            <a:r>
              <a:rPr lang="lv-LV" altLang="lv-LV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Sabiedrības un jauniešu izglītošana</a:t>
            </a:r>
            <a:endParaRPr lang="lv-LV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2205038"/>
            <a:ext cx="8353425" cy="42989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lv-LV" b="1" u="sng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KNAB stratēģiskais </a:t>
            </a:r>
            <a:r>
              <a:rPr lang="lv-LV" b="1" u="sng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mērķis:</a:t>
            </a:r>
            <a:r>
              <a:rPr lang="lv-LV" b="1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lv-LV" b="1" i="1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palielināt sabiedrības </a:t>
            </a:r>
            <a:r>
              <a:rPr lang="lv-LV" b="1" i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neiecietību pret korupciju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lv-LV" sz="2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Izglītojošie materiāli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lv-LV" sz="2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Semināri valsts pārvaldē un pašvaldībās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lv-LV" sz="2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Likumu skaidrojumi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lv-LV" sz="2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Informējošas akcijas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lv-LV" sz="2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Lekcijas un pretkorupcijas mācību stundas  jauniešiem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lv-LV" sz="2600" b="1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Konkursi</a:t>
            </a:r>
          </a:p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836613"/>
            <a:ext cx="7924800" cy="1143000"/>
          </a:xfrm>
        </p:spPr>
        <p:txBody>
          <a:bodyPr/>
          <a:lstStyle/>
          <a:p>
            <a:pPr algn="ctr">
              <a:defRPr/>
            </a:pPr>
            <a:r>
              <a:rPr lang="lv-LV" altLang="lv-LV" sz="3200" dirty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Skolēnu izglītošana par pretkorupcijas jautājumiem – fragmentāra</a:t>
            </a:r>
            <a:endParaRPr lang="lv-LV" sz="3200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lv-LV" altLang="lv-LV" sz="2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Šobrīd „Politika un tiesības” un „Ētika” mācību standartos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lv-LV" altLang="lv-LV" sz="2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korupcijas jēga un tās nodarītā kaitējuma nozīme,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lv-LV" altLang="lv-LV" sz="2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ētikas vērtības (taisnīgums, godprātība, cieņa </a:t>
            </a:r>
            <a:r>
              <a:rPr lang="lv-LV" altLang="lv-LV" sz="22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utt</a:t>
            </a:r>
            <a:r>
              <a:rPr lang="lv-LV" altLang="lv-LV" sz="2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.)</a:t>
            </a:r>
          </a:p>
          <a:p>
            <a:pPr lvl="2">
              <a:buFont typeface="Wingdings" pitchFamily="2" charset="2"/>
              <a:buChar char="Ø"/>
              <a:defRPr/>
            </a:pPr>
            <a:endParaRPr lang="lv-LV" altLang="lv-LV" sz="22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lv-LV" altLang="lv-LV" sz="2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Ekonomikā, sociālajās zinībās, audzināšanas stundās (???)</a:t>
            </a:r>
          </a:p>
          <a:p>
            <a:pPr>
              <a:buFont typeface="Wingdings" pitchFamily="2" charset="2"/>
              <a:buChar char="q"/>
              <a:defRPr/>
            </a:pPr>
            <a:endParaRPr lang="lv-LV" altLang="lv-LV" sz="22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lv-LV" altLang="lv-LV" sz="2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Jauns, apvienots priekšmets - sociālās zinības? (NAP 2014-2020)</a:t>
            </a:r>
          </a:p>
          <a:p>
            <a:pPr>
              <a:buFont typeface="Wingdings" pitchFamily="2" charset="2"/>
              <a:buChar char="q"/>
              <a:defRPr/>
            </a:pPr>
            <a:endParaRPr lang="lv-LV" altLang="lv-LV" sz="22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lv-LV" altLang="lv-LV" sz="2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Nākotnē - sistemātiska korupcijas tematikas apgūšana</a:t>
            </a:r>
            <a:endParaRPr lang="lv-LV" altLang="lv-LV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827088" y="2492375"/>
            <a:ext cx="7921625" cy="3724275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lv-LV" altLang="lv-LV" b="1" smtClean="0">
                <a:solidFill>
                  <a:srgbClr val="262626"/>
                </a:solidFill>
                <a:latin typeface="Cambria" pitchFamily="18" charset="0"/>
              </a:rPr>
              <a:t>Pieeja:  </a:t>
            </a:r>
          </a:p>
          <a:p>
            <a:pPr marL="0" indent="0" algn="just">
              <a:buFont typeface="Wingdings" pitchFamily="2" charset="2"/>
              <a:buNone/>
            </a:pPr>
            <a:r>
              <a:rPr lang="lv-LV" altLang="lv-LV" smtClean="0">
                <a:solidFill>
                  <a:srgbClr val="262626"/>
                </a:solidFill>
                <a:latin typeface="Cambria" pitchFamily="18" charset="0"/>
              </a:rPr>
              <a:t>kāda informācija būtu visvairāk noderīga, lai radītu jauniešiem izpratni par korupcijas </a:t>
            </a:r>
            <a:r>
              <a:rPr lang="en-US" altLang="lv-LV" smtClean="0">
                <a:solidFill>
                  <a:srgbClr val="262626"/>
                </a:solidFill>
                <a:latin typeface="Cambria" pitchFamily="18" charset="0"/>
              </a:rPr>
              <a:t>c</a:t>
            </a:r>
            <a:r>
              <a:rPr lang="lv-LV" altLang="lv-LV" smtClean="0">
                <a:solidFill>
                  <a:srgbClr val="262626"/>
                </a:solidFill>
                <a:latin typeface="Cambria" pitchFamily="18" charset="0"/>
              </a:rPr>
              <a:t>ē</a:t>
            </a:r>
            <a:r>
              <a:rPr lang="en-US" altLang="lv-LV" smtClean="0">
                <a:solidFill>
                  <a:srgbClr val="262626"/>
                </a:solidFill>
                <a:latin typeface="Cambria" pitchFamily="18" charset="0"/>
              </a:rPr>
              <a:t>lo</a:t>
            </a:r>
            <a:r>
              <a:rPr lang="lv-LV" altLang="lv-LV" smtClean="0">
                <a:solidFill>
                  <a:srgbClr val="262626"/>
                </a:solidFill>
              </a:rPr>
              <a:t>ņ</a:t>
            </a:r>
            <a:r>
              <a:rPr lang="en-US" altLang="lv-LV" smtClean="0">
                <a:solidFill>
                  <a:srgbClr val="262626"/>
                </a:solidFill>
              </a:rPr>
              <a:t>iem, </a:t>
            </a:r>
            <a:r>
              <a:rPr lang="lv-LV" altLang="lv-LV" smtClean="0">
                <a:solidFill>
                  <a:srgbClr val="262626"/>
                </a:solidFill>
                <a:latin typeface="Cambria" pitchFamily="18" charset="0"/>
              </a:rPr>
              <a:t>negatīvajām sekām un kaitējumu sabiedrībai un demokrātijai, veicinātu jauniešu diskusiju par labu pārvaldību, godprātību un citām sabiedrības vērtībām.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55650" y="765175"/>
            <a:ext cx="7924800" cy="1358900"/>
          </a:xfrm>
        </p:spPr>
        <p:txBody>
          <a:bodyPr/>
          <a:lstStyle/>
          <a:p>
            <a:pPr algn="ctr">
              <a:defRPr/>
            </a:pPr>
            <a:r>
              <a:rPr lang="lv-LV" altLang="lv-LV" sz="3200" dirty="0" smtClean="0">
                <a:latin typeface="Cambria" panose="02040503050406030204" pitchFamily="18" charset="0"/>
              </a:rPr>
              <a:t/>
            </a:r>
            <a:br>
              <a:rPr lang="lv-LV" altLang="lv-LV" sz="3200" dirty="0" smtClean="0">
                <a:latin typeface="Cambria" panose="02040503050406030204" pitchFamily="18" charset="0"/>
              </a:rPr>
            </a:br>
            <a:r>
              <a:rPr lang="lv-LV" altLang="lv-LV" sz="3200" dirty="0">
                <a:latin typeface="Cambria" panose="02040503050406030204" pitchFamily="18" charset="0"/>
              </a:rPr>
              <a:t/>
            </a:r>
            <a:br>
              <a:rPr lang="lv-LV" altLang="lv-LV" sz="3200" dirty="0">
                <a:latin typeface="Cambria" panose="02040503050406030204" pitchFamily="18" charset="0"/>
              </a:rPr>
            </a:br>
            <a:r>
              <a:rPr lang="lv-LV" altLang="lv-LV" sz="3200" dirty="0" smtClean="0">
                <a:latin typeface="Cambria" panose="02040503050406030204" pitchFamily="18" charset="0"/>
              </a:rPr>
              <a:t/>
            </a:r>
            <a:br>
              <a:rPr lang="lv-LV" altLang="lv-LV" sz="3200" dirty="0" smtClean="0">
                <a:latin typeface="Cambria" panose="02040503050406030204" pitchFamily="18" charset="0"/>
              </a:rPr>
            </a:br>
            <a:r>
              <a:rPr lang="lv-LV" altLang="lv-LV" sz="3200" dirty="0">
                <a:latin typeface="Cambria" panose="02040503050406030204" pitchFamily="18" charset="0"/>
              </a:rPr>
              <a:t/>
            </a:r>
            <a:br>
              <a:rPr lang="lv-LV" altLang="lv-LV" sz="3200" dirty="0">
                <a:latin typeface="Cambria" panose="02040503050406030204" pitchFamily="18" charset="0"/>
              </a:rPr>
            </a:br>
            <a:r>
              <a:rPr lang="lv-LV" altLang="lv-LV" sz="3200" dirty="0" smtClean="0">
                <a:latin typeface="Cambria" panose="02040503050406030204" pitchFamily="18" charset="0"/>
              </a:rPr>
              <a:t/>
            </a:r>
            <a:br>
              <a:rPr lang="lv-LV" altLang="lv-LV" sz="3200" dirty="0" smtClean="0">
                <a:latin typeface="Cambria" panose="02040503050406030204" pitchFamily="18" charset="0"/>
              </a:rPr>
            </a:br>
            <a:r>
              <a:rPr lang="lv-LV" altLang="lv-LV" sz="3200" dirty="0">
                <a:latin typeface="Cambria" panose="02040503050406030204" pitchFamily="18" charset="0"/>
              </a:rPr>
              <a:t/>
            </a:r>
            <a:br>
              <a:rPr lang="lv-LV" altLang="lv-LV" sz="3200" dirty="0">
                <a:latin typeface="Cambria" panose="02040503050406030204" pitchFamily="18" charset="0"/>
              </a:rPr>
            </a:br>
            <a:r>
              <a:rPr lang="lv-LV" altLang="lv-LV" sz="3200" dirty="0" smtClean="0">
                <a:latin typeface="Cambria" panose="02040503050406030204" pitchFamily="18" charset="0"/>
              </a:rPr>
              <a:t/>
            </a:r>
            <a:br>
              <a:rPr lang="lv-LV" altLang="lv-LV" sz="3200" dirty="0" smtClean="0">
                <a:latin typeface="Cambria" panose="02040503050406030204" pitchFamily="18" charset="0"/>
              </a:rPr>
            </a:br>
            <a:r>
              <a:rPr lang="lv-LV" altLang="lv-LV" sz="3200" dirty="0">
                <a:latin typeface="Cambria" panose="02040503050406030204" pitchFamily="18" charset="0"/>
              </a:rPr>
              <a:t/>
            </a:r>
            <a:br>
              <a:rPr lang="lv-LV" altLang="lv-LV" sz="3200" dirty="0">
                <a:latin typeface="Cambria" panose="02040503050406030204" pitchFamily="18" charset="0"/>
              </a:rPr>
            </a:br>
            <a:r>
              <a:rPr lang="lv-LV" altLang="lv-LV" sz="3200" dirty="0" smtClean="0">
                <a:latin typeface="Cambria" panose="02040503050406030204" pitchFamily="18" charset="0"/>
              </a:rPr>
              <a:t/>
            </a:r>
            <a:br>
              <a:rPr lang="lv-LV" altLang="lv-LV" sz="3200" dirty="0" smtClean="0">
                <a:latin typeface="Cambria" panose="02040503050406030204" pitchFamily="18" charset="0"/>
              </a:rPr>
            </a:br>
            <a:r>
              <a:rPr lang="lv-LV" altLang="lv-LV" sz="3200" dirty="0">
                <a:latin typeface="Cambria" panose="02040503050406030204" pitchFamily="18" charset="0"/>
              </a:rPr>
              <a:t/>
            </a:r>
            <a:br>
              <a:rPr lang="lv-LV" altLang="lv-LV" sz="3200" dirty="0">
                <a:latin typeface="Cambria" panose="02040503050406030204" pitchFamily="18" charset="0"/>
              </a:rPr>
            </a:br>
            <a:r>
              <a:rPr lang="lv-LV" altLang="lv-LV" sz="3200" dirty="0" smtClean="0">
                <a:latin typeface="Cambria" panose="02040503050406030204" pitchFamily="18" charset="0"/>
              </a:rPr>
              <a:t/>
            </a:r>
            <a:br>
              <a:rPr lang="lv-LV" altLang="lv-LV" sz="3200" dirty="0" smtClean="0">
                <a:latin typeface="Cambria" panose="02040503050406030204" pitchFamily="18" charset="0"/>
              </a:rPr>
            </a:br>
            <a:r>
              <a:rPr lang="lv-LV" altLang="lv-LV" sz="3200" dirty="0">
                <a:latin typeface="Cambria" panose="02040503050406030204" pitchFamily="18" charset="0"/>
              </a:rPr>
              <a:t/>
            </a:r>
            <a:br>
              <a:rPr lang="lv-LV" altLang="lv-LV" sz="3200" dirty="0">
                <a:latin typeface="Cambria" panose="02040503050406030204" pitchFamily="18" charset="0"/>
              </a:rPr>
            </a:br>
            <a:r>
              <a:rPr lang="lv-LV" altLang="lv-LV" sz="3200" dirty="0" smtClean="0">
                <a:latin typeface="Cambria" panose="02040503050406030204" pitchFamily="18" charset="0"/>
              </a:rPr>
              <a:t/>
            </a:r>
            <a:br>
              <a:rPr lang="lv-LV" altLang="lv-LV" sz="3200" dirty="0" smtClean="0">
                <a:latin typeface="Cambria" panose="02040503050406030204" pitchFamily="18" charset="0"/>
              </a:rPr>
            </a:br>
            <a:r>
              <a:rPr lang="lv-LV" altLang="lv-LV" sz="3200" dirty="0">
                <a:latin typeface="Cambria" panose="02040503050406030204" pitchFamily="18" charset="0"/>
              </a:rPr>
              <a:t/>
            </a:r>
            <a:br>
              <a:rPr lang="lv-LV" altLang="lv-LV" sz="3200" dirty="0">
                <a:latin typeface="Cambria" panose="02040503050406030204" pitchFamily="18" charset="0"/>
              </a:rPr>
            </a:br>
            <a:r>
              <a:rPr lang="lv-LV" alt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Metodiskais materiāls skolotājam «Pretkorupcijas mācību stunda» (I)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v-LV" dirty="0" smtClean="0">
                <a:solidFill>
                  <a:schemeClr val="tx1">
                    <a:lumMod val="50000"/>
                  </a:schemeClr>
                </a:solidFill>
                <a:latin typeface="Cambria" panose="02040503050406030204" pitchFamily="18" charset="0"/>
              </a:rPr>
              <a:t>Saturs</a:t>
            </a:r>
            <a:endParaRPr lang="lv-LV" dirty="0">
              <a:solidFill>
                <a:schemeClr val="tx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0113" y="2155825"/>
            <a:ext cx="7704137" cy="753268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284163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Blip>
                <a:blip r:embed="rId3"/>
              </a:buBlip>
            </a:pPr>
            <a:r>
              <a:rPr lang="lv-LV" altLang="lv-LV" sz="3200">
                <a:solidFill>
                  <a:srgbClr val="262626"/>
                </a:solidFill>
                <a:latin typeface="Cambria" pitchFamily="18" charset="0"/>
              </a:rPr>
              <a:t>   </a:t>
            </a: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7 saturiski paragrāfi ar uzdevumiem un              	jautājumiem diskusijai;</a:t>
            </a:r>
          </a:p>
          <a:p>
            <a:pPr eaLnBrk="1" hangingPunct="1">
              <a:spcBef>
                <a:spcPts val="1200"/>
              </a:spcBef>
              <a:buFontTx/>
              <a:buBlip>
                <a:blip r:embed="rId3"/>
              </a:buBlip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Godprātības tests skolēniem;</a:t>
            </a:r>
          </a:p>
          <a:p>
            <a:pPr eaLnBrk="1" hangingPunct="1">
              <a:spcBef>
                <a:spcPts val="1200"/>
              </a:spcBef>
              <a:buFontTx/>
              <a:buBlip>
                <a:blip r:embed="rId3"/>
              </a:buBlip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 Piemēri no KNAB pieredzes;</a:t>
            </a:r>
          </a:p>
          <a:p>
            <a:pPr eaLnBrk="1" hangingPunct="1">
              <a:spcBef>
                <a:spcPts val="1200"/>
              </a:spcBef>
              <a:buFontTx/>
              <a:buBlip>
                <a:blip r:embed="rId3"/>
              </a:buBlip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Uzdevumi skolēnu zināšanu pārbaudei;</a:t>
            </a:r>
          </a:p>
          <a:p>
            <a:pPr eaLnBrk="1" hangingPunct="1">
              <a:spcBef>
                <a:spcPts val="1200"/>
              </a:spcBef>
              <a:buFontTx/>
              <a:buBlip>
                <a:blip r:embed="rId3"/>
              </a:buBlip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 Laika plāna paraugs 2 mācību stundām;</a:t>
            </a:r>
          </a:p>
          <a:p>
            <a:pPr eaLnBrk="1" hangingPunct="1">
              <a:spcBef>
                <a:spcPts val="1200"/>
              </a:spcBef>
              <a:buFontTx/>
              <a:buBlip>
                <a:blip r:embed="rId3"/>
              </a:buBlip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 Lietoto terminu skaidrojumi;</a:t>
            </a:r>
          </a:p>
          <a:p>
            <a:pPr eaLnBrk="1" hangingPunct="1">
              <a:spcBef>
                <a:spcPts val="1200"/>
              </a:spcBef>
              <a:buFontTx/>
              <a:buBlip>
                <a:blip r:embed="rId3"/>
              </a:buBlip>
            </a:pPr>
            <a:r>
              <a:rPr lang="lv-LV" altLang="lv-LV" sz="2800">
                <a:solidFill>
                  <a:srgbClr val="262626"/>
                </a:solidFill>
                <a:latin typeface="Cambria" pitchFamily="18" charset="0"/>
              </a:rPr>
              <a:t>   Prezentācija skolotājam </a:t>
            </a:r>
            <a:r>
              <a:rPr lang="lv-LV" altLang="lv-LV" sz="2800" i="1">
                <a:solidFill>
                  <a:srgbClr val="262626"/>
                </a:solidFill>
                <a:latin typeface="Cambria" pitchFamily="18" charset="0"/>
              </a:rPr>
              <a:t>(Power Point)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1">
      <a:dk1>
        <a:srgbClr val="4D4D4D"/>
      </a:dk1>
      <a:lt1>
        <a:srgbClr val="FFFFFF"/>
      </a:lt1>
      <a:dk2>
        <a:srgbClr val="4D4D4D"/>
      </a:dk2>
      <a:lt2>
        <a:srgbClr val="666699"/>
      </a:lt2>
      <a:accent1>
        <a:srgbClr val="FFCC66"/>
      </a:accent1>
      <a:accent2>
        <a:srgbClr val="FFCC00"/>
      </a:accent2>
      <a:accent3>
        <a:srgbClr val="FFFFFF"/>
      </a:accent3>
      <a:accent4>
        <a:srgbClr val="404040"/>
      </a:accent4>
      <a:accent5>
        <a:srgbClr val="FFE2B8"/>
      </a:accent5>
      <a:accent6>
        <a:srgbClr val="E7B900"/>
      </a:accent6>
      <a:hlink>
        <a:srgbClr val="C0C0C0"/>
      </a:hlink>
      <a:folHlink>
        <a:srgbClr val="FF9933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003366"/>
        </a:dk1>
        <a:lt1>
          <a:srgbClr val="FFFFFF"/>
        </a:lt1>
        <a:dk2>
          <a:srgbClr val="4D4D4D"/>
        </a:dk2>
        <a:lt2>
          <a:srgbClr val="666699"/>
        </a:lt2>
        <a:accent1>
          <a:srgbClr val="FFCC66"/>
        </a:accent1>
        <a:accent2>
          <a:srgbClr val="FFCC00"/>
        </a:accent2>
        <a:accent3>
          <a:srgbClr val="FFFFFF"/>
        </a:accent3>
        <a:accent4>
          <a:srgbClr val="002A56"/>
        </a:accent4>
        <a:accent5>
          <a:srgbClr val="FFE2B8"/>
        </a:accent5>
        <a:accent6>
          <a:srgbClr val="E7B900"/>
        </a:accent6>
        <a:hlink>
          <a:srgbClr val="5F5F5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003366"/>
        </a:dk1>
        <a:lt1>
          <a:srgbClr val="FFFFFF"/>
        </a:lt1>
        <a:dk2>
          <a:srgbClr val="4D4D4D"/>
        </a:dk2>
        <a:lt2>
          <a:srgbClr val="666699"/>
        </a:lt2>
        <a:accent1>
          <a:srgbClr val="FFCC66"/>
        </a:accent1>
        <a:accent2>
          <a:srgbClr val="FFCC00"/>
        </a:accent2>
        <a:accent3>
          <a:srgbClr val="FFFFFF"/>
        </a:accent3>
        <a:accent4>
          <a:srgbClr val="002A56"/>
        </a:accent4>
        <a:accent5>
          <a:srgbClr val="FFE2B8"/>
        </a:accent5>
        <a:accent6>
          <a:srgbClr val="E7B900"/>
        </a:accent6>
        <a:hlink>
          <a:srgbClr val="C0C0C0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4D4D4D"/>
        </a:dk1>
        <a:lt1>
          <a:srgbClr val="FFFFFF"/>
        </a:lt1>
        <a:dk2>
          <a:srgbClr val="4D4D4D"/>
        </a:dk2>
        <a:lt2>
          <a:srgbClr val="666699"/>
        </a:lt2>
        <a:accent1>
          <a:srgbClr val="FFCC66"/>
        </a:accent1>
        <a:accent2>
          <a:srgbClr val="FFCC00"/>
        </a:accent2>
        <a:accent3>
          <a:srgbClr val="FFFFFF"/>
        </a:accent3>
        <a:accent4>
          <a:srgbClr val="404040"/>
        </a:accent4>
        <a:accent5>
          <a:srgbClr val="FFE2B8"/>
        </a:accent5>
        <a:accent6>
          <a:srgbClr val="E7B900"/>
        </a:accent6>
        <a:hlink>
          <a:srgbClr val="C0C0C0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3.prezentacija Interesu konflikts etika un uzvedibas kodeksi</Template>
  <TotalTime>1804</TotalTime>
  <Words>621</Words>
  <Application>Microsoft Office PowerPoint</Application>
  <PresentationFormat>On-screen Show (4:3)</PresentationFormat>
  <Paragraphs>149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Capsules</vt:lpstr>
      <vt:lpstr>Pretkorupcijas jautājumu iekļaušana mācību saturā</vt:lpstr>
      <vt:lpstr>Korupcijas novēršanas un apkarošanas birojs (KNAB)</vt:lpstr>
      <vt:lpstr>Korupcija – viena no lielākajām problēmām </vt:lpstr>
      <vt:lpstr>PowerPoint Presentation</vt:lpstr>
      <vt:lpstr>PowerPoint Presentation</vt:lpstr>
      <vt:lpstr>Sabiedrības un jauniešu izglītošana</vt:lpstr>
      <vt:lpstr>Skolēnu izglītošana par pretkorupcijas jautājumiem – fragmentāra</vt:lpstr>
      <vt:lpstr>              Metodiskais materiāls skolotājam «Pretkorupcijas mācību stunda» (I)</vt:lpstr>
      <vt:lpstr>Saturs</vt:lpstr>
      <vt:lpstr>Satura pārskats (I) </vt:lpstr>
      <vt:lpstr>PowerPoint Presentation</vt:lpstr>
      <vt:lpstr>Satura pārskats (II) </vt:lpstr>
      <vt:lpstr>Korupcijas riska formula</vt:lpstr>
      <vt:lpstr>Satura pārskats (III) </vt:lpstr>
      <vt:lpstr>Satura pārskats (IV) </vt:lpstr>
      <vt:lpstr>Satura pārskats (V) </vt:lpstr>
      <vt:lpstr>Satura pārskats (VI) </vt:lpstr>
      <vt:lpstr>Satura pārskats (VII) </vt:lpstr>
      <vt:lpstr>Satura pārskats (VIII) </vt:lpstr>
      <vt:lpstr>Piedāvājums skolēniem un pedagogiem</vt:lpstr>
      <vt:lpstr>www.knab.gov.lv </vt:lpstr>
    </vt:vector>
  </TitlesOfParts>
  <Company>KNAB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Korupcijas novēršanas un apkarošanas tiesiskie aspekti</dc:title>
  <dc:creator>Arita Vīksna</dc:creator>
  <cp:lastModifiedBy>Inta Nolle</cp:lastModifiedBy>
  <cp:revision>275</cp:revision>
  <cp:lastPrinted>2013-07-25T13:17:33Z</cp:lastPrinted>
  <dcterms:created xsi:type="dcterms:W3CDTF">2012-12-11T13:10:47Z</dcterms:created>
  <dcterms:modified xsi:type="dcterms:W3CDTF">2013-09-19T07:38:07Z</dcterms:modified>
</cp:coreProperties>
</file>