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96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ar noapaļotiem stūriem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Virsrakst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20" name="Apakšvirsrakst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lv-LV" smtClean="0"/>
              <a:t>Rediģēt šablona apakšvirsraksta stilu</a:t>
            </a:r>
            <a:endParaRPr lang="en-US"/>
          </a:p>
        </p:txBody>
      </p:sp>
      <p:sp>
        <p:nvSpPr>
          <p:cNvPr id="7" name="Datuma vietturis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9" name="Slaida numura vietturis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28F09BF-2CAD-4072-BC21-E5CC48C5EFD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919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6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4546866-BBE9-4A8A-BDF9-DBCBF462E1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9786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6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BA38933-980A-40B2-8857-F95C5B44B2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4385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2A69BE5-9779-488F-9D81-49948B52A945}" type="datetimeFigureOut">
              <a:rPr lang="lv-LV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06.11.2017</a:t>
            </a:fld>
            <a:endParaRPr lang="lv-LV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lv-LV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036877A-8F70-4198-B673-00A2EE88888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984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548680"/>
            <a:ext cx="8183880" cy="4187952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6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1142375-0B0C-43D9-A262-7433FB2C11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4379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ar noapaļotiem stūriem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aisnstūris ar noapaļotiem stūriem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5A80B8E-D4D7-4F5F-8513-9E3F756CD43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1356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5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6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7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DFAAA8C-B2EC-4FE8-84FD-DF2F6C017CB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1904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7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8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9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C7FDC0B1-15E1-42D7-B439-A10607A746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98609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912768" cy="792088"/>
          </a:xfrm>
        </p:spPr>
        <p:txBody>
          <a:bodyPr/>
          <a:lstStyle/>
          <a:p>
            <a:r>
              <a:rPr lang="lv-LV" dirty="0" smtClean="0"/>
              <a:t>Rediģēt šablona virsraksta stilu</a:t>
            </a:r>
            <a:endParaRPr lang="en-US" dirty="0"/>
          </a:p>
        </p:txBody>
      </p:sp>
      <p:sp>
        <p:nvSpPr>
          <p:cNvPr id="3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4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11AD05D6-0E17-4F93-9A83-C973A9DF483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63133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ar noapaļotiem stūriem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4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19CD4457-EEC1-4F86-8F26-79752A7CC67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1800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5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6" name="Kājenes vietturis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7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4C6B788-0C34-41FF-8539-E4AF53C1F1D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4164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aisnstūris ar vienu apaļu stūri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lv-LV" noProof="0" smtClean="0"/>
              <a:t>Noklikšķiniet uz attēla ikonas</a:t>
            </a:r>
            <a:endParaRPr lang="en-US" noProof="0"/>
          </a:p>
        </p:txBody>
      </p:sp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8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lv-LV"/>
          </a:p>
        </p:txBody>
      </p:sp>
      <p:sp>
        <p:nvSpPr>
          <p:cNvPr id="9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EE6F83B-8DA7-4754-A587-4C40287A6D7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298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 ar noapaļotiem stūriem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aisnstūris ar noapaļotiem stūriem 8"/>
          <p:cNvSpPr/>
          <p:nvPr/>
        </p:nvSpPr>
        <p:spPr>
          <a:xfrm>
            <a:off x="418596" y="369325"/>
            <a:ext cx="8306809" cy="5515898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Virsraksta vietturis 12"/>
          <p:cNvSpPr>
            <a:spLocks noGrp="1"/>
          </p:cNvSpPr>
          <p:nvPr>
            <p:ph type="title"/>
          </p:nvPr>
        </p:nvSpPr>
        <p:spPr>
          <a:xfrm>
            <a:off x="541338" y="476250"/>
            <a:ext cx="8062912" cy="9366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lv-LV" dirty="0" smtClean="0"/>
              <a:t>Rediģēt šablona virsraksta stilu</a:t>
            </a:r>
            <a:endParaRPr lang="en-US" dirty="0"/>
          </a:p>
        </p:txBody>
      </p:sp>
      <p:sp>
        <p:nvSpPr>
          <p:cNvPr id="1031" name="Teksta vietturis 3"/>
          <p:cNvSpPr>
            <a:spLocks noGrp="1"/>
          </p:cNvSpPr>
          <p:nvPr>
            <p:ph type="body" idx="1"/>
          </p:nvPr>
        </p:nvSpPr>
        <p:spPr bwMode="auto">
          <a:xfrm>
            <a:off x="541338" y="1412875"/>
            <a:ext cx="8183562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teksta stilus</a:t>
            </a:r>
          </a:p>
          <a:p>
            <a:pPr lvl="1"/>
            <a:r>
              <a:rPr lang="lv-LV" altLang="lv-LV" smtClean="0"/>
              <a:t>Otrais līmenis</a:t>
            </a:r>
          </a:p>
          <a:p>
            <a:pPr lvl="2"/>
            <a:r>
              <a:rPr lang="lv-LV" altLang="lv-LV" smtClean="0"/>
              <a:t>Trešais līmenis</a:t>
            </a:r>
          </a:p>
          <a:p>
            <a:pPr lvl="3"/>
            <a:r>
              <a:rPr lang="lv-LV" altLang="lv-LV" smtClean="0"/>
              <a:t>Ceturtais līmenis</a:t>
            </a:r>
          </a:p>
          <a:p>
            <a:pPr lvl="4"/>
            <a:r>
              <a:rPr lang="lv-LV" altLang="lv-LV" smtClean="0"/>
              <a:t>Piektais līmenis</a:t>
            </a:r>
            <a:endParaRPr lang="en-US" altLang="lv-LV" smtClean="0"/>
          </a:p>
        </p:txBody>
      </p:sp>
      <p:sp>
        <p:nvSpPr>
          <p:cNvPr id="25" name="Datuma vietturis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rgbClr val="E3DED1">
                    <a:shade val="50000"/>
                  </a:srgbClr>
                </a:solidFill>
                <a:latin typeface="Arial" charset="0"/>
                <a:cs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lv-LV"/>
          </a:p>
        </p:txBody>
      </p:sp>
      <p:sp>
        <p:nvSpPr>
          <p:cNvPr id="18" name="Kājenes vietturis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rgbClr val="E3DED1">
                    <a:shade val="50000"/>
                  </a:srgbClr>
                </a:solidFill>
                <a:latin typeface="Arial" charset="0"/>
                <a:cs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7A399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0790ED-80BC-4377-AFBC-3931811AF413}" type="slidenum">
              <a:rPr lang="en-US" alt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cs typeface="Arial" charset="0"/>
            </a:endParaRPr>
          </a:p>
        </p:txBody>
      </p:sp>
      <p:pic>
        <p:nvPicPr>
          <p:cNvPr id="2" name="Attēls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7" y="5931351"/>
            <a:ext cx="625011" cy="484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025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Calibri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Virsraksts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lv-LV" dirty="0"/>
              <a:t>Aktualitātes valsts pārbaudījumu norisē</a:t>
            </a:r>
            <a:endParaRPr lang="lv-LV" altLang="lv-LV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lv-LV" sz="2000" dirty="0" smtClean="0"/>
              <a:t>               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lv-LV" sz="2000" dirty="0" smtClean="0"/>
              <a:t>                                               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/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/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/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lv-LV" sz="2000" dirty="0"/>
          </a:p>
          <a:p>
            <a:pPr marL="0" indent="0">
              <a:buFont typeface="Wingdings 2" pitchFamily="18" charset="2"/>
              <a:buNone/>
              <a:defRPr/>
            </a:pPr>
            <a:r>
              <a:rPr lang="lv-LV" sz="1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                                               03.11.2017.                                                           </a:t>
            </a:r>
            <a:endParaRPr lang="lv-LV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77072"/>
            <a:ext cx="1584176" cy="150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80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>
                <a:solidFill>
                  <a:srgbClr val="002060"/>
                </a:solidFill>
              </a:rPr>
              <a:t>Attiecībā uz eksāmena rezultātu reģistrāciju un darbu saglabāšanu: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800" dirty="0">
                <a:solidFill>
                  <a:srgbClr val="002060"/>
                </a:solidFill>
                <a:latin typeface="Verdana"/>
              </a:rPr>
              <a:t>106. Izglītojamo aizpildītos diagnosticējošos darbus pēc to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novērtēšanas izglītības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iestāde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izsniedz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izglītojamiem vai viņu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likumiskajiem pārstāvjiem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r>
              <a:rPr lang="lv-LV" sz="1800" dirty="0">
                <a:solidFill>
                  <a:srgbClr val="002060"/>
                </a:solidFill>
                <a:latin typeface="Verdana"/>
              </a:rPr>
              <a:t>107. Izglītojamo aizpildītos eksāmenu darbus izglītības iestādē uzglabā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līdz nākamā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mācību gada sākumam, pēc tam tos iznīcina.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671540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rgbClr val="1F497D"/>
                </a:solidFill>
                <a:latin typeface="Verdana,Bold"/>
              </a:rPr>
              <a:t>Kādas izmaiņas plānotas dabaszinātņu</a:t>
            </a:r>
            <a:br>
              <a:rPr lang="lv-LV" dirty="0">
                <a:solidFill>
                  <a:srgbClr val="1F497D"/>
                </a:solidFill>
                <a:latin typeface="Verdana,Bold"/>
              </a:rPr>
            </a:br>
            <a:r>
              <a:rPr lang="lv-LV" dirty="0">
                <a:solidFill>
                  <a:srgbClr val="1F497D"/>
                </a:solidFill>
                <a:latin typeface="Verdana,Bold"/>
              </a:rPr>
              <a:t>centralizētajos eksāmenos?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600" dirty="0" smtClean="0"/>
              <a:t>atcelta </a:t>
            </a:r>
            <a:r>
              <a:rPr lang="lv-LV" sz="1600" dirty="0"/>
              <a:t>skolās izstrādāto laboratorijas darbu (eksāmena </a:t>
            </a:r>
            <a:r>
              <a:rPr lang="lv-LV" sz="1600" dirty="0" smtClean="0"/>
              <a:t>4.daļa) iesniegšana </a:t>
            </a:r>
            <a:r>
              <a:rPr lang="lv-LV" sz="1600" dirty="0"/>
              <a:t>centralizētajā eksāmenā fizikā, ķīmijā un bioloģijā;</a:t>
            </a:r>
          </a:p>
          <a:p>
            <a:r>
              <a:rPr lang="lv-LV" sz="1600" dirty="0" smtClean="0"/>
              <a:t>eksāmena </a:t>
            </a:r>
            <a:r>
              <a:rPr lang="lv-LV" sz="1600" dirty="0"/>
              <a:t>2.daļā </a:t>
            </a:r>
            <a:r>
              <a:rPr lang="lv-LV" sz="1600" dirty="0" err="1"/>
              <a:t>max</a:t>
            </a:r>
            <a:r>
              <a:rPr lang="lv-LV" sz="1600" dirty="0"/>
              <a:t> iegūstamo punktu skaits palielināts līdz 30 (</a:t>
            </a:r>
            <a:r>
              <a:rPr lang="lv-LV" sz="1600" dirty="0" smtClean="0"/>
              <a:t>bija 24</a:t>
            </a:r>
            <a:r>
              <a:rPr lang="lv-LV" sz="1600" dirty="0"/>
              <a:t>), citās daļās nav mainīts;</a:t>
            </a:r>
          </a:p>
          <a:p>
            <a:r>
              <a:rPr lang="lv-LV" sz="1600" dirty="0" smtClean="0"/>
              <a:t>atvieglināta </a:t>
            </a:r>
            <a:r>
              <a:rPr lang="lv-LV" sz="1600" dirty="0"/>
              <a:t>1.daļa;</a:t>
            </a:r>
          </a:p>
          <a:p>
            <a:r>
              <a:rPr lang="lv-LV" sz="1600" dirty="0" smtClean="0"/>
              <a:t>fizikā </a:t>
            </a:r>
            <a:r>
              <a:rPr lang="lv-LV" sz="1600" dirty="0"/>
              <a:t>darba burtnīcas paredzētas melnrakstam un uz VISC </a:t>
            </a:r>
            <a:r>
              <a:rPr lang="lv-LV" sz="1600" dirty="0" smtClean="0"/>
              <a:t>nesūta, savukārt </a:t>
            </a:r>
            <a:r>
              <a:rPr lang="lv-LV" sz="1600" dirty="0"/>
              <a:t>ķīmijā un bioloģijā bez izmaiņām;</a:t>
            </a:r>
          </a:p>
          <a:p>
            <a:r>
              <a:rPr lang="lv-LV" sz="1600" dirty="0" smtClean="0"/>
              <a:t>fizikā </a:t>
            </a:r>
            <a:r>
              <a:rPr lang="lv-LV" sz="1600" dirty="0"/>
              <a:t>pēc eksāmena uz VISC nosūta tikai 1. daļas atbilžu lapas (</a:t>
            </a:r>
            <a:r>
              <a:rPr lang="lv-LV" sz="1600" dirty="0" smtClean="0"/>
              <a:t>A4 formāts</a:t>
            </a:r>
            <a:r>
              <a:rPr lang="lv-LV" sz="1600" dirty="0"/>
              <a:t>) un 2.daļas (A3 formāts) atbilžu lapas;</a:t>
            </a:r>
          </a:p>
          <a:p>
            <a:r>
              <a:rPr lang="lv-LV" sz="1600" dirty="0" smtClean="0"/>
              <a:t>otrās </a:t>
            </a:r>
            <a:r>
              <a:rPr lang="lv-LV" sz="1600" dirty="0"/>
              <a:t>daļas atbilžu lapā skolēnam jāparāda spriedumu gaita </a:t>
            </a:r>
            <a:r>
              <a:rPr lang="lv-LV" sz="1600" dirty="0" smtClean="0"/>
              <a:t>vai risinājums </a:t>
            </a:r>
            <a:r>
              <a:rPr lang="lv-LV" sz="1600" dirty="0"/>
              <a:t>izmantojot fizikas formulas, terminus, mērvienības.</a:t>
            </a:r>
          </a:p>
          <a:p>
            <a:r>
              <a:rPr lang="lv-LV" sz="1600" dirty="0"/>
              <a:t>Risinājumā var tikt iekļautas diagrammas, zīmējumi, shēmas, </a:t>
            </a:r>
            <a:r>
              <a:rPr lang="lv-LV" sz="1600" dirty="0" smtClean="0"/>
              <a:t>grafiki, tabulas</a:t>
            </a:r>
            <a:r>
              <a:rPr lang="lv-LV" sz="1600" dirty="0"/>
              <a:t>, aprēķini, skaidrojums, novērtējums, paredzējums, </a:t>
            </a:r>
            <a:r>
              <a:rPr lang="lv-LV" sz="1600" dirty="0" smtClean="0"/>
              <a:t>secinājumi u.c</a:t>
            </a:r>
            <a:r>
              <a:rPr lang="lv-LV" sz="1600" dirty="0"/>
              <a:t>.</a:t>
            </a:r>
          </a:p>
          <a:p>
            <a:r>
              <a:rPr lang="lv-LV" sz="1600" dirty="0" smtClean="0"/>
              <a:t>fizikā </a:t>
            </a:r>
            <a:r>
              <a:rPr lang="lv-LV" sz="1600" dirty="0"/>
              <a:t>standartizācijas sanāksme notiks </a:t>
            </a:r>
            <a:r>
              <a:rPr lang="lv-LV" sz="1600" i="1" dirty="0" err="1"/>
              <a:t>skaipā</a:t>
            </a:r>
            <a:r>
              <a:rPr lang="lv-LV" sz="1600" dirty="0"/>
              <a:t>, vērtēšana – </a:t>
            </a:r>
            <a:r>
              <a:rPr lang="lv-LV" sz="1600" dirty="0" smtClean="0"/>
              <a:t>dzīvesvietā tiešsaistē</a:t>
            </a:r>
            <a:r>
              <a:rPr lang="lv-LV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9822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rgbClr val="1F497D"/>
                </a:solidFill>
                <a:latin typeface="Verdana,Bold"/>
              </a:rPr>
              <a:t>DD fizikā un ķīmijā 11.klasē 2018.gada</a:t>
            </a:r>
            <a:br>
              <a:rPr lang="lv-LV" dirty="0">
                <a:solidFill>
                  <a:srgbClr val="1F497D"/>
                </a:solidFill>
                <a:latin typeface="Verdana,Bold"/>
              </a:rPr>
            </a:br>
            <a:r>
              <a:rPr lang="lv-LV" dirty="0">
                <a:solidFill>
                  <a:srgbClr val="1F497D"/>
                </a:solidFill>
                <a:latin typeface="Verdana,Bold"/>
              </a:rPr>
              <a:t>10.aprīlī (laboratorijas darbs)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800" dirty="0"/>
              <a:t>vērtēs skolēnu eksperimentālās prasmes;</a:t>
            </a:r>
          </a:p>
          <a:p>
            <a:r>
              <a:rPr lang="lv-LV" sz="1800" dirty="0" smtClean="0"/>
              <a:t>laboratorijas </a:t>
            </a:r>
            <a:r>
              <a:rPr lang="lv-LV" sz="1800" dirty="0"/>
              <a:t>darbi fizikā un ķīmijā notiks vienlaikus;</a:t>
            </a:r>
          </a:p>
          <a:p>
            <a:r>
              <a:rPr lang="lv-LV" sz="1800" dirty="0" err="1" smtClean="0"/>
              <a:t>pusklase</a:t>
            </a:r>
            <a:r>
              <a:rPr lang="lv-LV" sz="1800" dirty="0" smtClean="0"/>
              <a:t> </a:t>
            </a:r>
            <a:r>
              <a:rPr lang="lv-LV" sz="1800" dirty="0"/>
              <a:t>veiks ķīmijā, otra puse – fizikā;</a:t>
            </a:r>
          </a:p>
          <a:p>
            <a:r>
              <a:rPr lang="da-DK" sz="1800" dirty="0" smtClean="0"/>
              <a:t>darba </a:t>
            </a:r>
            <a:r>
              <a:rPr lang="da-DK" sz="1800" dirty="0"/>
              <a:t>izpildes laiks 80 min;</a:t>
            </a:r>
          </a:p>
          <a:p>
            <a:r>
              <a:rPr lang="lv-LV" sz="1800" dirty="0" smtClean="0"/>
              <a:t>skolēni </a:t>
            </a:r>
            <a:r>
              <a:rPr lang="lv-LV" sz="1800" dirty="0"/>
              <a:t>strādās pāros;</a:t>
            </a:r>
          </a:p>
          <a:p>
            <a:r>
              <a:rPr lang="lv-LV" sz="1800" dirty="0" smtClean="0"/>
              <a:t>izglītības </a:t>
            </a:r>
            <a:r>
              <a:rPr lang="lv-LV" sz="1800" dirty="0"/>
              <a:t>iestādes varēs ļaut skolēniem izvēlēties, kura </a:t>
            </a:r>
            <a:r>
              <a:rPr lang="lv-LV" sz="1800" dirty="0" smtClean="0"/>
              <a:t>diagnosticējošā darba </a:t>
            </a:r>
            <a:r>
              <a:rPr lang="lv-LV" sz="1800" dirty="0"/>
              <a:t>norisē viņi vēlas piedalīties;</a:t>
            </a:r>
          </a:p>
          <a:p>
            <a:r>
              <a:rPr lang="lv-LV" sz="1800" dirty="0" smtClean="0"/>
              <a:t>skolēni </a:t>
            </a:r>
            <a:r>
              <a:rPr lang="lv-LV" sz="1800" dirty="0"/>
              <a:t>darbam jāreģistrē VPIS2;</a:t>
            </a:r>
          </a:p>
          <a:p>
            <a:r>
              <a:rPr lang="lv-LV" sz="1800" dirty="0" smtClean="0"/>
              <a:t>skolēnu </a:t>
            </a:r>
            <a:r>
              <a:rPr lang="lv-LV" sz="1800" dirty="0"/>
              <a:t>eksperimentālās prasmes vērtē skolotājs darba </a:t>
            </a:r>
            <a:r>
              <a:rPr lang="lv-LV" sz="1800" dirty="0" smtClean="0"/>
              <a:t>veikšanas procesā </a:t>
            </a:r>
            <a:r>
              <a:rPr lang="lv-LV" sz="1800" dirty="0"/>
              <a:t>pēc VISC izstrādātiem kritērijiem, eksperimentālo prasmju </a:t>
            </a:r>
            <a:r>
              <a:rPr lang="lv-LV" sz="1800" dirty="0" smtClean="0"/>
              <a:t>un darba </a:t>
            </a:r>
            <a:r>
              <a:rPr lang="lv-LV" sz="1800" dirty="0"/>
              <a:t>apraksta vērtējumu skolotājs </a:t>
            </a:r>
            <a:r>
              <a:rPr lang="lv-LV" sz="1800" dirty="0" smtClean="0"/>
              <a:t>ievada </a:t>
            </a:r>
            <a:r>
              <a:rPr lang="lv-LV" sz="1800" dirty="0"/>
              <a:t>VPIS2;</a:t>
            </a:r>
          </a:p>
          <a:p>
            <a:r>
              <a:rPr lang="lv-LV" sz="1800" dirty="0" smtClean="0"/>
              <a:t>skolotājs </a:t>
            </a:r>
            <a:r>
              <a:rPr lang="lv-LV" sz="1800" dirty="0"/>
              <a:t>saņem ierīču sarakstu 3 nedēļas pirms darba VPIS2, </a:t>
            </a:r>
            <a:r>
              <a:rPr lang="lv-LV" sz="1800" dirty="0" smtClean="0"/>
              <a:t>izstrādā to </a:t>
            </a:r>
            <a:r>
              <a:rPr lang="lv-LV" sz="1800" dirty="0"/>
              <a:t>iepriekšējā </a:t>
            </a:r>
            <a:r>
              <a:rPr lang="lv-LV" sz="1800" dirty="0" smtClean="0"/>
              <a:t>dienā, </a:t>
            </a:r>
            <a:r>
              <a:rPr lang="lv-LV" sz="1800" dirty="0"/>
              <a:t>pirms darbu veic skolēni.</a:t>
            </a:r>
          </a:p>
        </p:txBody>
      </p:sp>
    </p:spTree>
    <p:extLst>
      <p:ext uri="{BB962C8B-B14F-4D97-AF65-F5344CB8AC3E}">
        <p14:creationId xmlns:p14="http://schemas.microsoft.com/office/powerpoint/2010/main" val="806251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rgbClr val="2E5C8A"/>
                </a:solidFill>
                <a:latin typeface="Verdana,Bold"/>
              </a:rPr>
              <a:t>DD </a:t>
            </a:r>
            <a:r>
              <a:rPr lang="lv-LV" dirty="0" err="1">
                <a:solidFill>
                  <a:srgbClr val="2E5C8A"/>
                </a:solidFill>
                <a:latin typeface="Verdana,Bold"/>
              </a:rPr>
              <a:t>dabaszinībās</a:t>
            </a:r>
            <a:r>
              <a:rPr lang="lv-LV" dirty="0">
                <a:solidFill>
                  <a:srgbClr val="2E5C8A"/>
                </a:solidFill>
                <a:latin typeface="Verdana,Bold"/>
              </a:rPr>
              <a:t> 6.klasē</a:t>
            </a:r>
            <a:br>
              <a:rPr lang="lv-LV" dirty="0">
                <a:solidFill>
                  <a:srgbClr val="2E5C8A"/>
                </a:solidFill>
                <a:latin typeface="Verdana,Bold"/>
              </a:rPr>
            </a:br>
            <a:r>
              <a:rPr lang="lv-LV" dirty="0">
                <a:solidFill>
                  <a:srgbClr val="2E5C8A"/>
                </a:solidFill>
                <a:latin typeface="Verdana,Bold"/>
              </a:rPr>
              <a:t>2018.g.6.martā (40 min)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000" b="1" dirty="0"/>
              <a:t>Notiks tiešsaistē un papīra formātā</a:t>
            </a:r>
          </a:p>
          <a:p>
            <a:pPr marL="0" indent="0">
              <a:buNone/>
            </a:pPr>
            <a:r>
              <a:rPr lang="lv-LV" sz="2000" b="1" u="sng" dirty="0"/>
              <a:t>Uzdevumu veidi:</a:t>
            </a:r>
          </a:p>
          <a:p>
            <a:pPr marL="0" indent="0">
              <a:buNone/>
            </a:pPr>
            <a:r>
              <a:rPr lang="lv-LV" sz="2000" dirty="0"/>
              <a:t>•Atbilžu izvēles uzdevumi (15)</a:t>
            </a:r>
          </a:p>
          <a:p>
            <a:pPr marL="0" indent="0">
              <a:buNone/>
            </a:pPr>
            <a:r>
              <a:rPr lang="lv-LV" sz="2000" dirty="0"/>
              <a:t>•Īso atbilžu uzdevumi – viens vārds vai skaitlis (8)</a:t>
            </a:r>
          </a:p>
          <a:p>
            <a:pPr marL="0" indent="0">
              <a:buNone/>
            </a:pPr>
            <a:r>
              <a:rPr lang="lv-LV" sz="2000" dirty="0"/>
              <a:t>•Izvērsto atbilžu uzdevumi – viens teikums (7)</a:t>
            </a:r>
          </a:p>
          <a:p>
            <a:pPr marL="0" indent="0">
              <a:buNone/>
            </a:pPr>
            <a:r>
              <a:rPr lang="lv-LV" sz="2000" b="1" u="sng" dirty="0"/>
              <a:t>Vērtēšana</a:t>
            </a:r>
          </a:p>
          <a:p>
            <a:r>
              <a:rPr lang="lv-LV" sz="2000" dirty="0"/>
              <a:t>Tiešsaistē – dators vērtē atbilžu izvēles uzdevumus un īso </a:t>
            </a:r>
            <a:r>
              <a:rPr lang="lv-LV" sz="2000" dirty="0" smtClean="0"/>
              <a:t>atbilžu uzdevumus</a:t>
            </a:r>
            <a:r>
              <a:rPr lang="lv-LV" sz="2000" dirty="0"/>
              <a:t>, priekšmeta skolotājs tiešsaistē vērtē izvērsto </a:t>
            </a:r>
            <a:r>
              <a:rPr lang="lv-LV" sz="2000" dirty="0" smtClean="0"/>
              <a:t>atbilžu uzdevumus </a:t>
            </a:r>
            <a:r>
              <a:rPr lang="lv-LV" sz="2000" dirty="0"/>
              <a:t>un ieraksta vērtējumu «</a:t>
            </a:r>
            <a:r>
              <a:rPr lang="lv-LV" sz="2000" dirty="0" err="1"/>
              <a:t>uzdevumi.lv</a:t>
            </a:r>
            <a:r>
              <a:rPr lang="lv-LV" sz="2000" dirty="0"/>
              <a:t>» sagatavē;</a:t>
            </a:r>
          </a:p>
          <a:p>
            <a:r>
              <a:rPr lang="lv-LV" sz="2000" dirty="0"/>
              <a:t>Papīra formātā – priekšmeta skolotājs ieraksta skolēna </a:t>
            </a:r>
            <a:r>
              <a:rPr lang="lv-LV" sz="2000" dirty="0" smtClean="0"/>
              <a:t>izvēlētās atbildes </a:t>
            </a:r>
            <a:r>
              <a:rPr lang="lv-LV" sz="2000" dirty="0"/>
              <a:t>atbilžu izvēles uzdevumos, vērtē īso un izvērsto </a:t>
            </a:r>
            <a:r>
              <a:rPr lang="lv-LV" sz="2000" dirty="0" smtClean="0"/>
              <a:t>atbilžu uzdevumus </a:t>
            </a:r>
            <a:r>
              <a:rPr lang="lv-LV" sz="2000" dirty="0"/>
              <a:t>un ieraksta vērtējumu VPIS2.</a:t>
            </a:r>
          </a:p>
        </p:txBody>
      </p:sp>
    </p:spTree>
    <p:extLst>
      <p:ext uri="{BB962C8B-B14F-4D97-AF65-F5344CB8AC3E}">
        <p14:creationId xmlns:p14="http://schemas.microsoft.com/office/powerpoint/2010/main" val="396854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VPIS2 lietotāju datubāzes</a:t>
            </a:r>
            <a:br>
              <a:rPr lang="lv-LV" dirty="0"/>
            </a:br>
            <a:r>
              <a:rPr lang="lv-LV" dirty="0"/>
              <a:t>aktualizācija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39552" y="1340768"/>
            <a:ext cx="8183562" cy="4327972"/>
          </a:xfrm>
        </p:spPr>
        <p:txBody>
          <a:bodyPr/>
          <a:lstStyle/>
          <a:p>
            <a:r>
              <a:rPr lang="lv-LV" sz="1800" dirty="0">
                <a:solidFill>
                  <a:srgbClr val="000000"/>
                </a:solidFill>
                <a:latin typeface="Times New Roman"/>
              </a:rPr>
              <a:t>2017.gadā tika veiktas izmaiņas MK noteikumos Mr.1510 «Valsts pārbaudījumu </a:t>
            </a:r>
            <a:r>
              <a:rPr lang="lv-LV" sz="1800" dirty="0" smtClean="0">
                <a:solidFill>
                  <a:srgbClr val="000000"/>
                </a:solidFill>
                <a:latin typeface="Times New Roman"/>
              </a:rPr>
              <a:t>norises kārtība</a:t>
            </a:r>
            <a:r>
              <a:rPr lang="lv-LV" sz="1800" dirty="0">
                <a:solidFill>
                  <a:srgbClr val="000000"/>
                </a:solidFill>
                <a:latin typeface="Times New Roman"/>
              </a:rPr>
              <a:t>», kas nosaka - «</a:t>
            </a:r>
            <a:r>
              <a:rPr lang="lv-LV" sz="1800" i="1" dirty="0">
                <a:solidFill>
                  <a:srgbClr val="000000"/>
                </a:solidFill>
                <a:latin typeface="Times New Roman,Italic"/>
              </a:rPr>
              <a:t>Izglītības iestādes vadītājs nodrošina, ka piekļuves </a:t>
            </a:r>
            <a:r>
              <a:rPr lang="lv-LV" sz="1800" i="1" dirty="0" smtClean="0">
                <a:solidFill>
                  <a:srgbClr val="000000"/>
                </a:solidFill>
                <a:latin typeface="Times New Roman,Italic"/>
              </a:rPr>
              <a:t>tiesības informācijas </a:t>
            </a:r>
            <a:r>
              <a:rPr lang="lv-LV" sz="1800" i="1" dirty="0">
                <a:solidFill>
                  <a:srgbClr val="000000"/>
                </a:solidFill>
                <a:latin typeface="Times New Roman,Italic"/>
              </a:rPr>
              <a:t>sistēmai ir tikai tai personai, kurai ir </a:t>
            </a:r>
            <a:r>
              <a:rPr lang="lv-LV" sz="1800" i="1" dirty="0">
                <a:solidFill>
                  <a:srgbClr val="FF0000"/>
                </a:solidFill>
                <a:latin typeface="Times New Roman,Italic"/>
              </a:rPr>
              <a:t>Valsts izglītības informācijas </a:t>
            </a:r>
            <a:r>
              <a:rPr lang="lv-LV" sz="1800" i="1" dirty="0" smtClean="0">
                <a:solidFill>
                  <a:srgbClr val="FF0000"/>
                </a:solidFill>
                <a:latin typeface="Times New Roman,Italic"/>
              </a:rPr>
              <a:t>sistēmas izglītības </a:t>
            </a:r>
            <a:r>
              <a:rPr lang="lv-LV" sz="1800" i="1" dirty="0">
                <a:solidFill>
                  <a:srgbClr val="FF0000"/>
                </a:solidFill>
                <a:latin typeface="Times New Roman,Italic"/>
              </a:rPr>
              <a:t>iestādes lietotāja tiesības</a:t>
            </a:r>
            <a:r>
              <a:rPr lang="lv-LV" sz="1800" dirty="0">
                <a:solidFill>
                  <a:srgbClr val="000000"/>
                </a:solidFill>
                <a:latin typeface="Times New Roman"/>
              </a:rPr>
              <a:t>».</a:t>
            </a:r>
          </a:p>
          <a:p>
            <a:pPr marL="0" indent="0">
              <a:buNone/>
            </a:pPr>
            <a:r>
              <a:rPr lang="lv-LV" sz="1800" dirty="0">
                <a:solidFill>
                  <a:srgbClr val="000000"/>
                </a:solidFill>
                <a:latin typeface="Times New Roman"/>
              </a:rPr>
              <a:t>Tāpēc 2017.gada novembrī tiks veikta izglītības iestāžu VPIS lietotāju </a:t>
            </a:r>
            <a:r>
              <a:rPr lang="lv-LV" sz="1800" dirty="0" smtClean="0">
                <a:solidFill>
                  <a:srgbClr val="000000"/>
                </a:solidFill>
                <a:latin typeface="Times New Roman"/>
              </a:rPr>
              <a:t>datubāzes aktualizācija:</a:t>
            </a:r>
          </a:p>
          <a:p>
            <a:r>
              <a:rPr lang="lv-LV" sz="1800" dirty="0" smtClean="0"/>
              <a:t>līdz 10.novembrim </a:t>
            </a:r>
            <a:r>
              <a:rPr lang="lv-LV" sz="1800" dirty="0"/>
              <a:t>jāizdrukā abas </a:t>
            </a:r>
            <a:r>
              <a:rPr lang="lv-LV" sz="1800" dirty="0" smtClean="0"/>
              <a:t>veidlapas (iesniegums VIIS lietotāja tiesību piešķiršanai un VPIS lietotāja saistību raksts), </a:t>
            </a:r>
            <a:r>
              <a:rPr lang="lv-LV" sz="1800" dirty="0"/>
              <a:t>iestādes vadītājam </a:t>
            </a:r>
            <a:r>
              <a:rPr lang="lv-LV" sz="1800" dirty="0" smtClean="0"/>
              <a:t>jāaizpilda iesniegums</a:t>
            </a:r>
            <a:r>
              <a:rPr lang="lv-LV" sz="1800" dirty="0"/>
              <a:t>, bet VPIS lietotājam jāaizpilda saistību raksts. </a:t>
            </a:r>
            <a:endParaRPr lang="lv-LV" sz="1800" dirty="0" smtClean="0"/>
          </a:p>
          <a:p>
            <a:r>
              <a:rPr lang="lv-LV" sz="1800" dirty="0" smtClean="0"/>
              <a:t>Abas aizpildītās veidlapas iesniedz IP Maritai </a:t>
            </a:r>
            <a:r>
              <a:rPr lang="lv-LV" sz="1800" dirty="0" err="1" smtClean="0"/>
              <a:t>Bērziņai</a:t>
            </a:r>
            <a:r>
              <a:rPr lang="lv-LV" sz="1800" dirty="0" smtClean="0"/>
              <a:t>;</a:t>
            </a:r>
            <a:endParaRPr lang="lv-LV" sz="1800" dirty="0"/>
          </a:p>
          <a:p>
            <a:r>
              <a:rPr lang="lv-LV" sz="1800" dirty="0" smtClean="0"/>
              <a:t>VISC</a:t>
            </a:r>
            <a:r>
              <a:rPr lang="lv-LV" sz="1800" dirty="0"/>
              <a:t>, pamatojoties uz saņemtajiem iesniegumiem un saistību rakstiem, </a:t>
            </a:r>
            <a:r>
              <a:rPr lang="lv-LV" sz="1800" dirty="0" smtClean="0"/>
              <a:t>atjaunos iepriekš </a:t>
            </a:r>
            <a:r>
              <a:rPr lang="lv-LV" sz="1800" dirty="0"/>
              <a:t>reģistrētajiem iestāžu lietotājiem piekļuvi VPIS vai izveidos </a:t>
            </a:r>
            <a:r>
              <a:rPr lang="lv-LV" sz="1800" dirty="0" smtClean="0"/>
              <a:t>jaunu lietotāju </a:t>
            </a:r>
            <a:r>
              <a:rPr lang="lv-LV" sz="1800" dirty="0"/>
              <a:t>un dos tam tiesības strādāt ar VPIS.</a:t>
            </a:r>
          </a:p>
        </p:txBody>
      </p:sp>
    </p:spTree>
    <p:extLst>
      <p:ext uri="{BB962C8B-B14F-4D97-AF65-F5344CB8AC3E}">
        <p14:creationId xmlns:p14="http://schemas.microsoft.com/office/powerpoint/2010/main" val="971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41338" y="908720"/>
            <a:ext cx="8183562" cy="4976143"/>
          </a:xfrm>
        </p:spPr>
        <p:txBody>
          <a:bodyPr/>
          <a:lstStyle/>
          <a:p>
            <a:pPr algn="just"/>
            <a:r>
              <a:rPr lang="lv-LV" sz="1800" dirty="0">
                <a:solidFill>
                  <a:srgbClr val="002060"/>
                </a:solidFill>
                <a:latin typeface="Verdana"/>
              </a:rPr>
              <a:t>Pieteikumi visiem eksāmeniem un DD notiek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VPIS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(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VPIS2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) līdz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2018.gada 15.janvārim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, to skaitā vakara (maiņu) un tālmācības izglītības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programmas skolām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pPr algn="just"/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Atbrīvojumi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no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VPD: skolas iesniedz pieteikumu IP </a:t>
            </a:r>
            <a:r>
              <a:rPr lang="lv-LV" sz="1800" dirty="0" err="1" smtClean="0">
                <a:solidFill>
                  <a:srgbClr val="002060"/>
                </a:solidFill>
                <a:latin typeface="Verdana"/>
              </a:rPr>
              <a:t>M.Bērziņai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 par atbrīvošanu no eksāmeniem:</a:t>
            </a:r>
          </a:p>
          <a:p>
            <a:pPr lvl="1" algn="just"/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Līdz </a:t>
            </a:r>
            <a:r>
              <a:rPr lang="lv-LV" sz="1600" b="1" dirty="0" smtClean="0">
                <a:solidFill>
                  <a:srgbClr val="FF0000"/>
                </a:solidFill>
                <a:latin typeface="Verdana"/>
              </a:rPr>
              <a:t>12.februārim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 par </a:t>
            </a:r>
            <a:r>
              <a:rPr lang="lv-LV" sz="1600" b="1" dirty="0" smtClean="0">
                <a:solidFill>
                  <a:srgbClr val="FF0000"/>
                </a:solidFill>
                <a:latin typeface="Verdana"/>
              </a:rPr>
              <a:t>12.kl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.</a:t>
            </a:r>
          </a:p>
          <a:p>
            <a:pPr lvl="1" algn="just"/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Līdz </a:t>
            </a:r>
            <a:r>
              <a:rPr lang="lv-LV" sz="1600" b="1" dirty="0" smtClean="0">
                <a:solidFill>
                  <a:srgbClr val="FF0000"/>
                </a:solidFill>
                <a:latin typeface="Verdana"/>
              </a:rPr>
              <a:t>5.martam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 par </a:t>
            </a:r>
            <a:r>
              <a:rPr lang="lv-LV" sz="1600" b="1" dirty="0" smtClean="0">
                <a:solidFill>
                  <a:srgbClr val="FF0000"/>
                </a:solidFill>
                <a:latin typeface="Verdana"/>
              </a:rPr>
              <a:t>9. un 12.kl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.</a:t>
            </a:r>
          </a:p>
          <a:p>
            <a:pPr lvl="1" algn="just"/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Par </a:t>
            </a:r>
            <a:r>
              <a:rPr lang="lv-LV" sz="1600" b="1" dirty="0" smtClean="0">
                <a:solidFill>
                  <a:srgbClr val="FF0000"/>
                </a:solidFill>
                <a:latin typeface="Verdana"/>
              </a:rPr>
              <a:t>pēkšņi saslimušajiem nekavējoties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.</a:t>
            </a:r>
            <a:endParaRPr lang="lv-LV" sz="1600" dirty="0">
              <a:solidFill>
                <a:srgbClr val="002060"/>
              </a:solidFill>
              <a:latin typeface="Verdana"/>
            </a:endParaRPr>
          </a:p>
          <a:p>
            <a:pPr algn="just"/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Visu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eksāmenu un CE sākums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plkst.10.00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, </a:t>
            </a:r>
            <a:endParaRPr lang="lv-LV" sz="1800" dirty="0" smtClean="0">
              <a:solidFill>
                <a:srgbClr val="00206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lv-LV" sz="1800" dirty="0">
                <a:solidFill>
                  <a:srgbClr val="002060"/>
                </a:solidFill>
                <a:latin typeface="Verdana"/>
              </a:rPr>
              <a:t>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   3.kl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., 6.kl. un 11.kl.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DD – </a:t>
            </a:r>
            <a:r>
              <a:rPr lang="lv-LV" sz="1800" b="1" dirty="0" smtClean="0">
                <a:solidFill>
                  <a:srgbClr val="FF0000"/>
                </a:solidFill>
                <a:latin typeface="Verdana,Bold"/>
              </a:rPr>
              <a:t>2. vai 3. mācību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stunda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pPr algn="just"/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Eksāmenu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materiāla ievietošanas laiks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VPIS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tiks norādīts valsts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pārbaudes darbu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norises darbību laikos, </a:t>
            </a:r>
            <a:endParaRPr lang="lv-LV" sz="1800" dirty="0" smtClean="0">
              <a:solidFill>
                <a:srgbClr val="00206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lv-LV" sz="1800" dirty="0">
                <a:solidFill>
                  <a:srgbClr val="002060"/>
                </a:solidFill>
                <a:latin typeface="Verdana"/>
              </a:rPr>
              <a:t>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   DD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materiāla –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plkst.15.00 </a:t>
            </a:r>
            <a:r>
              <a:rPr lang="lv-LV" sz="1800" u="sng" dirty="0">
                <a:solidFill>
                  <a:srgbClr val="002060"/>
                </a:solidFill>
                <a:latin typeface="Verdana"/>
              </a:rPr>
              <a:t>dienu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 pirms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DD norises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pPr algn="just"/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Pirms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CE un E jāveic audioierakstu atskaņošanas kvalitātes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pārbaude, izmantojot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iepriekšējo gadu ierakstus. Jānodrošina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visu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skolēnu </a:t>
            </a:r>
            <a:r>
              <a:rPr lang="lv-LV" sz="1800" b="1" dirty="0" smtClean="0">
                <a:solidFill>
                  <a:srgbClr val="FF0000"/>
                </a:solidFill>
                <a:latin typeface="Verdana,Bold"/>
              </a:rPr>
              <a:t>kvalitatīvs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valodu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eksāmena mutvārdu daļas ieraksts.</a:t>
            </a:r>
          </a:p>
          <a:p>
            <a:pPr marL="0" indent="0">
              <a:buNone/>
            </a:pP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41081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F07F09"/>
              </a:buClr>
            </a:pPr>
            <a:r>
              <a:rPr lang="lv-LV" sz="1800" dirty="0">
                <a:solidFill>
                  <a:srgbClr val="002060"/>
                </a:solidFill>
                <a:latin typeface="Verdana"/>
              </a:rPr>
              <a:t>Eksāmena vadītājam pirms darbu ievietošanas aploksnēs un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aizlīmēšanas jāpārliecinās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, ka uz visiem darbiem ir uzrakstīti skolēnu kodi, ka tie ir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skaidri salasāmi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un atbilst konkrētajam izglītojamajam, kurš kārtoja eksāmenu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.</a:t>
            </a:r>
          </a:p>
          <a:p>
            <a:pPr marL="0" lvl="0" indent="0">
              <a:buClr>
                <a:srgbClr val="F07F09"/>
              </a:buClr>
              <a:buNone/>
            </a:pPr>
            <a:endParaRPr lang="lv-LV" sz="1800" dirty="0">
              <a:solidFill>
                <a:srgbClr val="002060"/>
              </a:solidFill>
              <a:latin typeface="Verdana"/>
            </a:endParaRPr>
          </a:p>
          <a:p>
            <a:pPr marL="0" lvl="0" indent="0">
              <a:buClr>
                <a:srgbClr val="F07F09"/>
              </a:buClr>
              <a:buNone/>
            </a:pPr>
            <a:r>
              <a:rPr lang="lv-LV" sz="1800" dirty="0">
                <a:solidFill>
                  <a:srgbClr val="FF0000"/>
                </a:solidFill>
                <a:latin typeface="Verdana"/>
              </a:rPr>
              <a:t>• Jālasa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VPIS </a:t>
            </a:r>
            <a:r>
              <a:rPr lang="lv-LV" sz="1800" dirty="0">
                <a:solidFill>
                  <a:srgbClr val="FF0000"/>
                </a:solidFill>
                <a:latin typeface="Verdana"/>
              </a:rPr>
              <a:t>ievietotā informācija </a:t>
            </a:r>
            <a:r>
              <a:rPr lang="lv-LV" sz="1800" b="1" u="sng" dirty="0">
                <a:solidFill>
                  <a:srgbClr val="FF0000"/>
                </a:solidFill>
                <a:latin typeface="Verdana"/>
              </a:rPr>
              <a:t>pirms</a:t>
            </a:r>
            <a:r>
              <a:rPr lang="lv-LV" sz="1800" dirty="0">
                <a:solidFill>
                  <a:srgbClr val="FF0000"/>
                </a:solidFill>
                <a:latin typeface="Verdana"/>
              </a:rPr>
              <a:t> pārbaudījumu norises un </a:t>
            </a:r>
            <a:r>
              <a:rPr lang="lv-LV" sz="1800" dirty="0" smtClean="0">
                <a:solidFill>
                  <a:srgbClr val="FF0000"/>
                </a:solidFill>
                <a:latin typeface="Verdana"/>
              </a:rPr>
              <a:t>   </a:t>
            </a:r>
            <a:r>
              <a:rPr lang="lv-LV" sz="1800" b="1" u="sng" dirty="0" smtClean="0">
                <a:solidFill>
                  <a:srgbClr val="FF0000"/>
                </a:solidFill>
                <a:latin typeface="Verdana"/>
              </a:rPr>
              <a:t>pēc</a:t>
            </a:r>
            <a:r>
              <a:rPr lang="lv-LV" sz="1800" dirty="0" smtClean="0">
                <a:solidFill>
                  <a:srgbClr val="FF0000"/>
                </a:solidFill>
                <a:latin typeface="Verdana"/>
              </a:rPr>
              <a:t> </a:t>
            </a:r>
            <a:r>
              <a:rPr lang="lv-LV" sz="1800" dirty="0">
                <a:solidFill>
                  <a:srgbClr val="FF0000"/>
                </a:solidFill>
                <a:latin typeface="Verdana"/>
              </a:rPr>
              <a:t>norises.</a:t>
            </a:r>
            <a:endParaRPr lang="lv-LV" sz="1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0742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41338" y="404664"/>
            <a:ext cx="8062912" cy="100821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rgbClr val="002060"/>
                </a:solidFill>
                <a:latin typeface="Verdana"/>
              </a:rPr>
              <a:t/>
            </a:r>
            <a:br>
              <a:rPr lang="lv-LV" dirty="0" smtClean="0">
                <a:solidFill>
                  <a:srgbClr val="002060"/>
                </a:solidFill>
                <a:latin typeface="Verdana"/>
              </a:rPr>
            </a:br>
            <a:r>
              <a:rPr lang="lv-LV" dirty="0" smtClean="0">
                <a:solidFill>
                  <a:schemeClr val="accent1"/>
                </a:solidFill>
                <a:latin typeface="Verdana"/>
              </a:rPr>
              <a:t>Par svešvalodas CE </a:t>
            </a:r>
            <a:r>
              <a:rPr lang="lv-LV" sz="2000" dirty="0" smtClean="0">
                <a:solidFill>
                  <a:schemeClr val="accent1"/>
                </a:solidFill>
                <a:latin typeface="Verdana"/>
              </a:rPr>
              <a:t>(MK not.nr.335)</a:t>
            </a:r>
            <a:r>
              <a:rPr lang="lv-LV" dirty="0">
                <a:solidFill>
                  <a:schemeClr val="accent1"/>
                </a:solidFill>
                <a:latin typeface="Verdana"/>
              </a:rPr>
              <a:t/>
            </a:r>
            <a:br>
              <a:rPr lang="lv-LV" dirty="0">
                <a:solidFill>
                  <a:schemeClr val="accent1"/>
                </a:solidFill>
                <a:latin typeface="Verdana"/>
              </a:rPr>
            </a:b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39552" y="1484784"/>
            <a:ext cx="8183562" cy="4400078"/>
          </a:xfrm>
        </p:spPr>
        <p:txBody>
          <a:bodyPr/>
          <a:lstStyle/>
          <a:p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74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. Izglītības iestādes vadītājs nodrošina eksāmena mutvārdu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daļas ierakstam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nepieciešamās aparatūras uzstādīšanu un sagatavošanu darbam.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75. Eksāmena vadītājs pirms eksāmena norises sākuma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novērotāja klātbūtnē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tukšā eksāmena telpā pārbauda kompaktdisku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atskaņotāja darbību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107. Mutvārdu daļas vērtētājs izglītības iestādē noklausās izglītojamā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atbildi, novērtē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to saskaņā ar vērtēšanas kritērijiem un ieraksta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vērtējumu runāšanas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prasmes vērtējuma protokolā, </a:t>
            </a:r>
            <a:r>
              <a:rPr lang="lv-LV" sz="1600" b="1" dirty="0">
                <a:solidFill>
                  <a:srgbClr val="FF0000"/>
                </a:solidFill>
                <a:latin typeface="Verdana,Bold"/>
              </a:rPr>
              <a:t>neapspriežot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to ar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eksāmena mutvārdu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daļas intervētāju.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111. Mutvārdu daļas intervētājs ievieto datu nesēju un atbilžu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reģistru aploksnē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un nodod to mutvārdu daļas vērtētājam. </a:t>
            </a:r>
            <a:endParaRPr lang="lv-LV" sz="1600" dirty="0" smtClean="0">
              <a:solidFill>
                <a:srgbClr val="002060"/>
              </a:solidFill>
              <a:latin typeface="Verdana"/>
            </a:endParaRPr>
          </a:p>
          <a:p>
            <a:pPr marL="0" indent="0" algn="ctr">
              <a:buNone/>
            </a:pPr>
            <a:r>
              <a:rPr lang="lv-LV" sz="1600" b="1" dirty="0">
                <a:solidFill>
                  <a:srgbClr val="002060"/>
                </a:solidFill>
                <a:latin typeface="Verdana"/>
              </a:rPr>
              <a:t> </a:t>
            </a:r>
            <a:r>
              <a:rPr lang="lv-LV" sz="1600" b="1" dirty="0" smtClean="0">
                <a:solidFill>
                  <a:srgbClr val="002060"/>
                </a:solidFill>
                <a:latin typeface="Verdana"/>
              </a:rPr>
              <a:t>     </a:t>
            </a:r>
            <a:r>
              <a:rPr lang="lv-LV" sz="1600" b="1" dirty="0" smtClean="0">
                <a:solidFill>
                  <a:srgbClr val="FF0000"/>
                </a:solidFill>
                <a:latin typeface="Verdana,Bold"/>
              </a:rPr>
              <a:t>Mutvārdu daļas vērtētājs </a:t>
            </a:r>
            <a:r>
              <a:rPr lang="lv-LV" sz="1600" b="1" dirty="0">
                <a:solidFill>
                  <a:srgbClr val="FF0000"/>
                </a:solidFill>
                <a:latin typeface="Verdana,Bold"/>
              </a:rPr>
              <a:t>aploksnē ievieto runāšanas prasmes </a:t>
            </a:r>
            <a:endParaRPr lang="lv-LV" sz="1600" b="1" dirty="0" smtClean="0">
              <a:solidFill>
                <a:srgbClr val="FF0000"/>
              </a:solidFill>
              <a:latin typeface="Verdana,Bold"/>
            </a:endParaRPr>
          </a:p>
          <a:p>
            <a:pPr marL="0" indent="0" algn="ctr">
              <a:buNone/>
            </a:pPr>
            <a:r>
              <a:rPr lang="lv-LV" sz="1600" b="1" dirty="0" smtClean="0">
                <a:solidFill>
                  <a:srgbClr val="FF0000"/>
                </a:solidFill>
                <a:latin typeface="Verdana,Bold"/>
              </a:rPr>
              <a:t>vērtējuma protokolu un </a:t>
            </a:r>
            <a:r>
              <a:rPr lang="lv-LV" sz="1600" b="1" dirty="0">
                <a:solidFill>
                  <a:srgbClr val="FF0000"/>
                </a:solidFill>
                <a:latin typeface="Verdana,Bold"/>
              </a:rPr>
              <a:t>aploksni aizlīmē.</a:t>
            </a:r>
          </a:p>
          <a:p>
            <a:pPr marL="0" indent="0">
              <a:buNone/>
            </a:pPr>
            <a:r>
              <a:rPr lang="lv-LV" sz="1600" i="1" dirty="0" smtClean="0">
                <a:solidFill>
                  <a:srgbClr val="002060"/>
                </a:solidFill>
                <a:latin typeface="Verdana,Italic"/>
              </a:rPr>
              <a:t> </a:t>
            </a:r>
            <a:r>
              <a:rPr lang="lv-LV" sz="1600" b="1" i="1" dirty="0" smtClean="0">
                <a:solidFill>
                  <a:srgbClr val="002060"/>
                </a:solidFill>
                <a:latin typeface="Verdana,Italic"/>
              </a:rPr>
              <a:t>Ieteikums</a:t>
            </a:r>
            <a:r>
              <a:rPr lang="lv-LV" sz="1600" b="1" i="1" dirty="0">
                <a:solidFill>
                  <a:srgbClr val="002060"/>
                </a:solidFill>
                <a:latin typeface="Verdana,Italic"/>
              </a:rPr>
              <a:t>: pirms datu nesēja ievietošanas aploksnē vēlams </a:t>
            </a:r>
            <a:r>
              <a:rPr lang="lv-LV" sz="1600" b="1" i="1" dirty="0" smtClean="0">
                <a:solidFill>
                  <a:srgbClr val="002060"/>
                </a:solidFill>
                <a:latin typeface="Verdana,Italic"/>
              </a:rPr>
              <a:t>pārliecināties, ka        MP3 </a:t>
            </a:r>
            <a:r>
              <a:rPr lang="lv-LV" sz="1600" b="1" i="1" dirty="0">
                <a:solidFill>
                  <a:srgbClr val="002060"/>
                </a:solidFill>
                <a:latin typeface="Verdana,Italic"/>
              </a:rPr>
              <a:t>datnes datu nesējā var atvērt un atskaņot</a:t>
            </a:r>
            <a:r>
              <a:rPr lang="lv-LV" sz="1600" b="1" i="1" dirty="0" smtClean="0">
                <a:solidFill>
                  <a:srgbClr val="002060"/>
                </a:solidFill>
                <a:latin typeface="Verdana,Italic"/>
              </a:rPr>
              <a:t>.</a:t>
            </a:r>
          </a:p>
          <a:p>
            <a:pPr marL="0" indent="0" algn="ctr">
              <a:buNone/>
            </a:pPr>
            <a:r>
              <a:rPr lang="lv-LV" sz="1600" b="1" i="1" dirty="0" smtClean="0">
                <a:solidFill>
                  <a:srgbClr val="FF0000"/>
                </a:solidFill>
                <a:latin typeface="Verdana,Italic"/>
              </a:rPr>
              <a:t>Mutvārdu ierakstu skolā saglabāt līdz vērtējuma saņemšanai!</a:t>
            </a:r>
            <a:endParaRPr lang="lv-LV" sz="1600" b="1" i="1" dirty="0">
              <a:solidFill>
                <a:srgbClr val="FF0000"/>
              </a:solidFill>
              <a:latin typeface="Verdana,Italic"/>
            </a:endParaRPr>
          </a:p>
        </p:txBody>
      </p:sp>
    </p:spTree>
    <p:extLst>
      <p:ext uri="{BB962C8B-B14F-4D97-AF65-F5344CB8AC3E}">
        <p14:creationId xmlns:p14="http://schemas.microsoft.com/office/powerpoint/2010/main" val="170518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069296"/>
              </p:ext>
            </p:extLst>
          </p:nvPr>
        </p:nvGraphicFramePr>
        <p:xfrm>
          <a:off x="539552" y="404664"/>
          <a:ext cx="8183562" cy="5514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2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369"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rgbClr val="C00000"/>
                          </a:solidFill>
                        </a:rPr>
                        <a:t>CE darbu vērtēšana 2017./2018.m.g.</a:t>
                      </a:r>
                      <a:endParaRPr lang="lv-LV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338">
                <a:tc>
                  <a:txBody>
                    <a:bodyPr/>
                    <a:lstStyle/>
                    <a:p>
                      <a:r>
                        <a:rPr lang="lv-LV" dirty="0" smtClean="0"/>
                        <a:t>Angļu valoda, krievu valoda (klausīšanās, valodas lietojuma</a:t>
                      </a:r>
                      <a:r>
                        <a:rPr lang="lv-LV" baseline="0" dirty="0" smtClean="0"/>
                        <a:t> un mutvārdu daļa)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14.04.18.-15.04.18.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Vācu valoda,</a:t>
                      </a:r>
                      <a:r>
                        <a:rPr lang="lv-LV" baseline="0" dirty="0" smtClean="0"/>
                        <a:t> franču valoda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14.04.18.-15.04.18.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Angļu</a:t>
                      </a:r>
                      <a:r>
                        <a:rPr lang="lv-LV" baseline="0" dirty="0" smtClean="0"/>
                        <a:t> valoda (rakstīšana)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04.06.18.-07.06.18.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338">
                <a:tc>
                  <a:txBody>
                    <a:bodyPr/>
                    <a:lstStyle/>
                    <a:p>
                      <a:r>
                        <a:rPr lang="lv-LV" dirty="0" smtClean="0"/>
                        <a:t>Latviešu valoda: 1. un 2.daļa</a:t>
                      </a:r>
                    </a:p>
                    <a:p>
                      <a:r>
                        <a:rPr lang="lv-LV" dirty="0" smtClean="0"/>
                        <a:t>3.daļa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06.06.18.-08.06.18.</a:t>
                      </a:r>
                    </a:p>
                    <a:p>
                      <a:r>
                        <a:rPr lang="lv-LV" dirty="0" smtClean="0"/>
                        <a:t>11.06.18.-13.06.18.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Latvijas un pasaules vēsture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07.06.18.-08.06.18.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Matemātika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11.06.18.-13.06.18.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Krievu valoda (rakstīšana)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11.06.18.-13.06.18.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Bioloģija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11.06.18.-13.06.18.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Ķīmija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12.06.18.-13.06.18.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r>
                        <a:rPr lang="lv-LV" dirty="0" smtClean="0"/>
                        <a:t>Fizika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13.06.18.-14.06.18.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0564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rgbClr val="C00000"/>
                          </a:solidFill>
                        </a:rPr>
                        <a:t>Sertifikāti:       12.klasei</a:t>
                      </a:r>
                      <a:r>
                        <a:rPr lang="lv-LV" b="1" baseline="0" dirty="0" smtClean="0">
                          <a:solidFill>
                            <a:srgbClr val="C00000"/>
                          </a:solidFill>
                        </a:rPr>
                        <a:t>     </a:t>
                      </a:r>
                      <a:r>
                        <a:rPr lang="lv-LV" b="1" dirty="0" smtClean="0">
                          <a:solidFill>
                            <a:srgbClr val="C00000"/>
                          </a:solidFill>
                        </a:rPr>
                        <a:t>2018.gada 29.jūnijā</a:t>
                      </a:r>
                      <a:endParaRPr lang="lv-LV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44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lv-LV" dirty="0" smtClean="0"/>
              <a:t>Grozījumi normatīvajos aktos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/>
              <a:t>Grozījumi Ministru kabineta 2010. gada 6. aprīļa noteikumos Nr. </a:t>
            </a:r>
            <a:r>
              <a:rPr lang="lv-LV" b="1" dirty="0" smtClean="0"/>
              <a:t>335 “Noteikumi </a:t>
            </a:r>
            <a:r>
              <a:rPr lang="lv-LV" b="1" dirty="0"/>
              <a:t>par centralizēto eksāmenu saturu un norises kārtību”</a:t>
            </a:r>
            <a:endParaRPr lang="lv-LV" dirty="0" smtClean="0"/>
          </a:p>
          <a:p>
            <a:pPr marL="0" indent="0">
              <a:buNone/>
            </a:pPr>
            <a:r>
              <a:rPr lang="lv-LV" b="1" dirty="0" smtClean="0"/>
              <a:t>78.1.</a:t>
            </a:r>
            <a:r>
              <a:rPr lang="lv-LV" dirty="0" smtClean="0"/>
              <a:t> </a:t>
            </a:r>
            <a:r>
              <a:rPr lang="lv-LV" dirty="0"/>
              <a:t>Eksāmena vadītājs eksāmena norisi vada </a:t>
            </a:r>
            <a:r>
              <a:rPr lang="lv-LV" u="sng" dirty="0"/>
              <a:t>latviešu valodā </a:t>
            </a:r>
            <a:r>
              <a:rPr lang="lv-LV" dirty="0"/>
              <a:t>(</a:t>
            </a:r>
            <a:r>
              <a:rPr lang="lv-LV" dirty="0" smtClean="0"/>
              <a:t>izņemot eksāmenus </a:t>
            </a:r>
            <a:r>
              <a:rPr lang="lv-LV" dirty="0"/>
              <a:t>valodu mācību priekšmetos).</a:t>
            </a:r>
          </a:p>
          <a:p>
            <a:pPr marL="0" indent="0">
              <a:buNone/>
            </a:pPr>
            <a:r>
              <a:rPr lang="lv-LV" b="1" dirty="0"/>
              <a:t>92</a:t>
            </a:r>
            <a:r>
              <a:rPr lang="lv-LV" dirty="0"/>
              <a:t>. Eksāmena kārtošanas valoda ir </a:t>
            </a:r>
            <a:r>
              <a:rPr lang="lv-LV" u="sng" dirty="0"/>
              <a:t>latviešu valoda </a:t>
            </a:r>
            <a:r>
              <a:rPr lang="lv-LV" dirty="0"/>
              <a:t>(izņemot </a:t>
            </a:r>
            <a:r>
              <a:rPr lang="lv-LV" dirty="0" smtClean="0"/>
              <a:t>eksāmenus valodu </a:t>
            </a:r>
            <a:r>
              <a:rPr lang="lv-LV" dirty="0"/>
              <a:t>mācību priekšmetos</a:t>
            </a:r>
            <a:r>
              <a:rPr lang="lv-LV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377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lv-LV" dirty="0"/>
              <a:t>Grozījumi normatīvajos aktos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Grozījumi Ministru kabineta 2013. gada 17. decembra noteikumos Nr. </a:t>
            </a:r>
            <a:r>
              <a:rPr lang="lv-LV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1510 “Valsts </a:t>
            </a:r>
            <a:r>
              <a:rPr lang="lv-LV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pārbaudījumu norises kārtība</a:t>
            </a:r>
            <a:r>
              <a:rPr lang="lv-LV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r>
              <a:rPr lang="lv-LV" sz="2000" b="1" dirty="0" smtClean="0">
                <a:solidFill>
                  <a:srgbClr val="FF0000"/>
                </a:solidFill>
                <a:latin typeface="Verdana,Bold"/>
              </a:rPr>
              <a:t>ar </a:t>
            </a:r>
            <a:r>
              <a:rPr lang="lv-LV" sz="2000" b="1" dirty="0">
                <a:solidFill>
                  <a:srgbClr val="FF0000"/>
                </a:solidFill>
                <a:latin typeface="Verdana,Bold"/>
              </a:rPr>
              <a:t>2018./2019.m.g.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9.klases eksāmenu materiāls ir tikai latviešu </a:t>
            </a:r>
            <a:r>
              <a:rPr lang="lv-LV" sz="2000" dirty="0" smtClean="0">
                <a:solidFill>
                  <a:srgbClr val="002060"/>
                </a:solidFill>
                <a:latin typeface="Verdana"/>
              </a:rPr>
              <a:t>valodā; 9.klases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izglītojamais, kurš apgūst mazākumtautību izglītības </a:t>
            </a:r>
            <a:r>
              <a:rPr lang="lv-LV" sz="2000" dirty="0" smtClean="0">
                <a:solidFill>
                  <a:srgbClr val="002060"/>
                </a:solidFill>
                <a:latin typeface="Verdana"/>
              </a:rPr>
              <a:t>programmu, šajā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mācību gadā vēl ir tiesīgs izvēlēties eksāmena darba </a:t>
            </a:r>
            <a:r>
              <a:rPr lang="lv-LV" sz="2000" dirty="0" smtClean="0">
                <a:solidFill>
                  <a:srgbClr val="002060"/>
                </a:solidFill>
                <a:latin typeface="Verdana"/>
              </a:rPr>
              <a:t>izpildīšanas valodu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– mācībvalodu vai latviešu valodu. (groz.19.p., svītrots 20.p</a:t>
            </a:r>
            <a:r>
              <a:rPr lang="lv-LV" sz="2000" dirty="0" smtClean="0">
                <a:solidFill>
                  <a:srgbClr val="002060"/>
                </a:solidFill>
                <a:latin typeface="Verdana"/>
              </a:rPr>
              <a:t>., groz.22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., 25.p.)</a:t>
            </a:r>
          </a:p>
          <a:p>
            <a:r>
              <a:rPr lang="lv-LV" sz="2000" b="1" dirty="0" smtClean="0">
                <a:solidFill>
                  <a:srgbClr val="FF0000"/>
                </a:solidFill>
                <a:latin typeface="Verdana,Bold"/>
              </a:rPr>
              <a:t>ar </a:t>
            </a:r>
            <a:r>
              <a:rPr lang="lv-LV" sz="2000" b="1" dirty="0">
                <a:solidFill>
                  <a:srgbClr val="FF0000"/>
                </a:solidFill>
                <a:latin typeface="Verdana,Bold"/>
              </a:rPr>
              <a:t>2019./2020.m.g.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9.klases izglītojamajam un izglītojamajam, </a:t>
            </a:r>
            <a:r>
              <a:rPr lang="lv-LV" sz="2000" dirty="0" smtClean="0">
                <a:solidFill>
                  <a:srgbClr val="002060"/>
                </a:solidFill>
                <a:latin typeface="Verdana"/>
              </a:rPr>
              <a:t>kurš iegūst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vidējo izglītību, eksāmena kārtošanas valoda ir latviešu </a:t>
            </a:r>
            <a:r>
              <a:rPr lang="lv-LV" sz="2000" dirty="0" smtClean="0">
                <a:solidFill>
                  <a:srgbClr val="002060"/>
                </a:solidFill>
                <a:latin typeface="Verdana"/>
              </a:rPr>
              <a:t>valoda (izņemot </a:t>
            </a:r>
            <a:r>
              <a:rPr lang="lv-LV" sz="2000" dirty="0">
                <a:solidFill>
                  <a:srgbClr val="002060"/>
                </a:solidFill>
                <a:latin typeface="Verdana"/>
              </a:rPr>
              <a:t>eksāmenus valodu mācību priekšmetos). (groz.21.p.)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08328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41338" y="548680"/>
            <a:ext cx="8183562" cy="5336183"/>
          </a:xfrm>
        </p:spPr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Attiecībā uz valsts pārbaudījumu materiāla piegādi un pavairošanu</a:t>
            </a:r>
            <a:r>
              <a:rPr lang="lv-LV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lv-LV" sz="2000" b="1" dirty="0" smtClean="0">
                <a:solidFill>
                  <a:srgbClr val="FF0000"/>
                </a:solidFill>
                <a:latin typeface="Verdana,Bold"/>
              </a:rPr>
              <a:t>ar </a:t>
            </a:r>
            <a:r>
              <a:rPr lang="lv-LV" sz="2000" b="1" dirty="0">
                <a:solidFill>
                  <a:srgbClr val="FF0000"/>
                </a:solidFill>
                <a:latin typeface="Verdana,Bold"/>
              </a:rPr>
              <a:t>2017./2018.m.g.</a:t>
            </a:r>
          </a:p>
          <a:p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24.1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Izglītības iestādes vadītājs nodrošina, ka piekļuves tiesības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informācijas sistēmai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ir tikai tai personai, kurai ir Valsts izglītības informācijas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sistēmas izglītības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iestādes lietotāja tiesības (turpmāk – informācijas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sistēmas lietotājs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).</a:t>
            </a:r>
          </a:p>
          <a:p>
            <a:r>
              <a:rPr lang="lv-LV" sz="1800" dirty="0">
                <a:solidFill>
                  <a:srgbClr val="002060"/>
                </a:solidFill>
                <a:latin typeface="Verdana"/>
              </a:rPr>
              <a:t>59. Informācijas sistēmas lietotājs valsts pārbaudes darbu norises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darbību laikos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norādītajā laikā </a:t>
            </a:r>
            <a:r>
              <a:rPr lang="lv-LV" sz="1800" b="1" dirty="0">
                <a:solidFill>
                  <a:srgbClr val="FF0000"/>
                </a:solidFill>
                <a:latin typeface="Verdana,Bold"/>
              </a:rPr>
              <a:t>izglītības iestādes vadītāja tiešā </a:t>
            </a:r>
            <a:r>
              <a:rPr lang="lv-LV" sz="1800" b="1" dirty="0" smtClean="0">
                <a:solidFill>
                  <a:srgbClr val="FF0000"/>
                </a:solidFill>
                <a:latin typeface="Verdana,Bold"/>
              </a:rPr>
              <a:t>klātbūtnē </a:t>
            </a:r>
            <a:r>
              <a:rPr lang="es-ES" sz="1800" dirty="0" smtClean="0">
                <a:solidFill>
                  <a:srgbClr val="002060"/>
                </a:solidFill>
                <a:latin typeface="Verdana"/>
              </a:rPr>
              <a:t>informācijas </a:t>
            </a:r>
            <a:r>
              <a:rPr lang="es-ES" sz="1800" dirty="0">
                <a:solidFill>
                  <a:srgbClr val="002060"/>
                </a:solidFill>
                <a:latin typeface="Verdana"/>
              </a:rPr>
              <a:t>sistēmā saņem e-materiālus un nodod tos izglītības </a:t>
            </a:r>
            <a:r>
              <a:rPr lang="es-ES" sz="1800" dirty="0" smtClean="0">
                <a:solidFill>
                  <a:srgbClr val="002060"/>
                </a:solidFill>
                <a:latin typeface="Verdana"/>
              </a:rPr>
              <a:t>iestādes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 vadītājam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r>
              <a:rPr lang="lv-LV" sz="1800" dirty="0">
                <a:solidFill>
                  <a:srgbClr val="002060"/>
                </a:solidFill>
                <a:latin typeface="Verdana"/>
              </a:rPr>
              <a:t>60. Izglītības iestādes vadītājs nodrošina e-materiālu lietošanu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un atvasinājumu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veidošanu papīra formā saskaņā ar valsts pārbaudes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darbu norises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darbību laikiem.</a:t>
            </a:r>
          </a:p>
          <a:p>
            <a:r>
              <a:rPr lang="lv-LV" sz="1800" dirty="0">
                <a:solidFill>
                  <a:srgbClr val="002060"/>
                </a:solidFill>
                <a:latin typeface="Verdana"/>
              </a:rPr>
              <a:t>61. Izglītības iestādes vadītājs un informācijas sistēmas lietotājs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nodrošina, lai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e-materiāls un tā atvasinājums papīra formā netiktu izpausts </a:t>
            </a:r>
            <a:r>
              <a:rPr lang="lv-LV" sz="1800" dirty="0" smtClean="0">
                <a:solidFill>
                  <a:srgbClr val="002060"/>
                </a:solidFill>
                <a:latin typeface="Verdana"/>
              </a:rPr>
              <a:t>trešajām personām </a:t>
            </a:r>
            <a:r>
              <a:rPr lang="lv-LV" sz="1800" dirty="0">
                <a:solidFill>
                  <a:srgbClr val="002060"/>
                </a:solidFill>
                <a:latin typeface="Verdana"/>
              </a:rPr>
              <a:t>līdz attiecīgā pārbaudes darba norises beigām.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333168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solidFill>
                  <a:srgbClr val="002060"/>
                </a:solidFill>
              </a:rPr>
              <a:t>Attiecībā uz eksāmena rezultātu reģistrāciju un darbu saglabāšanu: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100. Izglītības iestāde </a:t>
            </a:r>
            <a:r>
              <a:rPr lang="lv-LV" sz="1600" b="1" dirty="0">
                <a:solidFill>
                  <a:srgbClr val="002060"/>
                </a:solidFill>
                <a:latin typeface="Verdana"/>
              </a:rPr>
              <a:t>septiņu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 darbdienu laikā pēc centra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izstrādāto izglītojamo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valsts pārbaudes darbu novērtēšanas dienas reģistrē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attiecīgā izglītojamo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valsts pārbaudes darba rezultātus (turpmāk – darba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rezultāti) informācijas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sistēmā un veic darba rezultātu izdruku. Diagnosticējošā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darba vērtētāji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un eksāmena komisijas locekļi </a:t>
            </a:r>
            <a:r>
              <a:rPr lang="lv-LV" sz="1600" b="1" dirty="0">
                <a:solidFill>
                  <a:srgbClr val="FF0000"/>
                </a:solidFill>
                <a:latin typeface="Verdana"/>
              </a:rPr>
              <a:t>paraksta darba rezultātu izdruku.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101. Apvienoti vērtētā eksāmena darba rezultātus apkopo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pašvaldības atbildīgās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amatpersonas pilnvarota amatpersona un nodod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attiecīgajai izglītības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iestādei. Minētā iestāde izglītojamo eksāmena darba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rezultātus reģistrē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informācijas sistēmā.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101.1 Apvienoti vērtētā eksāmena darba rezultātu izdruku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paraksta pašvaldības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atbildīgās amatpersonas norīkotās eksāmenu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komisijas priekšsēdētājs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.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/>
              </a:rPr>
              <a:t>102. Pašvaldības vai izglītības iestādes izstrādāto eksāmenu darbu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rezultātu reģistrācijas </a:t>
            </a:r>
            <a:r>
              <a:rPr lang="lv-LV" sz="1600" dirty="0">
                <a:solidFill>
                  <a:srgbClr val="002060"/>
                </a:solidFill>
                <a:latin typeface="Verdana"/>
              </a:rPr>
              <a:t>kārtību nosaka tā institūcija, kura izstrādā attiecīgo </a:t>
            </a:r>
            <a:r>
              <a:rPr lang="lv-LV" sz="1600" dirty="0" smtClean="0">
                <a:solidFill>
                  <a:srgbClr val="002060"/>
                </a:solidFill>
                <a:latin typeface="Verdana"/>
              </a:rPr>
              <a:t>eksāmena darbu.</a:t>
            </a:r>
            <a:endParaRPr lang="lv-LV" sz="1600" dirty="0">
              <a:solidFill>
                <a:srgbClr val="00206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68064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s">
  <a:themeElements>
    <a:clrScheme name="Aspekts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Iestād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spekt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1331</Words>
  <Application>Microsoft Office PowerPoint</Application>
  <PresentationFormat>Slaidrāde ekrānā (4:3)</PresentationFormat>
  <Paragraphs>113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Times New Roman,Italic</vt:lpstr>
      <vt:lpstr>Verdana</vt:lpstr>
      <vt:lpstr>Verdana,Bold</vt:lpstr>
      <vt:lpstr>Verdana,Italic</vt:lpstr>
      <vt:lpstr>Wingdings 2</vt:lpstr>
      <vt:lpstr>Aspekts</vt:lpstr>
      <vt:lpstr>Aktualitātes valsts pārbaudījumu norisē</vt:lpstr>
      <vt:lpstr>PowerPoint prezentācija</vt:lpstr>
      <vt:lpstr>PowerPoint prezentācija</vt:lpstr>
      <vt:lpstr>              Par svešvalodas CE (MK not.nr.335) </vt:lpstr>
      <vt:lpstr>PowerPoint prezentācija</vt:lpstr>
      <vt:lpstr>Grozījumi normatīvajos aktos</vt:lpstr>
      <vt:lpstr>Grozījumi normatīvajos aktos</vt:lpstr>
      <vt:lpstr>PowerPoint prezentācija</vt:lpstr>
      <vt:lpstr>Attiecībā uz eksāmena rezultātu reģistrāciju un darbu saglabāšanu:</vt:lpstr>
      <vt:lpstr>Attiecībā uz eksāmena rezultātu reģistrāciju un darbu saglabāšanu:</vt:lpstr>
      <vt:lpstr>Kādas izmaiņas plānotas dabaszinātņu centralizētajos eksāmenos?</vt:lpstr>
      <vt:lpstr>DD fizikā un ķīmijā 11.klasē 2018.gada 10.aprīlī (laboratorijas darbs)</vt:lpstr>
      <vt:lpstr>DD dabaszinībās 6.klasē 2018.g.6.martā (40 min)</vt:lpstr>
      <vt:lpstr>VPIS2 lietotāju datubāzes aktualizācija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 valsts pārbaudījumu norisē</dc:title>
  <dc:creator>Darbinieks</dc:creator>
  <cp:lastModifiedBy>Sistēmas Windows lietotājs</cp:lastModifiedBy>
  <cp:revision>14</cp:revision>
  <dcterms:created xsi:type="dcterms:W3CDTF">2017-11-01T08:05:03Z</dcterms:created>
  <dcterms:modified xsi:type="dcterms:W3CDTF">2017-11-06T14:32:17Z</dcterms:modified>
</cp:coreProperties>
</file>