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89" r:id="rId6"/>
    <p:sldId id="261" r:id="rId7"/>
    <p:sldId id="300" r:id="rId8"/>
    <p:sldId id="278" r:id="rId9"/>
    <p:sldId id="264" r:id="rId10"/>
    <p:sldId id="263" r:id="rId11"/>
    <p:sldId id="288" r:id="rId12"/>
    <p:sldId id="279" r:id="rId13"/>
    <p:sldId id="280" r:id="rId14"/>
    <p:sldId id="281" r:id="rId15"/>
    <p:sldId id="282" r:id="rId16"/>
    <p:sldId id="283" r:id="rId17"/>
    <p:sldId id="284" r:id="rId18"/>
    <p:sldId id="291" r:id="rId19"/>
    <p:sldId id="292" r:id="rId20"/>
    <p:sldId id="295" r:id="rId21"/>
    <p:sldId id="297" r:id="rId22"/>
    <p:sldId id="293" r:id="rId23"/>
    <p:sldId id="294" r:id="rId24"/>
    <p:sldId id="296" r:id="rId25"/>
    <p:sldId id="298" r:id="rId26"/>
    <p:sldId id="301" r:id="rId27"/>
    <p:sldId id="286" r:id="rId28"/>
    <p:sldId id="266" r:id="rId29"/>
    <p:sldId id="275" r:id="rId30"/>
    <p:sldId id="270" r:id="rId31"/>
    <p:sldId id="276" r:id="rId32"/>
    <p:sldId id="277" r:id="rId33"/>
    <p:sldId id="265" r:id="rId34"/>
    <p:sldId id="271" r:id="rId35"/>
    <p:sldId id="272" r:id="rId36"/>
    <p:sldId id="273" r:id="rId37"/>
    <p:sldId id="274" r:id="rId38"/>
    <p:sldId id="267" r:id="rId39"/>
    <p:sldId id="268" r:id="rId40"/>
    <p:sldId id="269" r:id="rId41"/>
    <p:sldId id="290" r:id="rId42"/>
    <p:sldId id="262" r:id="rId43"/>
    <p:sldId id="302" r:id="rId44"/>
    <p:sldId id="303" r:id="rId45"/>
    <p:sldId id="304" r:id="rId46"/>
    <p:sldId id="305" r:id="rId47"/>
    <p:sldId id="306" r:id="rId48"/>
    <p:sldId id="307" r:id="rId49"/>
    <p:sldId id="299" r:id="rId50"/>
  </p:sldIdLst>
  <p:sldSz cx="9144000" cy="6858000" type="screen4x3"/>
  <p:notesSz cx="6858000" cy="9144000"/>
  <p:defaultTextStyle>
    <a:defPPr>
      <a:defRPr lang="lv-LV"/>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3" d="100"/>
          <a:sy n="63" d="100"/>
        </p:scale>
        <p:origin x="-62" y="-18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Virsraksta slaids">
    <p:spTree>
      <p:nvGrpSpPr>
        <p:cNvPr id="1" name=""/>
        <p:cNvGrpSpPr/>
        <p:nvPr/>
      </p:nvGrpSpPr>
      <p:grpSpPr>
        <a:xfrm>
          <a:off x="0" y="0"/>
          <a:ext cx="0" cy="0"/>
          <a:chOff x="0" y="0"/>
          <a:chExt cx="0" cy="0"/>
        </a:xfrm>
      </p:grpSpPr>
      <p:sp>
        <p:nvSpPr>
          <p:cNvPr id="2" name="Virsraksts 1"/>
          <p:cNvSpPr>
            <a:spLocks noGrp="1"/>
          </p:cNvSpPr>
          <p:nvPr>
            <p:ph type="ctrTitle"/>
          </p:nvPr>
        </p:nvSpPr>
        <p:spPr>
          <a:xfrm>
            <a:off x="685800" y="2130425"/>
            <a:ext cx="7772400" cy="1470025"/>
          </a:xfrm>
        </p:spPr>
        <p:txBody>
          <a:bodyPr/>
          <a:lstStyle/>
          <a:p>
            <a:r>
              <a:rPr lang="lv-LV" smtClean="0"/>
              <a:t>Rediģēt šablona virsraksta stilu</a:t>
            </a:r>
            <a:endParaRPr lang="lv-LV"/>
          </a:p>
        </p:txBody>
      </p:sp>
      <p:sp>
        <p:nvSpPr>
          <p:cNvPr id="3" name="Apakšvirsraksts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lv-LV" smtClean="0"/>
              <a:t>Noklikšķiniet, lai rediģētu šablona apakšvirsraksta stilu</a:t>
            </a:r>
            <a:endParaRPr lang="lv-LV"/>
          </a:p>
        </p:txBody>
      </p:sp>
      <p:sp>
        <p:nvSpPr>
          <p:cNvPr id="4" name="Datuma vietturis 3"/>
          <p:cNvSpPr>
            <a:spLocks noGrp="1"/>
          </p:cNvSpPr>
          <p:nvPr>
            <p:ph type="dt" sz="half" idx="10"/>
          </p:nvPr>
        </p:nvSpPr>
        <p:spPr/>
        <p:txBody>
          <a:bodyPr/>
          <a:lstStyle/>
          <a:p>
            <a:fld id="{38B7F12F-4DD2-4212-AE6A-3DDAF8669FB4}" type="datetimeFigureOut">
              <a:rPr lang="lv-LV" smtClean="0"/>
              <a:t>2013.10.24.</a:t>
            </a:fld>
            <a:endParaRPr lang="lv-LV"/>
          </a:p>
        </p:txBody>
      </p:sp>
      <p:sp>
        <p:nvSpPr>
          <p:cNvPr id="5" name="Kājenes vietturis 4"/>
          <p:cNvSpPr>
            <a:spLocks noGrp="1"/>
          </p:cNvSpPr>
          <p:nvPr>
            <p:ph type="ftr" sz="quarter" idx="11"/>
          </p:nvPr>
        </p:nvSpPr>
        <p:spPr/>
        <p:txBody>
          <a:bodyPr/>
          <a:lstStyle/>
          <a:p>
            <a:endParaRPr lang="lv-LV"/>
          </a:p>
        </p:txBody>
      </p:sp>
      <p:sp>
        <p:nvSpPr>
          <p:cNvPr id="6" name="Slaida numura vietturis 5"/>
          <p:cNvSpPr>
            <a:spLocks noGrp="1"/>
          </p:cNvSpPr>
          <p:nvPr>
            <p:ph type="sldNum" sz="quarter" idx="12"/>
          </p:nvPr>
        </p:nvSpPr>
        <p:spPr/>
        <p:txBody>
          <a:bodyPr/>
          <a:lstStyle/>
          <a:p>
            <a:fld id="{C7423574-3613-4BC7-92B6-70EB1B4E1FB3}" type="slidenum">
              <a:rPr lang="lv-LV" smtClean="0"/>
              <a:t>‹#›</a:t>
            </a:fld>
            <a:endParaRPr lang="lv-LV"/>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Virsraksts un vertikāls teksts">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lv-LV" smtClean="0"/>
              <a:t>Rediģēt šablona virsraksta stilu</a:t>
            </a:r>
            <a:endParaRPr lang="lv-LV"/>
          </a:p>
        </p:txBody>
      </p:sp>
      <p:sp>
        <p:nvSpPr>
          <p:cNvPr id="3" name="Vertikāls teksta vietturis 2"/>
          <p:cNvSpPr>
            <a:spLocks noGrp="1"/>
          </p:cNvSpPr>
          <p:nvPr>
            <p:ph type="body" orient="vert" idx="1"/>
          </p:nvPr>
        </p:nvSpPr>
        <p:spPr/>
        <p:txBody>
          <a:bodyPr vert="eaVert"/>
          <a:lstStyle/>
          <a:p>
            <a:pPr lvl="0"/>
            <a:r>
              <a:rPr lang="lv-LV" smtClean="0"/>
              <a:t>Noklikšķiniet, lai rediģētu šablona teksta stilus</a:t>
            </a:r>
          </a:p>
          <a:p>
            <a:pPr lvl="1"/>
            <a:r>
              <a:rPr lang="lv-LV" smtClean="0"/>
              <a:t>Otrais līmenis</a:t>
            </a:r>
          </a:p>
          <a:p>
            <a:pPr lvl="2"/>
            <a:r>
              <a:rPr lang="lv-LV" smtClean="0"/>
              <a:t>Trešais līmenis</a:t>
            </a:r>
          </a:p>
          <a:p>
            <a:pPr lvl="3"/>
            <a:r>
              <a:rPr lang="lv-LV" smtClean="0"/>
              <a:t>Ceturtais līmenis</a:t>
            </a:r>
          </a:p>
          <a:p>
            <a:pPr lvl="4"/>
            <a:r>
              <a:rPr lang="lv-LV" smtClean="0"/>
              <a:t>Piektais līmenis</a:t>
            </a:r>
            <a:endParaRPr lang="lv-LV"/>
          </a:p>
        </p:txBody>
      </p:sp>
      <p:sp>
        <p:nvSpPr>
          <p:cNvPr id="4" name="Datuma vietturis 3"/>
          <p:cNvSpPr>
            <a:spLocks noGrp="1"/>
          </p:cNvSpPr>
          <p:nvPr>
            <p:ph type="dt" sz="half" idx="10"/>
          </p:nvPr>
        </p:nvSpPr>
        <p:spPr/>
        <p:txBody>
          <a:bodyPr/>
          <a:lstStyle/>
          <a:p>
            <a:fld id="{38B7F12F-4DD2-4212-AE6A-3DDAF8669FB4}" type="datetimeFigureOut">
              <a:rPr lang="lv-LV" smtClean="0"/>
              <a:t>2013.10.24.</a:t>
            </a:fld>
            <a:endParaRPr lang="lv-LV"/>
          </a:p>
        </p:txBody>
      </p:sp>
      <p:sp>
        <p:nvSpPr>
          <p:cNvPr id="5" name="Kājenes vietturis 4"/>
          <p:cNvSpPr>
            <a:spLocks noGrp="1"/>
          </p:cNvSpPr>
          <p:nvPr>
            <p:ph type="ftr" sz="quarter" idx="11"/>
          </p:nvPr>
        </p:nvSpPr>
        <p:spPr/>
        <p:txBody>
          <a:bodyPr/>
          <a:lstStyle/>
          <a:p>
            <a:endParaRPr lang="lv-LV"/>
          </a:p>
        </p:txBody>
      </p:sp>
      <p:sp>
        <p:nvSpPr>
          <p:cNvPr id="6" name="Slaida numura vietturis 5"/>
          <p:cNvSpPr>
            <a:spLocks noGrp="1"/>
          </p:cNvSpPr>
          <p:nvPr>
            <p:ph type="sldNum" sz="quarter" idx="12"/>
          </p:nvPr>
        </p:nvSpPr>
        <p:spPr/>
        <p:txBody>
          <a:bodyPr/>
          <a:lstStyle/>
          <a:p>
            <a:fld id="{C7423574-3613-4BC7-92B6-70EB1B4E1FB3}" type="slidenum">
              <a:rPr lang="lv-LV" smtClean="0"/>
              <a:t>‹#›</a:t>
            </a:fld>
            <a:endParaRPr lang="lv-LV"/>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āls virsraksts un teksts">
    <p:spTree>
      <p:nvGrpSpPr>
        <p:cNvPr id="1" name=""/>
        <p:cNvGrpSpPr/>
        <p:nvPr/>
      </p:nvGrpSpPr>
      <p:grpSpPr>
        <a:xfrm>
          <a:off x="0" y="0"/>
          <a:ext cx="0" cy="0"/>
          <a:chOff x="0" y="0"/>
          <a:chExt cx="0" cy="0"/>
        </a:xfrm>
      </p:grpSpPr>
      <p:sp>
        <p:nvSpPr>
          <p:cNvPr id="2" name="Vertikāls virsraksts 1"/>
          <p:cNvSpPr>
            <a:spLocks noGrp="1"/>
          </p:cNvSpPr>
          <p:nvPr>
            <p:ph type="title" orient="vert"/>
          </p:nvPr>
        </p:nvSpPr>
        <p:spPr>
          <a:xfrm>
            <a:off x="6629400" y="274638"/>
            <a:ext cx="2057400" cy="5851525"/>
          </a:xfrm>
        </p:spPr>
        <p:txBody>
          <a:bodyPr vert="eaVert"/>
          <a:lstStyle/>
          <a:p>
            <a:r>
              <a:rPr lang="lv-LV" smtClean="0"/>
              <a:t>Rediģēt šablona virsraksta stilu</a:t>
            </a:r>
            <a:endParaRPr lang="lv-LV"/>
          </a:p>
        </p:txBody>
      </p:sp>
      <p:sp>
        <p:nvSpPr>
          <p:cNvPr id="3" name="Vertikāls teksta vietturis 2"/>
          <p:cNvSpPr>
            <a:spLocks noGrp="1"/>
          </p:cNvSpPr>
          <p:nvPr>
            <p:ph type="body" orient="vert" idx="1"/>
          </p:nvPr>
        </p:nvSpPr>
        <p:spPr>
          <a:xfrm>
            <a:off x="457200" y="274638"/>
            <a:ext cx="6019800" cy="5851525"/>
          </a:xfrm>
        </p:spPr>
        <p:txBody>
          <a:bodyPr vert="eaVert"/>
          <a:lstStyle/>
          <a:p>
            <a:pPr lvl="0"/>
            <a:r>
              <a:rPr lang="lv-LV" smtClean="0"/>
              <a:t>Noklikšķiniet, lai rediģētu šablona teksta stilus</a:t>
            </a:r>
          </a:p>
          <a:p>
            <a:pPr lvl="1"/>
            <a:r>
              <a:rPr lang="lv-LV" smtClean="0"/>
              <a:t>Otrais līmenis</a:t>
            </a:r>
          </a:p>
          <a:p>
            <a:pPr lvl="2"/>
            <a:r>
              <a:rPr lang="lv-LV" smtClean="0"/>
              <a:t>Trešais līmenis</a:t>
            </a:r>
          </a:p>
          <a:p>
            <a:pPr lvl="3"/>
            <a:r>
              <a:rPr lang="lv-LV" smtClean="0"/>
              <a:t>Ceturtais līmenis</a:t>
            </a:r>
          </a:p>
          <a:p>
            <a:pPr lvl="4"/>
            <a:r>
              <a:rPr lang="lv-LV" smtClean="0"/>
              <a:t>Piektais līmenis</a:t>
            </a:r>
            <a:endParaRPr lang="lv-LV"/>
          </a:p>
        </p:txBody>
      </p:sp>
      <p:sp>
        <p:nvSpPr>
          <p:cNvPr id="4" name="Datuma vietturis 3"/>
          <p:cNvSpPr>
            <a:spLocks noGrp="1"/>
          </p:cNvSpPr>
          <p:nvPr>
            <p:ph type="dt" sz="half" idx="10"/>
          </p:nvPr>
        </p:nvSpPr>
        <p:spPr/>
        <p:txBody>
          <a:bodyPr/>
          <a:lstStyle/>
          <a:p>
            <a:fld id="{38B7F12F-4DD2-4212-AE6A-3DDAF8669FB4}" type="datetimeFigureOut">
              <a:rPr lang="lv-LV" smtClean="0"/>
              <a:t>2013.10.24.</a:t>
            </a:fld>
            <a:endParaRPr lang="lv-LV"/>
          </a:p>
        </p:txBody>
      </p:sp>
      <p:sp>
        <p:nvSpPr>
          <p:cNvPr id="5" name="Kājenes vietturis 4"/>
          <p:cNvSpPr>
            <a:spLocks noGrp="1"/>
          </p:cNvSpPr>
          <p:nvPr>
            <p:ph type="ftr" sz="quarter" idx="11"/>
          </p:nvPr>
        </p:nvSpPr>
        <p:spPr/>
        <p:txBody>
          <a:bodyPr/>
          <a:lstStyle/>
          <a:p>
            <a:endParaRPr lang="lv-LV"/>
          </a:p>
        </p:txBody>
      </p:sp>
      <p:sp>
        <p:nvSpPr>
          <p:cNvPr id="6" name="Slaida numura vietturis 5"/>
          <p:cNvSpPr>
            <a:spLocks noGrp="1"/>
          </p:cNvSpPr>
          <p:nvPr>
            <p:ph type="sldNum" sz="quarter" idx="12"/>
          </p:nvPr>
        </p:nvSpPr>
        <p:spPr/>
        <p:txBody>
          <a:bodyPr/>
          <a:lstStyle/>
          <a:p>
            <a:fld id="{C7423574-3613-4BC7-92B6-70EB1B4E1FB3}" type="slidenum">
              <a:rPr lang="lv-LV" smtClean="0"/>
              <a:t>‹#›</a:t>
            </a:fld>
            <a:endParaRPr lang="lv-LV"/>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Virsraksts un saturs">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lv-LV" smtClean="0"/>
              <a:t>Rediģēt šablona virsraksta stilu</a:t>
            </a:r>
            <a:endParaRPr lang="lv-LV"/>
          </a:p>
        </p:txBody>
      </p:sp>
      <p:sp>
        <p:nvSpPr>
          <p:cNvPr id="3" name="Satura vietturis 2"/>
          <p:cNvSpPr>
            <a:spLocks noGrp="1"/>
          </p:cNvSpPr>
          <p:nvPr>
            <p:ph idx="1"/>
          </p:nvPr>
        </p:nvSpPr>
        <p:spPr/>
        <p:txBody>
          <a:bodyPr/>
          <a:lstStyle/>
          <a:p>
            <a:pPr lvl="0"/>
            <a:r>
              <a:rPr lang="lv-LV" smtClean="0"/>
              <a:t>Noklikšķiniet, lai rediģētu šablona teksta stilus</a:t>
            </a:r>
          </a:p>
          <a:p>
            <a:pPr lvl="1"/>
            <a:r>
              <a:rPr lang="lv-LV" smtClean="0"/>
              <a:t>Otrais līmenis</a:t>
            </a:r>
          </a:p>
          <a:p>
            <a:pPr lvl="2"/>
            <a:r>
              <a:rPr lang="lv-LV" smtClean="0"/>
              <a:t>Trešais līmenis</a:t>
            </a:r>
          </a:p>
          <a:p>
            <a:pPr lvl="3"/>
            <a:r>
              <a:rPr lang="lv-LV" smtClean="0"/>
              <a:t>Ceturtais līmenis</a:t>
            </a:r>
          </a:p>
          <a:p>
            <a:pPr lvl="4"/>
            <a:r>
              <a:rPr lang="lv-LV" smtClean="0"/>
              <a:t>Piektais līmenis</a:t>
            </a:r>
            <a:endParaRPr lang="lv-LV"/>
          </a:p>
        </p:txBody>
      </p:sp>
      <p:sp>
        <p:nvSpPr>
          <p:cNvPr id="4" name="Datuma vietturis 3"/>
          <p:cNvSpPr>
            <a:spLocks noGrp="1"/>
          </p:cNvSpPr>
          <p:nvPr>
            <p:ph type="dt" sz="half" idx="10"/>
          </p:nvPr>
        </p:nvSpPr>
        <p:spPr/>
        <p:txBody>
          <a:bodyPr/>
          <a:lstStyle/>
          <a:p>
            <a:fld id="{38B7F12F-4DD2-4212-AE6A-3DDAF8669FB4}" type="datetimeFigureOut">
              <a:rPr lang="lv-LV" smtClean="0"/>
              <a:t>2013.10.24.</a:t>
            </a:fld>
            <a:endParaRPr lang="lv-LV"/>
          </a:p>
        </p:txBody>
      </p:sp>
      <p:sp>
        <p:nvSpPr>
          <p:cNvPr id="5" name="Kājenes vietturis 4"/>
          <p:cNvSpPr>
            <a:spLocks noGrp="1"/>
          </p:cNvSpPr>
          <p:nvPr>
            <p:ph type="ftr" sz="quarter" idx="11"/>
          </p:nvPr>
        </p:nvSpPr>
        <p:spPr/>
        <p:txBody>
          <a:bodyPr/>
          <a:lstStyle/>
          <a:p>
            <a:endParaRPr lang="lv-LV"/>
          </a:p>
        </p:txBody>
      </p:sp>
      <p:sp>
        <p:nvSpPr>
          <p:cNvPr id="6" name="Slaida numura vietturis 5"/>
          <p:cNvSpPr>
            <a:spLocks noGrp="1"/>
          </p:cNvSpPr>
          <p:nvPr>
            <p:ph type="sldNum" sz="quarter" idx="12"/>
          </p:nvPr>
        </p:nvSpPr>
        <p:spPr/>
        <p:txBody>
          <a:bodyPr/>
          <a:lstStyle/>
          <a:p>
            <a:fld id="{C7423574-3613-4BC7-92B6-70EB1B4E1FB3}" type="slidenum">
              <a:rPr lang="lv-LV" smtClean="0"/>
              <a:t>‹#›</a:t>
            </a:fld>
            <a:endParaRPr lang="lv-LV"/>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adaļas galvene">
    <p:spTree>
      <p:nvGrpSpPr>
        <p:cNvPr id="1" name=""/>
        <p:cNvGrpSpPr/>
        <p:nvPr/>
      </p:nvGrpSpPr>
      <p:grpSpPr>
        <a:xfrm>
          <a:off x="0" y="0"/>
          <a:ext cx="0" cy="0"/>
          <a:chOff x="0" y="0"/>
          <a:chExt cx="0" cy="0"/>
        </a:xfrm>
      </p:grpSpPr>
      <p:sp>
        <p:nvSpPr>
          <p:cNvPr id="2" name="Virsraksts 1"/>
          <p:cNvSpPr>
            <a:spLocks noGrp="1"/>
          </p:cNvSpPr>
          <p:nvPr>
            <p:ph type="title"/>
          </p:nvPr>
        </p:nvSpPr>
        <p:spPr>
          <a:xfrm>
            <a:off x="722313" y="4406900"/>
            <a:ext cx="7772400" cy="1362075"/>
          </a:xfrm>
        </p:spPr>
        <p:txBody>
          <a:bodyPr anchor="t"/>
          <a:lstStyle>
            <a:lvl1pPr algn="l">
              <a:defRPr sz="4000" b="1" cap="all"/>
            </a:lvl1pPr>
          </a:lstStyle>
          <a:p>
            <a:r>
              <a:rPr lang="lv-LV" smtClean="0"/>
              <a:t>Rediģēt šablona virsraksta stilu</a:t>
            </a:r>
            <a:endParaRPr lang="lv-LV"/>
          </a:p>
        </p:txBody>
      </p:sp>
      <p:sp>
        <p:nvSpPr>
          <p:cNvPr id="3" name="Teksta vietturis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lv-LV" smtClean="0"/>
              <a:t>Noklikšķiniet, lai rediģētu šablona teksta stilus</a:t>
            </a:r>
          </a:p>
        </p:txBody>
      </p:sp>
      <p:sp>
        <p:nvSpPr>
          <p:cNvPr id="4" name="Datuma vietturis 3"/>
          <p:cNvSpPr>
            <a:spLocks noGrp="1"/>
          </p:cNvSpPr>
          <p:nvPr>
            <p:ph type="dt" sz="half" idx="10"/>
          </p:nvPr>
        </p:nvSpPr>
        <p:spPr/>
        <p:txBody>
          <a:bodyPr/>
          <a:lstStyle/>
          <a:p>
            <a:fld id="{38B7F12F-4DD2-4212-AE6A-3DDAF8669FB4}" type="datetimeFigureOut">
              <a:rPr lang="lv-LV" smtClean="0"/>
              <a:t>2013.10.24.</a:t>
            </a:fld>
            <a:endParaRPr lang="lv-LV"/>
          </a:p>
        </p:txBody>
      </p:sp>
      <p:sp>
        <p:nvSpPr>
          <p:cNvPr id="5" name="Kājenes vietturis 4"/>
          <p:cNvSpPr>
            <a:spLocks noGrp="1"/>
          </p:cNvSpPr>
          <p:nvPr>
            <p:ph type="ftr" sz="quarter" idx="11"/>
          </p:nvPr>
        </p:nvSpPr>
        <p:spPr/>
        <p:txBody>
          <a:bodyPr/>
          <a:lstStyle/>
          <a:p>
            <a:endParaRPr lang="lv-LV"/>
          </a:p>
        </p:txBody>
      </p:sp>
      <p:sp>
        <p:nvSpPr>
          <p:cNvPr id="6" name="Slaida numura vietturis 5"/>
          <p:cNvSpPr>
            <a:spLocks noGrp="1"/>
          </p:cNvSpPr>
          <p:nvPr>
            <p:ph type="sldNum" sz="quarter" idx="12"/>
          </p:nvPr>
        </p:nvSpPr>
        <p:spPr/>
        <p:txBody>
          <a:bodyPr/>
          <a:lstStyle/>
          <a:p>
            <a:fld id="{C7423574-3613-4BC7-92B6-70EB1B4E1FB3}" type="slidenum">
              <a:rPr lang="lv-LV" smtClean="0"/>
              <a:t>‹#›</a:t>
            </a:fld>
            <a:endParaRPr lang="lv-LV"/>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ivi saturi">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lv-LV" smtClean="0"/>
              <a:t>Rediģēt šablona virsraksta stilu</a:t>
            </a:r>
            <a:endParaRPr lang="lv-LV"/>
          </a:p>
        </p:txBody>
      </p:sp>
      <p:sp>
        <p:nvSpPr>
          <p:cNvPr id="3" name="Satura vietturis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lv-LV" smtClean="0"/>
              <a:t>Noklikšķiniet, lai rediģētu šablona teksta stilus</a:t>
            </a:r>
          </a:p>
          <a:p>
            <a:pPr lvl="1"/>
            <a:r>
              <a:rPr lang="lv-LV" smtClean="0"/>
              <a:t>Otrais līmenis</a:t>
            </a:r>
          </a:p>
          <a:p>
            <a:pPr lvl="2"/>
            <a:r>
              <a:rPr lang="lv-LV" smtClean="0"/>
              <a:t>Trešais līmenis</a:t>
            </a:r>
          </a:p>
          <a:p>
            <a:pPr lvl="3"/>
            <a:r>
              <a:rPr lang="lv-LV" smtClean="0"/>
              <a:t>Ceturtais līmenis</a:t>
            </a:r>
          </a:p>
          <a:p>
            <a:pPr lvl="4"/>
            <a:r>
              <a:rPr lang="lv-LV" smtClean="0"/>
              <a:t>Piektais līmenis</a:t>
            </a:r>
            <a:endParaRPr lang="lv-LV"/>
          </a:p>
        </p:txBody>
      </p:sp>
      <p:sp>
        <p:nvSpPr>
          <p:cNvPr id="4" name="Satura vietturis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lv-LV" smtClean="0"/>
              <a:t>Noklikšķiniet, lai rediģētu šablona teksta stilus</a:t>
            </a:r>
          </a:p>
          <a:p>
            <a:pPr lvl="1"/>
            <a:r>
              <a:rPr lang="lv-LV" smtClean="0"/>
              <a:t>Otrais līmenis</a:t>
            </a:r>
          </a:p>
          <a:p>
            <a:pPr lvl="2"/>
            <a:r>
              <a:rPr lang="lv-LV" smtClean="0"/>
              <a:t>Trešais līmenis</a:t>
            </a:r>
          </a:p>
          <a:p>
            <a:pPr lvl="3"/>
            <a:r>
              <a:rPr lang="lv-LV" smtClean="0"/>
              <a:t>Ceturtais līmenis</a:t>
            </a:r>
          </a:p>
          <a:p>
            <a:pPr lvl="4"/>
            <a:r>
              <a:rPr lang="lv-LV" smtClean="0"/>
              <a:t>Piektais līmenis</a:t>
            </a:r>
            <a:endParaRPr lang="lv-LV"/>
          </a:p>
        </p:txBody>
      </p:sp>
      <p:sp>
        <p:nvSpPr>
          <p:cNvPr id="5" name="Datuma vietturis 4"/>
          <p:cNvSpPr>
            <a:spLocks noGrp="1"/>
          </p:cNvSpPr>
          <p:nvPr>
            <p:ph type="dt" sz="half" idx="10"/>
          </p:nvPr>
        </p:nvSpPr>
        <p:spPr/>
        <p:txBody>
          <a:bodyPr/>
          <a:lstStyle/>
          <a:p>
            <a:fld id="{38B7F12F-4DD2-4212-AE6A-3DDAF8669FB4}" type="datetimeFigureOut">
              <a:rPr lang="lv-LV" smtClean="0"/>
              <a:t>2013.10.24.</a:t>
            </a:fld>
            <a:endParaRPr lang="lv-LV"/>
          </a:p>
        </p:txBody>
      </p:sp>
      <p:sp>
        <p:nvSpPr>
          <p:cNvPr id="6" name="Kājenes vietturis 5"/>
          <p:cNvSpPr>
            <a:spLocks noGrp="1"/>
          </p:cNvSpPr>
          <p:nvPr>
            <p:ph type="ftr" sz="quarter" idx="11"/>
          </p:nvPr>
        </p:nvSpPr>
        <p:spPr/>
        <p:txBody>
          <a:bodyPr/>
          <a:lstStyle/>
          <a:p>
            <a:endParaRPr lang="lv-LV"/>
          </a:p>
        </p:txBody>
      </p:sp>
      <p:sp>
        <p:nvSpPr>
          <p:cNvPr id="7" name="Slaida numura vietturis 6"/>
          <p:cNvSpPr>
            <a:spLocks noGrp="1"/>
          </p:cNvSpPr>
          <p:nvPr>
            <p:ph type="sldNum" sz="quarter" idx="12"/>
          </p:nvPr>
        </p:nvSpPr>
        <p:spPr/>
        <p:txBody>
          <a:bodyPr/>
          <a:lstStyle/>
          <a:p>
            <a:fld id="{C7423574-3613-4BC7-92B6-70EB1B4E1FB3}" type="slidenum">
              <a:rPr lang="lv-LV" smtClean="0"/>
              <a:t>‹#›</a:t>
            </a:fld>
            <a:endParaRPr lang="lv-LV"/>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līdzinājums">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lvl1pPr>
              <a:defRPr/>
            </a:lvl1pPr>
          </a:lstStyle>
          <a:p>
            <a:r>
              <a:rPr lang="lv-LV" smtClean="0"/>
              <a:t>Rediģēt šablona virsraksta stilu</a:t>
            </a:r>
            <a:endParaRPr lang="lv-LV"/>
          </a:p>
        </p:txBody>
      </p:sp>
      <p:sp>
        <p:nvSpPr>
          <p:cNvPr id="3" name="Teksta vietturis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v-LV" smtClean="0"/>
              <a:t>Noklikšķiniet, lai rediģētu šablona teksta stilus</a:t>
            </a:r>
          </a:p>
        </p:txBody>
      </p:sp>
      <p:sp>
        <p:nvSpPr>
          <p:cNvPr id="4" name="Satura vietturis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lv-LV" smtClean="0"/>
              <a:t>Noklikšķiniet, lai rediģētu šablona teksta stilus</a:t>
            </a:r>
          </a:p>
          <a:p>
            <a:pPr lvl="1"/>
            <a:r>
              <a:rPr lang="lv-LV" smtClean="0"/>
              <a:t>Otrais līmenis</a:t>
            </a:r>
          </a:p>
          <a:p>
            <a:pPr lvl="2"/>
            <a:r>
              <a:rPr lang="lv-LV" smtClean="0"/>
              <a:t>Trešais līmenis</a:t>
            </a:r>
          </a:p>
          <a:p>
            <a:pPr lvl="3"/>
            <a:r>
              <a:rPr lang="lv-LV" smtClean="0"/>
              <a:t>Ceturtais līmenis</a:t>
            </a:r>
          </a:p>
          <a:p>
            <a:pPr lvl="4"/>
            <a:r>
              <a:rPr lang="lv-LV" smtClean="0"/>
              <a:t>Piektais līmenis</a:t>
            </a:r>
            <a:endParaRPr lang="lv-LV"/>
          </a:p>
        </p:txBody>
      </p:sp>
      <p:sp>
        <p:nvSpPr>
          <p:cNvPr id="5" name="Teksta vietturis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v-LV" smtClean="0"/>
              <a:t>Noklikšķiniet, lai rediģētu šablona teksta stilus</a:t>
            </a:r>
          </a:p>
        </p:txBody>
      </p:sp>
      <p:sp>
        <p:nvSpPr>
          <p:cNvPr id="6" name="Satura vietturis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lv-LV" smtClean="0"/>
              <a:t>Noklikšķiniet, lai rediģētu šablona teksta stilus</a:t>
            </a:r>
          </a:p>
          <a:p>
            <a:pPr lvl="1"/>
            <a:r>
              <a:rPr lang="lv-LV" smtClean="0"/>
              <a:t>Otrais līmenis</a:t>
            </a:r>
          </a:p>
          <a:p>
            <a:pPr lvl="2"/>
            <a:r>
              <a:rPr lang="lv-LV" smtClean="0"/>
              <a:t>Trešais līmenis</a:t>
            </a:r>
          </a:p>
          <a:p>
            <a:pPr lvl="3"/>
            <a:r>
              <a:rPr lang="lv-LV" smtClean="0"/>
              <a:t>Ceturtais līmenis</a:t>
            </a:r>
          </a:p>
          <a:p>
            <a:pPr lvl="4"/>
            <a:r>
              <a:rPr lang="lv-LV" smtClean="0"/>
              <a:t>Piektais līmenis</a:t>
            </a:r>
            <a:endParaRPr lang="lv-LV"/>
          </a:p>
        </p:txBody>
      </p:sp>
      <p:sp>
        <p:nvSpPr>
          <p:cNvPr id="7" name="Datuma vietturis 6"/>
          <p:cNvSpPr>
            <a:spLocks noGrp="1"/>
          </p:cNvSpPr>
          <p:nvPr>
            <p:ph type="dt" sz="half" idx="10"/>
          </p:nvPr>
        </p:nvSpPr>
        <p:spPr/>
        <p:txBody>
          <a:bodyPr/>
          <a:lstStyle/>
          <a:p>
            <a:fld id="{38B7F12F-4DD2-4212-AE6A-3DDAF8669FB4}" type="datetimeFigureOut">
              <a:rPr lang="lv-LV" smtClean="0"/>
              <a:t>2013.10.24.</a:t>
            </a:fld>
            <a:endParaRPr lang="lv-LV"/>
          </a:p>
        </p:txBody>
      </p:sp>
      <p:sp>
        <p:nvSpPr>
          <p:cNvPr id="8" name="Kājenes vietturis 7"/>
          <p:cNvSpPr>
            <a:spLocks noGrp="1"/>
          </p:cNvSpPr>
          <p:nvPr>
            <p:ph type="ftr" sz="quarter" idx="11"/>
          </p:nvPr>
        </p:nvSpPr>
        <p:spPr/>
        <p:txBody>
          <a:bodyPr/>
          <a:lstStyle/>
          <a:p>
            <a:endParaRPr lang="lv-LV"/>
          </a:p>
        </p:txBody>
      </p:sp>
      <p:sp>
        <p:nvSpPr>
          <p:cNvPr id="9" name="Slaida numura vietturis 8"/>
          <p:cNvSpPr>
            <a:spLocks noGrp="1"/>
          </p:cNvSpPr>
          <p:nvPr>
            <p:ph type="sldNum" sz="quarter" idx="12"/>
          </p:nvPr>
        </p:nvSpPr>
        <p:spPr/>
        <p:txBody>
          <a:bodyPr/>
          <a:lstStyle/>
          <a:p>
            <a:fld id="{C7423574-3613-4BC7-92B6-70EB1B4E1FB3}" type="slidenum">
              <a:rPr lang="lv-LV" smtClean="0"/>
              <a:t>‹#›</a:t>
            </a:fld>
            <a:endParaRPr lang="lv-LV"/>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kai virsraksts">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lv-LV" smtClean="0"/>
              <a:t>Rediģēt šablona virsraksta stilu</a:t>
            </a:r>
            <a:endParaRPr lang="lv-LV"/>
          </a:p>
        </p:txBody>
      </p:sp>
      <p:sp>
        <p:nvSpPr>
          <p:cNvPr id="3" name="Datuma vietturis 2"/>
          <p:cNvSpPr>
            <a:spLocks noGrp="1"/>
          </p:cNvSpPr>
          <p:nvPr>
            <p:ph type="dt" sz="half" idx="10"/>
          </p:nvPr>
        </p:nvSpPr>
        <p:spPr/>
        <p:txBody>
          <a:bodyPr/>
          <a:lstStyle/>
          <a:p>
            <a:fld id="{38B7F12F-4DD2-4212-AE6A-3DDAF8669FB4}" type="datetimeFigureOut">
              <a:rPr lang="lv-LV" smtClean="0"/>
              <a:t>2013.10.24.</a:t>
            </a:fld>
            <a:endParaRPr lang="lv-LV"/>
          </a:p>
        </p:txBody>
      </p:sp>
      <p:sp>
        <p:nvSpPr>
          <p:cNvPr id="4" name="Kājenes vietturis 3"/>
          <p:cNvSpPr>
            <a:spLocks noGrp="1"/>
          </p:cNvSpPr>
          <p:nvPr>
            <p:ph type="ftr" sz="quarter" idx="11"/>
          </p:nvPr>
        </p:nvSpPr>
        <p:spPr/>
        <p:txBody>
          <a:bodyPr/>
          <a:lstStyle/>
          <a:p>
            <a:endParaRPr lang="lv-LV"/>
          </a:p>
        </p:txBody>
      </p:sp>
      <p:sp>
        <p:nvSpPr>
          <p:cNvPr id="5" name="Slaida numura vietturis 4"/>
          <p:cNvSpPr>
            <a:spLocks noGrp="1"/>
          </p:cNvSpPr>
          <p:nvPr>
            <p:ph type="sldNum" sz="quarter" idx="12"/>
          </p:nvPr>
        </p:nvSpPr>
        <p:spPr/>
        <p:txBody>
          <a:bodyPr/>
          <a:lstStyle/>
          <a:p>
            <a:fld id="{C7423574-3613-4BC7-92B6-70EB1B4E1FB3}" type="slidenum">
              <a:rPr lang="lv-LV" smtClean="0"/>
              <a:t>‹#›</a:t>
            </a:fld>
            <a:endParaRPr lang="lv-LV"/>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ukšs">
    <p:spTree>
      <p:nvGrpSpPr>
        <p:cNvPr id="1" name=""/>
        <p:cNvGrpSpPr/>
        <p:nvPr/>
      </p:nvGrpSpPr>
      <p:grpSpPr>
        <a:xfrm>
          <a:off x="0" y="0"/>
          <a:ext cx="0" cy="0"/>
          <a:chOff x="0" y="0"/>
          <a:chExt cx="0" cy="0"/>
        </a:xfrm>
      </p:grpSpPr>
      <p:sp>
        <p:nvSpPr>
          <p:cNvPr id="2" name="Datuma vietturis 1"/>
          <p:cNvSpPr>
            <a:spLocks noGrp="1"/>
          </p:cNvSpPr>
          <p:nvPr>
            <p:ph type="dt" sz="half" idx="10"/>
          </p:nvPr>
        </p:nvSpPr>
        <p:spPr/>
        <p:txBody>
          <a:bodyPr/>
          <a:lstStyle/>
          <a:p>
            <a:fld id="{38B7F12F-4DD2-4212-AE6A-3DDAF8669FB4}" type="datetimeFigureOut">
              <a:rPr lang="lv-LV" smtClean="0"/>
              <a:t>2013.10.24.</a:t>
            </a:fld>
            <a:endParaRPr lang="lv-LV"/>
          </a:p>
        </p:txBody>
      </p:sp>
      <p:sp>
        <p:nvSpPr>
          <p:cNvPr id="3" name="Kājenes vietturis 2"/>
          <p:cNvSpPr>
            <a:spLocks noGrp="1"/>
          </p:cNvSpPr>
          <p:nvPr>
            <p:ph type="ftr" sz="quarter" idx="11"/>
          </p:nvPr>
        </p:nvSpPr>
        <p:spPr/>
        <p:txBody>
          <a:bodyPr/>
          <a:lstStyle/>
          <a:p>
            <a:endParaRPr lang="lv-LV"/>
          </a:p>
        </p:txBody>
      </p:sp>
      <p:sp>
        <p:nvSpPr>
          <p:cNvPr id="4" name="Slaida numura vietturis 3"/>
          <p:cNvSpPr>
            <a:spLocks noGrp="1"/>
          </p:cNvSpPr>
          <p:nvPr>
            <p:ph type="sldNum" sz="quarter" idx="12"/>
          </p:nvPr>
        </p:nvSpPr>
        <p:spPr/>
        <p:txBody>
          <a:bodyPr/>
          <a:lstStyle/>
          <a:p>
            <a:fld id="{C7423574-3613-4BC7-92B6-70EB1B4E1FB3}" type="slidenum">
              <a:rPr lang="lv-LV" smtClean="0"/>
              <a:t>‹#›</a:t>
            </a:fld>
            <a:endParaRPr lang="lv-LV"/>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Saturs ar parakstu">
    <p:spTree>
      <p:nvGrpSpPr>
        <p:cNvPr id="1" name=""/>
        <p:cNvGrpSpPr/>
        <p:nvPr/>
      </p:nvGrpSpPr>
      <p:grpSpPr>
        <a:xfrm>
          <a:off x="0" y="0"/>
          <a:ext cx="0" cy="0"/>
          <a:chOff x="0" y="0"/>
          <a:chExt cx="0" cy="0"/>
        </a:xfrm>
      </p:grpSpPr>
      <p:sp>
        <p:nvSpPr>
          <p:cNvPr id="2" name="Virsraksts 1"/>
          <p:cNvSpPr>
            <a:spLocks noGrp="1"/>
          </p:cNvSpPr>
          <p:nvPr>
            <p:ph type="title"/>
          </p:nvPr>
        </p:nvSpPr>
        <p:spPr>
          <a:xfrm>
            <a:off x="457200" y="273050"/>
            <a:ext cx="3008313" cy="1162050"/>
          </a:xfrm>
        </p:spPr>
        <p:txBody>
          <a:bodyPr anchor="b"/>
          <a:lstStyle>
            <a:lvl1pPr algn="l">
              <a:defRPr sz="2000" b="1"/>
            </a:lvl1pPr>
          </a:lstStyle>
          <a:p>
            <a:r>
              <a:rPr lang="lv-LV" smtClean="0"/>
              <a:t>Rediģēt šablona virsraksta stilu</a:t>
            </a:r>
            <a:endParaRPr lang="lv-LV"/>
          </a:p>
        </p:txBody>
      </p:sp>
      <p:sp>
        <p:nvSpPr>
          <p:cNvPr id="3" name="Satura vietturis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lv-LV" smtClean="0"/>
              <a:t>Noklikšķiniet, lai rediģētu šablona teksta stilus</a:t>
            </a:r>
          </a:p>
          <a:p>
            <a:pPr lvl="1"/>
            <a:r>
              <a:rPr lang="lv-LV" smtClean="0"/>
              <a:t>Otrais līmenis</a:t>
            </a:r>
          </a:p>
          <a:p>
            <a:pPr lvl="2"/>
            <a:r>
              <a:rPr lang="lv-LV" smtClean="0"/>
              <a:t>Trešais līmenis</a:t>
            </a:r>
          </a:p>
          <a:p>
            <a:pPr lvl="3"/>
            <a:r>
              <a:rPr lang="lv-LV" smtClean="0"/>
              <a:t>Ceturtais līmenis</a:t>
            </a:r>
          </a:p>
          <a:p>
            <a:pPr lvl="4"/>
            <a:r>
              <a:rPr lang="lv-LV" smtClean="0"/>
              <a:t>Piektais līmenis</a:t>
            </a:r>
            <a:endParaRPr lang="lv-LV"/>
          </a:p>
        </p:txBody>
      </p:sp>
      <p:sp>
        <p:nvSpPr>
          <p:cNvPr id="4" name="Teksta vietturis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lv-LV" smtClean="0"/>
              <a:t>Noklikšķiniet, lai rediģētu šablona teksta stilus</a:t>
            </a:r>
          </a:p>
        </p:txBody>
      </p:sp>
      <p:sp>
        <p:nvSpPr>
          <p:cNvPr id="5" name="Datuma vietturis 4"/>
          <p:cNvSpPr>
            <a:spLocks noGrp="1"/>
          </p:cNvSpPr>
          <p:nvPr>
            <p:ph type="dt" sz="half" idx="10"/>
          </p:nvPr>
        </p:nvSpPr>
        <p:spPr/>
        <p:txBody>
          <a:bodyPr/>
          <a:lstStyle/>
          <a:p>
            <a:fld id="{38B7F12F-4DD2-4212-AE6A-3DDAF8669FB4}" type="datetimeFigureOut">
              <a:rPr lang="lv-LV" smtClean="0"/>
              <a:t>2013.10.24.</a:t>
            </a:fld>
            <a:endParaRPr lang="lv-LV"/>
          </a:p>
        </p:txBody>
      </p:sp>
      <p:sp>
        <p:nvSpPr>
          <p:cNvPr id="6" name="Kājenes vietturis 5"/>
          <p:cNvSpPr>
            <a:spLocks noGrp="1"/>
          </p:cNvSpPr>
          <p:nvPr>
            <p:ph type="ftr" sz="quarter" idx="11"/>
          </p:nvPr>
        </p:nvSpPr>
        <p:spPr/>
        <p:txBody>
          <a:bodyPr/>
          <a:lstStyle/>
          <a:p>
            <a:endParaRPr lang="lv-LV"/>
          </a:p>
        </p:txBody>
      </p:sp>
      <p:sp>
        <p:nvSpPr>
          <p:cNvPr id="7" name="Slaida numura vietturis 6"/>
          <p:cNvSpPr>
            <a:spLocks noGrp="1"/>
          </p:cNvSpPr>
          <p:nvPr>
            <p:ph type="sldNum" sz="quarter" idx="12"/>
          </p:nvPr>
        </p:nvSpPr>
        <p:spPr/>
        <p:txBody>
          <a:bodyPr/>
          <a:lstStyle/>
          <a:p>
            <a:fld id="{C7423574-3613-4BC7-92B6-70EB1B4E1FB3}" type="slidenum">
              <a:rPr lang="lv-LV" smtClean="0"/>
              <a:t>‹#›</a:t>
            </a:fld>
            <a:endParaRPr lang="lv-LV"/>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ttēls ar parakstu">
    <p:spTree>
      <p:nvGrpSpPr>
        <p:cNvPr id="1" name=""/>
        <p:cNvGrpSpPr/>
        <p:nvPr/>
      </p:nvGrpSpPr>
      <p:grpSpPr>
        <a:xfrm>
          <a:off x="0" y="0"/>
          <a:ext cx="0" cy="0"/>
          <a:chOff x="0" y="0"/>
          <a:chExt cx="0" cy="0"/>
        </a:xfrm>
      </p:grpSpPr>
      <p:sp>
        <p:nvSpPr>
          <p:cNvPr id="2" name="Virsraksts 1"/>
          <p:cNvSpPr>
            <a:spLocks noGrp="1"/>
          </p:cNvSpPr>
          <p:nvPr>
            <p:ph type="title"/>
          </p:nvPr>
        </p:nvSpPr>
        <p:spPr>
          <a:xfrm>
            <a:off x="1792288" y="4800600"/>
            <a:ext cx="5486400" cy="566738"/>
          </a:xfrm>
        </p:spPr>
        <p:txBody>
          <a:bodyPr anchor="b"/>
          <a:lstStyle>
            <a:lvl1pPr algn="l">
              <a:defRPr sz="2000" b="1"/>
            </a:lvl1pPr>
          </a:lstStyle>
          <a:p>
            <a:r>
              <a:rPr lang="lv-LV" smtClean="0"/>
              <a:t>Rediģēt šablona virsraksta stilu</a:t>
            </a:r>
            <a:endParaRPr lang="lv-LV"/>
          </a:p>
        </p:txBody>
      </p:sp>
      <p:sp>
        <p:nvSpPr>
          <p:cNvPr id="3" name="Attēla vietturis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lv-LV"/>
          </a:p>
        </p:txBody>
      </p:sp>
      <p:sp>
        <p:nvSpPr>
          <p:cNvPr id="4" name="Teksta vietturis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lv-LV" smtClean="0"/>
              <a:t>Noklikšķiniet, lai rediģētu šablona teksta stilus</a:t>
            </a:r>
          </a:p>
        </p:txBody>
      </p:sp>
      <p:sp>
        <p:nvSpPr>
          <p:cNvPr id="5" name="Datuma vietturis 4"/>
          <p:cNvSpPr>
            <a:spLocks noGrp="1"/>
          </p:cNvSpPr>
          <p:nvPr>
            <p:ph type="dt" sz="half" idx="10"/>
          </p:nvPr>
        </p:nvSpPr>
        <p:spPr/>
        <p:txBody>
          <a:bodyPr/>
          <a:lstStyle/>
          <a:p>
            <a:fld id="{38B7F12F-4DD2-4212-AE6A-3DDAF8669FB4}" type="datetimeFigureOut">
              <a:rPr lang="lv-LV" smtClean="0"/>
              <a:t>2013.10.24.</a:t>
            </a:fld>
            <a:endParaRPr lang="lv-LV"/>
          </a:p>
        </p:txBody>
      </p:sp>
      <p:sp>
        <p:nvSpPr>
          <p:cNvPr id="6" name="Kājenes vietturis 5"/>
          <p:cNvSpPr>
            <a:spLocks noGrp="1"/>
          </p:cNvSpPr>
          <p:nvPr>
            <p:ph type="ftr" sz="quarter" idx="11"/>
          </p:nvPr>
        </p:nvSpPr>
        <p:spPr/>
        <p:txBody>
          <a:bodyPr/>
          <a:lstStyle/>
          <a:p>
            <a:endParaRPr lang="lv-LV"/>
          </a:p>
        </p:txBody>
      </p:sp>
      <p:sp>
        <p:nvSpPr>
          <p:cNvPr id="7" name="Slaida numura vietturis 6"/>
          <p:cNvSpPr>
            <a:spLocks noGrp="1"/>
          </p:cNvSpPr>
          <p:nvPr>
            <p:ph type="sldNum" sz="quarter" idx="12"/>
          </p:nvPr>
        </p:nvSpPr>
        <p:spPr/>
        <p:txBody>
          <a:bodyPr/>
          <a:lstStyle/>
          <a:p>
            <a:fld id="{C7423574-3613-4BC7-92B6-70EB1B4E1FB3}" type="slidenum">
              <a:rPr lang="lv-LV" smtClean="0"/>
              <a:t>‹#›</a:t>
            </a:fld>
            <a:endParaRPr lang="lv-LV"/>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Virsraksta vietturis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lv-LV" smtClean="0"/>
              <a:t>Rediģēt šablona virsraksta stilu</a:t>
            </a:r>
            <a:endParaRPr lang="lv-LV"/>
          </a:p>
        </p:txBody>
      </p:sp>
      <p:sp>
        <p:nvSpPr>
          <p:cNvPr id="3" name="Teksta vietturis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lv-LV" smtClean="0"/>
              <a:t>Noklikšķiniet, lai rediģētu šablona teksta stilus</a:t>
            </a:r>
          </a:p>
          <a:p>
            <a:pPr lvl="1"/>
            <a:r>
              <a:rPr lang="lv-LV" smtClean="0"/>
              <a:t>Otrais līmenis</a:t>
            </a:r>
          </a:p>
          <a:p>
            <a:pPr lvl="2"/>
            <a:r>
              <a:rPr lang="lv-LV" smtClean="0"/>
              <a:t>Trešais līmenis</a:t>
            </a:r>
          </a:p>
          <a:p>
            <a:pPr lvl="3"/>
            <a:r>
              <a:rPr lang="lv-LV" smtClean="0"/>
              <a:t>Ceturtais līmenis</a:t>
            </a:r>
          </a:p>
          <a:p>
            <a:pPr lvl="4"/>
            <a:r>
              <a:rPr lang="lv-LV" smtClean="0"/>
              <a:t>Piektais līmenis</a:t>
            </a:r>
            <a:endParaRPr lang="lv-LV"/>
          </a:p>
        </p:txBody>
      </p:sp>
      <p:sp>
        <p:nvSpPr>
          <p:cNvPr id="4" name="Datuma vietturis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B7F12F-4DD2-4212-AE6A-3DDAF8669FB4}" type="datetimeFigureOut">
              <a:rPr lang="lv-LV" smtClean="0"/>
              <a:t>2013.10.24.</a:t>
            </a:fld>
            <a:endParaRPr lang="lv-LV"/>
          </a:p>
        </p:txBody>
      </p:sp>
      <p:sp>
        <p:nvSpPr>
          <p:cNvPr id="5" name="Kājenes vietturis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lv-LV"/>
          </a:p>
        </p:txBody>
      </p:sp>
      <p:sp>
        <p:nvSpPr>
          <p:cNvPr id="6" name="Slaida numura vietturis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423574-3613-4BC7-92B6-70EB1B4E1FB3}" type="slidenum">
              <a:rPr lang="lv-LV" smtClean="0"/>
              <a:t>‹#›</a:t>
            </a:fld>
            <a:endParaRPr lang="lv-LV"/>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lv-LV"/>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hyperlink" Target="http://visc.gov.lv/audzinasana/info.shtml"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visc.gov.lv/audzinasana/info.shtml"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visc.gov.lv/audzinasana/info.shtml"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visc.gov.lv/audzinasana/info.shtml"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www.bilesuparadize.lv/events/perf/6328"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www.diena.lv/kd/recenzijas/izrades-minga-regi-recenzija-nogalinat-starp-citu-14008987"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mailto:anna@teatristt.lv"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www.drosmedraudz&#275;ties.lv/"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www.runajotparalkoholu.lv/"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hyperlink" Target="http://www.lvportals.lv/skaidrojumi.php?id=251329"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http://www.lvportals.lv/skaidrojumi.php?id=258284"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www.delfi.lv/news/national/politics/skolenu-macibu-ekskursijas-ari-turpmak-netiks-apmaksatas-no-valsts-lidzekliem.d?id=43634615"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www.tvnet.lv/zinas/viedokli/480951-tiesibsargs_macibu_ekskursijas_jafinanse_pasvaldibam_izklaides_vecakiem"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http://www.tvnet.lv/zinas/viedokli/480951-tiesibsargs_macibu_ekskursijas_jafinanse_pasvaldibam_izklaides_vecakiem"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hyperlink" Target="http://www.tvnet.lv/zinas/viedokli/480951-tiesibsargs_macibu_ekskursijas_jafinanse_pasvaldibam_izklaides_vecakiem"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http://www.lvportals.lv/skaidrojumi.php?id=251329"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www.lvportals.lv/skaidrojumi.php?id=251329" TargetMode="External"/><Relationship Id="rId2" Type="http://schemas.openxmlformats.org/officeDocument/2006/relationships/hyperlink" Target="http://www.likumi.lv/doc.php?id=20243#p33"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http://www.lvportals.lv/skaidrojumi.php?id=251329"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hyperlink" Target="mailto:linese@inbox.lv" TargetMode="Externa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hyperlink" Target="http://www.workingday.lv/ka_multimedia/PASAKA_PAR_LATVIJU.pdf" TargetMode="Externa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visc.gov.lv/audzinasana/metmat/valst_simboli.pdf" TargetMode="External"/><Relationship Id="rId2" Type="http://schemas.openxmlformats.org/officeDocument/2006/relationships/hyperlink" Target="http://visc.gov.lv/audzinasana/metmat/audz_vjic_rik56.pdf" TargetMode="External"/><Relationship Id="rId1" Type="http://schemas.openxmlformats.org/officeDocument/2006/relationships/slideLayout" Target="../slideLayouts/slideLayout2.xml"/><Relationship Id="rId4" Type="http://schemas.openxmlformats.org/officeDocument/2006/relationships/hyperlink" Target="http://visc.gov.lv/audzinasana/metmat.shtml"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www.zinas.tv/"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visc.gov.lv/specizglitiba/esf_projekts.shtml"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ctrTitle"/>
          </p:nvPr>
        </p:nvSpPr>
        <p:spPr>
          <a:xfrm>
            <a:off x="539552" y="404664"/>
            <a:ext cx="7918648" cy="1899642"/>
          </a:xfrm>
        </p:spPr>
        <p:txBody>
          <a:bodyPr>
            <a:normAutofit fontScale="90000"/>
          </a:bodyPr>
          <a:lstStyle/>
          <a:p>
            <a:r>
              <a:rPr lang="lv-LV" b="1" dirty="0" smtClean="0"/>
              <a:t>Tukuma, Engures, Jaunpils </a:t>
            </a:r>
            <a:r>
              <a:rPr lang="lv-LV" b="1" dirty="0" smtClean="0"/>
              <a:t>novadu </a:t>
            </a:r>
            <a:r>
              <a:rPr lang="lv-LV" b="1" dirty="0" smtClean="0"/>
              <a:t>audzināšanas darba speciālistu sanāksme</a:t>
            </a:r>
            <a:endParaRPr lang="lv-LV" b="1" dirty="0"/>
          </a:p>
        </p:txBody>
      </p:sp>
      <p:sp>
        <p:nvSpPr>
          <p:cNvPr id="3" name="Apakšvirsraksts 2"/>
          <p:cNvSpPr>
            <a:spLocks noGrp="1"/>
          </p:cNvSpPr>
          <p:nvPr>
            <p:ph type="subTitle" idx="1"/>
          </p:nvPr>
        </p:nvSpPr>
        <p:spPr/>
        <p:txBody>
          <a:bodyPr>
            <a:normAutofit fontScale="92500" lnSpcReduction="20000"/>
          </a:bodyPr>
          <a:lstStyle/>
          <a:p>
            <a:r>
              <a:rPr lang="lv-LV" dirty="0" smtClean="0"/>
              <a:t>2013.gada 16.oktobrī</a:t>
            </a:r>
          </a:p>
          <a:p>
            <a:endParaRPr lang="lv-LV" dirty="0"/>
          </a:p>
          <a:p>
            <a:pPr algn="r"/>
            <a:r>
              <a:rPr lang="lv-LV" dirty="0" smtClean="0"/>
              <a:t>Novada audzināšanas darba speciālistu MA vadītāja Evita </a:t>
            </a:r>
            <a:r>
              <a:rPr lang="lv-LV" dirty="0" err="1" smtClean="0"/>
              <a:t>Korna</a:t>
            </a:r>
            <a:endParaRPr lang="lv-LV" dirty="0"/>
          </a:p>
        </p:txBody>
      </p:sp>
      <p:pic>
        <p:nvPicPr>
          <p:cNvPr id="1026" name="Picture 2" descr="https://encrypted-tbn0.gstatic.com/images?q=tbn:ANd9GcQ83ZLuJvwNAzV45zYS6_5myqD6bDSLjiTP68HOyfAWYuLfg5W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6216" y="2204864"/>
            <a:ext cx="2114550" cy="2162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85273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lv-LV" b="1" dirty="0" smtClean="0"/>
              <a:t>Klašu audzinātāju tālākizglītība</a:t>
            </a:r>
            <a:endParaRPr lang="lv-LV" b="1" dirty="0"/>
          </a:p>
        </p:txBody>
      </p:sp>
      <p:sp>
        <p:nvSpPr>
          <p:cNvPr id="3" name="Satura vietturis 2"/>
          <p:cNvSpPr>
            <a:spLocks noGrp="1"/>
          </p:cNvSpPr>
          <p:nvPr>
            <p:ph idx="1"/>
          </p:nvPr>
        </p:nvSpPr>
        <p:spPr>
          <a:xfrm>
            <a:off x="251520" y="1340768"/>
            <a:ext cx="8712968" cy="4968552"/>
          </a:xfrm>
        </p:spPr>
        <p:txBody>
          <a:bodyPr/>
          <a:lstStyle/>
          <a:p>
            <a:r>
              <a:rPr lang="lv-LV" dirty="0" smtClean="0"/>
              <a:t>Sociālo interešu institūta pedagogu tālākizglītības 12 stundu programma «</a:t>
            </a:r>
            <a:r>
              <a:rPr lang="lv-LV" b="1" dirty="0" smtClean="0"/>
              <a:t>Skolotāja darbs ar skolēnu disciplīnas pārkāpumiem</a:t>
            </a:r>
            <a:r>
              <a:rPr lang="lv-LV" dirty="0" smtClean="0"/>
              <a:t>» </a:t>
            </a:r>
          </a:p>
          <a:p>
            <a:pPr marL="0" indent="0">
              <a:buNone/>
            </a:pPr>
            <a:r>
              <a:rPr lang="lv-LV" dirty="0"/>
              <a:t>	</a:t>
            </a:r>
            <a:r>
              <a:rPr lang="lv-LV" dirty="0" smtClean="0"/>
              <a:t>(</a:t>
            </a:r>
            <a:r>
              <a:rPr lang="lv-LV" dirty="0"/>
              <a:t>A moduļa sertifikāts)</a:t>
            </a:r>
            <a:endParaRPr lang="lv-LV" dirty="0" smtClean="0"/>
          </a:p>
          <a:p>
            <a:r>
              <a:rPr lang="lv-LV" dirty="0" smtClean="0"/>
              <a:t>1 diena 9.30 – 16.30 </a:t>
            </a:r>
          </a:p>
          <a:p>
            <a:pPr marL="0" indent="0">
              <a:buNone/>
            </a:pPr>
            <a:r>
              <a:rPr lang="lv-LV" dirty="0" smtClean="0"/>
              <a:t>(8 st. nodarbības, 4 st. praktiskais darbs mājās)</a:t>
            </a:r>
          </a:p>
          <a:p>
            <a:r>
              <a:rPr lang="lv-LV" dirty="0" smtClean="0"/>
              <a:t>Maksa: ~ 8 – 9 Ls, atkarībā no cilvēku skaita grupā (ja organizējam kafijas pauzes, tad vēl 1 Ls klāt).</a:t>
            </a:r>
          </a:p>
          <a:p>
            <a:endParaRPr lang="lv-LV" dirty="0" smtClean="0"/>
          </a:p>
          <a:p>
            <a:endParaRPr lang="lv-LV" dirty="0"/>
          </a:p>
        </p:txBody>
      </p:sp>
    </p:spTree>
    <p:extLst>
      <p:ext uri="{BB962C8B-B14F-4D97-AF65-F5344CB8AC3E}">
        <p14:creationId xmlns:p14="http://schemas.microsoft.com/office/powerpoint/2010/main" val="4859763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ctrTitle"/>
          </p:nvPr>
        </p:nvSpPr>
        <p:spPr/>
        <p:txBody>
          <a:bodyPr/>
          <a:lstStyle/>
          <a:p>
            <a:r>
              <a:rPr lang="lv-LV" b="1" dirty="0" smtClean="0"/>
              <a:t>VISC semināra atziņas</a:t>
            </a:r>
            <a:endParaRPr lang="lv-LV" b="1" dirty="0"/>
          </a:p>
        </p:txBody>
      </p:sp>
      <p:sp>
        <p:nvSpPr>
          <p:cNvPr id="3" name="Apakšvirsraksts 2"/>
          <p:cNvSpPr>
            <a:spLocks noGrp="1"/>
          </p:cNvSpPr>
          <p:nvPr>
            <p:ph type="subTitle" idx="1"/>
          </p:nvPr>
        </p:nvSpPr>
        <p:spPr/>
        <p:txBody>
          <a:bodyPr/>
          <a:lstStyle/>
          <a:p>
            <a:r>
              <a:rPr lang="lv-LV" dirty="0" smtClean="0"/>
              <a:t>19.09.2013.</a:t>
            </a:r>
            <a:endParaRPr lang="lv-LV" dirty="0"/>
          </a:p>
        </p:txBody>
      </p:sp>
      <p:pic>
        <p:nvPicPr>
          <p:cNvPr id="3074" name="Picture 2" descr="http://www.valmiera.lv/sites/default/files/visc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888" y="764704"/>
            <a:ext cx="1714500" cy="10953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32396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a:xfrm>
            <a:off x="467544" y="332656"/>
            <a:ext cx="8229600" cy="1143000"/>
          </a:xfrm>
        </p:spPr>
        <p:txBody>
          <a:bodyPr>
            <a:normAutofit fontScale="90000"/>
          </a:bodyPr>
          <a:lstStyle/>
          <a:p>
            <a:r>
              <a:rPr lang="lv-LV" b="1" dirty="0" smtClean="0"/>
              <a:t>VISC semināra novadu audzināšanas darba koordinatoriem atziņas</a:t>
            </a:r>
            <a:endParaRPr lang="lv-LV" b="1" dirty="0"/>
          </a:p>
        </p:txBody>
      </p:sp>
      <p:sp>
        <p:nvSpPr>
          <p:cNvPr id="3" name="Satura vietturis 2"/>
          <p:cNvSpPr>
            <a:spLocks noGrp="1"/>
          </p:cNvSpPr>
          <p:nvPr>
            <p:ph idx="1"/>
          </p:nvPr>
        </p:nvSpPr>
        <p:spPr>
          <a:xfrm>
            <a:off x="467544" y="1484784"/>
            <a:ext cx="8496944" cy="5112568"/>
          </a:xfrm>
        </p:spPr>
        <p:txBody>
          <a:bodyPr>
            <a:normAutofit fontScale="92500" lnSpcReduction="10000"/>
          </a:bodyPr>
          <a:lstStyle/>
          <a:p>
            <a:r>
              <a:rPr lang="lv-LV" dirty="0" smtClean="0"/>
              <a:t>VISC </a:t>
            </a:r>
            <a:r>
              <a:rPr lang="lv-LV" dirty="0"/>
              <a:t>Interešu izglītības un audzināšanas darba nodaļas </a:t>
            </a:r>
            <a:r>
              <a:rPr lang="lv-LV" dirty="0" smtClean="0"/>
              <a:t>vadītāja </a:t>
            </a:r>
            <a:r>
              <a:rPr lang="lv-LV" dirty="0"/>
              <a:t>Astra </a:t>
            </a:r>
            <a:r>
              <a:rPr lang="lv-LV" dirty="0" err="1"/>
              <a:t>Aukšmuksta</a:t>
            </a:r>
            <a:r>
              <a:rPr lang="lv-LV" dirty="0"/>
              <a:t> </a:t>
            </a:r>
            <a:r>
              <a:rPr lang="lv-LV" dirty="0" smtClean="0"/>
              <a:t>savā </a:t>
            </a:r>
            <a:r>
              <a:rPr lang="lv-LV" dirty="0"/>
              <a:t>prezentācijā runāja par vērtību iedzīvināšanu izglītības procesā un </a:t>
            </a:r>
            <a:r>
              <a:rPr lang="lv-LV" dirty="0" smtClean="0"/>
              <a:t>aktualitātēm </a:t>
            </a:r>
            <a:r>
              <a:rPr lang="lv-LV" dirty="0"/>
              <a:t>audzināšanas darbā izglītības iestādēs 2013./2014.mācību gadā. </a:t>
            </a:r>
          </a:p>
          <a:p>
            <a:r>
              <a:rPr lang="lv-LV" dirty="0"/>
              <a:t>Semināra dalībniekiem tika sniegts neliels apkopojošs ieskats skolēnu </a:t>
            </a:r>
            <a:r>
              <a:rPr lang="lv-LV" dirty="0" smtClean="0"/>
              <a:t>pilsoniskās </a:t>
            </a:r>
            <a:r>
              <a:rPr lang="lv-LV" dirty="0"/>
              <a:t>un patriotisma audzināšanas pasākumu cikla „Mana Latvija” </a:t>
            </a:r>
            <a:r>
              <a:rPr lang="lv-LV" dirty="0" smtClean="0"/>
              <a:t>īstenošanā</a:t>
            </a:r>
            <a:r>
              <a:rPr lang="lv-LV" dirty="0"/>
              <a:t>. </a:t>
            </a:r>
            <a:endParaRPr lang="lv-LV" dirty="0" smtClean="0"/>
          </a:p>
          <a:p>
            <a:r>
              <a:rPr lang="lv-LV" i="1" dirty="0" smtClean="0"/>
              <a:t>Skatīt prezentāciju </a:t>
            </a:r>
            <a:r>
              <a:rPr lang="lv-LV" dirty="0">
                <a:hlinkClick r:id="rId2"/>
              </a:rPr>
              <a:t>http://visc.gov.lv/audzinasana/info.shtml</a:t>
            </a:r>
            <a:endParaRPr lang="lv-LV" i="1" dirty="0"/>
          </a:p>
          <a:p>
            <a:endParaRPr lang="lv-LV" dirty="0"/>
          </a:p>
        </p:txBody>
      </p:sp>
    </p:spTree>
    <p:extLst>
      <p:ext uri="{BB962C8B-B14F-4D97-AF65-F5344CB8AC3E}">
        <p14:creationId xmlns:p14="http://schemas.microsoft.com/office/powerpoint/2010/main" val="29694461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normAutofit fontScale="90000"/>
          </a:bodyPr>
          <a:lstStyle/>
          <a:p>
            <a:r>
              <a:rPr lang="lv-LV" b="1" dirty="0"/>
              <a:t>VISC semināra novadu audzināšanas darba koordinatoriem atziņas</a:t>
            </a:r>
            <a:endParaRPr lang="lv-LV" dirty="0"/>
          </a:p>
        </p:txBody>
      </p:sp>
      <p:sp>
        <p:nvSpPr>
          <p:cNvPr id="3" name="Satura vietturis 2"/>
          <p:cNvSpPr>
            <a:spLocks noGrp="1"/>
          </p:cNvSpPr>
          <p:nvPr>
            <p:ph idx="1"/>
          </p:nvPr>
        </p:nvSpPr>
        <p:spPr/>
        <p:txBody>
          <a:bodyPr>
            <a:normAutofit fontScale="92500" lnSpcReduction="10000"/>
          </a:bodyPr>
          <a:lstStyle/>
          <a:p>
            <a:r>
              <a:rPr lang="lv-LV" dirty="0" smtClean="0"/>
              <a:t>VISC Vispārējās </a:t>
            </a:r>
            <a:r>
              <a:rPr lang="lv-LV" dirty="0"/>
              <a:t>izglītības satura nodrošinājuma </a:t>
            </a:r>
            <a:r>
              <a:rPr lang="lv-LV" dirty="0" smtClean="0"/>
              <a:t>nodaļas </a:t>
            </a:r>
            <a:r>
              <a:rPr lang="lv-LV" dirty="0"/>
              <a:t>vadītāja vietniece Ineta </a:t>
            </a:r>
            <a:r>
              <a:rPr lang="lv-LV" dirty="0" err="1"/>
              <a:t>Upeniece</a:t>
            </a:r>
            <a:r>
              <a:rPr lang="lv-LV" dirty="0"/>
              <a:t> klātesošos iepazīstināja ar drošības </a:t>
            </a:r>
            <a:r>
              <a:rPr lang="lv-LV" dirty="0" smtClean="0"/>
              <a:t>jautājumu </a:t>
            </a:r>
            <a:r>
              <a:rPr lang="lv-LV" dirty="0"/>
              <a:t>apguves aspektiem izglītības procesā un izmantojamiem </a:t>
            </a:r>
            <a:r>
              <a:rPr lang="lv-LV" dirty="0" smtClean="0"/>
              <a:t>metodiskajiem </a:t>
            </a:r>
            <a:r>
              <a:rPr lang="lv-LV" dirty="0"/>
              <a:t>materiāliem tēmu atklāsmei. </a:t>
            </a:r>
            <a:endParaRPr lang="lv-LV" dirty="0" smtClean="0"/>
          </a:p>
          <a:p>
            <a:r>
              <a:rPr lang="lv-LV" dirty="0" smtClean="0"/>
              <a:t>Interesi</a:t>
            </a:r>
            <a:r>
              <a:rPr lang="lv-LV" dirty="0"/>
              <a:t>, pārdomas un iedvesmu </a:t>
            </a:r>
            <a:r>
              <a:rPr lang="lv-LV" dirty="0" smtClean="0"/>
              <a:t>turpmākajam </a:t>
            </a:r>
            <a:r>
              <a:rPr lang="lv-LV" dirty="0"/>
              <a:t>darbam rosināja ilustratīvais vēstījums par izglītības iestādes </a:t>
            </a:r>
            <a:r>
              <a:rPr lang="lv-LV" dirty="0" smtClean="0"/>
              <a:t>iekšējās </a:t>
            </a:r>
            <a:r>
              <a:rPr lang="lv-LV" dirty="0"/>
              <a:t>kārtības noteikumu izstrādes un aktualizēšanas niansēm. </a:t>
            </a:r>
          </a:p>
          <a:p>
            <a:endParaRPr lang="lv-LV" dirty="0"/>
          </a:p>
        </p:txBody>
      </p:sp>
    </p:spTree>
    <p:extLst>
      <p:ext uri="{BB962C8B-B14F-4D97-AF65-F5344CB8AC3E}">
        <p14:creationId xmlns:p14="http://schemas.microsoft.com/office/powerpoint/2010/main" val="24658508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normAutofit fontScale="90000"/>
          </a:bodyPr>
          <a:lstStyle/>
          <a:p>
            <a:r>
              <a:rPr lang="lv-LV" b="1" dirty="0"/>
              <a:t>VISC semināra novadu audzināšanas darba koordinatoriem atziņas</a:t>
            </a:r>
            <a:endParaRPr lang="lv-LV" dirty="0"/>
          </a:p>
        </p:txBody>
      </p:sp>
      <p:sp>
        <p:nvSpPr>
          <p:cNvPr id="3" name="Satura vietturis 2"/>
          <p:cNvSpPr>
            <a:spLocks noGrp="1"/>
          </p:cNvSpPr>
          <p:nvPr>
            <p:ph idx="1"/>
          </p:nvPr>
        </p:nvSpPr>
        <p:spPr/>
        <p:txBody>
          <a:bodyPr>
            <a:normAutofit/>
          </a:bodyPr>
          <a:lstStyle/>
          <a:p>
            <a:r>
              <a:rPr lang="lv-LV" dirty="0"/>
              <a:t>Par ESF projektu „Atbalsta programmu izstrāde un īstenošana sociālās </a:t>
            </a:r>
            <a:r>
              <a:rPr lang="lv-LV" dirty="0" smtClean="0"/>
              <a:t>atstumtības </a:t>
            </a:r>
            <a:r>
              <a:rPr lang="lv-LV" dirty="0"/>
              <a:t>riskam pakļauto jauniešu atbalsta sistēmas izveidei” un tā ietvaros </a:t>
            </a:r>
            <a:r>
              <a:rPr lang="lv-LV" dirty="0" smtClean="0"/>
              <a:t>izveidoto </a:t>
            </a:r>
            <a:r>
              <a:rPr lang="lv-LV" dirty="0"/>
              <a:t>apakšprogrammu „Sociāli emocionālā audzināšana” semināra </a:t>
            </a:r>
            <a:r>
              <a:rPr lang="lv-LV" dirty="0" smtClean="0"/>
              <a:t>dalībniekus </a:t>
            </a:r>
            <a:r>
              <a:rPr lang="lv-LV" dirty="0"/>
              <a:t>informēja LU Pedagoģijas, psiholoģijas un mākslas fakultātes </a:t>
            </a:r>
            <a:r>
              <a:rPr lang="lv-LV" dirty="0" smtClean="0"/>
              <a:t>dekāna palīdze </a:t>
            </a:r>
            <a:r>
              <a:rPr lang="lv-LV" dirty="0"/>
              <a:t>Gunta </a:t>
            </a:r>
            <a:r>
              <a:rPr lang="lv-LV" dirty="0" err="1" smtClean="0"/>
              <a:t>Kraģe</a:t>
            </a:r>
            <a:r>
              <a:rPr lang="lv-LV" dirty="0" smtClean="0"/>
              <a:t>.</a:t>
            </a:r>
            <a:endParaRPr lang="lv-LV" dirty="0"/>
          </a:p>
        </p:txBody>
      </p:sp>
    </p:spTree>
    <p:extLst>
      <p:ext uri="{BB962C8B-B14F-4D97-AF65-F5344CB8AC3E}">
        <p14:creationId xmlns:p14="http://schemas.microsoft.com/office/powerpoint/2010/main" val="33802103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normAutofit fontScale="90000"/>
          </a:bodyPr>
          <a:lstStyle/>
          <a:p>
            <a:r>
              <a:rPr lang="lv-LV" b="1" dirty="0"/>
              <a:t>VISC semināra novadu audzināšanas darba koordinatoriem atziņas</a:t>
            </a:r>
            <a:endParaRPr lang="lv-LV" dirty="0"/>
          </a:p>
        </p:txBody>
      </p:sp>
      <p:sp>
        <p:nvSpPr>
          <p:cNvPr id="3" name="Satura vietturis 2"/>
          <p:cNvSpPr>
            <a:spLocks noGrp="1"/>
          </p:cNvSpPr>
          <p:nvPr>
            <p:ph idx="1"/>
          </p:nvPr>
        </p:nvSpPr>
        <p:spPr/>
        <p:txBody>
          <a:bodyPr/>
          <a:lstStyle/>
          <a:p>
            <a:r>
              <a:rPr lang="lv-LV" dirty="0"/>
              <a:t>Jaunatnes starptautisko programmu aģentūras projektu koordinatores Juta </a:t>
            </a:r>
            <a:r>
              <a:rPr lang="lv-LV" dirty="0" err="1" smtClean="0"/>
              <a:t>Reķele</a:t>
            </a:r>
            <a:r>
              <a:rPr lang="lv-LV" dirty="0" smtClean="0"/>
              <a:t> </a:t>
            </a:r>
            <a:r>
              <a:rPr lang="lv-LV" dirty="0"/>
              <a:t>un Liene Vītola pastāstīja par aģentūras piedāvāto atbalstu darbam ar </a:t>
            </a:r>
            <a:r>
              <a:rPr lang="lv-LV" dirty="0" smtClean="0"/>
              <a:t>jaunatni </a:t>
            </a:r>
            <a:r>
              <a:rPr lang="lv-LV" dirty="0"/>
              <a:t>un skolēnu pašpārvaldēm, un tā ietvaros plānotajiem un </a:t>
            </a:r>
            <a:r>
              <a:rPr lang="lv-LV" dirty="0" smtClean="0"/>
              <a:t>organizētajiem pasākumiem.</a:t>
            </a:r>
          </a:p>
          <a:p>
            <a:r>
              <a:rPr lang="lv-LV" i="1" dirty="0"/>
              <a:t>Skatīt prezentāciju </a:t>
            </a:r>
            <a:r>
              <a:rPr lang="lv-LV" dirty="0">
                <a:hlinkClick r:id="rId2"/>
              </a:rPr>
              <a:t>http://</a:t>
            </a:r>
            <a:r>
              <a:rPr lang="lv-LV" dirty="0" smtClean="0">
                <a:hlinkClick r:id="rId2"/>
              </a:rPr>
              <a:t>visc.gov.lv/audzinasana/info.shtml</a:t>
            </a:r>
            <a:endParaRPr lang="lv-LV" i="1" dirty="0"/>
          </a:p>
        </p:txBody>
      </p:sp>
    </p:spTree>
    <p:extLst>
      <p:ext uri="{BB962C8B-B14F-4D97-AF65-F5344CB8AC3E}">
        <p14:creationId xmlns:p14="http://schemas.microsoft.com/office/powerpoint/2010/main" val="42326943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normAutofit fontScale="90000"/>
          </a:bodyPr>
          <a:lstStyle/>
          <a:p>
            <a:r>
              <a:rPr lang="lv-LV" b="1" dirty="0"/>
              <a:t>VISC semināra novadu audzināšanas darba koordinatoriem atziņas</a:t>
            </a:r>
            <a:endParaRPr lang="lv-LV" dirty="0"/>
          </a:p>
        </p:txBody>
      </p:sp>
      <p:sp>
        <p:nvSpPr>
          <p:cNvPr id="3" name="Satura vietturis 2"/>
          <p:cNvSpPr>
            <a:spLocks noGrp="1"/>
          </p:cNvSpPr>
          <p:nvPr>
            <p:ph idx="1"/>
          </p:nvPr>
        </p:nvSpPr>
        <p:spPr/>
        <p:txBody>
          <a:bodyPr/>
          <a:lstStyle/>
          <a:p>
            <a:r>
              <a:rPr lang="lv-LV" dirty="0"/>
              <a:t>Biedrības „</a:t>
            </a:r>
            <a:r>
              <a:rPr lang="lv-LV" dirty="0" err="1"/>
              <a:t>Go</a:t>
            </a:r>
            <a:r>
              <a:rPr lang="lv-LV" dirty="0"/>
              <a:t> </a:t>
            </a:r>
            <a:r>
              <a:rPr lang="lv-LV" dirty="0" err="1"/>
              <a:t>Beyond</a:t>
            </a:r>
            <a:r>
              <a:rPr lang="lv-LV" dirty="0"/>
              <a:t>” pārstāve Kristiāna </a:t>
            </a:r>
            <a:r>
              <a:rPr lang="lv-LV" dirty="0" err="1"/>
              <a:t>Pavlova</a:t>
            </a:r>
            <a:r>
              <a:rPr lang="lv-LV" dirty="0"/>
              <a:t> klātesošos iepazīstināja ar </a:t>
            </a:r>
            <a:r>
              <a:rPr lang="lv-LV" dirty="0" smtClean="0"/>
              <a:t>projektu </a:t>
            </a:r>
            <a:r>
              <a:rPr lang="lv-LV" dirty="0"/>
              <a:t>„Runājot par alkoholu – kā mazināt jauniešu alkohola lietošanu” un </a:t>
            </a:r>
            <a:r>
              <a:rPr lang="lv-LV" dirty="0" smtClean="0"/>
              <a:t>prezentēja </a:t>
            </a:r>
            <a:r>
              <a:rPr lang="lv-LV" dirty="0"/>
              <a:t>projekta piedāvājumu izglītības iestāžu pedagogiem darbam ar </a:t>
            </a:r>
            <a:r>
              <a:rPr lang="lv-LV" dirty="0" smtClean="0"/>
              <a:t>tēmu </a:t>
            </a:r>
            <a:r>
              <a:rPr lang="lv-LV" dirty="0"/>
              <a:t>par atkarībām. </a:t>
            </a:r>
            <a:endParaRPr lang="lv-LV" dirty="0" smtClean="0"/>
          </a:p>
          <a:p>
            <a:r>
              <a:rPr lang="lv-LV" i="1" dirty="0"/>
              <a:t>Skatīt prezentāciju </a:t>
            </a:r>
            <a:r>
              <a:rPr lang="lv-LV" dirty="0">
                <a:hlinkClick r:id="rId2"/>
              </a:rPr>
              <a:t>http://</a:t>
            </a:r>
            <a:r>
              <a:rPr lang="lv-LV" dirty="0" smtClean="0">
                <a:hlinkClick r:id="rId2"/>
              </a:rPr>
              <a:t>visc.gov.lv/audzinasana/info.shtml</a:t>
            </a:r>
            <a:endParaRPr lang="lv-LV" i="1" dirty="0"/>
          </a:p>
        </p:txBody>
      </p:sp>
    </p:spTree>
    <p:extLst>
      <p:ext uri="{BB962C8B-B14F-4D97-AF65-F5344CB8AC3E}">
        <p14:creationId xmlns:p14="http://schemas.microsoft.com/office/powerpoint/2010/main" val="5065966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normAutofit fontScale="90000"/>
          </a:bodyPr>
          <a:lstStyle/>
          <a:p>
            <a:r>
              <a:rPr lang="lv-LV" b="1" dirty="0"/>
              <a:t>VISC semināra novadu audzināšanas darba koordinatoriem atziņas</a:t>
            </a:r>
            <a:endParaRPr lang="lv-LV" dirty="0"/>
          </a:p>
        </p:txBody>
      </p:sp>
      <p:sp>
        <p:nvSpPr>
          <p:cNvPr id="3" name="Satura vietturis 2"/>
          <p:cNvSpPr>
            <a:spLocks noGrp="1"/>
          </p:cNvSpPr>
          <p:nvPr>
            <p:ph idx="1"/>
          </p:nvPr>
        </p:nvSpPr>
        <p:spPr/>
        <p:txBody>
          <a:bodyPr>
            <a:normAutofit lnSpcReduction="10000"/>
          </a:bodyPr>
          <a:lstStyle/>
          <a:p>
            <a:r>
              <a:rPr lang="lv-LV" dirty="0"/>
              <a:t>Valsts izglītības satura centra vecākā referente Evija Pelša raksturoja situāciju </a:t>
            </a:r>
            <a:r>
              <a:rPr lang="lv-LV" dirty="0" smtClean="0"/>
              <a:t>audzināšanas </a:t>
            </a:r>
            <a:r>
              <a:rPr lang="lv-LV" dirty="0"/>
              <a:t>darba koordinēšanā novados/pilsētās, informēja par metodiskā </a:t>
            </a:r>
            <a:r>
              <a:rPr lang="lv-LV" dirty="0" smtClean="0"/>
              <a:t>atbalsta </a:t>
            </a:r>
            <a:r>
              <a:rPr lang="lv-LV" dirty="0"/>
              <a:t>iespējām izglītības iestādēm un plānotajiem valsts nozīmes </a:t>
            </a:r>
            <a:r>
              <a:rPr lang="lv-LV" dirty="0" smtClean="0"/>
              <a:t>pasākumiem </a:t>
            </a:r>
            <a:r>
              <a:rPr lang="lv-LV" dirty="0"/>
              <a:t>audzināšanas un skolēnu pašpārvalžu darbā. </a:t>
            </a:r>
            <a:endParaRPr lang="lv-LV" dirty="0" smtClean="0"/>
          </a:p>
          <a:p>
            <a:r>
              <a:rPr lang="lv-LV" i="1" dirty="0"/>
              <a:t>Skatīt prezentāciju </a:t>
            </a:r>
            <a:r>
              <a:rPr lang="lv-LV" dirty="0">
                <a:hlinkClick r:id="rId2"/>
              </a:rPr>
              <a:t>http://</a:t>
            </a:r>
            <a:r>
              <a:rPr lang="lv-LV" dirty="0" smtClean="0">
                <a:hlinkClick r:id="rId2"/>
              </a:rPr>
              <a:t>visc.gov.lv/audzinasana/info.shtml</a:t>
            </a:r>
            <a:endParaRPr lang="lv-LV" i="1" dirty="0"/>
          </a:p>
        </p:txBody>
      </p:sp>
    </p:spTree>
    <p:extLst>
      <p:ext uri="{BB962C8B-B14F-4D97-AF65-F5344CB8AC3E}">
        <p14:creationId xmlns:p14="http://schemas.microsoft.com/office/powerpoint/2010/main" val="24003438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ctrTitle"/>
          </p:nvPr>
        </p:nvSpPr>
        <p:spPr>
          <a:xfrm>
            <a:off x="251520" y="260648"/>
            <a:ext cx="8712968" cy="1730623"/>
          </a:xfrm>
        </p:spPr>
        <p:txBody>
          <a:bodyPr>
            <a:normAutofit fontScale="90000"/>
          </a:bodyPr>
          <a:lstStyle/>
          <a:p>
            <a:r>
              <a:rPr lang="lv-LV" b="1" dirty="0" smtClean="0"/>
              <a:t>VISC seminārs </a:t>
            </a:r>
            <a:br>
              <a:rPr lang="lv-LV" b="1" dirty="0" smtClean="0"/>
            </a:br>
            <a:r>
              <a:rPr lang="lv-LV" b="1" dirty="0" smtClean="0"/>
              <a:t>novadu audzināšanas darba koordinatoriem</a:t>
            </a:r>
            <a:endParaRPr lang="lv-LV" b="1" dirty="0"/>
          </a:p>
        </p:txBody>
      </p:sp>
      <p:sp>
        <p:nvSpPr>
          <p:cNvPr id="3" name="Apakšvirsraksts 2"/>
          <p:cNvSpPr>
            <a:spLocks noGrp="1"/>
          </p:cNvSpPr>
          <p:nvPr>
            <p:ph type="subTitle" idx="1"/>
          </p:nvPr>
        </p:nvSpPr>
        <p:spPr/>
        <p:txBody>
          <a:bodyPr>
            <a:normAutofit fontScale="25000" lnSpcReduction="20000"/>
          </a:bodyPr>
          <a:lstStyle/>
          <a:p>
            <a:endParaRPr lang="lv-LV" dirty="0" smtClean="0"/>
          </a:p>
          <a:p>
            <a:endParaRPr lang="lv-LV" dirty="0"/>
          </a:p>
          <a:p>
            <a:r>
              <a:rPr lang="lv-LV" sz="9600" dirty="0" smtClean="0"/>
              <a:t>Vardarbība jauniešu vidū, </a:t>
            </a:r>
          </a:p>
          <a:p>
            <a:r>
              <a:rPr lang="lv-LV" sz="9600" dirty="0" smtClean="0"/>
              <a:t>tās cēloņu un seku analīze. </a:t>
            </a:r>
            <a:r>
              <a:rPr lang="lv-LV" sz="9600" dirty="0"/>
              <a:t> </a:t>
            </a:r>
            <a:endParaRPr lang="lv-LV" sz="9600" dirty="0" smtClean="0"/>
          </a:p>
          <a:p>
            <a:r>
              <a:rPr lang="lv-LV" sz="9600" dirty="0" smtClean="0"/>
              <a:t>Saruna par izrādi «</a:t>
            </a:r>
            <a:r>
              <a:rPr lang="lv-LV" sz="9600" dirty="0" err="1" smtClean="0"/>
              <a:t>Minga</a:t>
            </a:r>
            <a:r>
              <a:rPr lang="lv-LV" sz="9600" dirty="0" smtClean="0"/>
              <a:t> rēgi».</a:t>
            </a:r>
          </a:p>
          <a:p>
            <a:endParaRPr lang="lv-LV" sz="9600" dirty="0"/>
          </a:p>
          <a:p>
            <a:r>
              <a:rPr lang="lv-LV" sz="9600" dirty="0" smtClean="0"/>
              <a:t>15.10.2013.</a:t>
            </a:r>
          </a:p>
          <a:p>
            <a:endParaRPr lang="lv-LV" dirty="0"/>
          </a:p>
          <a:p>
            <a:endParaRPr lang="lv-LV" dirty="0" smtClean="0"/>
          </a:p>
          <a:p>
            <a:endParaRPr lang="lv-LV" dirty="0"/>
          </a:p>
          <a:p>
            <a:endParaRPr lang="lv-LV" dirty="0" smtClean="0"/>
          </a:p>
          <a:p>
            <a:endParaRPr lang="lv-LV" dirty="0"/>
          </a:p>
          <a:p>
            <a:endParaRPr lang="lv-LV" dirty="0" smtClean="0"/>
          </a:p>
          <a:p>
            <a:endParaRPr lang="lv-LV" dirty="0"/>
          </a:p>
          <a:p>
            <a:endParaRPr lang="lv-LV" dirty="0" smtClean="0"/>
          </a:p>
          <a:p>
            <a:endParaRPr lang="lv-LV" dirty="0"/>
          </a:p>
          <a:p>
            <a:endParaRPr lang="lv-LV" dirty="0" smtClean="0"/>
          </a:p>
          <a:p>
            <a:endParaRPr lang="lv-LV" dirty="0"/>
          </a:p>
          <a:p>
            <a:endParaRPr lang="lv-LV" dirty="0" smtClean="0"/>
          </a:p>
          <a:p>
            <a:endParaRPr lang="lv-LV" dirty="0"/>
          </a:p>
          <a:p>
            <a:endParaRPr lang="lv-LV" dirty="0" smtClean="0"/>
          </a:p>
          <a:p>
            <a:endParaRPr lang="lv-LV" dirty="0"/>
          </a:p>
          <a:p>
            <a:endParaRPr lang="lv-LV" dirty="0" smtClean="0"/>
          </a:p>
          <a:p>
            <a:endParaRPr lang="lv-LV" dirty="0"/>
          </a:p>
          <a:p>
            <a:endParaRPr lang="lv-LV" dirty="0" smtClean="0"/>
          </a:p>
          <a:p>
            <a:endParaRPr lang="lv-LV" dirty="0"/>
          </a:p>
          <a:p>
            <a:endParaRPr lang="lv-LV" dirty="0" smtClean="0"/>
          </a:p>
          <a:p>
            <a:endParaRPr lang="lv-LV" dirty="0"/>
          </a:p>
          <a:p>
            <a:endParaRPr lang="lv-LV" dirty="0" smtClean="0"/>
          </a:p>
          <a:p>
            <a:endParaRPr lang="lv-LV" dirty="0"/>
          </a:p>
          <a:p>
            <a:endParaRPr lang="lv-LV" dirty="0" smtClean="0"/>
          </a:p>
          <a:p>
            <a:endParaRPr lang="lv-LV" dirty="0"/>
          </a:p>
          <a:p>
            <a:r>
              <a:rPr lang="lv-LV" dirty="0" smtClean="0"/>
              <a:t>,,,,,,,,,,,,,,,,,</a:t>
            </a:r>
          </a:p>
          <a:p>
            <a:r>
              <a:rPr lang="lv-LV" dirty="0" smtClean="0"/>
              <a:t>,,,,,,,,,,,,,,,,,,,,,,,,,,,,,,,,,,,,,,,,,,,,,,,,,,,,,,,,,,,,,,,,,,,,,,,,,,,,,,,,,,,,,,,,,,,,,,,,,,,,,,,,,,,,,,,,,,,,,,,,,,,,,,,,,,,,,,,,,,,,,,,,,,,,,,,,,,,,,,,,,,,,,,,,,,,,,,,,,,,,,,,,,,,</a:t>
            </a:r>
            <a:endParaRPr lang="lv-LV" dirty="0"/>
          </a:p>
        </p:txBody>
      </p:sp>
      <p:pic>
        <p:nvPicPr>
          <p:cNvPr id="1026" name="Picture 2" descr="http://www.diena.lv/uploads/thumbnails/grey_705x457/article/1403/14025789/5377755_ORIGINAL_1379916620.jpg.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87824" y="2132856"/>
            <a:ext cx="2880320" cy="1867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45792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lv-LV" b="1" dirty="0" smtClean="0"/>
              <a:t>Teātra TT izrāde «</a:t>
            </a:r>
            <a:r>
              <a:rPr lang="lv-LV" b="1" dirty="0" err="1" smtClean="0"/>
              <a:t>Minga</a:t>
            </a:r>
            <a:r>
              <a:rPr lang="lv-LV" b="1" dirty="0" smtClean="0"/>
              <a:t> rēgi»</a:t>
            </a:r>
            <a:endParaRPr lang="lv-LV" b="1" dirty="0"/>
          </a:p>
        </p:txBody>
      </p:sp>
      <p:sp>
        <p:nvSpPr>
          <p:cNvPr id="3" name="Satura vietturis 2"/>
          <p:cNvSpPr>
            <a:spLocks noGrp="1"/>
          </p:cNvSpPr>
          <p:nvPr>
            <p:ph idx="1"/>
          </p:nvPr>
        </p:nvSpPr>
        <p:spPr>
          <a:xfrm>
            <a:off x="179512" y="1412776"/>
            <a:ext cx="8856984" cy="5256584"/>
          </a:xfrm>
        </p:spPr>
        <p:txBody>
          <a:bodyPr>
            <a:normAutofit/>
          </a:bodyPr>
          <a:lstStyle/>
          <a:p>
            <a:r>
              <a:rPr lang="lv-LV" dirty="0" smtClean="0"/>
              <a:t>Autors: Rūdolfs Miķelsons (</a:t>
            </a:r>
            <a:r>
              <a:rPr lang="lv-LV" dirty="0" err="1" smtClean="0"/>
              <a:t>Mings</a:t>
            </a:r>
            <a:r>
              <a:rPr lang="lv-LV" dirty="0" smtClean="0"/>
              <a:t>)</a:t>
            </a:r>
          </a:p>
          <a:p>
            <a:r>
              <a:rPr lang="lv-LV" dirty="0" smtClean="0"/>
              <a:t>Režisors: Lauris Gundars</a:t>
            </a:r>
          </a:p>
          <a:p>
            <a:r>
              <a:rPr lang="lv-LV" dirty="0" smtClean="0"/>
              <a:t>Norises vieta: </a:t>
            </a:r>
            <a:r>
              <a:rPr lang="lv-LV" dirty="0"/>
              <a:t>Vecrīgas </a:t>
            </a:r>
            <a:r>
              <a:rPr lang="lv-LV" dirty="0" smtClean="0"/>
              <a:t>klubs </a:t>
            </a:r>
            <a:r>
              <a:rPr lang="lv-LV" dirty="0"/>
              <a:t>DEPO</a:t>
            </a:r>
            <a:endParaRPr lang="lv-LV" dirty="0" smtClean="0"/>
          </a:p>
          <a:p>
            <a:r>
              <a:rPr lang="lv-LV" dirty="0" smtClean="0"/>
              <a:t>„</a:t>
            </a:r>
            <a:r>
              <a:rPr lang="lv-LV" dirty="0" err="1"/>
              <a:t>Minga</a:t>
            </a:r>
            <a:r>
              <a:rPr lang="lv-LV" dirty="0"/>
              <a:t> rēgi” nominēti „Spēlmaņu nakts” balvai par labāko sezonas iestudējumu jauniešiem, bet iestudējuma aktieri, </a:t>
            </a:r>
            <a:r>
              <a:rPr lang="lv-LV" dirty="0" smtClean="0"/>
              <a:t>šī </a:t>
            </a:r>
            <a:r>
              <a:rPr lang="lv-LV" dirty="0"/>
              <a:t>gada Kultūras akadēmijas absolventi Jurģis </a:t>
            </a:r>
            <a:r>
              <a:rPr lang="lv-LV" dirty="0" err="1"/>
              <a:t>Spulenieks</a:t>
            </a:r>
            <a:r>
              <a:rPr lang="lv-LV" dirty="0"/>
              <a:t> un Kristaps </a:t>
            </a:r>
            <a:r>
              <a:rPr lang="lv-LV" dirty="0" err="1"/>
              <a:t>Ķeselis</a:t>
            </a:r>
            <a:r>
              <a:rPr lang="lv-LV" dirty="0"/>
              <a:t> pretendē uz balvu par gada labāko jauno skatuves mākslinieku.</a:t>
            </a:r>
          </a:p>
        </p:txBody>
      </p:sp>
    </p:spTree>
    <p:extLst>
      <p:ext uri="{BB962C8B-B14F-4D97-AF65-F5344CB8AC3E}">
        <p14:creationId xmlns:p14="http://schemas.microsoft.com/office/powerpoint/2010/main" val="9574069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normAutofit fontScale="90000"/>
          </a:bodyPr>
          <a:lstStyle/>
          <a:p>
            <a:r>
              <a:rPr lang="lv-LV" b="1" dirty="0" smtClean="0"/>
              <a:t>Audzināšanas darba prioritāšu atslēgas vārdi</a:t>
            </a:r>
            <a:endParaRPr lang="lv-LV" b="1" dirty="0"/>
          </a:p>
        </p:txBody>
      </p:sp>
      <p:sp>
        <p:nvSpPr>
          <p:cNvPr id="3" name="Satura vietturis 2"/>
          <p:cNvSpPr>
            <a:spLocks noGrp="1"/>
          </p:cNvSpPr>
          <p:nvPr>
            <p:ph idx="1"/>
          </p:nvPr>
        </p:nvSpPr>
        <p:spPr/>
        <p:txBody>
          <a:bodyPr>
            <a:normAutofit/>
          </a:bodyPr>
          <a:lstStyle/>
          <a:p>
            <a:r>
              <a:rPr lang="lv-LV" sz="4000" dirty="0" smtClean="0"/>
              <a:t>Praktiska </a:t>
            </a:r>
            <a:r>
              <a:rPr lang="lv-LV" sz="4000" dirty="0" err="1" smtClean="0"/>
              <a:t>dzīvesdarbība</a:t>
            </a:r>
            <a:endParaRPr lang="lv-LV" sz="4000" dirty="0" smtClean="0"/>
          </a:p>
          <a:p>
            <a:r>
              <a:rPr lang="lv-LV" sz="4000" dirty="0" smtClean="0"/>
              <a:t>Patriotisms un valstiskā identitāte</a:t>
            </a:r>
          </a:p>
          <a:p>
            <a:r>
              <a:rPr lang="lv-LV" sz="4000" dirty="0" smtClean="0"/>
              <a:t>Pilsoniskā līdzdalība</a:t>
            </a:r>
          </a:p>
          <a:p>
            <a:r>
              <a:rPr lang="lv-LV" sz="4000" dirty="0" smtClean="0"/>
              <a:t>Veselība un </a:t>
            </a:r>
            <a:r>
              <a:rPr lang="lv-LV" sz="4000" dirty="0" err="1" smtClean="0"/>
              <a:t>cilvēkdrošība</a:t>
            </a:r>
            <a:endParaRPr lang="lv-LV" sz="4000" dirty="0" smtClean="0"/>
          </a:p>
          <a:p>
            <a:r>
              <a:rPr lang="lv-LV" sz="4000" dirty="0" smtClean="0"/>
              <a:t>Atbildīga attieksme un rīcība </a:t>
            </a:r>
            <a:endParaRPr lang="lv-LV" sz="4000" dirty="0"/>
          </a:p>
        </p:txBody>
      </p:sp>
    </p:spTree>
    <p:extLst>
      <p:ext uri="{BB962C8B-B14F-4D97-AF65-F5344CB8AC3E}">
        <p14:creationId xmlns:p14="http://schemas.microsoft.com/office/powerpoint/2010/main" val="37165113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lv-LV" b="1" dirty="0" smtClean="0"/>
              <a:t>Izrādes saturs</a:t>
            </a:r>
            <a:endParaRPr lang="lv-LV" b="1" dirty="0"/>
          </a:p>
        </p:txBody>
      </p:sp>
      <p:sp>
        <p:nvSpPr>
          <p:cNvPr id="3" name="Satura vietturis 2"/>
          <p:cNvSpPr>
            <a:spLocks noGrp="1"/>
          </p:cNvSpPr>
          <p:nvPr>
            <p:ph idx="1"/>
          </p:nvPr>
        </p:nvSpPr>
        <p:spPr>
          <a:xfrm>
            <a:off x="457200" y="1600200"/>
            <a:ext cx="8435280" cy="5069160"/>
          </a:xfrm>
        </p:spPr>
        <p:txBody>
          <a:bodyPr>
            <a:normAutofit lnSpcReduction="10000"/>
          </a:bodyPr>
          <a:lstStyle/>
          <a:p>
            <a:r>
              <a:rPr lang="lv-LV" dirty="0"/>
              <a:t>Stāsts ir neticami precīzs mūsdienu  jaunatnes dzīves atspulgs, kuru pats tās autors ir pacietīgi pētījis.</a:t>
            </a:r>
          </a:p>
          <a:p>
            <a:r>
              <a:rPr lang="lv-LV" dirty="0" smtClean="0"/>
              <a:t>Šis </a:t>
            </a:r>
            <a:r>
              <a:rPr lang="lv-LV" dirty="0"/>
              <a:t>ir </a:t>
            </a:r>
            <a:r>
              <a:rPr lang="lv-LV" dirty="0" err="1"/>
              <a:t>kriminālstāsts</a:t>
            </a:r>
            <a:r>
              <a:rPr lang="lv-LV" dirty="0"/>
              <a:t>, kurā gluži parasti Latvijas mazpilsētas jaunieši nogalina savu biedru, bet vēlāk nespēj nedz notikušo skaidrot, nedz apjaust sava nodarījuma smagumu, un to, ko nodarījuši paši sev. Kā tikt ar šo dzīvi galā pašiem, ja tuvumā nav neviena, kam atklāt savas problēmas</a:t>
            </a:r>
            <a:r>
              <a:rPr lang="lv-LV" dirty="0" smtClean="0"/>
              <a:t>? </a:t>
            </a:r>
            <a:r>
              <a:rPr lang="lv-LV" dirty="0">
                <a:hlinkClick r:id="rId2"/>
              </a:rPr>
              <a:t>http://www.bilesuparadize.lv/events/perf/6328</a:t>
            </a:r>
            <a:endParaRPr lang="lv-LV" dirty="0"/>
          </a:p>
        </p:txBody>
      </p:sp>
    </p:spTree>
    <p:extLst>
      <p:ext uri="{BB962C8B-B14F-4D97-AF65-F5344CB8AC3E}">
        <p14:creationId xmlns:p14="http://schemas.microsoft.com/office/powerpoint/2010/main" val="26051337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a:xfrm>
            <a:off x="395536" y="116632"/>
            <a:ext cx="8229600" cy="1143000"/>
          </a:xfrm>
        </p:spPr>
        <p:txBody>
          <a:bodyPr/>
          <a:lstStyle/>
          <a:p>
            <a:r>
              <a:rPr lang="lv-LV" b="1" dirty="0" smtClean="0"/>
              <a:t>Par izrādi</a:t>
            </a:r>
            <a:endParaRPr lang="lv-LV" b="1" dirty="0"/>
          </a:p>
        </p:txBody>
      </p:sp>
      <p:sp>
        <p:nvSpPr>
          <p:cNvPr id="3" name="Satura vietturis 2"/>
          <p:cNvSpPr>
            <a:spLocks noGrp="1"/>
          </p:cNvSpPr>
          <p:nvPr>
            <p:ph idx="1"/>
          </p:nvPr>
        </p:nvSpPr>
        <p:spPr>
          <a:xfrm>
            <a:off x="179512" y="1124744"/>
            <a:ext cx="8856984" cy="5616624"/>
          </a:xfrm>
        </p:spPr>
        <p:txBody>
          <a:bodyPr>
            <a:normAutofit/>
          </a:bodyPr>
          <a:lstStyle/>
          <a:p>
            <a:r>
              <a:rPr lang="lv-LV" dirty="0"/>
              <a:t>Aktieri – Laura Zunda, Jurģis </a:t>
            </a:r>
            <a:r>
              <a:rPr lang="lv-LV" dirty="0" err="1"/>
              <a:t>Spulenieks</a:t>
            </a:r>
            <a:r>
              <a:rPr lang="lv-LV" dirty="0"/>
              <a:t> (no kreisās) un Kristaps </a:t>
            </a:r>
            <a:r>
              <a:rPr lang="lv-LV" dirty="0" err="1"/>
              <a:t>Ķeselis</a:t>
            </a:r>
            <a:r>
              <a:rPr lang="lv-LV" dirty="0"/>
              <a:t> – precīzi rada priekšstatu par jaunām, atvērtām dvēselēm – mīcāmu mālu. Kādam viņi ir jāpabaro ne tikai ar sliktu alkoholu un pārtiku (ko sarūpē sev paši), vienaldzību un pārmetumiem. Viņi var nogalināt, bet var arī </a:t>
            </a:r>
            <a:r>
              <a:rPr lang="lv-LV" dirty="0" smtClean="0"/>
              <a:t>dziedāt. </a:t>
            </a:r>
            <a:r>
              <a:rPr lang="lv-LV" dirty="0">
                <a:hlinkClick r:id="rId2"/>
              </a:rPr>
              <a:t>http://www.diena.lv/kd/recenzijas/izrades-minga-regi-recenzija-nogalinat-starp-citu-14008987</a:t>
            </a:r>
            <a:endParaRPr lang="lv-LV" dirty="0"/>
          </a:p>
        </p:txBody>
      </p:sp>
    </p:spTree>
    <p:extLst>
      <p:ext uri="{BB962C8B-B14F-4D97-AF65-F5344CB8AC3E}">
        <p14:creationId xmlns:p14="http://schemas.microsoft.com/office/powerpoint/2010/main" val="32559694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lv-LV" b="1" dirty="0" smtClean="0"/>
              <a:t>Saruna ar izrādes režisoru</a:t>
            </a:r>
            <a:endParaRPr lang="lv-LV" b="1" dirty="0"/>
          </a:p>
        </p:txBody>
      </p:sp>
      <p:sp>
        <p:nvSpPr>
          <p:cNvPr id="3" name="Satura vietturis 2"/>
          <p:cNvSpPr>
            <a:spLocks noGrp="1"/>
          </p:cNvSpPr>
          <p:nvPr>
            <p:ph idx="1"/>
          </p:nvPr>
        </p:nvSpPr>
        <p:spPr/>
        <p:txBody>
          <a:bodyPr>
            <a:normAutofit lnSpcReduction="10000"/>
          </a:bodyPr>
          <a:lstStyle/>
          <a:p>
            <a:r>
              <a:rPr lang="lv-LV" dirty="0" smtClean="0"/>
              <a:t>Vardarbība jauniešu vidū, tās cēloņu un seku analīze.</a:t>
            </a:r>
          </a:p>
          <a:p>
            <a:pPr lvl="1"/>
            <a:r>
              <a:rPr lang="lv-LV" dirty="0" smtClean="0"/>
              <a:t>Ir gan didaktiskais slānis, gan tas, ka atbilde ir jāmeklē pašam sevī.</a:t>
            </a:r>
          </a:p>
          <a:p>
            <a:pPr lvl="1"/>
            <a:r>
              <a:rPr lang="lv-LV" dirty="0" smtClean="0"/>
              <a:t>Režisors nav vēlējies didaktiku rādīt, lai gan autore iecere ir didaktiska.</a:t>
            </a:r>
          </a:p>
          <a:p>
            <a:r>
              <a:rPr lang="lv-LV" dirty="0" smtClean="0"/>
              <a:t>Izrādes tapšana, tās nepieciešamība un vēstījums skatītājiem.</a:t>
            </a:r>
          </a:p>
          <a:p>
            <a:pPr lvl="1"/>
            <a:r>
              <a:rPr lang="lv-LV" dirty="0" smtClean="0"/>
              <a:t>Tas ir sociāls projekts.</a:t>
            </a:r>
            <a:endParaRPr lang="lv-LV" dirty="0"/>
          </a:p>
        </p:txBody>
      </p:sp>
    </p:spTree>
    <p:extLst>
      <p:ext uri="{BB962C8B-B14F-4D97-AF65-F5344CB8AC3E}">
        <p14:creationId xmlns:p14="http://schemas.microsoft.com/office/powerpoint/2010/main" val="25384670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normAutofit fontScale="90000"/>
          </a:bodyPr>
          <a:lstStyle/>
          <a:p>
            <a:r>
              <a:rPr lang="lv-LV" b="1" dirty="0" smtClean="0"/>
              <a:t>Saruna ar nodibinājuma </a:t>
            </a:r>
            <a:br>
              <a:rPr lang="lv-LV" b="1" dirty="0" smtClean="0"/>
            </a:br>
            <a:r>
              <a:rPr lang="lv-LV" b="1" dirty="0" smtClean="0"/>
              <a:t>«Centrs </a:t>
            </a:r>
            <a:r>
              <a:rPr lang="lv-LV" b="1" dirty="0" err="1" smtClean="0"/>
              <a:t>Dardedze</a:t>
            </a:r>
            <a:r>
              <a:rPr lang="lv-LV" b="1" dirty="0" smtClean="0"/>
              <a:t>» pārstāvjiem</a:t>
            </a:r>
            <a:endParaRPr lang="lv-LV" b="1" dirty="0"/>
          </a:p>
        </p:txBody>
      </p:sp>
      <p:sp>
        <p:nvSpPr>
          <p:cNvPr id="3" name="Satura vietturis 2"/>
          <p:cNvSpPr>
            <a:spLocks noGrp="1"/>
          </p:cNvSpPr>
          <p:nvPr>
            <p:ph idx="1"/>
          </p:nvPr>
        </p:nvSpPr>
        <p:spPr/>
        <p:txBody>
          <a:bodyPr>
            <a:normAutofit fontScale="92500" lnSpcReduction="20000"/>
          </a:bodyPr>
          <a:lstStyle/>
          <a:p>
            <a:r>
              <a:rPr lang="lv-LV" dirty="0" smtClean="0"/>
              <a:t>Izrādes izmantošanas iespējas un izaicinājumi izglītības procesā skolās, vecāku izglītošanai un pedagogu profesionālajai pilnveidei.</a:t>
            </a:r>
          </a:p>
          <a:p>
            <a:r>
              <a:rPr lang="lv-LV" dirty="0" smtClean="0"/>
              <a:t>Izrāde var pacelt augšā kādas iekšējas emocijas. Ja vardarbība ir bijusi, šī izrāde to var uzjundīt, tāpēc būtu nepieciešama sagatavošana pirms izrādes skatīšanās un saruna pēc tās.</a:t>
            </a:r>
          </a:p>
          <a:p>
            <a:r>
              <a:rPr lang="lv-LV" dirty="0" smtClean="0"/>
              <a:t>Svarīgi – ko bērnam ar šo informāciju darīt, ja viņš ir atpazinis šo problēmu.</a:t>
            </a:r>
          </a:p>
          <a:p>
            <a:r>
              <a:rPr lang="lv-LV" dirty="0" smtClean="0"/>
              <a:t>Skolā jābūt darbam par </a:t>
            </a:r>
            <a:r>
              <a:rPr lang="lv-LV" dirty="0" err="1" smtClean="0"/>
              <a:t>mobingu</a:t>
            </a:r>
            <a:r>
              <a:rPr lang="lv-LV" dirty="0" smtClean="0"/>
              <a:t>, vardarbību pirms un pēc tam.</a:t>
            </a:r>
          </a:p>
          <a:p>
            <a:endParaRPr lang="lv-LV" dirty="0"/>
          </a:p>
        </p:txBody>
      </p:sp>
    </p:spTree>
    <p:extLst>
      <p:ext uri="{BB962C8B-B14F-4D97-AF65-F5344CB8AC3E}">
        <p14:creationId xmlns:p14="http://schemas.microsoft.com/office/powerpoint/2010/main" val="5445988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lv-LV" b="1" dirty="0" smtClean="0"/>
              <a:t>Sadarbība ar sabiedrību</a:t>
            </a:r>
            <a:endParaRPr lang="lv-LV" b="1" dirty="0"/>
          </a:p>
        </p:txBody>
      </p:sp>
      <p:sp>
        <p:nvSpPr>
          <p:cNvPr id="3" name="Satura vietturis 2"/>
          <p:cNvSpPr>
            <a:spLocks noGrp="1"/>
          </p:cNvSpPr>
          <p:nvPr>
            <p:ph idx="1"/>
          </p:nvPr>
        </p:nvSpPr>
        <p:spPr>
          <a:xfrm>
            <a:off x="179512" y="1268760"/>
            <a:ext cx="8784976" cy="5472608"/>
          </a:xfrm>
        </p:spPr>
        <p:txBody>
          <a:bodyPr>
            <a:normAutofit fontScale="92500" lnSpcReduction="10000"/>
          </a:bodyPr>
          <a:lstStyle/>
          <a:p>
            <a:r>
              <a:rPr lang="lv-LV" b="1" dirty="0" smtClean="0"/>
              <a:t>Nepieciešama iepriekšēja auditorijas sagatavošana </a:t>
            </a:r>
            <a:r>
              <a:rPr lang="lv-LV" dirty="0" smtClean="0"/>
              <a:t>pirms izrādes un sarunas ar profesionāļiem (psihologu, sociālo pedagogu u.tml.) pēc izrādes.</a:t>
            </a:r>
          </a:p>
          <a:p>
            <a:r>
              <a:rPr lang="lv-LV" dirty="0" smtClean="0"/>
              <a:t>Izrādi iespējams noskatīties:</a:t>
            </a:r>
          </a:p>
          <a:p>
            <a:pPr lvl="1"/>
            <a:r>
              <a:rPr lang="lv-LV" dirty="0" smtClean="0"/>
              <a:t>klubā «Depo», Vaļu ielā 32, Rīgā (cena 4 Ls);</a:t>
            </a:r>
          </a:p>
          <a:p>
            <a:pPr lvl="1"/>
            <a:r>
              <a:rPr lang="lv-LV" dirty="0"/>
              <a:t>i</a:t>
            </a:r>
            <a:r>
              <a:rPr lang="lv-LV" dirty="0" smtClean="0"/>
              <a:t>zbraukumos uz vietām (vēlams ne skolu zālēs ar ne vairāk kā 70 skatītājiem);</a:t>
            </a:r>
          </a:p>
          <a:p>
            <a:pPr lvl="1"/>
            <a:r>
              <a:rPr lang="lv-LV" dirty="0"/>
              <a:t>s</a:t>
            </a:r>
            <a:r>
              <a:rPr lang="lv-LV" dirty="0" smtClean="0"/>
              <a:t>aziņai: menedžere Anna Putniņa </a:t>
            </a:r>
            <a:r>
              <a:rPr lang="lv-LV" dirty="0" err="1" smtClean="0">
                <a:hlinkClick r:id="rId2"/>
              </a:rPr>
              <a:t>anna@teatristt.lv</a:t>
            </a:r>
            <a:r>
              <a:rPr lang="lv-LV" dirty="0" smtClean="0"/>
              <a:t> </a:t>
            </a:r>
          </a:p>
          <a:p>
            <a:r>
              <a:rPr lang="lv-LV" dirty="0" smtClean="0"/>
              <a:t>Mērķauditorija:</a:t>
            </a:r>
          </a:p>
          <a:p>
            <a:pPr lvl="1"/>
            <a:r>
              <a:rPr lang="lv-LV" dirty="0" smtClean="0"/>
              <a:t>8.-11.klašu skolēni,</a:t>
            </a:r>
          </a:p>
          <a:p>
            <a:pPr lvl="1"/>
            <a:r>
              <a:rPr lang="lv-LV" dirty="0"/>
              <a:t>s</a:t>
            </a:r>
            <a:r>
              <a:rPr lang="lv-LV" dirty="0" smtClean="0"/>
              <a:t>kolēnu vecāki un vecvecāki,</a:t>
            </a:r>
          </a:p>
          <a:p>
            <a:pPr lvl="1"/>
            <a:r>
              <a:rPr lang="lv-LV" dirty="0"/>
              <a:t>p</a:t>
            </a:r>
            <a:r>
              <a:rPr lang="lv-LV" dirty="0" smtClean="0"/>
              <a:t>edagogi u.c. interesenti.</a:t>
            </a:r>
            <a:endParaRPr lang="lv-LV" dirty="0"/>
          </a:p>
        </p:txBody>
      </p:sp>
    </p:spTree>
    <p:extLst>
      <p:ext uri="{BB962C8B-B14F-4D97-AF65-F5344CB8AC3E}">
        <p14:creationId xmlns:p14="http://schemas.microsoft.com/office/powerpoint/2010/main" val="24411731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lv-LV" b="1" dirty="0" smtClean="0"/>
              <a:t>«Centra </a:t>
            </a:r>
            <a:r>
              <a:rPr lang="lv-LV" b="1" dirty="0" err="1" smtClean="0"/>
              <a:t>Dardedze</a:t>
            </a:r>
            <a:r>
              <a:rPr lang="lv-LV" b="1" dirty="0" smtClean="0"/>
              <a:t>» piedāvājums</a:t>
            </a:r>
            <a:endParaRPr lang="lv-LV" b="1" dirty="0"/>
          </a:p>
        </p:txBody>
      </p:sp>
      <p:sp>
        <p:nvSpPr>
          <p:cNvPr id="3" name="Satura vietturis 2"/>
          <p:cNvSpPr>
            <a:spLocks noGrp="1"/>
          </p:cNvSpPr>
          <p:nvPr>
            <p:ph idx="1"/>
          </p:nvPr>
        </p:nvSpPr>
        <p:spPr/>
        <p:txBody>
          <a:bodyPr>
            <a:normAutofit fontScale="92500" lnSpcReduction="20000"/>
          </a:bodyPr>
          <a:lstStyle/>
          <a:p>
            <a:r>
              <a:rPr lang="lv-LV" dirty="0" smtClean="0"/>
              <a:t>Materiāls «Drosme draudzēties» – </a:t>
            </a:r>
            <a:r>
              <a:rPr lang="lv-LV" dirty="0" err="1" smtClean="0"/>
              <a:t>antimobinga</a:t>
            </a:r>
            <a:r>
              <a:rPr lang="lv-LV" dirty="0" smtClean="0"/>
              <a:t> programma skolām, ko skolā izstrādā kopā ar skolēniem un skolotājiem.</a:t>
            </a:r>
          </a:p>
          <a:p>
            <a:r>
              <a:rPr lang="lv-LV" dirty="0" err="1" smtClean="0">
                <a:hlinkClick r:id="rId2"/>
              </a:rPr>
              <a:t>www.drosmedraudzēties.lv</a:t>
            </a:r>
            <a:r>
              <a:rPr lang="lv-LV" dirty="0" smtClean="0"/>
              <a:t> – 1 minūtes klipiņi, kurus var izmantot, lai sāktu runāt par vienaudžu vardarbību.</a:t>
            </a:r>
          </a:p>
          <a:p>
            <a:r>
              <a:rPr lang="lv-LV" dirty="0" smtClean="0"/>
              <a:t>Spēle, lai saliedētu klasi.</a:t>
            </a:r>
          </a:p>
          <a:p>
            <a:r>
              <a:rPr lang="lv-LV" dirty="0" smtClean="0"/>
              <a:t>Foruma teātra metode – bērns var apstādināt, mainīt situāciju.</a:t>
            </a:r>
          </a:p>
          <a:p>
            <a:r>
              <a:rPr lang="lv-LV" dirty="0" smtClean="0"/>
              <a:t>Iecietības aģents un Annas stāsts par </a:t>
            </a:r>
            <a:r>
              <a:rPr lang="lv-LV" dirty="0" err="1" smtClean="0"/>
              <a:t>mobingu</a:t>
            </a:r>
            <a:r>
              <a:rPr lang="lv-LV" dirty="0" smtClean="0"/>
              <a:t>.</a:t>
            </a:r>
            <a:endParaRPr lang="lv-LV" dirty="0"/>
          </a:p>
        </p:txBody>
      </p:sp>
    </p:spTree>
    <p:extLst>
      <p:ext uri="{BB962C8B-B14F-4D97-AF65-F5344CB8AC3E}">
        <p14:creationId xmlns:p14="http://schemas.microsoft.com/office/powerpoint/2010/main" val="41154024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normAutofit fontScale="90000"/>
          </a:bodyPr>
          <a:lstStyle/>
          <a:p>
            <a:r>
              <a:rPr lang="lv-LV" b="1" dirty="0" smtClean="0"/>
              <a:t>Materiāli vardarbības novēršanai  un atkarību profilaksei skolās</a:t>
            </a:r>
            <a:endParaRPr lang="lv-LV" b="1" dirty="0"/>
          </a:p>
        </p:txBody>
      </p:sp>
      <p:sp>
        <p:nvSpPr>
          <p:cNvPr id="3" name="Satura vietturis 2"/>
          <p:cNvSpPr>
            <a:spLocks noGrp="1"/>
          </p:cNvSpPr>
          <p:nvPr>
            <p:ph idx="1"/>
          </p:nvPr>
        </p:nvSpPr>
        <p:spPr>
          <a:xfrm>
            <a:off x="457200" y="1844824"/>
            <a:ext cx="8229600" cy="4281339"/>
          </a:xfrm>
        </p:spPr>
        <p:txBody>
          <a:bodyPr/>
          <a:lstStyle/>
          <a:p>
            <a:r>
              <a:rPr lang="lv-LV" dirty="0" err="1" smtClean="0"/>
              <a:t>Borodinova</a:t>
            </a:r>
            <a:r>
              <a:rPr lang="lv-LV" dirty="0" smtClean="0"/>
              <a:t> J. «Vardarbība skolās. Kā to novērst?» Aktuāla diskusija. «Skolas Vārds» 03.10.2013. Nr.31 20.-23.lpp.</a:t>
            </a:r>
          </a:p>
          <a:p>
            <a:r>
              <a:rPr lang="lv-LV" dirty="0" smtClean="0"/>
              <a:t>«Runājot par alkoholu.» Metodiskie materiāli. «Skolas Vārds» 10.09.2013. Nr.29 26.-27.lpp. </a:t>
            </a:r>
            <a:r>
              <a:rPr lang="lv-LV" dirty="0" err="1" smtClean="0">
                <a:hlinkClick r:id="rId2"/>
              </a:rPr>
              <a:t>www.runajotparalkoholu.lv</a:t>
            </a:r>
            <a:endParaRPr lang="lv-LV" dirty="0" smtClean="0"/>
          </a:p>
          <a:p>
            <a:endParaRPr lang="lv-LV" dirty="0"/>
          </a:p>
        </p:txBody>
      </p:sp>
    </p:spTree>
    <p:extLst>
      <p:ext uri="{BB962C8B-B14F-4D97-AF65-F5344CB8AC3E}">
        <p14:creationId xmlns:p14="http://schemas.microsoft.com/office/powerpoint/2010/main" val="41069391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ctrTitle"/>
          </p:nvPr>
        </p:nvSpPr>
        <p:spPr/>
        <p:txBody>
          <a:bodyPr>
            <a:normAutofit fontScale="90000"/>
          </a:bodyPr>
          <a:lstStyle/>
          <a:p>
            <a:r>
              <a:rPr lang="lv-LV" b="1" dirty="0" smtClean="0"/>
              <a:t>Mācību ekskursijas, to saturs, realizācija un finansēšanas kārtība</a:t>
            </a:r>
            <a:endParaRPr lang="lv-LV" b="1" dirty="0"/>
          </a:p>
        </p:txBody>
      </p:sp>
      <p:sp>
        <p:nvSpPr>
          <p:cNvPr id="3" name="Apakšvirsraksts 2"/>
          <p:cNvSpPr>
            <a:spLocks noGrp="1"/>
          </p:cNvSpPr>
          <p:nvPr>
            <p:ph type="subTitle" idx="1"/>
          </p:nvPr>
        </p:nvSpPr>
        <p:spPr/>
        <p:txBody>
          <a:bodyPr/>
          <a:lstStyle/>
          <a:p>
            <a:endParaRPr lang="lv-LV"/>
          </a:p>
        </p:txBody>
      </p:sp>
      <p:pic>
        <p:nvPicPr>
          <p:cNvPr id="2050" name="Picture 2" descr="http://marko-polo.lv/mekletajs/EKSKURSIJA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8224" y="404664"/>
            <a:ext cx="1676400" cy="167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83606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a:xfrm>
            <a:off x="395536" y="11266"/>
            <a:ext cx="8229600" cy="1143000"/>
          </a:xfrm>
        </p:spPr>
        <p:txBody>
          <a:bodyPr/>
          <a:lstStyle/>
          <a:p>
            <a:r>
              <a:rPr lang="lv-LV" b="1" dirty="0" smtClean="0"/>
              <a:t>Mācību ekskursijas</a:t>
            </a:r>
            <a:endParaRPr lang="lv-LV" b="1" dirty="0"/>
          </a:p>
        </p:txBody>
      </p:sp>
      <p:sp>
        <p:nvSpPr>
          <p:cNvPr id="3" name="Satura vietturis 2"/>
          <p:cNvSpPr>
            <a:spLocks noGrp="1"/>
          </p:cNvSpPr>
          <p:nvPr>
            <p:ph idx="1"/>
          </p:nvPr>
        </p:nvSpPr>
        <p:spPr>
          <a:xfrm>
            <a:off x="251520" y="1196752"/>
            <a:ext cx="8712968" cy="4929411"/>
          </a:xfrm>
        </p:spPr>
        <p:txBody>
          <a:bodyPr>
            <a:normAutofit fontScale="85000" lnSpcReduction="20000"/>
          </a:bodyPr>
          <a:lstStyle/>
          <a:p>
            <a:r>
              <a:rPr lang="lv-LV" b="1" dirty="0" smtClean="0"/>
              <a:t>Mācību ekskursija ir mācību organizācijas forma</a:t>
            </a:r>
            <a:r>
              <a:rPr lang="lv-LV" dirty="0" smtClean="0"/>
              <a:t>, kas dod iespēju dabiskos apstākļos novērtēt un izspēlēt dažādu priekšmetu parādības, procesus. Ekskursijām ir mācību un sociālie mērķi.</a:t>
            </a:r>
          </a:p>
          <a:p>
            <a:r>
              <a:rPr lang="lv-LV" dirty="0" smtClean="0"/>
              <a:t>Mācību ekskursijas nav pašmērķis, tās uzdevums ir palīdzēt pilnīgāk apjēgt mācību priekšmetos apgūtās zināšanas, prasmes un iemaņas. </a:t>
            </a:r>
            <a:r>
              <a:rPr lang="lv-LV" b="1" dirty="0" smtClean="0"/>
              <a:t>Ekskursijas parasti tiek plānotas ar mērķi novērot vai izpētīt praksi.</a:t>
            </a:r>
          </a:p>
          <a:p>
            <a:pPr marL="0" indent="0" algn="r">
              <a:buNone/>
            </a:pPr>
            <a:r>
              <a:rPr lang="lv-LV" i="1" dirty="0" smtClean="0"/>
              <a:t>(</a:t>
            </a:r>
            <a:r>
              <a:rPr lang="lv-LV" i="1" dirty="0" err="1" smtClean="0"/>
              <a:t>Rubana</a:t>
            </a:r>
            <a:r>
              <a:rPr lang="lv-LV" i="1" dirty="0" smtClean="0"/>
              <a:t> I.M. «Mācīties darot» 236.lpp.)</a:t>
            </a:r>
          </a:p>
          <a:p>
            <a:r>
              <a:rPr lang="lv-LV" dirty="0" smtClean="0"/>
              <a:t>Tas </a:t>
            </a:r>
            <a:r>
              <a:rPr lang="lv-LV" dirty="0"/>
              <a:t>ir veids, kā dažādot mācību procesu un noteiktu izglītības satura tēmu apgūt neikdienišķos apstākļos – dabā, muzejā, kultūras vai vēstures objektā</a:t>
            </a:r>
            <a:r>
              <a:rPr lang="lv-LV" dirty="0" smtClean="0"/>
              <a:t>. </a:t>
            </a:r>
            <a:r>
              <a:rPr lang="lv-LV" dirty="0">
                <a:hlinkClick r:id="rId2"/>
              </a:rPr>
              <a:t>http://</a:t>
            </a:r>
            <a:r>
              <a:rPr lang="lv-LV" dirty="0" smtClean="0">
                <a:hlinkClick r:id="rId2"/>
              </a:rPr>
              <a:t>www.lvportals.lv/skaidrojumi.php?id=251329</a:t>
            </a:r>
            <a:endParaRPr lang="lv-LV" dirty="0" smtClean="0"/>
          </a:p>
          <a:p>
            <a:endParaRPr lang="lv-LV" dirty="0"/>
          </a:p>
        </p:txBody>
      </p:sp>
    </p:spTree>
    <p:extLst>
      <p:ext uri="{BB962C8B-B14F-4D97-AF65-F5344CB8AC3E}">
        <p14:creationId xmlns:p14="http://schemas.microsoft.com/office/powerpoint/2010/main" val="21507354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lv-LV" b="1" dirty="0"/>
              <a:t>Mācību ekskursijas</a:t>
            </a:r>
            <a:endParaRPr lang="lv-LV" dirty="0"/>
          </a:p>
        </p:txBody>
      </p:sp>
      <p:sp>
        <p:nvSpPr>
          <p:cNvPr id="3" name="Satura vietturis 2"/>
          <p:cNvSpPr>
            <a:spLocks noGrp="1"/>
          </p:cNvSpPr>
          <p:nvPr>
            <p:ph idx="1"/>
          </p:nvPr>
        </p:nvSpPr>
        <p:spPr>
          <a:xfrm>
            <a:off x="457200" y="1600200"/>
            <a:ext cx="8579296" cy="4853136"/>
          </a:xfrm>
        </p:spPr>
        <p:txBody>
          <a:bodyPr/>
          <a:lstStyle/>
          <a:p>
            <a:r>
              <a:rPr lang="lv-LV" dirty="0" smtClean="0"/>
              <a:t>Mācību ekskursija ir kādas vietas apmeklēšana, parasti grupā izziņas vai mācību nolūkā, lai iepazītos, izzinātu, teoriju saistītu ar praksi. </a:t>
            </a:r>
          </a:p>
          <a:p>
            <a:r>
              <a:rPr lang="lv-LV" dirty="0" smtClean="0"/>
              <a:t>Parasti saistītas ar noteiktu programmas tēmu apgūšanu.</a:t>
            </a:r>
            <a:endParaRPr lang="lv-LV" dirty="0"/>
          </a:p>
          <a:p>
            <a:r>
              <a:rPr lang="lv-LV" dirty="0"/>
              <a:t>Ekskursijas skolā:</a:t>
            </a:r>
          </a:p>
          <a:p>
            <a:pPr lvl="1"/>
            <a:r>
              <a:rPr lang="lv-LV" dirty="0"/>
              <a:t>Mācību ekskursija (metode, mācību organizācijas forma),</a:t>
            </a:r>
          </a:p>
          <a:p>
            <a:pPr lvl="1"/>
            <a:r>
              <a:rPr lang="lv-LV" dirty="0"/>
              <a:t>Izklaides ekskursija (ārpusstundu pasākums).</a:t>
            </a:r>
          </a:p>
          <a:p>
            <a:pPr marL="0" indent="0">
              <a:buNone/>
            </a:pPr>
            <a:endParaRPr lang="lv-LV" dirty="0"/>
          </a:p>
        </p:txBody>
      </p:sp>
    </p:spTree>
    <p:extLst>
      <p:ext uri="{BB962C8B-B14F-4D97-AF65-F5344CB8AC3E}">
        <p14:creationId xmlns:p14="http://schemas.microsoft.com/office/powerpoint/2010/main" val="9319447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lv-LV" b="1" dirty="0" smtClean="0"/>
              <a:t>Konkursi klašu audzinātājiem</a:t>
            </a:r>
            <a:endParaRPr lang="lv-LV" b="1" dirty="0"/>
          </a:p>
        </p:txBody>
      </p:sp>
      <p:sp>
        <p:nvSpPr>
          <p:cNvPr id="3" name="Satura vietturis 2"/>
          <p:cNvSpPr>
            <a:spLocks noGrp="1"/>
          </p:cNvSpPr>
          <p:nvPr>
            <p:ph idx="1"/>
          </p:nvPr>
        </p:nvSpPr>
        <p:spPr/>
        <p:txBody>
          <a:bodyPr>
            <a:normAutofit lnSpcReduction="10000"/>
          </a:bodyPr>
          <a:lstStyle/>
          <a:p>
            <a:r>
              <a:rPr lang="lv-LV" dirty="0"/>
              <a:t>VBTAI konkurss </a:t>
            </a:r>
            <a:r>
              <a:rPr lang="lv-LV" b="1" dirty="0"/>
              <a:t>par labāko klases stundu draudzīgas un </a:t>
            </a:r>
            <a:r>
              <a:rPr lang="lv-LV" b="1" dirty="0" err="1"/>
              <a:t>cieņpilnas</a:t>
            </a:r>
            <a:r>
              <a:rPr lang="lv-LV" b="1" dirty="0"/>
              <a:t> vides veicināšanai skolā</a:t>
            </a:r>
            <a:r>
              <a:rPr lang="lv-LV" dirty="0"/>
              <a:t> (1.oktobris – 15.novembris</a:t>
            </a:r>
            <a:r>
              <a:rPr lang="lv-LV" dirty="0" smtClean="0"/>
              <a:t>).</a:t>
            </a:r>
          </a:p>
          <a:p>
            <a:r>
              <a:rPr lang="lv-LV" dirty="0"/>
              <a:t>Žurnāla „Skolas Vārds” </a:t>
            </a:r>
            <a:r>
              <a:rPr lang="lv-LV" dirty="0" smtClean="0"/>
              <a:t>konkurss:</a:t>
            </a:r>
          </a:p>
          <a:p>
            <a:pPr lvl="1"/>
            <a:r>
              <a:rPr lang="lv-LV" dirty="0" smtClean="0"/>
              <a:t>Klases saliedēšanai,</a:t>
            </a:r>
          </a:p>
          <a:p>
            <a:pPr lvl="1"/>
            <a:r>
              <a:rPr lang="lv-LV" dirty="0" smtClean="0"/>
              <a:t>Emocionālās vardarbības samazināšanai skolā/klasē,</a:t>
            </a:r>
          </a:p>
          <a:p>
            <a:pPr lvl="1"/>
            <a:r>
              <a:rPr lang="lv-LV" dirty="0" smtClean="0"/>
              <a:t>Ideja interesantai audzināšanas stundai,</a:t>
            </a:r>
          </a:p>
          <a:p>
            <a:pPr lvl="1"/>
            <a:r>
              <a:rPr lang="lv-LV" dirty="0" smtClean="0"/>
              <a:t>Ideja skolēnu talantu attīstībai </a:t>
            </a:r>
            <a:r>
              <a:rPr lang="lv-LV" dirty="0"/>
              <a:t>(līdz 24.oktobrim</a:t>
            </a:r>
            <a:r>
              <a:rPr lang="lv-LV" dirty="0" smtClean="0"/>
              <a:t>).</a:t>
            </a:r>
            <a:endParaRPr lang="lv-LV" dirty="0"/>
          </a:p>
        </p:txBody>
      </p:sp>
    </p:spTree>
    <p:extLst>
      <p:ext uri="{BB962C8B-B14F-4D97-AF65-F5344CB8AC3E}">
        <p14:creationId xmlns:p14="http://schemas.microsoft.com/office/powerpoint/2010/main" val="34837167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lv-LV" b="1" dirty="0" smtClean="0"/>
              <a:t>Ekskursija kā pētnieciskā metode</a:t>
            </a:r>
            <a:endParaRPr lang="lv-LV" b="1" dirty="0"/>
          </a:p>
        </p:txBody>
      </p:sp>
      <p:graphicFrame>
        <p:nvGraphicFramePr>
          <p:cNvPr id="4" name="Satura vietturis 3"/>
          <p:cNvGraphicFramePr>
            <a:graphicFrameLocks noGrp="1"/>
          </p:cNvGraphicFramePr>
          <p:nvPr>
            <p:ph idx="1"/>
            <p:extLst>
              <p:ext uri="{D42A27DB-BD31-4B8C-83A1-F6EECF244321}">
                <p14:modId xmlns:p14="http://schemas.microsoft.com/office/powerpoint/2010/main" val="1419595168"/>
              </p:ext>
            </p:extLst>
          </p:nvPr>
        </p:nvGraphicFramePr>
        <p:xfrm>
          <a:off x="457200" y="1772815"/>
          <a:ext cx="8686800" cy="2859510"/>
        </p:xfrm>
        <a:graphic>
          <a:graphicData uri="http://schemas.openxmlformats.org/drawingml/2006/table">
            <a:tbl>
              <a:tblPr/>
              <a:tblGrid>
                <a:gridCol w="1466850"/>
                <a:gridCol w="1439863"/>
                <a:gridCol w="1819275"/>
                <a:gridCol w="1081087"/>
                <a:gridCol w="1212850"/>
                <a:gridCol w="1666875"/>
              </a:tblGrid>
              <a:tr h="819572">
                <a:tc>
                  <a:txBody>
                    <a:bodyPr/>
                    <a:lstStyle>
                      <a:lvl1pPr>
                        <a:spcBef>
                          <a:spcPct val="20000"/>
                        </a:spcBef>
                        <a:buFont typeface="Wingdings" pitchFamily="2" charset="2"/>
                        <a:defRPr sz="2000">
                          <a:solidFill>
                            <a:schemeClr val="tx1"/>
                          </a:solidFill>
                          <a:latin typeface="Arial" charset="0"/>
                        </a:defRPr>
                      </a:lvl1pPr>
                      <a:lvl2pPr>
                        <a:spcBef>
                          <a:spcPct val="20000"/>
                        </a:spcBef>
                        <a:buSzPct val="50000"/>
                        <a:buFont typeface="Wingdings 2" pitchFamily="18" charset="2"/>
                        <a:defRPr sz="2000">
                          <a:solidFill>
                            <a:schemeClr val="tx1"/>
                          </a:solidFill>
                          <a:latin typeface="Arial" charset="0"/>
                        </a:defRPr>
                      </a:lvl2pPr>
                      <a:lvl3pPr>
                        <a:spcBef>
                          <a:spcPct val="20000"/>
                        </a:spcBef>
                        <a:buFont typeface="Wingdings" pitchFamily="2" charset="2"/>
                        <a:defRPr sz="2000">
                          <a:solidFill>
                            <a:schemeClr val="tx1"/>
                          </a:solidFill>
                          <a:latin typeface="Arial" charset="0"/>
                        </a:defRPr>
                      </a:lvl3pPr>
                      <a:lvl4pPr>
                        <a:spcBef>
                          <a:spcPct val="20000"/>
                        </a:spcBef>
                        <a:buSzPct val="60000"/>
                        <a:buFont typeface="Wingdings 2" pitchFamily="18" charset="2"/>
                        <a:defRPr>
                          <a:solidFill>
                            <a:schemeClr val="tx1"/>
                          </a:solidFill>
                          <a:latin typeface="Arial" charset="0"/>
                        </a:defRPr>
                      </a:lvl4pPr>
                      <a:lvl5pPr>
                        <a:spcBef>
                          <a:spcPct val="20000"/>
                        </a:spcBef>
                        <a:buFont typeface="Wingdings" pitchFamily="2" charset="2"/>
                        <a:defRPr>
                          <a:solidFill>
                            <a:schemeClr val="tx1"/>
                          </a:solidFill>
                          <a:latin typeface="Arial" charset="0"/>
                        </a:defRPr>
                      </a:lvl5pPr>
                      <a:lvl6pPr fontAlgn="base">
                        <a:spcBef>
                          <a:spcPct val="20000"/>
                        </a:spcBef>
                        <a:spcAft>
                          <a:spcPct val="0"/>
                        </a:spcAft>
                        <a:buFont typeface="Wingdings" pitchFamily="2" charset="2"/>
                        <a:defRPr>
                          <a:solidFill>
                            <a:schemeClr val="tx1"/>
                          </a:solidFill>
                          <a:latin typeface="Arial" charset="0"/>
                        </a:defRPr>
                      </a:lvl6pPr>
                      <a:lvl7pPr fontAlgn="base">
                        <a:spcBef>
                          <a:spcPct val="20000"/>
                        </a:spcBef>
                        <a:spcAft>
                          <a:spcPct val="0"/>
                        </a:spcAft>
                        <a:buFont typeface="Wingdings" pitchFamily="2" charset="2"/>
                        <a:defRPr>
                          <a:solidFill>
                            <a:schemeClr val="tx1"/>
                          </a:solidFill>
                          <a:latin typeface="Arial" charset="0"/>
                        </a:defRPr>
                      </a:lvl7pPr>
                      <a:lvl8pPr fontAlgn="base">
                        <a:spcBef>
                          <a:spcPct val="20000"/>
                        </a:spcBef>
                        <a:spcAft>
                          <a:spcPct val="0"/>
                        </a:spcAft>
                        <a:buFont typeface="Wingdings" pitchFamily="2" charset="2"/>
                        <a:defRPr>
                          <a:solidFill>
                            <a:schemeClr val="tx1"/>
                          </a:solidFill>
                          <a:latin typeface="Arial" charset="0"/>
                        </a:defRPr>
                      </a:lvl8pPr>
                      <a:lvl9pPr fontAlgn="base">
                        <a:spcBef>
                          <a:spcPct val="20000"/>
                        </a:spcBef>
                        <a:spcAft>
                          <a:spcPct val="0"/>
                        </a:spcAft>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lv-LV" altLang="lv-LV" sz="1600" b="1" i="0" u="none" strike="noStrike" cap="none" normalizeH="0" baseline="0" dirty="0" smtClean="0">
                          <a:ln>
                            <a:noFill/>
                          </a:ln>
                          <a:solidFill>
                            <a:schemeClr val="tx1"/>
                          </a:solidFill>
                          <a:effectLst/>
                          <a:latin typeface="Arial" charset="0"/>
                        </a:rPr>
                        <a:t> Metode</a:t>
                      </a:r>
                      <a:endParaRPr kumimoji="0" lang="en-US" altLang="lv-LV" sz="1600" b="1" i="0" u="none" strike="noStrike" cap="none" normalizeH="0" baseline="0" dirty="0" smtClean="0">
                        <a:ln>
                          <a:noFill/>
                        </a:ln>
                        <a:solidFill>
                          <a:schemeClr val="tx1"/>
                        </a:solidFill>
                        <a:effectLst/>
                        <a:latin typeface="Arial"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lvl1pPr>
                        <a:spcBef>
                          <a:spcPct val="20000"/>
                        </a:spcBef>
                        <a:buFont typeface="Wingdings" pitchFamily="2" charset="2"/>
                        <a:defRPr sz="2000">
                          <a:solidFill>
                            <a:schemeClr val="tx1"/>
                          </a:solidFill>
                          <a:latin typeface="Arial" charset="0"/>
                        </a:defRPr>
                      </a:lvl1pPr>
                      <a:lvl2pPr>
                        <a:spcBef>
                          <a:spcPct val="20000"/>
                        </a:spcBef>
                        <a:buSzPct val="50000"/>
                        <a:buFont typeface="Wingdings 2" pitchFamily="18" charset="2"/>
                        <a:defRPr sz="2000">
                          <a:solidFill>
                            <a:schemeClr val="tx1"/>
                          </a:solidFill>
                          <a:latin typeface="Arial" charset="0"/>
                        </a:defRPr>
                      </a:lvl2pPr>
                      <a:lvl3pPr>
                        <a:spcBef>
                          <a:spcPct val="20000"/>
                        </a:spcBef>
                        <a:buFont typeface="Wingdings" pitchFamily="2" charset="2"/>
                        <a:defRPr sz="2000">
                          <a:solidFill>
                            <a:schemeClr val="tx1"/>
                          </a:solidFill>
                          <a:latin typeface="Arial" charset="0"/>
                        </a:defRPr>
                      </a:lvl3pPr>
                      <a:lvl4pPr>
                        <a:spcBef>
                          <a:spcPct val="20000"/>
                        </a:spcBef>
                        <a:buSzPct val="60000"/>
                        <a:buFont typeface="Wingdings 2" pitchFamily="18" charset="2"/>
                        <a:defRPr>
                          <a:solidFill>
                            <a:schemeClr val="tx1"/>
                          </a:solidFill>
                          <a:latin typeface="Arial" charset="0"/>
                        </a:defRPr>
                      </a:lvl4pPr>
                      <a:lvl5pPr>
                        <a:spcBef>
                          <a:spcPct val="20000"/>
                        </a:spcBef>
                        <a:buFont typeface="Wingdings" pitchFamily="2" charset="2"/>
                        <a:defRPr>
                          <a:solidFill>
                            <a:schemeClr val="tx1"/>
                          </a:solidFill>
                          <a:latin typeface="Arial" charset="0"/>
                        </a:defRPr>
                      </a:lvl5pPr>
                      <a:lvl6pPr fontAlgn="base">
                        <a:spcBef>
                          <a:spcPct val="20000"/>
                        </a:spcBef>
                        <a:spcAft>
                          <a:spcPct val="0"/>
                        </a:spcAft>
                        <a:buFont typeface="Wingdings" pitchFamily="2" charset="2"/>
                        <a:defRPr>
                          <a:solidFill>
                            <a:schemeClr val="tx1"/>
                          </a:solidFill>
                          <a:latin typeface="Arial" charset="0"/>
                        </a:defRPr>
                      </a:lvl6pPr>
                      <a:lvl7pPr fontAlgn="base">
                        <a:spcBef>
                          <a:spcPct val="20000"/>
                        </a:spcBef>
                        <a:spcAft>
                          <a:spcPct val="0"/>
                        </a:spcAft>
                        <a:buFont typeface="Wingdings" pitchFamily="2" charset="2"/>
                        <a:defRPr>
                          <a:solidFill>
                            <a:schemeClr val="tx1"/>
                          </a:solidFill>
                          <a:latin typeface="Arial" charset="0"/>
                        </a:defRPr>
                      </a:lvl7pPr>
                      <a:lvl8pPr fontAlgn="base">
                        <a:spcBef>
                          <a:spcPct val="20000"/>
                        </a:spcBef>
                        <a:spcAft>
                          <a:spcPct val="0"/>
                        </a:spcAft>
                        <a:buFont typeface="Wingdings" pitchFamily="2" charset="2"/>
                        <a:defRPr>
                          <a:solidFill>
                            <a:schemeClr val="tx1"/>
                          </a:solidFill>
                          <a:latin typeface="Arial" charset="0"/>
                        </a:defRPr>
                      </a:lvl8pPr>
                      <a:lvl9pPr fontAlgn="base">
                        <a:spcBef>
                          <a:spcPct val="20000"/>
                        </a:spcBef>
                        <a:spcAft>
                          <a:spcPct val="0"/>
                        </a:spcAft>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lv-LV" altLang="lv-LV" sz="1600" b="1" i="0" u="none" strike="noStrike" cap="none" normalizeH="0" baseline="0" dirty="0" smtClean="0">
                          <a:ln>
                            <a:noFill/>
                          </a:ln>
                          <a:solidFill>
                            <a:schemeClr val="tx1"/>
                          </a:solidFill>
                          <a:effectLst/>
                          <a:latin typeface="Arial" charset="0"/>
                        </a:rPr>
                        <a:t>Mērķis</a:t>
                      </a:r>
                      <a:endParaRPr kumimoji="0" lang="en-US" altLang="lv-LV" sz="1600" b="1" i="0" u="none" strike="noStrike" cap="none" normalizeH="0" baseline="0" dirty="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lvl1pPr>
                        <a:spcBef>
                          <a:spcPct val="20000"/>
                        </a:spcBef>
                        <a:buFont typeface="Wingdings" pitchFamily="2" charset="2"/>
                        <a:defRPr sz="2000">
                          <a:solidFill>
                            <a:schemeClr val="tx1"/>
                          </a:solidFill>
                          <a:latin typeface="Arial" charset="0"/>
                        </a:defRPr>
                      </a:lvl1pPr>
                      <a:lvl2pPr>
                        <a:spcBef>
                          <a:spcPct val="20000"/>
                        </a:spcBef>
                        <a:buSzPct val="50000"/>
                        <a:buFont typeface="Wingdings 2" pitchFamily="18" charset="2"/>
                        <a:defRPr sz="2000">
                          <a:solidFill>
                            <a:schemeClr val="tx1"/>
                          </a:solidFill>
                          <a:latin typeface="Arial" charset="0"/>
                        </a:defRPr>
                      </a:lvl2pPr>
                      <a:lvl3pPr>
                        <a:spcBef>
                          <a:spcPct val="20000"/>
                        </a:spcBef>
                        <a:buFont typeface="Wingdings" pitchFamily="2" charset="2"/>
                        <a:defRPr sz="2000">
                          <a:solidFill>
                            <a:schemeClr val="tx1"/>
                          </a:solidFill>
                          <a:latin typeface="Arial" charset="0"/>
                        </a:defRPr>
                      </a:lvl3pPr>
                      <a:lvl4pPr>
                        <a:spcBef>
                          <a:spcPct val="20000"/>
                        </a:spcBef>
                        <a:buSzPct val="60000"/>
                        <a:buFont typeface="Wingdings 2" pitchFamily="18" charset="2"/>
                        <a:defRPr>
                          <a:solidFill>
                            <a:schemeClr val="tx1"/>
                          </a:solidFill>
                          <a:latin typeface="Arial" charset="0"/>
                        </a:defRPr>
                      </a:lvl4pPr>
                      <a:lvl5pPr>
                        <a:spcBef>
                          <a:spcPct val="20000"/>
                        </a:spcBef>
                        <a:buFont typeface="Wingdings" pitchFamily="2" charset="2"/>
                        <a:defRPr>
                          <a:solidFill>
                            <a:schemeClr val="tx1"/>
                          </a:solidFill>
                          <a:latin typeface="Arial" charset="0"/>
                        </a:defRPr>
                      </a:lvl5pPr>
                      <a:lvl6pPr fontAlgn="base">
                        <a:spcBef>
                          <a:spcPct val="20000"/>
                        </a:spcBef>
                        <a:spcAft>
                          <a:spcPct val="0"/>
                        </a:spcAft>
                        <a:buFont typeface="Wingdings" pitchFamily="2" charset="2"/>
                        <a:defRPr>
                          <a:solidFill>
                            <a:schemeClr val="tx1"/>
                          </a:solidFill>
                          <a:latin typeface="Arial" charset="0"/>
                        </a:defRPr>
                      </a:lvl6pPr>
                      <a:lvl7pPr fontAlgn="base">
                        <a:spcBef>
                          <a:spcPct val="20000"/>
                        </a:spcBef>
                        <a:spcAft>
                          <a:spcPct val="0"/>
                        </a:spcAft>
                        <a:buFont typeface="Wingdings" pitchFamily="2" charset="2"/>
                        <a:defRPr>
                          <a:solidFill>
                            <a:schemeClr val="tx1"/>
                          </a:solidFill>
                          <a:latin typeface="Arial" charset="0"/>
                        </a:defRPr>
                      </a:lvl7pPr>
                      <a:lvl8pPr fontAlgn="base">
                        <a:spcBef>
                          <a:spcPct val="20000"/>
                        </a:spcBef>
                        <a:spcAft>
                          <a:spcPct val="0"/>
                        </a:spcAft>
                        <a:buFont typeface="Wingdings" pitchFamily="2" charset="2"/>
                        <a:defRPr>
                          <a:solidFill>
                            <a:schemeClr val="tx1"/>
                          </a:solidFill>
                          <a:latin typeface="Arial" charset="0"/>
                        </a:defRPr>
                      </a:lvl8pPr>
                      <a:lvl9pPr fontAlgn="base">
                        <a:spcBef>
                          <a:spcPct val="20000"/>
                        </a:spcBef>
                        <a:spcAft>
                          <a:spcPct val="0"/>
                        </a:spcAft>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lv-LV" altLang="lv-LV" sz="1600" b="1" i="0" u="none" strike="noStrike" cap="none" normalizeH="0" baseline="0" dirty="0" smtClean="0">
                          <a:ln>
                            <a:noFill/>
                          </a:ln>
                          <a:solidFill>
                            <a:schemeClr val="tx1"/>
                          </a:solidFill>
                          <a:effectLst/>
                          <a:latin typeface="Arial" charset="0"/>
                        </a:rPr>
                        <a:t>Uzdevumi</a:t>
                      </a:r>
                      <a:endParaRPr kumimoji="0" lang="en-US" altLang="lv-LV" sz="1600" b="1" i="0" u="none" strike="noStrike" cap="none" normalizeH="0" baseline="0" dirty="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lvl1pPr>
                        <a:spcBef>
                          <a:spcPct val="20000"/>
                        </a:spcBef>
                        <a:buFont typeface="Wingdings" pitchFamily="2" charset="2"/>
                        <a:defRPr sz="2000">
                          <a:solidFill>
                            <a:schemeClr val="tx1"/>
                          </a:solidFill>
                          <a:latin typeface="Arial" charset="0"/>
                        </a:defRPr>
                      </a:lvl1pPr>
                      <a:lvl2pPr>
                        <a:spcBef>
                          <a:spcPct val="20000"/>
                        </a:spcBef>
                        <a:buSzPct val="50000"/>
                        <a:buFont typeface="Wingdings 2" pitchFamily="18" charset="2"/>
                        <a:defRPr sz="2000">
                          <a:solidFill>
                            <a:schemeClr val="tx1"/>
                          </a:solidFill>
                          <a:latin typeface="Arial" charset="0"/>
                        </a:defRPr>
                      </a:lvl2pPr>
                      <a:lvl3pPr>
                        <a:spcBef>
                          <a:spcPct val="20000"/>
                        </a:spcBef>
                        <a:buFont typeface="Wingdings" pitchFamily="2" charset="2"/>
                        <a:defRPr sz="2000">
                          <a:solidFill>
                            <a:schemeClr val="tx1"/>
                          </a:solidFill>
                          <a:latin typeface="Arial" charset="0"/>
                        </a:defRPr>
                      </a:lvl3pPr>
                      <a:lvl4pPr>
                        <a:spcBef>
                          <a:spcPct val="20000"/>
                        </a:spcBef>
                        <a:buSzPct val="60000"/>
                        <a:buFont typeface="Wingdings 2" pitchFamily="18" charset="2"/>
                        <a:defRPr>
                          <a:solidFill>
                            <a:schemeClr val="tx1"/>
                          </a:solidFill>
                          <a:latin typeface="Arial" charset="0"/>
                        </a:defRPr>
                      </a:lvl4pPr>
                      <a:lvl5pPr>
                        <a:spcBef>
                          <a:spcPct val="20000"/>
                        </a:spcBef>
                        <a:buFont typeface="Wingdings" pitchFamily="2" charset="2"/>
                        <a:defRPr>
                          <a:solidFill>
                            <a:schemeClr val="tx1"/>
                          </a:solidFill>
                          <a:latin typeface="Arial" charset="0"/>
                        </a:defRPr>
                      </a:lvl5pPr>
                      <a:lvl6pPr fontAlgn="base">
                        <a:spcBef>
                          <a:spcPct val="20000"/>
                        </a:spcBef>
                        <a:spcAft>
                          <a:spcPct val="0"/>
                        </a:spcAft>
                        <a:buFont typeface="Wingdings" pitchFamily="2" charset="2"/>
                        <a:defRPr>
                          <a:solidFill>
                            <a:schemeClr val="tx1"/>
                          </a:solidFill>
                          <a:latin typeface="Arial" charset="0"/>
                        </a:defRPr>
                      </a:lvl6pPr>
                      <a:lvl7pPr fontAlgn="base">
                        <a:spcBef>
                          <a:spcPct val="20000"/>
                        </a:spcBef>
                        <a:spcAft>
                          <a:spcPct val="0"/>
                        </a:spcAft>
                        <a:buFont typeface="Wingdings" pitchFamily="2" charset="2"/>
                        <a:defRPr>
                          <a:solidFill>
                            <a:schemeClr val="tx1"/>
                          </a:solidFill>
                          <a:latin typeface="Arial" charset="0"/>
                        </a:defRPr>
                      </a:lvl7pPr>
                      <a:lvl8pPr fontAlgn="base">
                        <a:spcBef>
                          <a:spcPct val="20000"/>
                        </a:spcBef>
                        <a:spcAft>
                          <a:spcPct val="0"/>
                        </a:spcAft>
                        <a:buFont typeface="Wingdings" pitchFamily="2" charset="2"/>
                        <a:defRPr>
                          <a:solidFill>
                            <a:schemeClr val="tx1"/>
                          </a:solidFill>
                          <a:latin typeface="Arial" charset="0"/>
                        </a:defRPr>
                      </a:lvl8pPr>
                      <a:lvl9pPr fontAlgn="base">
                        <a:spcBef>
                          <a:spcPct val="20000"/>
                        </a:spcBef>
                        <a:spcAft>
                          <a:spcPct val="0"/>
                        </a:spcAft>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lv-LV" altLang="lv-LV" sz="1600" b="1" i="0" u="none" strike="noStrike" cap="none" normalizeH="0" baseline="0" dirty="0" err="1" smtClean="0">
                          <a:ln>
                            <a:noFill/>
                          </a:ln>
                          <a:solidFill>
                            <a:schemeClr val="tx1"/>
                          </a:solidFill>
                          <a:effectLst/>
                          <a:latin typeface="Arial" charset="0"/>
                        </a:rPr>
                        <a:t>Dalībnie-</a:t>
                      </a:r>
                      <a:endParaRPr kumimoji="0" lang="lv-LV" altLang="lv-LV" sz="1600" b="1" i="0" u="none" strike="noStrike" cap="none" normalizeH="0" baseline="0" dirty="0" smtClean="0">
                        <a:ln>
                          <a:noFill/>
                        </a:ln>
                        <a:solidFill>
                          <a:schemeClr val="tx1"/>
                        </a:solidFill>
                        <a:effectLst/>
                        <a:latin typeface="Arial" charset="0"/>
                      </a:endParaRPr>
                    </a:p>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lv-LV" altLang="lv-LV" sz="1600" b="1" i="0" u="none" strike="noStrike" cap="none" normalizeH="0" baseline="0" dirty="0" err="1" smtClean="0">
                          <a:ln>
                            <a:noFill/>
                          </a:ln>
                          <a:solidFill>
                            <a:schemeClr val="tx1"/>
                          </a:solidFill>
                          <a:effectLst/>
                          <a:latin typeface="Arial" charset="0"/>
                        </a:rPr>
                        <a:t>ku</a:t>
                      </a:r>
                      <a:r>
                        <a:rPr kumimoji="0" lang="lv-LV" altLang="lv-LV" sz="1600" b="1" i="0" u="none" strike="noStrike" cap="none" normalizeH="0" baseline="0" dirty="0" smtClean="0">
                          <a:ln>
                            <a:noFill/>
                          </a:ln>
                          <a:solidFill>
                            <a:schemeClr val="tx1"/>
                          </a:solidFill>
                          <a:effectLst/>
                          <a:latin typeface="Arial" charset="0"/>
                        </a:rPr>
                        <a:t> skaits</a:t>
                      </a:r>
                      <a:endParaRPr kumimoji="0" lang="en-US" altLang="lv-LV" sz="1600" b="1" i="0" u="none" strike="noStrike" cap="none" normalizeH="0" baseline="0" dirty="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lvl1pPr>
                        <a:spcBef>
                          <a:spcPct val="20000"/>
                        </a:spcBef>
                        <a:buFont typeface="Wingdings" pitchFamily="2" charset="2"/>
                        <a:defRPr sz="2000">
                          <a:solidFill>
                            <a:schemeClr val="tx1"/>
                          </a:solidFill>
                          <a:latin typeface="Arial" charset="0"/>
                        </a:defRPr>
                      </a:lvl1pPr>
                      <a:lvl2pPr>
                        <a:spcBef>
                          <a:spcPct val="20000"/>
                        </a:spcBef>
                        <a:buSzPct val="50000"/>
                        <a:buFont typeface="Wingdings 2" pitchFamily="18" charset="2"/>
                        <a:defRPr sz="2000">
                          <a:solidFill>
                            <a:schemeClr val="tx1"/>
                          </a:solidFill>
                          <a:latin typeface="Arial" charset="0"/>
                        </a:defRPr>
                      </a:lvl2pPr>
                      <a:lvl3pPr>
                        <a:spcBef>
                          <a:spcPct val="20000"/>
                        </a:spcBef>
                        <a:buFont typeface="Wingdings" pitchFamily="2" charset="2"/>
                        <a:defRPr sz="2000">
                          <a:solidFill>
                            <a:schemeClr val="tx1"/>
                          </a:solidFill>
                          <a:latin typeface="Arial" charset="0"/>
                        </a:defRPr>
                      </a:lvl3pPr>
                      <a:lvl4pPr>
                        <a:spcBef>
                          <a:spcPct val="20000"/>
                        </a:spcBef>
                        <a:buSzPct val="60000"/>
                        <a:buFont typeface="Wingdings 2" pitchFamily="18" charset="2"/>
                        <a:defRPr>
                          <a:solidFill>
                            <a:schemeClr val="tx1"/>
                          </a:solidFill>
                          <a:latin typeface="Arial" charset="0"/>
                        </a:defRPr>
                      </a:lvl4pPr>
                      <a:lvl5pPr>
                        <a:spcBef>
                          <a:spcPct val="20000"/>
                        </a:spcBef>
                        <a:buFont typeface="Wingdings" pitchFamily="2" charset="2"/>
                        <a:defRPr>
                          <a:solidFill>
                            <a:schemeClr val="tx1"/>
                          </a:solidFill>
                          <a:latin typeface="Arial" charset="0"/>
                        </a:defRPr>
                      </a:lvl5pPr>
                      <a:lvl6pPr fontAlgn="base">
                        <a:spcBef>
                          <a:spcPct val="20000"/>
                        </a:spcBef>
                        <a:spcAft>
                          <a:spcPct val="0"/>
                        </a:spcAft>
                        <a:buFont typeface="Wingdings" pitchFamily="2" charset="2"/>
                        <a:defRPr>
                          <a:solidFill>
                            <a:schemeClr val="tx1"/>
                          </a:solidFill>
                          <a:latin typeface="Arial" charset="0"/>
                        </a:defRPr>
                      </a:lvl6pPr>
                      <a:lvl7pPr fontAlgn="base">
                        <a:spcBef>
                          <a:spcPct val="20000"/>
                        </a:spcBef>
                        <a:spcAft>
                          <a:spcPct val="0"/>
                        </a:spcAft>
                        <a:buFont typeface="Wingdings" pitchFamily="2" charset="2"/>
                        <a:defRPr>
                          <a:solidFill>
                            <a:schemeClr val="tx1"/>
                          </a:solidFill>
                          <a:latin typeface="Arial" charset="0"/>
                        </a:defRPr>
                      </a:lvl7pPr>
                      <a:lvl8pPr fontAlgn="base">
                        <a:spcBef>
                          <a:spcPct val="20000"/>
                        </a:spcBef>
                        <a:spcAft>
                          <a:spcPct val="0"/>
                        </a:spcAft>
                        <a:buFont typeface="Wingdings" pitchFamily="2" charset="2"/>
                        <a:defRPr>
                          <a:solidFill>
                            <a:schemeClr val="tx1"/>
                          </a:solidFill>
                          <a:latin typeface="Arial" charset="0"/>
                        </a:defRPr>
                      </a:lvl8pPr>
                      <a:lvl9pPr fontAlgn="base">
                        <a:spcBef>
                          <a:spcPct val="20000"/>
                        </a:spcBef>
                        <a:spcAft>
                          <a:spcPct val="0"/>
                        </a:spcAft>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lv-LV" altLang="lv-LV" sz="1600" b="1" i="0" u="none" strike="noStrike" cap="none" normalizeH="0" baseline="0" dirty="0" smtClean="0">
                          <a:ln>
                            <a:noFill/>
                          </a:ln>
                          <a:solidFill>
                            <a:schemeClr val="tx1"/>
                          </a:solidFill>
                          <a:effectLst/>
                          <a:latin typeface="Arial" charset="0"/>
                        </a:rPr>
                        <a:t>Laiks</a:t>
                      </a:r>
                      <a:endParaRPr kumimoji="0" lang="en-US" altLang="lv-LV" sz="1600" b="1" i="0" u="none" strike="noStrike" cap="none" normalizeH="0" baseline="0" dirty="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lvl1pPr>
                        <a:spcBef>
                          <a:spcPct val="20000"/>
                        </a:spcBef>
                        <a:buFont typeface="Wingdings" pitchFamily="2" charset="2"/>
                        <a:defRPr sz="2000">
                          <a:solidFill>
                            <a:schemeClr val="tx1"/>
                          </a:solidFill>
                          <a:latin typeface="Arial" charset="0"/>
                        </a:defRPr>
                      </a:lvl1pPr>
                      <a:lvl2pPr>
                        <a:spcBef>
                          <a:spcPct val="20000"/>
                        </a:spcBef>
                        <a:buSzPct val="50000"/>
                        <a:buFont typeface="Wingdings 2" pitchFamily="18" charset="2"/>
                        <a:defRPr sz="2000">
                          <a:solidFill>
                            <a:schemeClr val="tx1"/>
                          </a:solidFill>
                          <a:latin typeface="Arial" charset="0"/>
                        </a:defRPr>
                      </a:lvl2pPr>
                      <a:lvl3pPr>
                        <a:spcBef>
                          <a:spcPct val="20000"/>
                        </a:spcBef>
                        <a:buFont typeface="Wingdings" pitchFamily="2" charset="2"/>
                        <a:defRPr sz="2000">
                          <a:solidFill>
                            <a:schemeClr val="tx1"/>
                          </a:solidFill>
                          <a:latin typeface="Arial" charset="0"/>
                        </a:defRPr>
                      </a:lvl3pPr>
                      <a:lvl4pPr>
                        <a:spcBef>
                          <a:spcPct val="20000"/>
                        </a:spcBef>
                        <a:buSzPct val="60000"/>
                        <a:buFont typeface="Wingdings 2" pitchFamily="18" charset="2"/>
                        <a:defRPr>
                          <a:solidFill>
                            <a:schemeClr val="tx1"/>
                          </a:solidFill>
                          <a:latin typeface="Arial" charset="0"/>
                        </a:defRPr>
                      </a:lvl4pPr>
                      <a:lvl5pPr>
                        <a:spcBef>
                          <a:spcPct val="20000"/>
                        </a:spcBef>
                        <a:buFont typeface="Wingdings" pitchFamily="2" charset="2"/>
                        <a:defRPr>
                          <a:solidFill>
                            <a:schemeClr val="tx1"/>
                          </a:solidFill>
                          <a:latin typeface="Arial" charset="0"/>
                        </a:defRPr>
                      </a:lvl5pPr>
                      <a:lvl6pPr fontAlgn="base">
                        <a:spcBef>
                          <a:spcPct val="20000"/>
                        </a:spcBef>
                        <a:spcAft>
                          <a:spcPct val="0"/>
                        </a:spcAft>
                        <a:buFont typeface="Wingdings" pitchFamily="2" charset="2"/>
                        <a:defRPr>
                          <a:solidFill>
                            <a:schemeClr val="tx1"/>
                          </a:solidFill>
                          <a:latin typeface="Arial" charset="0"/>
                        </a:defRPr>
                      </a:lvl6pPr>
                      <a:lvl7pPr fontAlgn="base">
                        <a:spcBef>
                          <a:spcPct val="20000"/>
                        </a:spcBef>
                        <a:spcAft>
                          <a:spcPct val="0"/>
                        </a:spcAft>
                        <a:buFont typeface="Wingdings" pitchFamily="2" charset="2"/>
                        <a:defRPr>
                          <a:solidFill>
                            <a:schemeClr val="tx1"/>
                          </a:solidFill>
                          <a:latin typeface="Arial" charset="0"/>
                        </a:defRPr>
                      </a:lvl7pPr>
                      <a:lvl8pPr fontAlgn="base">
                        <a:spcBef>
                          <a:spcPct val="20000"/>
                        </a:spcBef>
                        <a:spcAft>
                          <a:spcPct val="0"/>
                        </a:spcAft>
                        <a:buFont typeface="Wingdings" pitchFamily="2" charset="2"/>
                        <a:defRPr>
                          <a:solidFill>
                            <a:schemeClr val="tx1"/>
                          </a:solidFill>
                          <a:latin typeface="Arial" charset="0"/>
                        </a:defRPr>
                      </a:lvl8pPr>
                      <a:lvl9pPr fontAlgn="base">
                        <a:spcBef>
                          <a:spcPct val="20000"/>
                        </a:spcBef>
                        <a:spcAft>
                          <a:spcPct val="0"/>
                        </a:spcAft>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lv-LV" altLang="lv-LV" sz="1600" b="1" i="0" u="none" strike="noStrike" cap="none" normalizeH="0" baseline="0" smtClean="0">
                          <a:ln>
                            <a:noFill/>
                          </a:ln>
                          <a:solidFill>
                            <a:schemeClr val="tx1"/>
                          </a:solidFill>
                          <a:effectLst/>
                          <a:latin typeface="Arial" charset="0"/>
                        </a:rPr>
                        <a:t>Ieteikumi</a:t>
                      </a:r>
                      <a:endParaRPr kumimoji="0" lang="en-US" altLang="lv-LV" sz="1600" b="1" i="0" u="none" strike="noStrike" cap="none" normalizeH="0" baseline="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r>
              <a:tr h="2039938">
                <a:tc>
                  <a:txBody>
                    <a:bodyPr/>
                    <a:lstStyle>
                      <a:lvl1pPr>
                        <a:spcBef>
                          <a:spcPct val="20000"/>
                        </a:spcBef>
                        <a:buFont typeface="Wingdings" pitchFamily="2" charset="2"/>
                        <a:defRPr sz="2000">
                          <a:solidFill>
                            <a:schemeClr val="tx1"/>
                          </a:solidFill>
                          <a:latin typeface="Arial" charset="0"/>
                        </a:defRPr>
                      </a:lvl1pPr>
                      <a:lvl2pPr>
                        <a:spcBef>
                          <a:spcPct val="20000"/>
                        </a:spcBef>
                        <a:buSzPct val="50000"/>
                        <a:buFont typeface="Wingdings 2" pitchFamily="18" charset="2"/>
                        <a:defRPr sz="2000">
                          <a:solidFill>
                            <a:schemeClr val="tx1"/>
                          </a:solidFill>
                          <a:latin typeface="Arial" charset="0"/>
                        </a:defRPr>
                      </a:lvl2pPr>
                      <a:lvl3pPr>
                        <a:spcBef>
                          <a:spcPct val="20000"/>
                        </a:spcBef>
                        <a:buFont typeface="Wingdings" pitchFamily="2" charset="2"/>
                        <a:defRPr sz="2000">
                          <a:solidFill>
                            <a:schemeClr val="tx1"/>
                          </a:solidFill>
                          <a:latin typeface="Arial" charset="0"/>
                        </a:defRPr>
                      </a:lvl3pPr>
                      <a:lvl4pPr>
                        <a:spcBef>
                          <a:spcPct val="20000"/>
                        </a:spcBef>
                        <a:buSzPct val="60000"/>
                        <a:buFont typeface="Wingdings 2" pitchFamily="18" charset="2"/>
                        <a:defRPr>
                          <a:solidFill>
                            <a:schemeClr val="tx1"/>
                          </a:solidFill>
                          <a:latin typeface="Arial" charset="0"/>
                        </a:defRPr>
                      </a:lvl4pPr>
                      <a:lvl5pPr>
                        <a:spcBef>
                          <a:spcPct val="20000"/>
                        </a:spcBef>
                        <a:buFont typeface="Wingdings" pitchFamily="2" charset="2"/>
                        <a:defRPr>
                          <a:solidFill>
                            <a:schemeClr val="tx1"/>
                          </a:solidFill>
                          <a:latin typeface="Arial" charset="0"/>
                        </a:defRPr>
                      </a:lvl5pPr>
                      <a:lvl6pPr fontAlgn="base">
                        <a:spcBef>
                          <a:spcPct val="20000"/>
                        </a:spcBef>
                        <a:spcAft>
                          <a:spcPct val="0"/>
                        </a:spcAft>
                        <a:buFont typeface="Wingdings" pitchFamily="2" charset="2"/>
                        <a:defRPr>
                          <a:solidFill>
                            <a:schemeClr val="tx1"/>
                          </a:solidFill>
                          <a:latin typeface="Arial" charset="0"/>
                        </a:defRPr>
                      </a:lvl6pPr>
                      <a:lvl7pPr fontAlgn="base">
                        <a:spcBef>
                          <a:spcPct val="20000"/>
                        </a:spcBef>
                        <a:spcAft>
                          <a:spcPct val="0"/>
                        </a:spcAft>
                        <a:buFont typeface="Wingdings" pitchFamily="2" charset="2"/>
                        <a:defRPr>
                          <a:solidFill>
                            <a:schemeClr val="tx1"/>
                          </a:solidFill>
                          <a:latin typeface="Arial" charset="0"/>
                        </a:defRPr>
                      </a:lvl7pPr>
                      <a:lvl8pPr fontAlgn="base">
                        <a:spcBef>
                          <a:spcPct val="20000"/>
                        </a:spcBef>
                        <a:spcAft>
                          <a:spcPct val="0"/>
                        </a:spcAft>
                        <a:buFont typeface="Wingdings" pitchFamily="2" charset="2"/>
                        <a:defRPr>
                          <a:solidFill>
                            <a:schemeClr val="tx1"/>
                          </a:solidFill>
                          <a:latin typeface="Arial" charset="0"/>
                        </a:defRPr>
                      </a:lvl8pPr>
                      <a:lvl9pPr fontAlgn="base">
                        <a:spcBef>
                          <a:spcPct val="20000"/>
                        </a:spcBef>
                        <a:spcAft>
                          <a:spcPct val="0"/>
                        </a:spcAft>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lv-LV" altLang="lv-LV" sz="1400" b="1" i="0" u="none" strike="noStrike" cap="none" normalizeH="0" baseline="0" dirty="0" smtClean="0">
                          <a:ln>
                            <a:noFill/>
                          </a:ln>
                          <a:solidFill>
                            <a:schemeClr val="tx1"/>
                          </a:solidFill>
                          <a:effectLst/>
                          <a:latin typeface="Arial" charset="0"/>
                        </a:rPr>
                        <a:t>EKSKURSIJA</a:t>
                      </a:r>
                      <a:endParaRPr kumimoji="0" lang="en-US" altLang="lv-LV" sz="1400" b="1" i="0" u="none" strike="noStrike" cap="none" normalizeH="0" baseline="0" dirty="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Wingdings" pitchFamily="2" charset="2"/>
                        <a:defRPr sz="2000">
                          <a:solidFill>
                            <a:schemeClr val="tx1"/>
                          </a:solidFill>
                          <a:latin typeface="Arial" charset="0"/>
                        </a:defRPr>
                      </a:lvl1pPr>
                      <a:lvl2pPr>
                        <a:spcBef>
                          <a:spcPct val="20000"/>
                        </a:spcBef>
                        <a:buSzPct val="50000"/>
                        <a:buFont typeface="Wingdings 2" pitchFamily="18" charset="2"/>
                        <a:defRPr sz="2000">
                          <a:solidFill>
                            <a:schemeClr val="tx1"/>
                          </a:solidFill>
                          <a:latin typeface="Arial" charset="0"/>
                        </a:defRPr>
                      </a:lvl2pPr>
                      <a:lvl3pPr>
                        <a:spcBef>
                          <a:spcPct val="20000"/>
                        </a:spcBef>
                        <a:buFont typeface="Wingdings" pitchFamily="2" charset="2"/>
                        <a:defRPr sz="2000">
                          <a:solidFill>
                            <a:schemeClr val="tx1"/>
                          </a:solidFill>
                          <a:latin typeface="Arial" charset="0"/>
                        </a:defRPr>
                      </a:lvl3pPr>
                      <a:lvl4pPr>
                        <a:spcBef>
                          <a:spcPct val="20000"/>
                        </a:spcBef>
                        <a:buSzPct val="60000"/>
                        <a:buFont typeface="Wingdings 2" pitchFamily="18" charset="2"/>
                        <a:defRPr>
                          <a:solidFill>
                            <a:schemeClr val="tx1"/>
                          </a:solidFill>
                          <a:latin typeface="Arial" charset="0"/>
                        </a:defRPr>
                      </a:lvl4pPr>
                      <a:lvl5pPr>
                        <a:spcBef>
                          <a:spcPct val="20000"/>
                        </a:spcBef>
                        <a:buFont typeface="Wingdings" pitchFamily="2" charset="2"/>
                        <a:defRPr>
                          <a:solidFill>
                            <a:schemeClr val="tx1"/>
                          </a:solidFill>
                          <a:latin typeface="Arial" charset="0"/>
                        </a:defRPr>
                      </a:lvl5pPr>
                      <a:lvl6pPr fontAlgn="base">
                        <a:spcBef>
                          <a:spcPct val="20000"/>
                        </a:spcBef>
                        <a:spcAft>
                          <a:spcPct val="0"/>
                        </a:spcAft>
                        <a:buFont typeface="Wingdings" pitchFamily="2" charset="2"/>
                        <a:defRPr>
                          <a:solidFill>
                            <a:schemeClr val="tx1"/>
                          </a:solidFill>
                          <a:latin typeface="Arial" charset="0"/>
                        </a:defRPr>
                      </a:lvl6pPr>
                      <a:lvl7pPr fontAlgn="base">
                        <a:spcBef>
                          <a:spcPct val="20000"/>
                        </a:spcBef>
                        <a:spcAft>
                          <a:spcPct val="0"/>
                        </a:spcAft>
                        <a:buFont typeface="Wingdings" pitchFamily="2" charset="2"/>
                        <a:defRPr>
                          <a:solidFill>
                            <a:schemeClr val="tx1"/>
                          </a:solidFill>
                          <a:latin typeface="Arial" charset="0"/>
                        </a:defRPr>
                      </a:lvl7pPr>
                      <a:lvl8pPr fontAlgn="base">
                        <a:spcBef>
                          <a:spcPct val="20000"/>
                        </a:spcBef>
                        <a:spcAft>
                          <a:spcPct val="0"/>
                        </a:spcAft>
                        <a:buFont typeface="Wingdings" pitchFamily="2" charset="2"/>
                        <a:defRPr>
                          <a:solidFill>
                            <a:schemeClr val="tx1"/>
                          </a:solidFill>
                          <a:latin typeface="Arial" charset="0"/>
                        </a:defRPr>
                      </a:lvl8pPr>
                      <a:lvl9pPr fontAlgn="base">
                        <a:spcBef>
                          <a:spcPct val="20000"/>
                        </a:spcBef>
                        <a:spcAft>
                          <a:spcPct val="0"/>
                        </a:spcAft>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lv-LV" altLang="lv-LV" sz="1400" b="1" i="0" u="none" strike="noStrike" cap="none" normalizeH="0" baseline="0" smtClean="0">
                          <a:ln>
                            <a:noFill/>
                          </a:ln>
                          <a:solidFill>
                            <a:schemeClr val="tx1"/>
                          </a:solidFill>
                          <a:effectLst/>
                          <a:latin typeface="Arial" charset="0"/>
                        </a:rPr>
                        <a:t>realitātes saikne ar teoriju</a:t>
                      </a:r>
                      <a:endParaRPr kumimoji="0" lang="en-US" altLang="lv-LV" sz="1400" b="1"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92075" indent="-92075">
                        <a:spcBef>
                          <a:spcPct val="20000"/>
                        </a:spcBef>
                        <a:buFont typeface="Wingdings" pitchFamily="2" charset="2"/>
                        <a:defRPr sz="2000">
                          <a:solidFill>
                            <a:schemeClr val="tx1"/>
                          </a:solidFill>
                          <a:latin typeface="Arial" charset="0"/>
                        </a:defRPr>
                      </a:lvl1pPr>
                      <a:lvl2pPr>
                        <a:spcBef>
                          <a:spcPct val="20000"/>
                        </a:spcBef>
                        <a:buSzPct val="50000"/>
                        <a:buFont typeface="Wingdings 2" pitchFamily="18" charset="2"/>
                        <a:defRPr sz="2000">
                          <a:solidFill>
                            <a:schemeClr val="tx1"/>
                          </a:solidFill>
                          <a:latin typeface="Arial" charset="0"/>
                        </a:defRPr>
                      </a:lvl2pPr>
                      <a:lvl3pPr>
                        <a:spcBef>
                          <a:spcPct val="20000"/>
                        </a:spcBef>
                        <a:buFont typeface="Wingdings" pitchFamily="2" charset="2"/>
                        <a:defRPr sz="2000">
                          <a:solidFill>
                            <a:schemeClr val="tx1"/>
                          </a:solidFill>
                          <a:latin typeface="Arial" charset="0"/>
                        </a:defRPr>
                      </a:lvl3pPr>
                      <a:lvl4pPr>
                        <a:spcBef>
                          <a:spcPct val="20000"/>
                        </a:spcBef>
                        <a:buSzPct val="60000"/>
                        <a:buFont typeface="Wingdings 2" pitchFamily="18" charset="2"/>
                        <a:defRPr>
                          <a:solidFill>
                            <a:schemeClr val="tx1"/>
                          </a:solidFill>
                          <a:latin typeface="Arial" charset="0"/>
                        </a:defRPr>
                      </a:lvl4pPr>
                      <a:lvl5pPr>
                        <a:spcBef>
                          <a:spcPct val="20000"/>
                        </a:spcBef>
                        <a:buFont typeface="Wingdings" pitchFamily="2" charset="2"/>
                        <a:defRPr>
                          <a:solidFill>
                            <a:schemeClr val="tx1"/>
                          </a:solidFill>
                          <a:latin typeface="Arial" charset="0"/>
                        </a:defRPr>
                      </a:lvl5pPr>
                      <a:lvl6pPr fontAlgn="base">
                        <a:spcBef>
                          <a:spcPct val="20000"/>
                        </a:spcBef>
                        <a:spcAft>
                          <a:spcPct val="0"/>
                        </a:spcAft>
                        <a:buFont typeface="Wingdings" pitchFamily="2" charset="2"/>
                        <a:defRPr>
                          <a:solidFill>
                            <a:schemeClr val="tx1"/>
                          </a:solidFill>
                          <a:latin typeface="Arial" charset="0"/>
                        </a:defRPr>
                      </a:lvl6pPr>
                      <a:lvl7pPr fontAlgn="base">
                        <a:spcBef>
                          <a:spcPct val="20000"/>
                        </a:spcBef>
                        <a:spcAft>
                          <a:spcPct val="0"/>
                        </a:spcAft>
                        <a:buFont typeface="Wingdings" pitchFamily="2" charset="2"/>
                        <a:defRPr>
                          <a:solidFill>
                            <a:schemeClr val="tx1"/>
                          </a:solidFill>
                          <a:latin typeface="Arial" charset="0"/>
                        </a:defRPr>
                      </a:lvl7pPr>
                      <a:lvl8pPr fontAlgn="base">
                        <a:spcBef>
                          <a:spcPct val="20000"/>
                        </a:spcBef>
                        <a:spcAft>
                          <a:spcPct val="0"/>
                        </a:spcAft>
                        <a:buFont typeface="Wingdings" pitchFamily="2" charset="2"/>
                        <a:defRPr>
                          <a:solidFill>
                            <a:schemeClr val="tx1"/>
                          </a:solidFill>
                          <a:latin typeface="Arial" charset="0"/>
                        </a:defRPr>
                      </a:lvl8pPr>
                      <a:lvl9pPr fontAlgn="base">
                        <a:spcBef>
                          <a:spcPct val="20000"/>
                        </a:spcBef>
                        <a:spcAft>
                          <a:spcPct val="0"/>
                        </a:spcAft>
                        <a:buFont typeface="Wingdings" pitchFamily="2" charset="2"/>
                        <a:defRPr>
                          <a:solidFill>
                            <a:schemeClr val="tx1"/>
                          </a:solidFill>
                          <a:latin typeface="Arial" charset="0"/>
                        </a:defRPr>
                      </a:lvl9pPr>
                    </a:lstStyle>
                    <a:p>
                      <a:pPr marL="92075" marR="0" lvl="0" indent="-92075" algn="l" defTabSz="914400" rtl="0" eaLnBrk="1" fontAlgn="base" latinLnBrk="0" hangingPunct="1">
                        <a:lnSpc>
                          <a:spcPct val="100000"/>
                        </a:lnSpc>
                        <a:spcBef>
                          <a:spcPct val="20000"/>
                        </a:spcBef>
                        <a:spcAft>
                          <a:spcPct val="0"/>
                        </a:spcAft>
                        <a:buClrTx/>
                        <a:buSzTx/>
                        <a:buFont typeface="Wingdings" pitchFamily="2" charset="2"/>
                        <a:buChar char="§"/>
                        <a:tabLst/>
                      </a:pPr>
                      <a:r>
                        <a:rPr kumimoji="0" lang="lv-LV" altLang="lv-LV" sz="1400" b="1" i="0" u="none" strike="noStrike" cap="none" normalizeH="0" baseline="0" smtClean="0">
                          <a:ln>
                            <a:noFill/>
                          </a:ln>
                          <a:solidFill>
                            <a:schemeClr val="tx1"/>
                          </a:solidFill>
                          <a:effectLst/>
                          <a:latin typeface="Arial" charset="0"/>
                        </a:rPr>
                        <a:t>interese par reālo situāciju</a:t>
                      </a:r>
                    </a:p>
                    <a:p>
                      <a:pPr marL="92075" marR="0" lvl="0" indent="-92075" algn="l" defTabSz="914400" rtl="0" eaLnBrk="1" fontAlgn="base" latinLnBrk="0" hangingPunct="1">
                        <a:lnSpc>
                          <a:spcPct val="100000"/>
                        </a:lnSpc>
                        <a:spcBef>
                          <a:spcPct val="20000"/>
                        </a:spcBef>
                        <a:spcAft>
                          <a:spcPct val="0"/>
                        </a:spcAft>
                        <a:buClrTx/>
                        <a:buSzTx/>
                        <a:buFont typeface="Wingdings" pitchFamily="2" charset="2"/>
                        <a:buChar char="§"/>
                        <a:tabLst/>
                      </a:pPr>
                      <a:r>
                        <a:rPr kumimoji="0" lang="lv-LV" altLang="lv-LV" sz="1400" b="1" i="0" u="none" strike="noStrike" cap="none" normalizeH="0" baseline="0" smtClean="0">
                          <a:ln>
                            <a:noFill/>
                          </a:ln>
                          <a:solidFill>
                            <a:schemeClr val="tx1"/>
                          </a:solidFill>
                          <a:effectLst/>
                          <a:latin typeface="Arial" charset="0"/>
                        </a:rPr>
                        <a:t>diskusija par praktisko situāciju</a:t>
                      </a:r>
                      <a:endParaRPr kumimoji="0" lang="en-US" altLang="lv-LV" sz="1400" b="1"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Wingdings" pitchFamily="2" charset="2"/>
                        <a:defRPr sz="2000">
                          <a:solidFill>
                            <a:schemeClr val="tx1"/>
                          </a:solidFill>
                          <a:latin typeface="Arial" charset="0"/>
                        </a:defRPr>
                      </a:lvl1pPr>
                      <a:lvl2pPr>
                        <a:spcBef>
                          <a:spcPct val="20000"/>
                        </a:spcBef>
                        <a:buSzPct val="50000"/>
                        <a:buFont typeface="Wingdings 2" pitchFamily="18" charset="2"/>
                        <a:defRPr sz="2000">
                          <a:solidFill>
                            <a:schemeClr val="tx1"/>
                          </a:solidFill>
                          <a:latin typeface="Arial" charset="0"/>
                        </a:defRPr>
                      </a:lvl2pPr>
                      <a:lvl3pPr>
                        <a:spcBef>
                          <a:spcPct val="20000"/>
                        </a:spcBef>
                        <a:buFont typeface="Wingdings" pitchFamily="2" charset="2"/>
                        <a:defRPr sz="2000">
                          <a:solidFill>
                            <a:schemeClr val="tx1"/>
                          </a:solidFill>
                          <a:latin typeface="Arial" charset="0"/>
                        </a:defRPr>
                      </a:lvl3pPr>
                      <a:lvl4pPr>
                        <a:spcBef>
                          <a:spcPct val="20000"/>
                        </a:spcBef>
                        <a:buSzPct val="60000"/>
                        <a:buFont typeface="Wingdings 2" pitchFamily="18" charset="2"/>
                        <a:defRPr>
                          <a:solidFill>
                            <a:schemeClr val="tx1"/>
                          </a:solidFill>
                          <a:latin typeface="Arial" charset="0"/>
                        </a:defRPr>
                      </a:lvl4pPr>
                      <a:lvl5pPr>
                        <a:spcBef>
                          <a:spcPct val="20000"/>
                        </a:spcBef>
                        <a:buFont typeface="Wingdings" pitchFamily="2" charset="2"/>
                        <a:defRPr>
                          <a:solidFill>
                            <a:schemeClr val="tx1"/>
                          </a:solidFill>
                          <a:latin typeface="Arial" charset="0"/>
                        </a:defRPr>
                      </a:lvl5pPr>
                      <a:lvl6pPr fontAlgn="base">
                        <a:spcBef>
                          <a:spcPct val="20000"/>
                        </a:spcBef>
                        <a:spcAft>
                          <a:spcPct val="0"/>
                        </a:spcAft>
                        <a:buFont typeface="Wingdings" pitchFamily="2" charset="2"/>
                        <a:defRPr>
                          <a:solidFill>
                            <a:schemeClr val="tx1"/>
                          </a:solidFill>
                          <a:latin typeface="Arial" charset="0"/>
                        </a:defRPr>
                      </a:lvl6pPr>
                      <a:lvl7pPr fontAlgn="base">
                        <a:spcBef>
                          <a:spcPct val="20000"/>
                        </a:spcBef>
                        <a:spcAft>
                          <a:spcPct val="0"/>
                        </a:spcAft>
                        <a:buFont typeface="Wingdings" pitchFamily="2" charset="2"/>
                        <a:defRPr>
                          <a:solidFill>
                            <a:schemeClr val="tx1"/>
                          </a:solidFill>
                          <a:latin typeface="Arial" charset="0"/>
                        </a:defRPr>
                      </a:lvl7pPr>
                      <a:lvl8pPr fontAlgn="base">
                        <a:spcBef>
                          <a:spcPct val="20000"/>
                        </a:spcBef>
                        <a:spcAft>
                          <a:spcPct val="0"/>
                        </a:spcAft>
                        <a:buFont typeface="Wingdings" pitchFamily="2" charset="2"/>
                        <a:defRPr>
                          <a:solidFill>
                            <a:schemeClr val="tx1"/>
                          </a:solidFill>
                          <a:latin typeface="Arial" charset="0"/>
                        </a:defRPr>
                      </a:lvl8pPr>
                      <a:lvl9pPr fontAlgn="base">
                        <a:spcBef>
                          <a:spcPct val="20000"/>
                        </a:spcBef>
                        <a:spcAft>
                          <a:spcPct val="0"/>
                        </a:spcAft>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lv-LV" altLang="lv-LV" sz="1400" b="1" i="0" u="none" strike="noStrike" cap="none" normalizeH="0" baseline="0" smtClean="0">
                          <a:ln>
                            <a:noFill/>
                          </a:ln>
                          <a:solidFill>
                            <a:schemeClr val="tx1"/>
                          </a:solidFill>
                          <a:effectLst/>
                          <a:latin typeface="Arial" charset="0"/>
                        </a:rPr>
                        <a:t>10...40</a:t>
                      </a:r>
                      <a:endParaRPr kumimoji="0" lang="en-US" altLang="lv-LV" sz="1400" b="1"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92075" indent="-92075">
                        <a:spcBef>
                          <a:spcPct val="20000"/>
                        </a:spcBef>
                        <a:buFont typeface="Wingdings" pitchFamily="2" charset="2"/>
                        <a:defRPr sz="2000">
                          <a:solidFill>
                            <a:schemeClr val="tx1"/>
                          </a:solidFill>
                          <a:latin typeface="Arial" charset="0"/>
                        </a:defRPr>
                      </a:lvl1pPr>
                      <a:lvl2pPr>
                        <a:spcBef>
                          <a:spcPct val="20000"/>
                        </a:spcBef>
                        <a:buSzPct val="50000"/>
                        <a:buFont typeface="Wingdings 2" pitchFamily="18" charset="2"/>
                        <a:defRPr sz="2000">
                          <a:solidFill>
                            <a:schemeClr val="tx1"/>
                          </a:solidFill>
                          <a:latin typeface="Arial" charset="0"/>
                        </a:defRPr>
                      </a:lvl2pPr>
                      <a:lvl3pPr>
                        <a:spcBef>
                          <a:spcPct val="20000"/>
                        </a:spcBef>
                        <a:buFont typeface="Wingdings" pitchFamily="2" charset="2"/>
                        <a:defRPr sz="2000">
                          <a:solidFill>
                            <a:schemeClr val="tx1"/>
                          </a:solidFill>
                          <a:latin typeface="Arial" charset="0"/>
                        </a:defRPr>
                      </a:lvl3pPr>
                      <a:lvl4pPr>
                        <a:spcBef>
                          <a:spcPct val="20000"/>
                        </a:spcBef>
                        <a:buSzPct val="60000"/>
                        <a:buFont typeface="Wingdings 2" pitchFamily="18" charset="2"/>
                        <a:defRPr>
                          <a:solidFill>
                            <a:schemeClr val="tx1"/>
                          </a:solidFill>
                          <a:latin typeface="Arial" charset="0"/>
                        </a:defRPr>
                      </a:lvl4pPr>
                      <a:lvl5pPr>
                        <a:spcBef>
                          <a:spcPct val="20000"/>
                        </a:spcBef>
                        <a:buFont typeface="Wingdings" pitchFamily="2" charset="2"/>
                        <a:defRPr>
                          <a:solidFill>
                            <a:schemeClr val="tx1"/>
                          </a:solidFill>
                          <a:latin typeface="Arial" charset="0"/>
                        </a:defRPr>
                      </a:lvl5pPr>
                      <a:lvl6pPr fontAlgn="base">
                        <a:spcBef>
                          <a:spcPct val="20000"/>
                        </a:spcBef>
                        <a:spcAft>
                          <a:spcPct val="0"/>
                        </a:spcAft>
                        <a:buFont typeface="Wingdings" pitchFamily="2" charset="2"/>
                        <a:defRPr>
                          <a:solidFill>
                            <a:schemeClr val="tx1"/>
                          </a:solidFill>
                          <a:latin typeface="Arial" charset="0"/>
                        </a:defRPr>
                      </a:lvl6pPr>
                      <a:lvl7pPr fontAlgn="base">
                        <a:spcBef>
                          <a:spcPct val="20000"/>
                        </a:spcBef>
                        <a:spcAft>
                          <a:spcPct val="0"/>
                        </a:spcAft>
                        <a:buFont typeface="Wingdings" pitchFamily="2" charset="2"/>
                        <a:defRPr>
                          <a:solidFill>
                            <a:schemeClr val="tx1"/>
                          </a:solidFill>
                          <a:latin typeface="Arial" charset="0"/>
                        </a:defRPr>
                      </a:lvl7pPr>
                      <a:lvl8pPr fontAlgn="base">
                        <a:spcBef>
                          <a:spcPct val="20000"/>
                        </a:spcBef>
                        <a:spcAft>
                          <a:spcPct val="0"/>
                        </a:spcAft>
                        <a:buFont typeface="Wingdings" pitchFamily="2" charset="2"/>
                        <a:defRPr>
                          <a:solidFill>
                            <a:schemeClr val="tx1"/>
                          </a:solidFill>
                          <a:latin typeface="Arial" charset="0"/>
                        </a:defRPr>
                      </a:lvl8pPr>
                      <a:lvl9pPr fontAlgn="base">
                        <a:spcBef>
                          <a:spcPct val="20000"/>
                        </a:spcBef>
                        <a:spcAft>
                          <a:spcPct val="0"/>
                        </a:spcAft>
                        <a:buFont typeface="Wingdings" pitchFamily="2" charset="2"/>
                        <a:defRPr>
                          <a:solidFill>
                            <a:schemeClr val="tx1"/>
                          </a:solidFill>
                          <a:latin typeface="Arial" charset="0"/>
                        </a:defRPr>
                      </a:lvl9pPr>
                    </a:lstStyle>
                    <a:p>
                      <a:pPr marL="92075" marR="0" lvl="0" indent="-92075" algn="l" defTabSz="914400" rtl="0" eaLnBrk="1" fontAlgn="base" latinLnBrk="0" hangingPunct="1">
                        <a:lnSpc>
                          <a:spcPct val="100000"/>
                        </a:lnSpc>
                        <a:spcBef>
                          <a:spcPct val="20000"/>
                        </a:spcBef>
                        <a:spcAft>
                          <a:spcPct val="0"/>
                        </a:spcAft>
                        <a:buClrTx/>
                        <a:buSzTx/>
                        <a:buFont typeface="Wingdings" pitchFamily="2" charset="2"/>
                        <a:buChar char="§"/>
                        <a:tabLst/>
                      </a:pPr>
                      <a:r>
                        <a:rPr kumimoji="0" lang="lv-LV" altLang="lv-LV" sz="1400" b="1" i="0" u="none" strike="noStrike" cap="none" normalizeH="0" baseline="0" dirty="0" smtClean="0">
                          <a:ln>
                            <a:noFill/>
                          </a:ln>
                          <a:solidFill>
                            <a:schemeClr val="tx1"/>
                          </a:solidFill>
                          <a:effectLst/>
                          <a:latin typeface="Arial" charset="0"/>
                        </a:rPr>
                        <a:t>ievads 5 min</a:t>
                      </a:r>
                    </a:p>
                    <a:p>
                      <a:pPr marL="92075" marR="0" lvl="0" indent="-92075" algn="l" defTabSz="914400" rtl="0" eaLnBrk="1" fontAlgn="base" latinLnBrk="0" hangingPunct="1">
                        <a:lnSpc>
                          <a:spcPct val="100000"/>
                        </a:lnSpc>
                        <a:spcBef>
                          <a:spcPct val="20000"/>
                        </a:spcBef>
                        <a:spcAft>
                          <a:spcPct val="0"/>
                        </a:spcAft>
                        <a:buClrTx/>
                        <a:buSzTx/>
                        <a:buFont typeface="Wingdings" pitchFamily="2" charset="2"/>
                        <a:buChar char="§"/>
                        <a:tabLst/>
                      </a:pPr>
                      <a:r>
                        <a:rPr kumimoji="0" lang="lv-LV" altLang="lv-LV" sz="1400" b="1" i="0" u="none" strike="noStrike" cap="none" normalizeH="0" baseline="0" dirty="0" smtClean="0">
                          <a:ln>
                            <a:noFill/>
                          </a:ln>
                          <a:solidFill>
                            <a:schemeClr val="tx1"/>
                          </a:solidFill>
                          <a:effectLst/>
                          <a:latin typeface="Arial" charset="0"/>
                        </a:rPr>
                        <a:t>ekskursija 20 min -          3 st.</a:t>
                      </a:r>
                    </a:p>
                    <a:p>
                      <a:pPr marL="92075" marR="0" lvl="0" indent="-92075" algn="l" defTabSz="914400" rtl="0" eaLnBrk="1" fontAlgn="base" latinLnBrk="0" hangingPunct="1">
                        <a:lnSpc>
                          <a:spcPct val="100000"/>
                        </a:lnSpc>
                        <a:spcBef>
                          <a:spcPct val="20000"/>
                        </a:spcBef>
                        <a:spcAft>
                          <a:spcPct val="0"/>
                        </a:spcAft>
                        <a:buClrTx/>
                        <a:buSzTx/>
                        <a:buFont typeface="Wingdings" pitchFamily="2" charset="2"/>
                        <a:buChar char="§"/>
                        <a:tabLst/>
                      </a:pPr>
                      <a:r>
                        <a:rPr kumimoji="0" lang="lv-LV" altLang="lv-LV" sz="1400" b="1" i="0" u="none" strike="noStrike" cap="none" normalizeH="0" baseline="0" dirty="0" smtClean="0">
                          <a:ln>
                            <a:noFill/>
                          </a:ln>
                          <a:solidFill>
                            <a:schemeClr val="tx1"/>
                          </a:solidFill>
                          <a:effectLst/>
                          <a:latin typeface="Arial" charset="0"/>
                        </a:rPr>
                        <a:t>diskusija 20 min</a:t>
                      </a:r>
                      <a:endParaRPr kumimoji="0" lang="en-US" altLang="lv-LV" sz="1400" b="1"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marL="92075" indent="-92075">
                        <a:spcBef>
                          <a:spcPct val="20000"/>
                        </a:spcBef>
                        <a:buFont typeface="Wingdings" pitchFamily="2" charset="2"/>
                        <a:defRPr sz="2000">
                          <a:solidFill>
                            <a:schemeClr val="tx1"/>
                          </a:solidFill>
                          <a:latin typeface="Arial" charset="0"/>
                        </a:defRPr>
                      </a:lvl1pPr>
                      <a:lvl2pPr>
                        <a:spcBef>
                          <a:spcPct val="20000"/>
                        </a:spcBef>
                        <a:buSzPct val="50000"/>
                        <a:buFont typeface="Wingdings 2" pitchFamily="18" charset="2"/>
                        <a:defRPr sz="2000">
                          <a:solidFill>
                            <a:schemeClr val="tx1"/>
                          </a:solidFill>
                          <a:latin typeface="Arial" charset="0"/>
                        </a:defRPr>
                      </a:lvl2pPr>
                      <a:lvl3pPr>
                        <a:spcBef>
                          <a:spcPct val="20000"/>
                        </a:spcBef>
                        <a:buFont typeface="Wingdings" pitchFamily="2" charset="2"/>
                        <a:defRPr sz="2000">
                          <a:solidFill>
                            <a:schemeClr val="tx1"/>
                          </a:solidFill>
                          <a:latin typeface="Arial" charset="0"/>
                        </a:defRPr>
                      </a:lvl3pPr>
                      <a:lvl4pPr>
                        <a:spcBef>
                          <a:spcPct val="20000"/>
                        </a:spcBef>
                        <a:buSzPct val="60000"/>
                        <a:buFont typeface="Wingdings 2" pitchFamily="18" charset="2"/>
                        <a:defRPr>
                          <a:solidFill>
                            <a:schemeClr val="tx1"/>
                          </a:solidFill>
                          <a:latin typeface="Arial" charset="0"/>
                        </a:defRPr>
                      </a:lvl4pPr>
                      <a:lvl5pPr>
                        <a:spcBef>
                          <a:spcPct val="20000"/>
                        </a:spcBef>
                        <a:buFont typeface="Wingdings" pitchFamily="2" charset="2"/>
                        <a:defRPr>
                          <a:solidFill>
                            <a:schemeClr val="tx1"/>
                          </a:solidFill>
                          <a:latin typeface="Arial" charset="0"/>
                        </a:defRPr>
                      </a:lvl5pPr>
                      <a:lvl6pPr fontAlgn="base">
                        <a:spcBef>
                          <a:spcPct val="20000"/>
                        </a:spcBef>
                        <a:spcAft>
                          <a:spcPct val="0"/>
                        </a:spcAft>
                        <a:buFont typeface="Wingdings" pitchFamily="2" charset="2"/>
                        <a:defRPr>
                          <a:solidFill>
                            <a:schemeClr val="tx1"/>
                          </a:solidFill>
                          <a:latin typeface="Arial" charset="0"/>
                        </a:defRPr>
                      </a:lvl6pPr>
                      <a:lvl7pPr fontAlgn="base">
                        <a:spcBef>
                          <a:spcPct val="20000"/>
                        </a:spcBef>
                        <a:spcAft>
                          <a:spcPct val="0"/>
                        </a:spcAft>
                        <a:buFont typeface="Wingdings" pitchFamily="2" charset="2"/>
                        <a:defRPr>
                          <a:solidFill>
                            <a:schemeClr val="tx1"/>
                          </a:solidFill>
                          <a:latin typeface="Arial" charset="0"/>
                        </a:defRPr>
                      </a:lvl7pPr>
                      <a:lvl8pPr fontAlgn="base">
                        <a:spcBef>
                          <a:spcPct val="20000"/>
                        </a:spcBef>
                        <a:spcAft>
                          <a:spcPct val="0"/>
                        </a:spcAft>
                        <a:buFont typeface="Wingdings" pitchFamily="2" charset="2"/>
                        <a:defRPr>
                          <a:solidFill>
                            <a:schemeClr val="tx1"/>
                          </a:solidFill>
                          <a:latin typeface="Arial" charset="0"/>
                        </a:defRPr>
                      </a:lvl8pPr>
                      <a:lvl9pPr fontAlgn="base">
                        <a:spcBef>
                          <a:spcPct val="20000"/>
                        </a:spcBef>
                        <a:spcAft>
                          <a:spcPct val="0"/>
                        </a:spcAft>
                        <a:buFont typeface="Wingdings" pitchFamily="2" charset="2"/>
                        <a:defRPr>
                          <a:solidFill>
                            <a:schemeClr val="tx1"/>
                          </a:solidFill>
                          <a:latin typeface="Arial" charset="0"/>
                        </a:defRPr>
                      </a:lvl9pPr>
                    </a:lstStyle>
                    <a:p>
                      <a:pPr marL="92075" marR="0" lvl="0" indent="-92075" algn="l" defTabSz="914400" rtl="0" eaLnBrk="1" fontAlgn="base" latinLnBrk="0" hangingPunct="1">
                        <a:lnSpc>
                          <a:spcPct val="100000"/>
                        </a:lnSpc>
                        <a:spcBef>
                          <a:spcPct val="20000"/>
                        </a:spcBef>
                        <a:spcAft>
                          <a:spcPct val="0"/>
                        </a:spcAft>
                        <a:buClrTx/>
                        <a:buSzTx/>
                        <a:buFont typeface="Wingdings" pitchFamily="2" charset="2"/>
                        <a:buChar char="§"/>
                        <a:tabLst/>
                      </a:pPr>
                      <a:r>
                        <a:rPr kumimoji="0" lang="lv-LV" altLang="lv-LV" sz="1400" b="1" i="0" u="none" strike="noStrike" cap="none" normalizeH="0" baseline="0" dirty="0" smtClean="0">
                          <a:ln>
                            <a:noFill/>
                          </a:ln>
                          <a:solidFill>
                            <a:schemeClr val="tx1"/>
                          </a:solidFill>
                          <a:effectLst/>
                          <a:latin typeface="Arial" charset="0"/>
                        </a:rPr>
                        <a:t>izskaidrot mērķi</a:t>
                      </a:r>
                    </a:p>
                    <a:p>
                      <a:pPr marL="92075" marR="0" lvl="0" indent="-92075" algn="l" defTabSz="914400" rtl="0" eaLnBrk="1" fontAlgn="base" latinLnBrk="0" hangingPunct="1">
                        <a:lnSpc>
                          <a:spcPct val="100000"/>
                        </a:lnSpc>
                        <a:spcBef>
                          <a:spcPct val="20000"/>
                        </a:spcBef>
                        <a:spcAft>
                          <a:spcPct val="0"/>
                        </a:spcAft>
                        <a:buClrTx/>
                        <a:buSzTx/>
                        <a:buFont typeface="Wingdings" pitchFamily="2" charset="2"/>
                        <a:buChar char="§"/>
                        <a:tabLst/>
                      </a:pPr>
                      <a:r>
                        <a:rPr kumimoji="0" lang="lv-LV" altLang="lv-LV" sz="1400" b="1" i="0" u="none" strike="noStrike" cap="none" normalizeH="0" baseline="0" dirty="0" smtClean="0">
                          <a:ln>
                            <a:noFill/>
                          </a:ln>
                          <a:solidFill>
                            <a:schemeClr val="tx1"/>
                          </a:solidFill>
                          <a:effectLst/>
                          <a:latin typeface="Arial" charset="0"/>
                        </a:rPr>
                        <a:t>izveidot darba lapas, kurās ir arī vērtējums</a:t>
                      </a:r>
                      <a:endParaRPr kumimoji="0" lang="en-US" altLang="lv-LV" sz="1400" b="1"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3615624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normAutofit fontScale="90000"/>
          </a:bodyPr>
          <a:lstStyle/>
          <a:p>
            <a:r>
              <a:rPr lang="lv-LV" b="1" dirty="0" smtClean="0"/>
              <a:t>Mācību ekskursijas un likumdošana</a:t>
            </a:r>
            <a:endParaRPr lang="lv-LV" b="1" dirty="0"/>
          </a:p>
        </p:txBody>
      </p:sp>
      <p:sp>
        <p:nvSpPr>
          <p:cNvPr id="3" name="Satura vietturis 2"/>
          <p:cNvSpPr>
            <a:spLocks noGrp="1"/>
          </p:cNvSpPr>
          <p:nvPr>
            <p:ph idx="1"/>
          </p:nvPr>
        </p:nvSpPr>
        <p:spPr>
          <a:xfrm>
            <a:off x="0" y="1484784"/>
            <a:ext cx="9144000" cy="5040560"/>
          </a:xfrm>
        </p:spPr>
        <p:txBody>
          <a:bodyPr>
            <a:normAutofit fontScale="77500" lnSpcReduction="20000"/>
          </a:bodyPr>
          <a:lstStyle/>
          <a:p>
            <a:r>
              <a:rPr lang="lv-LV" dirty="0"/>
              <a:t>S</a:t>
            </a:r>
            <a:r>
              <a:rPr lang="lv-LV" dirty="0" smtClean="0"/>
              <a:t>askaņā </a:t>
            </a:r>
            <a:r>
              <a:rPr lang="lv-LV" dirty="0"/>
              <a:t>ar </a:t>
            </a:r>
            <a:r>
              <a:rPr lang="lv-LV" dirty="0" smtClean="0"/>
              <a:t>MK noteikumiem</a:t>
            </a:r>
            <a:r>
              <a:rPr lang="lv-LV" dirty="0"/>
              <a:t> Nr.281 "Noteikumi par valsts vispārējās vidējās izglītības standartu, mācību priekšmetu standartiem un izglītības programmu paraugiem" skolēnam jāapgūst vairākas prasmes, ko iespējams īstenot ar ekskursiju palīdzību</a:t>
            </a:r>
            <a:r>
              <a:rPr lang="lv-LV" dirty="0" smtClean="0"/>
              <a:t>.</a:t>
            </a:r>
          </a:p>
          <a:p>
            <a:r>
              <a:rPr lang="lv-LV" dirty="0"/>
              <a:t>MK noteikumu Nr.281 "Noteikumi par valsts vispārējās vidējās izglītības standartu, mācību priekšmetu standartiem un izglītības programmu paraugiem" 27.pielikums paredz, ka tādiem pasākumiem kā mācību ekskursija, olimpiādes, sporta pasākumi klase drīkst izmantot ne vairāk kā 5 dienas no mācību gada. </a:t>
            </a:r>
            <a:endParaRPr lang="lv-LV" dirty="0" smtClean="0"/>
          </a:p>
          <a:p>
            <a:r>
              <a:rPr lang="lv-LV" dirty="0"/>
              <a:t>S</a:t>
            </a:r>
            <a:r>
              <a:rPr lang="lv-LV" dirty="0" smtClean="0"/>
              <a:t>kolotājs </a:t>
            </a:r>
            <a:r>
              <a:rPr lang="lv-LV" dirty="0"/>
              <a:t>ir tas, kurš izplāno mācību ekskursiju. Konkrētais pedagogs izvēlas piemērotāko variantu un informē par to skolas vadību. Tas plašāk aprakstīts MK noteikumu Nr.1338 "Kārtība, kādā nodrošināma izglītojamo drošība izglītības iestādēs un to organizētajos </a:t>
            </a:r>
            <a:r>
              <a:rPr lang="lv-LV" dirty="0" smtClean="0"/>
              <a:t>pasākumos« 5.sadaļā</a:t>
            </a:r>
            <a:r>
              <a:rPr lang="lv-LV" dirty="0"/>
              <a:t>.</a:t>
            </a:r>
          </a:p>
        </p:txBody>
      </p:sp>
    </p:spTree>
    <p:extLst>
      <p:ext uri="{BB962C8B-B14F-4D97-AF65-F5344CB8AC3E}">
        <p14:creationId xmlns:p14="http://schemas.microsoft.com/office/powerpoint/2010/main" val="27690873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normAutofit fontScale="90000"/>
          </a:bodyPr>
          <a:lstStyle/>
          <a:p>
            <a:r>
              <a:rPr lang="lv-LV" b="1" dirty="0"/>
              <a:t>Mācību ekskursijas un likumdošana</a:t>
            </a:r>
            <a:endParaRPr lang="lv-LV" dirty="0"/>
          </a:p>
        </p:txBody>
      </p:sp>
      <p:sp>
        <p:nvSpPr>
          <p:cNvPr id="3" name="Satura vietturis 2"/>
          <p:cNvSpPr>
            <a:spLocks noGrp="1"/>
          </p:cNvSpPr>
          <p:nvPr>
            <p:ph idx="1"/>
          </p:nvPr>
        </p:nvSpPr>
        <p:spPr>
          <a:xfrm>
            <a:off x="457200" y="1600200"/>
            <a:ext cx="8579296" cy="5141168"/>
          </a:xfrm>
        </p:spPr>
        <p:txBody>
          <a:bodyPr>
            <a:normAutofit fontScale="92500" lnSpcReduction="10000"/>
          </a:bodyPr>
          <a:lstStyle/>
          <a:p>
            <a:r>
              <a:rPr lang="lv-LV" dirty="0"/>
              <a:t>Tā kā Izglītības likuma 59.panta 4.daļa paredz, ka izglītības iestāde </a:t>
            </a:r>
            <a:r>
              <a:rPr lang="lv-LV" b="1" i="1" dirty="0"/>
              <a:t>var saņemt papildu līdzekļus ziedojumu un dāvinājumu veidā</a:t>
            </a:r>
            <a:r>
              <a:rPr lang="lv-LV" dirty="0"/>
              <a:t>, tad vecāki naudu mācību ekskursijām var ziedot brīvprātīgi</a:t>
            </a:r>
            <a:r>
              <a:rPr lang="lv-LV" dirty="0" smtClean="0"/>
              <a:t>.</a:t>
            </a:r>
          </a:p>
          <a:p>
            <a:r>
              <a:rPr lang="lv-LV" dirty="0"/>
              <a:t>J</a:t>
            </a:r>
            <a:r>
              <a:rPr lang="lv-LV" dirty="0" smtClean="0"/>
              <a:t>a </a:t>
            </a:r>
            <a:r>
              <a:rPr lang="lv-LV" dirty="0"/>
              <a:t>skolotājs vada ekskursiju savā darba laikā, darba samaksu tas neietekmē, jo ekskursija ir viena no mācību metodēm. Tad, ja skolotājs pēc iepriekšējas rakstveida vienošanās ar darba devēju veic virsstundu darbu, skolotājam kā ikvienam darbiniekam ir tiesības saņemt par to atlīdzību Darba </a:t>
            </a:r>
            <a:r>
              <a:rPr lang="lv-LV" dirty="0" smtClean="0"/>
              <a:t>likumā noteiktajā </a:t>
            </a:r>
            <a:r>
              <a:rPr lang="lv-LV" dirty="0"/>
              <a:t>kārtībā.</a:t>
            </a:r>
          </a:p>
        </p:txBody>
      </p:sp>
    </p:spTree>
    <p:extLst>
      <p:ext uri="{BB962C8B-B14F-4D97-AF65-F5344CB8AC3E}">
        <p14:creationId xmlns:p14="http://schemas.microsoft.com/office/powerpoint/2010/main" val="34434208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normAutofit fontScale="90000"/>
          </a:bodyPr>
          <a:lstStyle/>
          <a:p>
            <a:r>
              <a:rPr lang="lv-LV" b="1" dirty="0" smtClean="0"/>
              <a:t>Ekskursijas, to organizēšanas kārtība</a:t>
            </a:r>
            <a:endParaRPr lang="lv-LV" b="1" dirty="0"/>
          </a:p>
        </p:txBody>
      </p:sp>
      <p:sp>
        <p:nvSpPr>
          <p:cNvPr id="3" name="Satura vietturis 2"/>
          <p:cNvSpPr>
            <a:spLocks noGrp="1"/>
          </p:cNvSpPr>
          <p:nvPr>
            <p:ph idx="1"/>
          </p:nvPr>
        </p:nvSpPr>
        <p:spPr>
          <a:xfrm>
            <a:off x="457200" y="1600200"/>
            <a:ext cx="8507288" cy="4925143"/>
          </a:xfrm>
        </p:spPr>
        <p:txBody>
          <a:bodyPr>
            <a:normAutofit/>
          </a:bodyPr>
          <a:lstStyle/>
          <a:p>
            <a:r>
              <a:rPr lang="lv-LV" dirty="0" smtClean="0"/>
              <a:t>«Skolēnu ekskursijas. Kam tās jāfinansē?» </a:t>
            </a:r>
            <a:r>
              <a:rPr lang="lv-LV" dirty="0" smtClean="0">
                <a:hlinkClick r:id="rId2"/>
              </a:rPr>
              <a:t>http</a:t>
            </a:r>
            <a:r>
              <a:rPr lang="lv-LV" dirty="0">
                <a:hlinkClick r:id="rId2"/>
              </a:rPr>
              <a:t>://</a:t>
            </a:r>
            <a:r>
              <a:rPr lang="lv-LV" dirty="0" smtClean="0">
                <a:hlinkClick r:id="rId2"/>
              </a:rPr>
              <a:t>www.lvportals.lv/skaidrojumi.php?id=258284</a:t>
            </a:r>
            <a:r>
              <a:rPr lang="lv-LV" dirty="0" smtClean="0"/>
              <a:t> </a:t>
            </a:r>
            <a:r>
              <a:rPr lang="it-IT" dirty="0"/>
              <a:t>Laura </a:t>
            </a:r>
            <a:r>
              <a:rPr lang="it-IT" dirty="0" smtClean="0"/>
              <a:t>Studente,</a:t>
            </a:r>
            <a:r>
              <a:rPr lang="lv-LV" dirty="0" smtClean="0"/>
              <a:t> </a:t>
            </a:r>
            <a:r>
              <a:rPr lang="it-IT" dirty="0" smtClean="0"/>
              <a:t>LV portāls</a:t>
            </a:r>
            <a:r>
              <a:rPr lang="lv-LV" dirty="0" smtClean="0"/>
              <a:t> </a:t>
            </a:r>
            <a:r>
              <a:rPr lang="it-IT" dirty="0" smtClean="0"/>
              <a:t>09.10.2013</a:t>
            </a:r>
            <a:endParaRPr lang="lv-LV" dirty="0" smtClean="0"/>
          </a:p>
          <a:p>
            <a:r>
              <a:rPr lang="lv-LV" dirty="0"/>
              <a:t>Tā kā mācību ekskursijas pieder pie mācību metodēm un ir pilntiesīgi, ka tās notiek arī mācību stundu vietā, tad to izdevumi atbilstoši Izglītības </a:t>
            </a:r>
            <a:r>
              <a:rPr lang="lv-LV" dirty="0" smtClean="0"/>
              <a:t>likuma 60.panta</a:t>
            </a:r>
            <a:r>
              <a:rPr lang="lv-LV" dirty="0"/>
              <a:t> trešajai daļai ir jāsedz to īstenotājiem, tātad skolām</a:t>
            </a:r>
            <a:r>
              <a:rPr lang="lv-LV" dirty="0" smtClean="0"/>
              <a:t>.</a:t>
            </a:r>
          </a:p>
        </p:txBody>
      </p:sp>
    </p:spTree>
    <p:extLst>
      <p:ext uri="{BB962C8B-B14F-4D97-AF65-F5344CB8AC3E}">
        <p14:creationId xmlns:p14="http://schemas.microsoft.com/office/powerpoint/2010/main" val="14897453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normAutofit fontScale="90000"/>
          </a:bodyPr>
          <a:lstStyle/>
          <a:p>
            <a:r>
              <a:rPr lang="lv-LV" b="1" dirty="0"/>
              <a:t>Ekskursijas, to organizēšanas kārtība</a:t>
            </a:r>
            <a:endParaRPr lang="lv-LV" dirty="0"/>
          </a:p>
        </p:txBody>
      </p:sp>
      <p:sp>
        <p:nvSpPr>
          <p:cNvPr id="3" name="Satura vietturis 2"/>
          <p:cNvSpPr>
            <a:spLocks noGrp="1"/>
          </p:cNvSpPr>
          <p:nvPr>
            <p:ph idx="1"/>
          </p:nvPr>
        </p:nvSpPr>
        <p:spPr/>
        <p:txBody>
          <a:bodyPr>
            <a:normAutofit fontScale="92500" lnSpcReduction="20000"/>
          </a:bodyPr>
          <a:lstStyle/>
          <a:p>
            <a:r>
              <a:rPr lang="lv-LV" dirty="0"/>
              <a:t>IZM Izglītības departamenta direktore Evija </a:t>
            </a:r>
            <a:r>
              <a:rPr lang="lv-LV" dirty="0" err="1"/>
              <a:t>Papule</a:t>
            </a:r>
            <a:r>
              <a:rPr lang="lv-LV" dirty="0"/>
              <a:t> skaidroja, ka ekskursija nav mācību līdzeklis, bet gan </a:t>
            </a:r>
            <a:r>
              <a:rPr lang="lv-LV" b="1" dirty="0"/>
              <a:t>mācību metode</a:t>
            </a:r>
            <a:r>
              <a:rPr lang="lv-LV" dirty="0"/>
              <a:t>. Savukārt, ja skola saskaņā ar izglītības standartu apstiprinājusi programmu, kurā iekļauta mācību ekskursija, ministrija aicina izskatīt iespējas finansēt to arī no pašvaldības līdzekļiem</a:t>
            </a:r>
            <a:r>
              <a:rPr lang="lv-LV" dirty="0" smtClean="0"/>
              <a:t>. </a:t>
            </a:r>
            <a:r>
              <a:rPr lang="lv-LV" dirty="0">
                <a:hlinkClick r:id="rId2"/>
              </a:rPr>
              <a:t>http://</a:t>
            </a:r>
            <a:r>
              <a:rPr lang="lv-LV" dirty="0" smtClean="0">
                <a:hlinkClick r:id="rId2"/>
              </a:rPr>
              <a:t>www.delfi.lv/news/national/politics/skolenu-macibu-ekskursijas-ari-turpmak-netiks-apmaksatas-no-valsts-lidzekliem.d?id=43634615</a:t>
            </a:r>
            <a:r>
              <a:rPr lang="lv-LV" dirty="0" smtClean="0"/>
              <a:t> </a:t>
            </a:r>
            <a:r>
              <a:rPr lang="lv-LV" dirty="0"/>
              <a:t>LETA | 07. septembris 2013 21:46</a:t>
            </a:r>
          </a:p>
        </p:txBody>
      </p:sp>
    </p:spTree>
    <p:extLst>
      <p:ext uri="{BB962C8B-B14F-4D97-AF65-F5344CB8AC3E}">
        <p14:creationId xmlns:p14="http://schemas.microsoft.com/office/powerpoint/2010/main" val="3306518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normAutofit fontScale="90000"/>
          </a:bodyPr>
          <a:lstStyle/>
          <a:p>
            <a:r>
              <a:rPr lang="lv-LV" b="1" dirty="0"/>
              <a:t>Ekskursijas, to organizēšanas kārtība</a:t>
            </a:r>
            <a:endParaRPr lang="lv-LV" dirty="0"/>
          </a:p>
        </p:txBody>
      </p:sp>
      <p:sp>
        <p:nvSpPr>
          <p:cNvPr id="3" name="Satura vietturis 2"/>
          <p:cNvSpPr>
            <a:spLocks noGrp="1"/>
          </p:cNvSpPr>
          <p:nvPr>
            <p:ph idx="1"/>
          </p:nvPr>
        </p:nvSpPr>
        <p:spPr/>
        <p:txBody>
          <a:bodyPr>
            <a:normAutofit/>
          </a:bodyPr>
          <a:lstStyle/>
          <a:p>
            <a:pPr fontAlgn="base"/>
            <a:r>
              <a:rPr lang="lv-LV" b="1" dirty="0"/>
              <a:t>Skolēnu ekskursijas mācību nolūkos ir jāfinansē pašvaldībai, savukārt izklaides ekskursijas jāapmaksā bērnu vecākiem, </a:t>
            </a:r>
            <a:r>
              <a:rPr lang="lv-LV" dirty="0"/>
              <a:t>skaidro </a:t>
            </a:r>
            <a:r>
              <a:rPr lang="lv-LV" dirty="0" err="1" smtClean="0"/>
              <a:t>Tiesībsarga</a:t>
            </a:r>
            <a:r>
              <a:rPr lang="lv-LV" dirty="0"/>
              <a:t> </a:t>
            </a:r>
            <a:r>
              <a:rPr lang="lv-LV" dirty="0" smtClean="0"/>
              <a:t>birojs.</a:t>
            </a:r>
            <a:r>
              <a:rPr lang="lv-LV" dirty="0" smtClean="0">
                <a:hlinkClick r:id="rId2"/>
              </a:rPr>
              <a:t> </a:t>
            </a:r>
            <a:r>
              <a:rPr lang="lv-LV" sz="1800" dirty="0">
                <a:hlinkClick r:id="rId2"/>
              </a:rPr>
              <a:t>http://</a:t>
            </a:r>
            <a:r>
              <a:rPr lang="lv-LV" sz="1800" dirty="0" smtClean="0">
                <a:hlinkClick r:id="rId2"/>
              </a:rPr>
              <a:t>www.tvnet.lv/zinas/viedokli/480951-tiesibsargs_macibu_ekskursijas_jafinanse_pasvaldibam_izklaides_vecakiem</a:t>
            </a:r>
            <a:r>
              <a:rPr lang="lv-LV" sz="1800" dirty="0" smtClean="0"/>
              <a:t> LETA 2013</a:t>
            </a:r>
            <a:r>
              <a:rPr lang="lv-LV" sz="1800" dirty="0"/>
              <a:t>. gada 1. oktobrī 17:26</a:t>
            </a:r>
          </a:p>
          <a:p>
            <a:endParaRPr lang="lv-LV" dirty="0"/>
          </a:p>
        </p:txBody>
      </p:sp>
    </p:spTree>
    <p:extLst>
      <p:ext uri="{BB962C8B-B14F-4D97-AF65-F5344CB8AC3E}">
        <p14:creationId xmlns:p14="http://schemas.microsoft.com/office/powerpoint/2010/main" val="354662090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normAutofit fontScale="90000"/>
          </a:bodyPr>
          <a:lstStyle/>
          <a:p>
            <a:r>
              <a:rPr lang="lv-LV" b="1" dirty="0"/>
              <a:t>Ekskursijas, to organizēšanas kārtība</a:t>
            </a:r>
            <a:endParaRPr lang="lv-LV" dirty="0"/>
          </a:p>
        </p:txBody>
      </p:sp>
      <p:sp>
        <p:nvSpPr>
          <p:cNvPr id="3" name="Satura vietturis 2"/>
          <p:cNvSpPr>
            <a:spLocks noGrp="1"/>
          </p:cNvSpPr>
          <p:nvPr>
            <p:ph idx="1"/>
          </p:nvPr>
        </p:nvSpPr>
        <p:spPr/>
        <p:txBody>
          <a:bodyPr>
            <a:normAutofit fontScale="85000" lnSpcReduction="20000"/>
          </a:bodyPr>
          <a:lstStyle/>
          <a:p>
            <a:r>
              <a:rPr lang="lv-LV" dirty="0" smtClean="0"/>
              <a:t>Vispirms ir jānoskaidro ekskursijas mērķis, proti, vai tā ir mācību ekskursija vai izklaides ekskursija.</a:t>
            </a:r>
          </a:p>
          <a:p>
            <a:r>
              <a:rPr lang="lv-LV" dirty="0" err="1" smtClean="0"/>
              <a:t>Tiesībsarga</a:t>
            </a:r>
            <a:r>
              <a:rPr lang="lv-LV" dirty="0" smtClean="0"/>
              <a:t> </a:t>
            </a:r>
            <a:r>
              <a:rPr lang="lv-LV" dirty="0"/>
              <a:t>birojs skaidro, ka saskaņā ar valsts standartu pamatizglītībā izglītojamam jāapgūst vairākas prasmes, ko iespējams apgūt, izmantojot tādu mācību metodi kā </a:t>
            </a:r>
            <a:r>
              <a:rPr lang="lv-LV" dirty="0" smtClean="0"/>
              <a:t>ekskursija. </a:t>
            </a:r>
            <a:r>
              <a:rPr lang="lv-LV" dirty="0"/>
              <a:t>Līdz ar to valsts standarta pamatizglītībā īstenošanai ir jāizmanto tāda mācību metode kā mācību ekskursija, turklāt mācību ekskursija ir uzskatāma par izglītības procesa neatņemamu sastāvdaļu</a:t>
            </a:r>
            <a:r>
              <a:rPr lang="lv-LV" dirty="0" smtClean="0"/>
              <a:t>. </a:t>
            </a:r>
            <a:r>
              <a:rPr lang="lv-LV" dirty="0">
                <a:hlinkClick r:id="rId2"/>
              </a:rPr>
              <a:t>http://www.tvnet.lv/zinas/viedokli/480951-tiesibsargs_macibu_ekskursijas_jafinanse_pasvaldibam_izklaides_vecakiem</a:t>
            </a:r>
            <a:endParaRPr lang="lv-LV" dirty="0"/>
          </a:p>
        </p:txBody>
      </p:sp>
    </p:spTree>
    <p:extLst>
      <p:ext uri="{BB962C8B-B14F-4D97-AF65-F5344CB8AC3E}">
        <p14:creationId xmlns:p14="http://schemas.microsoft.com/office/powerpoint/2010/main" val="16338734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normAutofit fontScale="90000"/>
          </a:bodyPr>
          <a:lstStyle/>
          <a:p>
            <a:r>
              <a:rPr lang="lv-LV" b="1" dirty="0"/>
              <a:t>Ekskursijas, to organizēšanas kārtība</a:t>
            </a:r>
            <a:endParaRPr lang="lv-LV" dirty="0"/>
          </a:p>
        </p:txBody>
      </p:sp>
      <p:sp>
        <p:nvSpPr>
          <p:cNvPr id="3" name="Satura vietturis 2"/>
          <p:cNvSpPr>
            <a:spLocks noGrp="1"/>
          </p:cNvSpPr>
          <p:nvPr>
            <p:ph idx="1"/>
          </p:nvPr>
        </p:nvSpPr>
        <p:spPr/>
        <p:txBody>
          <a:bodyPr>
            <a:normAutofit fontScale="77500" lnSpcReduction="20000"/>
          </a:bodyPr>
          <a:lstStyle/>
          <a:p>
            <a:pPr fontAlgn="base"/>
            <a:r>
              <a:rPr lang="lv-LV" dirty="0"/>
              <a:t>J</a:t>
            </a:r>
            <a:r>
              <a:rPr lang="lv-LV" dirty="0" smtClean="0"/>
              <a:t>a </a:t>
            </a:r>
            <a:r>
              <a:rPr lang="lv-LV" dirty="0"/>
              <a:t>ekskursiju mācību programma </a:t>
            </a:r>
            <a:r>
              <a:rPr lang="lv-LV" dirty="0" smtClean="0"/>
              <a:t>neparedz, </a:t>
            </a:r>
            <a:r>
              <a:rPr lang="lv-LV" dirty="0"/>
              <a:t>bet tā tiek organizēta pēc vecāku iniciatīvas, piemēram, uz ūdens atrakciju parku, vecāki ir tiesīgi ekskursiju finansēt no saviem līdzekļiem. Turklāt to vecāki finansē brīvprātīgi, bez skolas finansiāla atbalsta.</a:t>
            </a:r>
          </a:p>
          <a:p>
            <a:pPr fontAlgn="base"/>
            <a:r>
              <a:rPr lang="lv-LV" dirty="0" err="1"/>
              <a:t>Tiesībsarga</a:t>
            </a:r>
            <a:r>
              <a:rPr lang="lv-LV" dirty="0"/>
              <a:t> birojs gan norāda, ka, organizējot izklaides ekskursijas, jārisina jautājums, kā nodrošināt to bērnu līdzdalību, kuri vēlas piedalīties, bet kuru vecāki nevar atļauties segt izmaksas. Viens no risinājumiem varētu būt segt dalības maksu no pārējo vecāku un skolas papildu finanšu līdzekļiem</a:t>
            </a:r>
            <a:r>
              <a:rPr lang="lv-LV" dirty="0" smtClean="0"/>
              <a:t>. </a:t>
            </a:r>
            <a:r>
              <a:rPr lang="lv-LV" dirty="0">
                <a:hlinkClick r:id="rId2"/>
              </a:rPr>
              <a:t>http://www.tvnet.lv/zinas/viedokli/480951-tiesibsargs_macibu_ekskursijas_jafinanse_pasvaldibam_izklaides_vecakiem</a:t>
            </a:r>
            <a:endParaRPr lang="lv-LV" dirty="0"/>
          </a:p>
          <a:p>
            <a:endParaRPr lang="lv-LV" dirty="0"/>
          </a:p>
        </p:txBody>
      </p:sp>
    </p:spTree>
    <p:extLst>
      <p:ext uri="{BB962C8B-B14F-4D97-AF65-F5344CB8AC3E}">
        <p14:creationId xmlns:p14="http://schemas.microsoft.com/office/powerpoint/2010/main" val="35531501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normAutofit fontScale="90000"/>
          </a:bodyPr>
          <a:lstStyle/>
          <a:p>
            <a:r>
              <a:rPr lang="lv-LV" b="1" dirty="0"/>
              <a:t>Ekskursijas, to organizēšanas kārtība</a:t>
            </a:r>
            <a:endParaRPr lang="lv-LV" dirty="0"/>
          </a:p>
        </p:txBody>
      </p:sp>
      <p:sp>
        <p:nvSpPr>
          <p:cNvPr id="3" name="Satura vietturis 2"/>
          <p:cNvSpPr>
            <a:spLocks noGrp="1"/>
          </p:cNvSpPr>
          <p:nvPr>
            <p:ph idx="1"/>
          </p:nvPr>
        </p:nvSpPr>
        <p:spPr/>
        <p:txBody>
          <a:bodyPr>
            <a:normAutofit fontScale="77500" lnSpcReduction="20000"/>
          </a:bodyPr>
          <a:lstStyle/>
          <a:p>
            <a:r>
              <a:rPr lang="lv-LV" b="1" dirty="0"/>
              <a:t>Pamatizglītības programmas paraugā</a:t>
            </a:r>
            <a:r>
              <a:rPr lang="lv-LV" dirty="0"/>
              <a:t> ir noteikts, ka ne vairāk kā piecas mācību dienas mācību gada laikā klase drīkst izmantot mācību ekskursijām, mācību olimpiādēm, sporta pasākumiem un citiem ar mācību un audzināšanas procesu saistītiem pasākumiem. </a:t>
            </a:r>
            <a:endParaRPr lang="lv-LV" dirty="0" smtClean="0"/>
          </a:p>
          <a:p>
            <a:r>
              <a:rPr lang="lv-LV" dirty="0" smtClean="0"/>
              <a:t>Arī </a:t>
            </a:r>
            <a:r>
              <a:rPr lang="lv-LV" b="1" dirty="0"/>
              <a:t>vispārējās vidējās izglītības vispārizglītojošā virziena programmas paraugs</a:t>
            </a:r>
            <a:r>
              <a:rPr lang="lv-LV" dirty="0"/>
              <a:t> nosaka tādu pašu kārtību. Izglītības iestādes, ņemot par pamatu attiecīgās izglītības programmas paraugu, var izstrādāt savas programmas, kurās ir iekļautas arī mācību ekskursijas</a:t>
            </a:r>
            <a:r>
              <a:rPr lang="lv-LV" dirty="0" smtClean="0"/>
              <a:t>. </a:t>
            </a:r>
            <a:r>
              <a:rPr lang="lv-LV" dirty="0">
                <a:hlinkClick r:id="rId2"/>
              </a:rPr>
              <a:t>http://www.lvportals.lv/skaidrojumi.php?id=251329</a:t>
            </a:r>
            <a:endParaRPr lang="lv-LV" dirty="0"/>
          </a:p>
          <a:p>
            <a:r>
              <a:rPr lang="lv-LV" dirty="0"/>
              <a:t/>
            </a:r>
            <a:br>
              <a:rPr lang="lv-LV" dirty="0"/>
            </a:br>
            <a:endParaRPr lang="lv-LV" dirty="0"/>
          </a:p>
        </p:txBody>
      </p:sp>
    </p:spTree>
    <p:extLst>
      <p:ext uri="{BB962C8B-B14F-4D97-AF65-F5344CB8AC3E}">
        <p14:creationId xmlns:p14="http://schemas.microsoft.com/office/powerpoint/2010/main" val="24905675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normAutofit fontScale="90000"/>
          </a:bodyPr>
          <a:lstStyle/>
          <a:p>
            <a:r>
              <a:rPr lang="lv-LV" b="1" dirty="0"/>
              <a:t>Ekskursijas, to organizēšanas kārtība</a:t>
            </a:r>
            <a:endParaRPr lang="lv-LV" dirty="0"/>
          </a:p>
        </p:txBody>
      </p:sp>
      <p:sp>
        <p:nvSpPr>
          <p:cNvPr id="3" name="Satura vietturis 2"/>
          <p:cNvSpPr>
            <a:spLocks noGrp="1"/>
          </p:cNvSpPr>
          <p:nvPr>
            <p:ph idx="1"/>
          </p:nvPr>
        </p:nvSpPr>
        <p:spPr/>
        <p:txBody>
          <a:bodyPr>
            <a:normAutofit fontScale="85000" lnSpcReduction="20000"/>
          </a:bodyPr>
          <a:lstStyle/>
          <a:p>
            <a:r>
              <a:rPr lang="lv-LV" dirty="0"/>
              <a:t>S</a:t>
            </a:r>
            <a:r>
              <a:rPr lang="lv-LV" dirty="0" smtClean="0"/>
              <a:t>kolas </a:t>
            </a:r>
            <a:r>
              <a:rPr lang="lv-LV" dirty="0"/>
              <a:t>administrācijai, plānojot mācību procesu, ir jāvadās pēc bērnu vislabākajām interesēm, tajā skaitā nodrošinot pilnvērtīgas iespējas izglītības satura apguvei visos mācību priekšmetos. Ja rodas nepieciešamība mācību ekskursijas dēļ pārcelt nenotikušās mācību stundas uz citu dienu, izglītības iestādei savā darbībā jānodrošina normatīvajos aktos noteiktā regulējuma ievērošana. Nedēļā pieļaujamā mācību stundu slodze vienā pamatizglītības programmā noteikta Vispārējās izglītības likuma </a:t>
            </a:r>
            <a:r>
              <a:rPr lang="lv-LV" dirty="0">
                <a:hlinkClick r:id="rId2"/>
              </a:rPr>
              <a:t>33.pantā</a:t>
            </a:r>
            <a:r>
              <a:rPr lang="lv-LV" dirty="0" smtClean="0">
                <a:hlinkClick r:id="rId2"/>
              </a:rPr>
              <a:t>.</a:t>
            </a:r>
            <a:r>
              <a:rPr lang="lv-LV" dirty="0" smtClean="0"/>
              <a:t> </a:t>
            </a:r>
            <a:r>
              <a:rPr lang="lv-LV" dirty="0">
                <a:hlinkClick r:id="rId3"/>
              </a:rPr>
              <a:t>http://www.lvportals.lv/skaidrojumi.php?id=251329</a:t>
            </a:r>
            <a:endParaRPr lang="lv-LV" dirty="0"/>
          </a:p>
        </p:txBody>
      </p:sp>
    </p:spTree>
    <p:extLst>
      <p:ext uri="{BB962C8B-B14F-4D97-AF65-F5344CB8AC3E}">
        <p14:creationId xmlns:p14="http://schemas.microsoft.com/office/powerpoint/2010/main" val="8970562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lv-LV" b="1" dirty="0" smtClean="0"/>
              <a:t>Skolotāju radošo ideju darbnīca</a:t>
            </a:r>
            <a:endParaRPr lang="lv-LV" b="1" dirty="0"/>
          </a:p>
        </p:txBody>
      </p:sp>
      <p:sp>
        <p:nvSpPr>
          <p:cNvPr id="3" name="Satura vietturis 2"/>
          <p:cNvSpPr>
            <a:spLocks noGrp="1"/>
          </p:cNvSpPr>
          <p:nvPr>
            <p:ph idx="1"/>
          </p:nvPr>
        </p:nvSpPr>
        <p:spPr>
          <a:xfrm>
            <a:off x="457200" y="1600200"/>
            <a:ext cx="8363272" cy="4997152"/>
          </a:xfrm>
        </p:spPr>
        <p:txBody>
          <a:bodyPr>
            <a:normAutofit/>
          </a:bodyPr>
          <a:lstStyle/>
          <a:p>
            <a:r>
              <a:rPr lang="lv-LV" dirty="0" smtClean="0"/>
              <a:t>Nolikums – oktobrī/novembrī</a:t>
            </a:r>
          </a:p>
          <a:p>
            <a:r>
              <a:rPr lang="lv-LV" dirty="0" smtClean="0"/>
              <a:t>Plānotā norise:</a:t>
            </a:r>
          </a:p>
          <a:p>
            <a:pPr lvl="1"/>
            <a:r>
              <a:rPr lang="lv-LV" dirty="0" smtClean="0"/>
              <a:t>Klases stundu vadīšana un hospitēšana (novembris – februāris),</a:t>
            </a:r>
          </a:p>
          <a:p>
            <a:pPr lvl="1"/>
            <a:r>
              <a:rPr lang="lv-LV" dirty="0" smtClean="0"/>
              <a:t>Klases stundas plāna u.c. materiālu izstrāde (novembris – februāris),</a:t>
            </a:r>
          </a:p>
          <a:p>
            <a:pPr lvl="1"/>
            <a:r>
              <a:rPr lang="lv-LV" dirty="0" smtClean="0"/>
              <a:t>Iesniegto stundas plānu un vēroto klases stundu izvērtēšana (februāris – marts),</a:t>
            </a:r>
          </a:p>
          <a:p>
            <a:pPr lvl="1"/>
            <a:r>
              <a:rPr lang="lv-LV" dirty="0" smtClean="0"/>
              <a:t>Klases stundu metodisko ideju prezentācijas (martā).</a:t>
            </a:r>
          </a:p>
          <a:p>
            <a:endParaRPr lang="lv-LV" dirty="0"/>
          </a:p>
        </p:txBody>
      </p:sp>
    </p:spTree>
    <p:extLst>
      <p:ext uri="{BB962C8B-B14F-4D97-AF65-F5344CB8AC3E}">
        <p14:creationId xmlns:p14="http://schemas.microsoft.com/office/powerpoint/2010/main" val="29179901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normAutofit fontScale="90000"/>
          </a:bodyPr>
          <a:lstStyle/>
          <a:p>
            <a:r>
              <a:rPr lang="lv-LV" b="1" dirty="0"/>
              <a:t>Ekskursijas, to organizēšanas kārtība</a:t>
            </a:r>
            <a:endParaRPr lang="lv-LV" dirty="0"/>
          </a:p>
        </p:txBody>
      </p:sp>
      <p:sp>
        <p:nvSpPr>
          <p:cNvPr id="3" name="Satura vietturis 2"/>
          <p:cNvSpPr>
            <a:spLocks noGrp="1"/>
          </p:cNvSpPr>
          <p:nvPr>
            <p:ph idx="1"/>
          </p:nvPr>
        </p:nvSpPr>
        <p:spPr/>
        <p:txBody>
          <a:bodyPr>
            <a:normAutofit fontScale="92500" lnSpcReduction="10000"/>
          </a:bodyPr>
          <a:lstStyle/>
          <a:p>
            <a:r>
              <a:rPr lang="lv-LV" dirty="0"/>
              <a:t>Ekskursija ir mācību procesa sastāvdaļa, kas apliecina, ka šis process var būt daudzveidīgs. Svarīgāk ir ieguldīt līdzekļus, lai izstrādātu jēgpilnu ekskursiju, nevis domāt, ar kādu "burkānu" bērnu iekārdināt</a:t>
            </a:r>
            <a:r>
              <a:rPr lang="lv-LV" dirty="0" smtClean="0"/>
              <a:t>. </a:t>
            </a:r>
            <a:r>
              <a:rPr lang="lv-LV" dirty="0">
                <a:hlinkClick r:id="rId2"/>
              </a:rPr>
              <a:t>http://</a:t>
            </a:r>
            <a:r>
              <a:rPr lang="lv-LV" dirty="0" smtClean="0">
                <a:hlinkClick r:id="rId2"/>
              </a:rPr>
              <a:t>www.lvportals.lv/skaidrojumi.php?id=251329</a:t>
            </a:r>
            <a:endParaRPr lang="lv-LV" dirty="0" smtClean="0"/>
          </a:p>
          <a:p>
            <a:r>
              <a:rPr lang="lv-LV" dirty="0"/>
              <a:t>S</a:t>
            </a:r>
            <a:r>
              <a:rPr lang="lv-LV" dirty="0" smtClean="0"/>
              <a:t>varīgi</a:t>
            </a:r>
            <a:r>
              <a:rPr lang="lv-LV" dirty="0"/>
              <a:t>, lai mācību process ir jēgpilns, interesants, motivējošs un bērni saprot, cik pasaule ir saistoša un cik interesanti ir mācīties.</a:t>
            </a:r>
          </a:p>
        </p:txBody>
      </p:sp>
    </p:spTree>
    <p:extLst>
      <p:ext uri="{BB962C8B-B14F-4D97-AF65-F5344CB8AC3E}">
        <p14:creationId xmlns:p14="http://schemas.microsoft.com/office/powerpoint/2010/main" val="40333341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ctrTitle"/>
          </p:nvPr>
        </p:nvSpPr>
        <p:spPr>
          <a:xfrm>
            <a:off x="683568" y="3140968"/>
            <a:ext cx="7772400" cy="1470025"/>
          </a:xfrm>
        </p:spPr>
        <p:txBody>
          <a:bodyPr/>
          <a:lstStyle/>
          <a:p>
            <a:r>
              <a:rPr lang="lv-LV" b="1" dirty="0" smtClean="0"/>
              <a:t>Valsts svētkiem veltīto pasākumu organizēšana</a:t>
            </a:r>
            <a:endParaRPr lang="lv-LV" b="1" dirty="0"/>
          </a:p>
        </p:txBody>
      </p:sp>
      <p:sp>
        <p:nvSpPr>
          <p:cNvPr id="3" name="Apakšvirsraksts 2"/>
          <p:cNvSpPr>
            <a:spLocks noGrp="1"/>
          </p:cNvSpPr>
          <p:nvPr>
            <p:ph type="subTitle" idx="1"/>
          </p:nvPr>
        </p:nvSpPr>
        <p:spPr>
          <a:xfrm>
            <a:off x="1475656" y="4797152"/>
            <a:ext cx="6400800" cy="1752600"/>
          </a:xfrm>
        </p:spPr>
        <p:txBody>
          <a:bodyPr/>
          <a:lstStyle/>
          <a:p>
            <a:r>
              <a:rPr lang="lv-LV" dirty="0" smtClean="0"/>
              <a:t>Idejas. Pieredzes apmaiņa</a:t>
            </a:r>
            <a:endParaRPr lang="lv-LV" dirty="0"/>
          </a:p>
        </p:txBody>
      </p:sp>
      <p:pic>
        <p:nvPicPr>
          <p:cNvPr id="5122" name="Picture 2" descr="http://liepajasblogs.lv/wp-content/uploads/2010/11/tu_esi_afis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449384"/>
            <a:ext cx="3953355" cy="24115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06552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normAutofit fontScale="90000"/>
          </a:bodyPr>
          <a:lstStyle/>
          <a:p>
            <a:r>
              <a:rPr lang="lv-LV" b="1" dirty="0" smtClean="0"/>
              <a:t>Idejas valsts svētku pasākumu organizēšanai skolā</a:t>
            </a:r>
            <a:endParaRPr lang="lv-LV" b="1" dirty="0"/>
          </a:p>
        </p:txBody>
      </p:sp>
      <p:sp>
        <p:nvSpPr>
          <p:cNvPr id="3" name="Satura vietturis 2"/>
          <p:cNvSpPr>
            <a:spLocks noGrp="1"/>
          </p:cNvSpPr>
          <p:nvPr>
            <p:ph idx="1"/>
          </p:nvPr>
        </p:nvSpPr>
        <p:spPr>
          <a:xfrm>
            <a:off x="179512" y="1600200"/>
            <a:ext cx="8856984" cy="5141168"/>
          </a:xfrm>
        </p:spPr>
        <p:txBody>
          <a:bodyPr>
            <a:normAutofit fontScale="92500" lnSpcReduction="10000"/>
          </a:bodyPr>
          <a:lstStyle/>
          <a:p>
            <a:r>
              <a:rPr lang="lv-LV" dirty="0" smtClean="0"/>
              <a:t>Dzirciema </a:t>
            </a:r>
            <a:r>
              <a:rPr lang="lv-LV" dirty="0" err="1" smtClean="0"/>
              <a:t>internātpsk</a:t>
            </a:r>
            <a:r>
              <a:rPr lang="lv-LV" dirty="0" smtClean="0"/>
              <a:t>.:</a:t>
            </a:r>
          </a:p>
          <a:p>
            <a:pPr lvl="1"/>
            <a:r>
              <a:rPr lang="lv-LV" dirty="0" smtClean="0"/>
              <a:t>Dzejas kompozīcija «Es savā valstī»</a:t>
            </a:r>
          </a:p>
          <a:p>
            <a:r>
              <a:rPr lang="lv-LV" dirty="0" smtClean="0"/>
              <a:t>Jaunpils vsk.: </a:t>
            </a:r>
          </a:p>
          <a:p>
            <a:pPr lvl="1"/>
            <a:r>
              <a:rPr lang="lv-LV" dirty="0" smtClean="0"/>
              <a:t>Patriotisma nedēļas materiāls «Personīgās rakstu zīmes veidošana»</a:t>
            </a:r>
          </a:p>
          <a:p>
            <a:r>
              <a:rPr lang="lv-LV" dirty="0" smtClean="0"/>
              <a:t>Engures vsk.:</a:t>
            </a:r>
          </a:p>
          <a:p>
            <a:pPr lvl="1"/>
            <a:r>
              <a:rPr lang="lv-LV" dirty="0" smtClean="0"/>
              <a:t>Prezentācija «Mana Latvija – mana zeme» </a:t>
            </a:r>
            <a:r>
              <a:rPr lang="lv-LV" dirty="0"/>
              <a:t>(rakstīt </a:t>
            </a:r>
            <a:r>
              <a:rPr lang="lv-LV" dirty="0" err="1" smtClean="0"/>
              <a:t>Ina.Puzanova@Engure.lv</a:t>
            </a:r>
            <a:r>
              <a:rPr lang="lv-LV" dirty="0" smtClean="0"/>
              <a:t>)</a:t>
            </a:r>
          </a:p>
          <a:p>
            <a:r>
              <a:rPr lang="lv-LV" dirty="0" smtClean="0"/>
              <a:t>Zemgales vsk.:</a:t>
            </a:r>
          </a:p>
          <a:p>
            <a:pPr lvl="1"/>
            <a:r>
              <a:rPr lang="lv-LV" dirty="0" smtClean="0"/>
              <a:t>Patriotisma nedēļas «Svinēsim Latvijas dzimšanas dienu!» plānojums (izdales materiāls)</a:t>
            </a:r>
            <a:endParaRPr lang="lv-LV" dirty="0"/>
          </a:p>
        </p:txBody>
      </p:sp>
    </p:spTree>
    <p:extLst>
      <p:ext uri="{BB962C8B-B14F-4D97-AF65-F5344CB8AC3E}">
        <p14:creationId xmlns:p14="http://schemas.microsoft.com/office/powerpoint/2010/main" val="177869010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normAutofit fontScale="90000"/>
          </a:bodyPr>
          <a:lstStyle/>
          <a:p>
            <a:r>
              <a:rPr lang="lv-LV" b="1" dirty="0"/>
              <a:t>Idejas valsts svētku pasākumu organizēšanai skolā</a:t>
            </a:r>
            <a:endParaRPr lang="lv-LV" dirty="0"/>
          </a:p>
        </p:txBody>
      </p:sp>
      <p:sp>
        <p:nvSpPr>
          <p:cNvPr id="3" name="Satura vietturis 2"/>
          <p:cNvSpPr>
            <a:spLocks noGrp="1"/>
          </p:cNvSpPr>
          <p:nvPr>
            <p:ph idx="1"/>
          </p:nvPr>
        </p:nvSpPr>
        <p:spPr>
          <a:xfrm>
            <a:off x="107504" y="1600200"/>
            <a:ext cx="8928992" cy="5257800"/>
          </a:xfrm>
        </p:spPr>
        <p:txBody>
          <a:bodyPr/>
          <a:lstStyle/>
          <a:p>
            <a:r>
              <a:rPr lang="lv-LV" dirty="0" smtClean="0"/>
              <a:t>Tukuma 3.psk.:</a:t>
            </a:r>
          </a:p>
          <a:p>
            <a:pPr lvl="1"/>
            <a:r>
              <a:rPr lang="lv-LV" dirty="0" smtClean="0"/>
              <a:t>Skolas noformēšana (fotogrāfijas): </a:t>
            </a:r>
            <a:r>
              <a:rPr lang="lv-LV" dirty="0"/>
              <a:t>L</a:t>
            </a:r>
            <a:r>
              <a:rPr lang="lv-LV" dirty="0" smtClean="0"/>
              <a:t>atvijas kontūrā – viss, kas </a:t>
            </a:r>
            <a:r>
              <a:rPr lang="lv-LV" dirty="0"/>
              <a:t>L</a:t>
            </a:r>
            <a:r>
              <a:rPr lang="lv-LV" dirty="0" smtClean="0"/>
              <a:t>atvijā atrodams, kas aug utt.; karogs, kas aizpildīts ar sirsniņām sarkanā un baltā krāsā; tematiskā Latvijas kontūra.</a:t>
            </a:r>
          </a:p>
          <a:p>
            <a:r>
              <a:rPr lang="lv-LV" dirty="0" smtClean="0"/>
              <a:t>Tukuma E.Birznieka-Upīša 1.psk.:</a:t>
            </a:r>
          </a:p>
          <a:p>
            <a:pPr lvl="1"/>
            <a:r>
              <a:rPr lang="lv-LV" dirty="0" smtClean="0"/>
              <a:t>Konkurss par Latviju,</a:t>
            </a:r>
          </a:p>
          <a:p>
            <a:pPr lvl="1"/>
            <a:r>
              <a:rPr lang="lv-LV" dirty="0" smtClean="0"/>
              <a:t>Spēle «Mana dzimtene» (interaktīvajai tāfelei izstrādāta)  - rakstīt </a:t>
            </a:r>
            <a:r>
              <a:rPr lang="lv-LV" dirty="0" err="1" smtClean="0"/>
              <a:t>oinga@inbox.lv</a:t>
            </a:r>
            <a:endParaRPr lang="lv-LV" dirty="0" smtClean="0"/>
          </a:p>
          <a:p>
            <a:endParaRPr lang="lv-LV" dirty="0"/>
          </a:p>
        </p:txBody>
      </p:sp>
    </p:spTree>
    <p:extLst>
      <p:ext uri="{BB962C8B-B14F-4D97-AF65-F5344CB8AC3E}">
        <p14:creationId xmlns:p14="http://schemas.microsoft.com/office/powerpoint/2010/main" val="4896107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normAutofit fontScale="90000"/>
          </a:bodyPr>
          <a:lstStyle/>
          <a:p>
            <a:r>
              <a:rPr lang="lv-LV" b="1" dirty="0"/>
              <a:t>Idejas valsts svētku pasākumu organizēšanai skolā</a:t>
            </a:r>
            <a:endParaRPr lang="lv-LV" dirty="0"/>
          </a:p>
        </p:txBody>
      </p:sp>
      <p:sp>
        <p:nvSpPr>
          <p:cNvPr id="3" name="Satura vietturis 2"/>
          <p:cNvSpPr>
            <a:spLocks noGrp="1"/>
          </p:cNvSpPr>
          <p:nvPr>
            <p:ph idx="1"/>
          </p:nvPr>
        </p:nvSpPr>
        <p:spPr>
          <a:xfrm>
            <a:off x="107504" y="1600200"/>
            <a:ext cx="8928992" cy="5141168"/>
          </a:xfrm>
        </p:spPr>
        <p:txBody>
          <a:bodyPr>
            <a:normAutofit lnSpcReduction="10000"/>
          </a:bodyPr>
          <a:lstStyle/>
          <a:p>
            <a:r>
              <a:rPr lang="lv-LV" dirty="0" smtClean="0"/>
              <a:t>Džūkstes psk.:</a:t>
            </a:r>
          </a:p>
          <a:p>
            <a:pPr lvl="1"/>
            <a:r>
              <a:rPr lang="lv-LV" dirty="0" smtClean="0"/>
              <a:t>Sadarbība ar pagastu,</a:t>
            </a:r>
          </a:p>
          <a:p>
            <a:pPr lvl="1"/>
            <a:r>
              <a:rPr lang="lv-LV" dirty="0" smtClean="0"/>
              <a:t>Parlamentāriešu nakts no 17.uz 18.novembri,</a:t>
            </a:r>
          </a:p>
          <a:p>
            <a:pPr lvl="1"/>
            <a:r>
              <a:rPr lang="lv-LV" dirty="0" smtClean="0"/>
              <a:t>Gājiens pie pieminekļiem,</a:t>
            </a:r>
          </a:p>
          <a:p>
            <a:pPr lvl="1"/>
            <a:r>
              <a:rPr lang="lv-LV" dirty="0" smtClean="0"/>
              <a:t>Zēnu sacensības,</a:t>
            </a:r>
          </a:p>
          <a:p>
            <a:pPr lvl="1"/>
            <a:r>
              <a:rPr lang="lv-LV" dirty="0" smtClean="0"/>
              <a:t>Spēle (ar kontrolpunktiem) par dažādām tēmām (rakstīt: </a:t>
            </a:r>
            <a:r>
              <a:rPr lang="lv-LV" dirty="0" err="1" smtClean="0"/>
              <a:t>gaismamukane@inbox.lv</a:t>
            </a:r>
            <a:r>
              <a:rPr lang="lv-LV" dirty="0" smtClean="0"/>
              <a:t>)</a:t>
            </a:r>
          </a:p>
          <a:p>
            <a:r>
              <a:rPr lang="lv-LV" dirty="0" smtClean="0"/>
              <a:t>Jaunsātu skola:</a:t>
            </a:r>
          </a:p>
          <a:p>
            <a:pPr lvl="1"/>
            <a:r>
              <a:rPr lang="lv-LV" dirty="0" smtClean="0"/>
              <a:t>Skolēni kopā ar pagasta kolektīviem (izdales materiāls – 2 scenāriji «LR proklamēšanas gadadienai»),</a:t>
            </a:r>
          </a:p>
          <a:p>
            <a:pPr lvl="1"/>
            <a:r>
              <a:rPr lang="lv-LV" dirty="0" smtClean="0"/>
              <a:t>Atzinības raksti vecākiem.</a:t>
            </a:r>
            <a:endParaRPr lang="lv-LV" dirty="0"/>
          </a:p>
        </p:txBody>
      </p:sp>
    </p:spTree>
    <p:extLst>
      <p:ext uri="{BB962C8B-B14F-4D97-AF65-F5344CB8AC3E}">
        <p14:creationId xmlns:p14="http://schemas.microsoft.com/office/powerpoint/2010/main" val="6925571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a:xfrm>
            <a:off x="467544" y="25121"/>
            <a:ext cx="8229600" cy="1143000"/>
          </a:xfrm>
        </p:spPr>
        <p:txBody>
          <a:bodyPr>
            <a:normAutofit fontScale="90000"/>
          </a:bodyPr>
          <a:lstStyle/>
          <a:p>
            <a:r>
              <a:rPr lang="lv-LV" b="1" dirty="0"/>
              <a:t>Idejas valsts svētku pasākumu organizēšanai skolā</a:t>
            </a:r>
            <a:endParaRPr lang="lv-LV" dirty="0"/>
          </a:p>
        </p:txBody>
      </p:sp>
      <p:sp>
        <p:nvSpPr>
          <p:cNvPr id="3" name="Satura vietturis 2"/>
          <p:cNvSpPr>
            <a:spLocks noGrp="1"/>
          </p:cNvSpPr>
          <p:nvPr>
            <p:ph idx="1"/>
          </p:nvPr>
        </p:nvSpPr>
        <p:spPr>
          <a:xfrm>
            <a:off x="107504" y="1268760"/>
            <a:ext cx="8928992" cy="5589240"/>
          </a:xfrm>
        </p:spPr>
        <p:txBody>
          <a:bodyPr>
            <a:normAutofit fontScale="85000" lnSpcReduction="20000"/>
          </a:bodyPr>
          <a:lstStyle/>
          <a:p>
            <a:r>
              <a:rPr lang="lv-LV" dirty="0" smtClean="0"/>
              <a:t>Smārdes psk.:</a:t>
            </a:r>
          </a:p>
          <a:p>
            <a:pPr lvl="1"/>
            <a:r>
              <a:rPr lang="lv-LV" dirty="0" smtClean="0"/>
              <a:t>Burciņu apgleznošana karoga krāsās – visi ieliek svecītes un izveido Latvijas kontūru;</a:t>
            </a:r>
          </a:p>
          <a:p>
            <a:pPr lvl="1"/>
            <a:r>
              <a:rPr lang="lv-LV" dirty="0" err="1" smtClean="0"/>
              <a:t>Jaunsardzes</a:t>
            </a:r>
            <a:r>
              <a:rPr lang="lv-LV" dirty="0" smtClean="0"/>
              <a:t> paraugdemonstrējumi stadionā (izdzīvošana ekstremālos apstākļos);</a:t>
            </a:r>
          </a:p>
          <a:p>
            <a:pPr lvl="1"/>
            <a:r>
              <a:rPr lang="lv-LV" dirty="0" smtClean="0"/>
              <a:t>Skolēnu padomes puiši gatavo lāpas, lāpu gājiens no skolas, pie K.Zāles pieminekļa pasākums.</a:t>
            </a:r>
          </a:p>
          <a:p>
            <a:r>
              <a:rPr lang="lv-LV" dirty="0" smtClean="0"/>
              <a:t>Pūres psk.:</a:t>
            </a:r>
          </a:p>
          <a:p>
            <a:pPr lvl="1"/>
            <a:r>
              <a:rPr lang="lv-LV" dirty="0" smtClean="0"/>
              <a:t>Plastmasas pudeļu svečturīši nokrāsoti (uz trepēm, uz palodzēm gaiteņos);</a:t>
            </a:r>
          </a:p>
          <a:p>
            <a:pPr lvl="1"/>
            <a:r>
              <a:rPr lang="lv-LV" dirty="0" smtClean="0"/>
              <a:t>Filmas vestibilā par Latviju;</a:t>
            </a:r>
          </a:p>
          <a:p>
            <a:pPr lvl="1"/>
            <a:r>
              <a:rPr lang="lv-LV" dirty="0" smtClean="0"/>
              <a:t>Piederības zīmes piespraustas (</a:t>
            </a:r>
            <a:r>
              <a:rPr lang="lv-LV" dirty="0" err="1" smtClean="0"/>
              <a:t>karoglentītes</a:t>
            </a:r>
            <a:r>
              <a:rPr lang="lv-LV" dirty="0" smtClean="0"/>
              <a:t>);</a:t>
            </a:r>
          </a:p>
          <a:p>
            <a:pPr lvl="1"/>
            <a:r>
              <a:rPr lang="lv-LV" dirty="0" smtClean="0"/>
              <a:t>Latvijas karte ar kreppapīra rozītēm katram novadam savā krāsā;</a:t>
            </a:r>
          </a:p>
          <a:p>
            <a:pPr lvl="1"/>
            <a:r>
              <a:rPr lang="lv-LV" dirty="0" smtClean="0"/>
              <a:t>Katra klase taisa apsveikumu Latvijai, raksta dzejoļus;</a:t>
            </a:r>
          </a:p>
          <a:p>
            <a:pPr lvl="1"/>
            <a:r>
              <a:rPr lang="lv-LV" dirty="0" smtClean="0"/>
              <a:t>Koncerts «Nāk gadalaiki apgleznot Latviju» (scenārijs pieejams 2012.gada metodisko izstrādņu CD)</a:t>
            </a:r>
          </a:p>
        </p:txBody>
      </p:sp>
    </p:spTree>
    <p:extLst>
      <p:ext uri="{BB962C8B-B14F-4D97-AF65-F5344CB8AC3E}">
        <p14:creationId xmlns:p14="http://schemas.microsoft.com/office/powerpoint/2010/main" val="147506065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normAutofit fontScale="90000"/>
          </a:bodyPr>
          <a:lstStyle/>
          <a:p>
            <a:r>
              <a:rPr lang="lv-LV" b="1" dirty="0"/>
              <a:t>Idejas valsts svētku pasākumu organizēšanai skolā</a:t>
            </a:r>
            <a:endParaRPr lang="lv-LV" dirty="0"/>
          </a:p>
        </p:txBody>
      </p:sp>
      <p:sp>
        <p:nvSpPr>
          <p:cNvPr id="3" name="Satura vietturis 2"/>
          <p:cNvSpPr>
            <a:spLocks noGrp="1"/>
          </p:cNvSpPr>
          <p:nvPr>
            <p:ph idx="1"/>
          </p:nvPr>
        </p:nvSpPr>
        <p:spPr>
          <a:xfrm>
            <a:off x="179512" y="1556792"/>
            <a:ext cx="8856984" cy="5184576"/>
          </a:xfrm>
        </p:spPr>
        <p:txBody>
          <a:bodyPr>
            <a:normAutofit/>
          </a:bodyPr>
          <a:lstStyle/>
          <a:p>
            <a:r>
              <a:rPr lang="lv-LV" dirty="0" smtClean="0"/>
              <a:t>Tumes vsk.:</a:t>
            </a:r>
          </a:p>
          <a:p>
            <a:pPr lvl="1"/>
            <a:r>
              <a:rPr lang="lv-LV" dirty="0" smtClean="0"/>
              <a:t>Projektu nedēļa, veltīta valsts svētkiem;</a:t>
            </a:r>
          </a:p>
          <a:p>
            <a:pPr lvl="1"/>
            <a:r>
              <a:rPr lang="lv-LV" dirty="0" smtClean="0"/>
              <a:t>Ierindas skate (sadarbībā ar Dobeles zemessargiem);</a:t>
            </a:r>
          </a:p>
          <a:p>
            <a:pPr lvl="1"/>
            <a:r>
              <a:rPr lang="lv-LV" dirty="0" smtClean="0"/>
              <a:t>Aktivitātes sadarbībā ar ārpusskolas iestādēm (Okupācijas muzeja lekcija par </a:t>
            </a:r>
            <a:r>
              <a:rPr lang="lv-LV" dirty="0"/>
              <a:t>L</a:t>
            </a:r>
            <a:r>
              <a:rPr lang="lv-LV" dirty="0" smtClean="0"/>
              <a:t>atvijas veidošanos 9., 12.klasēm, gatavojoties eksāmenam);</a:t>
            </a:r>
          </a:p>
          <a:p>
            <a:pPr lvl="1"/>
            <a:r>
              <a:rPr lang="lv-LV" dirty="0" smtClean="0"/>
              <a:t>Vēstules </a:t>
            </a:r>
            <a:r>
              <a:rPr lang="lv-LV" dirty="0"/>
              <a:t>L</a:t>
            </a:r>
            <a:r>
              <a:rPr lang="lv-LV" dirty="0" smtClean="0"/>
              <a:t>atvijai (Tukumam);</a:t>
            </a:r>
          </a:p>
          <a:p>
            <a:pPr lvl="1"/>
            <a:r>
              <a:rPr lang="lv-LV" dirty="0" smtClean="0"/>
              <a:t>Labo izjūtu grāmata (katram skolēnam sava lapa – dzeja, zīmējumi, apraksti, fotogrāfijas);</a:t>
            </a:r>
          </a:p>
          <a:p>
            <a:pPr lvl="1"/>
            <a:r>
              <a:rPr lang="lv-LV" dirty="0" smtClean="0"/>
              <a:t>Tikšanās ar interesantiem cilvēkiem (veiksmes stāsti).</a:t>
            </a:r>
          </a:p>
          <a:p>
            <a:endParaRPr lang="lv-LV" dirty="0"/>
          </a:p>
        </p:txBody>
      </p:sp>
    </p:spTree>
    <p:extLst>
      <p:ext uri="{BB962C8B-B14F-4D97-AF65-F5344CB8AC3E}">
        <p14:creationId xmlns:p14="http://schemas.microsoft.com/office/powerpoint/2010/main" val="334940734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normAutofit fontScale="90000"/>
          </a:bodyPr>
          <a:lstStyle/>
          <a:p>
            <a:r>
              <a:rPr lang="lv-LV" b="1" dirty="0"/>
              <a:t>Idejas valsts svētku pasākumu organizēšanai skolā</a:t>
            </a:r>
            <a:endParaRPr lang="lv-LV" dirty="0"/>
          </a:p>
        </p:txBody>
      </p:sp>
      <p:sp>
        <p:nvSpPr>
          <p:cNvPr id="3" name="Satura vietturis 2"/>
          <p:cNvSpPr>
            <a:spLocks noGrp="1"/>
          </p:cNvSpPr>
          <p:nvPr>
            <p:ph idx="1"/>
          </p:nvPr>
        </p:nvSpPr>
        <p:spPr>
          <a:xfrm>
            <a:off x="0" y="1412776"/>
            <a:ext cx="9144000" cy="5445224"/>
          </a:xfrm>
        </p:spPr>
        <p:txBody>
          <a:bodyPr>
            <a:normAutofit fontScale="77500" lnSpcReduction="20000"/>
          </a:bodyPr>
          <a:lstStyle/>
          <a:p>
            <a:r>
              <a:rPr lang="lv-LV" dirty="0" smtClean="0"/>
              <a:t>Tukuma 2.psk.:</a:t>
            </a:r>
          </a:p>
          <a:p>
            <a:pPr lvl="1"/>
            <a:r>
              <a:rPr lang="lv-LV" dirty="0" smtClean="0"/>
              <a:t>Zīmējumi par Latviju;</a:t>
            </a:r>
          </a:p>
          <a:p>
            <a:pPr lvl="1"/>
            <a:r>
              <a:rPr lang="lv-LV" dirty="0" smtClean="0"/>
              <a:t>Konkursi: 1.-6.kl.(neklātienes), 7.-9.kl. (klātienes, komandas);</a:t>
            </a:r>
          </a:p>
          <a:p>
            <a:pPr lvl="1"/>
            <a:r>
              <a:rPr lang="lv-LV" dirty="0" smtClean="0"/>
              <a:t>Prezidenta uzrunu sagatavošana (labākie uzstājas skolas koncertā);</a:t>
            </a:r>
          </a:p>
          <a:p>
            <a:pPr lvl="1"/>
            <a:r>
              <a:rPr lang="lv-LV" dirty="0" smtClean="0"/>
              <a:t>Patriotisko dziesmu konkurss (tematiski: strēlnieku dziesmas, mūsdienu patriotiskās dziesmas u.tml.);</a:t>
            </a:r>
          </a:p>
          <a:p>
            <a:pPr lvl="1"/>
            <a:r>
              <a:rPr lang="lv-LV" dirty="0" smtClean="0"/>
              <a:t>Noslēgumā svētku koncerts ar vienojošu tēmu;</a:t>
            </a:r>
          </a:p>
          <a:p>
            <a:pPr lvl="1"/>
            <a:r>
              <a:rPr lang="lv-LV" dirty="0" smtClean="0"/>
              <a:t>Uzrunas skolas radio dažādos valstij nozīmīgos svētkos (gatavo skolas vēstures skolotāja </a:t>
            </a:r>
            <a:r>
              <a:rPr lang="lv-LV" dirty="0" err="1" smtClean="0"/>
              <a:t>A.Miezīte</a:t>
            </a:r>
            <a:r>
              <a:rPr lang="lv-LV" dirty="0" smtClean="0"/>
              <a:t> – izdales materiāls).</a:t>
            </a:r>
          </a:p>
          <a:p>
            <a:r>
              <a:rPr lang="lv-LV" dirty="0"/>
              <a:t>Raiņa </a:t>
            </a:r>
            <a:r>
              <a:rPr lang="lv-LV" dirty="0" err="1"/>
              <a:t>ģimn</a:t>
            </a:r>
            <a:r>
              <a:rPr lang="lv-LV" dirty="0"/>
              <a:t>.:</a:t>
            </a:r>
          </a:p>
          <a:p>
            <a:pPr lvl="1"/>
            <a:r>
              <a:rPr lang="lv-LV" dirty="0"/>
              <a:t>Spēka un prāta konkurss zēniem (organizē skolēnu parlaments);</a:t>
            </a:r>
          </a:p>
          <a:p>
            <a:pPr lvl="1"/>
            <a:r>
              <a:rPr lang="lv-LV" dirty="0"/>
              <a:t>Latvijas kontūras (akmeņi zem ozoliem, tad ieliek svecītes kontūrās);</a:t>
            </a:r>
          </a:p>
          <a:p>
            <a:pPr lvl="1"/>
            <a:r>
              <a:rPr lang="lv-LV" dirty="0"/>
              <a:t>Mākslinieks Kārlis Briedis (saruna par Latviju, par atgriešanos tajā, koncerts);</a:t>
            </a:r>
          </a:p>
          <a:p>
            <a:pPr lvl="1"/>
            <a:r>
              <a:rPr lang="lv-LV" dirty="0"/>
              <a:t>Koncerts, veltīts O.Vācietim (var uzaicināt uz skolām – rakstīt: </a:t>
            </a:r>
            <a:r>
              <a:rPr lang="lv-LV" dirty="0" err="1">
                <a:hlinkClick r:id="rId2"/>
              </a:rPr>
              <a:t>linese@inbox.lv</a:t>
            </a:r>
            <a:r>
              <a:rPr lang="lv-LV" dirty="0" smtClean="0"/>
              <a:t>).</a:t>
            </a:r>
            <a:endParaRPr lang="lv-LV" dirty="0"/>
          </a:p>
        </p:txBody>
      </p:sp>
    </p:spTree>
    <p:extLst>
      <p:ext uri="{BB962C8B-B14F-4D97-AF65-F5344CB8AC3E}">
        <p14:creationId xmlns:p14="http://schemas.microsoft.com/office/powerpoint/2010/main" val="34028647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normAutofit fontScale="90000"/>
          </a:bodyPr>
          <a:lstStyle/>
          <a:p>
            <a:r>
              <a:rPr lang="lv-LV" b="1" dirty="0"/>
              <a:t>Idejas valsts svētku pasākumu organizēšanai skolā</a:t>
            </a:r>
            <a:endParaRPr lang="lv-LV" dirty="0"/>
          </a:p>
        </p:txBody>
      </p:sp>
      <p:sp>
        <p:nvSpPr>
          <p:cNvPr id="3" name="Satura vietturis 2"/>
          <p:cNvSpPr>
            <a:spLocks noGrp="1"/>
          </p:cNvSpPr>
          <p:nvPr>
            <p:ph idx="1"/>
          </p:nvPr>
        </p:nvSpPr>
        <p:spPr>
          <a:xfrm>
            <a:off x="0" y="1484784"/>
            <a:ext cx="9036496" cy="5256584"/>
          </a:xfrm>
        </p:spPr>
        <p:txBody>
          <a:bodyPr>
            <a:normAutofit fontScale="85000" lnSpcReduction="20000"/>
          </a:bodyPr>
          <a:lstStyle/>
          <a:p>
            <a:r>
              <a:rPr lang="lv-LV" dirty="0" smtClean="0"/>
              <a:t>Tukuma 2.vsk.:</a:t>
            </a:r>
          </a:p>
          <a:p>
            <a:pPr lvl="1"/>
            <a:r>
              <a:rPr lang="lv-LV" dirty="0" smtClean="0"/>
              <a:t>Dažādu muzeju ceļojošās tematiskās izstādes (vēstures pulciņa skolēni – gidi);</a:t>
            </a:r>
          </a:p>
          <a:p>
            <a:pPr lvl="1"/>
            <a:r>
              <a:rPr lang="lv-LV" dirty="0" smtClean="0"/>
              <a:t>Tematiskās skolēnu darbu izstādes (skolas gaiteņos, lasītavā);</a:t>
            </a:r>
          </a:p>
          <a:p>
            <a:pPr lvl="1"/>
            <a:r>
              <a:rPr lang="lv-LV" dirty="0" smtClean="0"/>
              <a:t>Tematiskās stundas skolas bibliotēkā (organizē lasītavas vadītāja I.Lībeka);</a:t>
            </a:r>
          </a:p>
          <a:p>
            <a:pPr lvl="1"/>
            <a:r>
              <a:rPr lang="lv-LV" dirty="0" smtClean="0"/>
              <a:t>Patriotisko dziesmu konkurss (labākie uzstājas skolas valsts svētku koncertā);</a:t>
            </a:r>
          </a:p>
          <a:p>
            <a:pPr lvl="1"/>
            <a:r>
              <a:rPr lang="lv-LV" dirty="0" smtClean="0"/>
              <a:t>Vienojošie skolas dekorēšanas materiāli: kļavas lapas un karogs; karogs un sveces; ķēdes vēlējumu vēstule Latvijai </a:t>
            </a:r>
            <a:r>
              <a:rPr lang="lv-LV" dirty="0"/>
              <a:t>(izdales materiāls</a:t>
            </a:r>
            <a:r>
              <a:rPr lang="lv-LV" dirty="0" smtClean="0"/>
              <a:t>);</a:t>
            </a:r>
          </a:p>
          <a:p>
            <a:pPr lvl="1"/>
            <a:r>
              <a:rPr lang="lv-LV" dirty="0" smtClean="0"/>
              <a:t>Klases stundām materiāls «Pasaka par </a:t>
            </a:r>
            <a:r>
              <a:rPr lang="lv-LV" dirty="0"/>
              <a:t>L</a:t>
            </a:r>
            <a:r>
              <a:rPr lang="lv-LV" dirty="0" smtClean="0"/>
              <a:t>atviju» - pieejams: </a:t>
            </a:r>
            <a:r>
              <a:rPr lang="lv-LV" dirty="0">
                <a:hlinkClick r:id="rId2"/>
              </a:rPr>
              <a:t>http://</a:t>
            </a:r>
            <a:r>
              <a:rPr lang="lv-LV" dirty="0" smtClean="0">
                <a:hlinkClick r:id="rId2"/>
              </a:rPr>
              <a:t>www.workingday.lv/ka_multimedia/PASAKA_PAR_LATVIJU.pdf</a:t>
            </a:r>
            <a:endParaRPr lang="lv-LV" dirty="0" smtClean="0"/>
          </a:p>
          <a:p>
            <a:pPr lvl="1"/>
            <a:r>
              <a:rPr lang="lv-LV" dirty="0" smtClean="0"/>
              <a:t>Materiāls matemātikas stundai par Latviju (</a:t>
            </a:r>
            <a:r>
              <a:rPr lang="lv-LV" dirty="0"/>
              <a:t>i</a:t>
            </a:r>
            <a:r>
              <a:rPr lang="lv-LV" dirty="0" smtClean="0"/>
              <a:t>zdales materiāls).</a:t>
            </a:r>
          </a:p>
        </p:txBody>
      </p:sp>
    </p:spTree>
    <p:extLst>
      <p:ext uri="{BB962C8B-B14F-4D97-AF65-F5344CB8AC3E}">
        <p14:creationId xmlns:p14="http://schemas.microsoft.com/office/powerpoint/2010/main" val="160855088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normAutofit fontScale="90000"/>
          </a:bodyPr>
          <a:lstStyle/>
          <a:p>
            <a:r>
              <a:rPr lang="lv-LV" b="1" dirty="0" smtClean="0"/>
              <a:t>Materiāli idejām </a:t>
            </a:r>
            <a:br>
              <a:rPr lang="lv-LV" b="1" dirty="0" smtClean="0"/>
            </a:br>
            <a:r>
              <a:rPr lang="lv-LV" b="1" dirty="0" smtClean="0"/>
              <a:t>par valsts svētku pasākumiem skolā</a:t>
            </a:r>
            <a:endParaRPr lang="lv-LV" b="1" dirty="0"/>
          </a:p>
        </p:txBody>
      </p:sp>
      <p:sp>
        <p:nvSpPr>
          <p:cNvPr id="3" name="Satura vietturis 2"/>
          <p:cNvSpPr>
            <a:spLocks noGrp="1"/>
          </p:cNvSpPr>
          <p:nvPr>
            <p:ph idx="1"/>
          </p:nvPr>
        </p:nvSpPr>
        <p:spPr>
          <a:xfrm>
            <a:off x="179512" y="1628800"/>
            <a:ext cx="8964488" cy="5229200"/>
          </a:xfrm>
        </p:spPr>
        <p:txBody>
          <a:bodyPr>
            <a:normAutofit fontScale="85000" lnSpcReduction="10000"/>
          </a:bodyPr>
          <a:lstStyle/>
          <a:p>
            <a:r>
              <a:rPr lang="lv-LV" dirty="0" smtClean="0"/>
              <a:t>«</a:t>
            </a:r>
            <a:r>
              <a:rPr lang="lv-LV" b="1" dirty="0" smtClean="0"/>
              <a:t>Svinēsim valsts svētkus</a:t>
            </a:r>
            <a:r>
              <a:rPr lang="lv-LV" dirty="0" smtClean="0"/>
              <a:t>!» Metodisks līdzeklis. Rīga: VISC, 2009. Pieejams: </a:t>
            </a:r>
            <a:r>
              <a:rPr lang="lv-LV" dirty="0">
                <a:hlinkClick r:id="rId2"/>
              </a:rPr>
              <a:t>http://</a:t>
            </a:r>
            <a:r>
              <a:rPr lang="lv-LV" dirty="0" smtClean="0">
                <a:hlinkClick r:id="rId2"/>
              </a:rPr>
              <a:t>visc.gov.lv/audzinasana/metmat/audz_vjic_rik56.pdf</a:t>
            </a:r>
            <a:endParaRPr lang="lv-LV" dirty="0" smtClean="0"/>
          </a:p>
          <a:p>
            <a:r>
              <a:rPr lang="lv-LV" b="1" dirty="0"/>
              <a:t>Latvijas valsts simbolu lietošana izglītības iestāžu rīkotajos </a:t>
            </a:r>
            <a:r>
              <a:rPr lang="lv-LV" b="1" dirty="0" smtClean="0"/>
              <a:t>pasākumos</a:t>
            </a:r>
            <a:r>
              <a:rPr lang="lv-LV" dirty="0" smtClean="0"/>
              <a:t>. Pieejams: </a:t>
            </a:r>
            <a:r>
              <a:rPr lang="lv-LV" dirty="0">
                <a:hlinkClick r:id="rId3"/>
              </a:rPr>
              <a:t>http://</a:t>
            </a:r>
            <a:r>
              <a:rPr lang="lv-LV" dirty="0" smtClean="0">
                <a:hlinkClick r:id="rId3"/>
              </a:rPr>
              <a:t>visc.gov.lv/audzinasana/metmat/valst_simboli.pdf</a:t>
            </a:r>
            <a:endParaRPr lang="lv-LV" dirty="0" smtClean="0"/>
          </a:p>
          <a:p>
            <a:r>
              <a:rPr lang="lv-LV" b="1" dirty="0"/>
              <a:t>Scenāriji valsts svētku </a:t>
            </a:r>
            <a:r>
              <a:rPr lang="lv-LV" b="1" dirty="0" smtClean="0"/>
              <a:t>svinēšanai</a:t>
            </a:r>
            <a:r>
              <a:rPr lang="lv-LV" dirty="0" smtClean="0"/>
              <a:t>. Pieejams: </a:t>
            </a:r>
            <a:r>
              <a:rPr lang="lv-LV" dirty="0">
                <a:hlinkClick r:id="rId4"/>
              </a:rPr>
              <a:t>http://</a:t>
            </a:r>
            <a:r>
              <a:rPr lang="lv-LV" dirty="0" smtClean="0">
                <a:hlinkClick r:id="rId4"/>
              </a:rPr>
              <a:t>visc.gov.lv/audzinasana/metmat.shtml</a:t>
            </a:r>
            <a:endParaRPr lang="lv-LV" dirty="0" smtClean="0"/>
          </a:p>
          <a:p>
            <a:r>
              <a:rPr lang="lv-LV" b="1" dirty="0" smtClean="0"/>
              <a:t>Ieteikumi pilsoniskajā audzināšanā</a:t>
            </a:r>
            <a:r>
              <a:rPr lang="lv-LV" dirty="0" smtClean="0"/>
              <a:t>. Rīga: LR IZM, 1998.</a:t>
            </a:r>
          </a:p>
          <a:p>
            <a:r>
              <a:rPr lang="lv-LV" dirty="0" smtClean="0"/>
              <a:t>«Skolotāja Almanahs» 2008.g. Nr.2 13.-17.lpp. – klases stundu plāni.</a:t>
            </a:r>
          </a:p>
          <a:p>
            <a:r>
              <a:rPr lang="lv-LV" dirty="0" smtClean="0"/>
              <a:t>«Latvijai 90». Laikraksta «Diena» speciālizdevums.</a:t>
            </a:r>
            <a:endParaRPr lang="lv-LV" dirty="0"/>
          </a:p>
        </p:txBody>
      </p:sp>
    </p:spTree>
    <p:extLst>
      <p:ext uri="{BB962C8B-B14F-4D97-AF65-F5344CB8AC3E}">
        <p14:creationId xmlns:p14="http://schemas.microsoft.com/office/powerpoint/2010/main" val="13857952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ctrTitle"/>
          </p:nvPr>
        </p:nvSpPr>
        <p:spPr/>
        <p:txBody>
          <a:bodyPr/>
          <a:lstStyle/>
          <a:p>
            <a:r>
              <a:rPr lang="lv-LV" b="1" dirty="0" smtClean="0"/>
              <a:t>Skolēnu drošības jautājumi</a:t>
            </a:r>
            <a:endParaRPr lang="lv-LV" b="1" dirty="0"/>
          </a:p>
        </p:txBody>
      </p:sp>
      <p:sp>
        <p:nvSpPr>
          <p:cNvPr id="3" name="Apakšvirsraksts 2"/>
          <p:cNvSpPr>
            <a:spLocks noGrp="1"/>
          </p:cNvSpPr>
          <p:nvPr>
            <p:ph type="subTitle" idx="1"/>
          </p:nvPr>
        </p:nvSpPr>
        <p:spPr/>
        <p:txBody>
          <a:bodyPr/>
          <a:lstStyle/>
          <a:p>
            <a:r>
              <a:rPr lang="lv-LV" dirty="0" smtClean="0"/>
              <a:t>Materiāli un metodika</a:t>
            </a:r>
            <a:endParaRPr lang="lv-LV" dirty="0"/>
          </a:p>
        </p:txBody>
      </p:sp>
      <p:pic>
        <p:nvPicPr>
          <p:cNvPr id="4098" name="Picture 2" descr="http://visc.gov.lv/vispizglitiba/saturs/dokumenti/20130923_drosned_dzivo_drosi_bild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848" y="188640"/>
            <a:ext cx="2318370" cy="23183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1536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a:xfrm>
            <a:off x="467544" y="0"/>
            <a:ext cx="8229600" cy="1143000"/>
          </a:xfrm>
        </p:spPr>
        <p:txBody>
          <a:bodyPr>
            <a:normAutofit fontScale="90000"/>
          </a:bodyPr>
          <a:lstStyle/>
          <a:p>
            <a:r>
              <a:rPr lang="lv-LV" b="1" dirty="0" smtClean="0"/>
              <a:t>VISC u.c. materiāli skolēnu drošībai</a:t>
            </a:r>
            <a:endParaRPr lang="lv-LV" b="1" dirty="0"/>
          </a:p>
        </p:txBody>
      </p:sp>
      <p:sp>
        <p:nvSpPr>
          <p:cNvPr id="3" name="Satura vietturis 2"/>
          <p:cNvSpPr>
            <a:spLocks noGrp="1"/>
          </p:cNvSpPr>
          <p:nvPr>
            <p:ph idx="1"/>
          </p:nvPr>
        </p:nvSpPr>
        <p:spPr>
          <a:xfrm>
            <a:off x="0" y="908720"/>
            <a:ext cx="9144000" cy="5949280"/>
          </a:xfrm>
        </p:spPr>
        <p:txBody>
          <a:bodyPr>
            <a:normAutofit/>
          </a:bodyPr>
          <a:lstStyle/>
          <a:p>
            <a:r>
              <a:rPr lang="lv-LV" dirty="0"/>
              <a:t>Metodiskais materiāls </a:t>
            </a:r>
            <a:r>
              <a:rPr lang="lv-LV" dirty="0" smtClean="0"/>
              <a:t>«Dzīvnieki </a:t>
            </a:r>
            <a:r>
              <a:rPr lang="lv-LV" dirty="0"/>
              <a:t>un tava </a:t>
            </a:r>
            <a:r>
              <a:rPr lang="lv-LV" dirty="0" smtClean="0"/>
              <a:t>drošība»</a:t>
            </a:r>
          </a:p>
          <a:p>
            <a:r>
              <a:rPr lang="lv-LV" dirty="0"/>
              <a:t>Jautājumi un atbildes par dažādām situācijām skolas vidē </a:t>
            </a:r>
            <a:r>
              <a:rPr lang="lv-LV" dirty="0" smtClean="0"/>
              <a:t>«Ko </a:t>
            </a:r>
            <a:r>
              <a:rPr lang="lv-LV" dirty="0"/>
              <a:t>darīt, ja</a:t>
            </a:r>
            <a:r>
              <a:rPr lang="lv-LV" dirty="0" smtClean="0"/>
              <a:t>...»</a:t>
            </a:r>
          </a:p>
          <a:p>
            <a:r>
              <a:rPr lang="lv-LV" dirty="0"/>
              <a:t>Interaktīvs materiāls </a:t>
            </a:r>
            <a:r>
              <a:rPr lang="lv-LV" dirty="0" smtClean="0"/>
              <a:t>«Vesels </a:t>
            </a:r>
            <a:r>
              <a:rPr lang="lv-LV" dirty="0"/>
              <a:t>un drošs – ikdiena tev </a:t>
            </a:r>
            <a:r>
              <a:rPr lang="lv-LV" dirty="0" smtClean="0"/>
              <a:t>apkārt»</a:t>
            </a:r>
          </a:p>
          <a:p>
            <a:r>
              <a:rPr lang="lv-LV" dirty="0" smtClean="0"/>
              <a:t>Metodiskie </a:t>
            </a:r>
            <a:r>
              <a:rPr lang="lv-LV" dirty="0"/>
              <a:t>ieteikumi drošības jautājumu </a:t>
            </a:r>
            <a:r>
              <a:rPr lang="lv-LV" dirty="0" smtClean="0"/>
              <a:t>mācīšanai </a:t>
            </a:r>
            <a:r>
              <a:rPr lang="lv-LV" dirty="0"/>
              <a:t>1.–4. klasē klases stundās </a:t>
            </a:r>
            <a:endParaRPr lang="lv-LV" dirty="0" smtClean="0"/>
          </a:p>
          <a:p>
            <a:r>
              <a:rPr lang="lv-LV" dirty="0"/>
              <a:t>Metodiskais materiāls ceļu satiksmes drošības jautājumu apguvei </a:t>
            </a:r>
            <a:r>
              <a:rPr lang="lv-LV" dirty="0" smtClean="0"/>
              <a:t>pamatizglītībā</a:t>
            </a:r>
          </a:p>
          <a:p>
            <a:r>
              <a:rPr lang="lv-LV" dirty="0"/>
              <a:t>Ceļu satiksmes </a:t>
            </a:r>
            <a:r>
              <a:rPr lang="lv-LV" dirty="0" smtClean="0"/>
              <a:t>drošība. Metodiskie </a:t>
            </a:r>
            <a:r>
              <a:rPr lang="lv-LV" dirty="0"/>
              <a:t>ieteikumi sākumskolai</a:t>
            </a:r>
            <a:r>
              <a:rPr lang="lv-LV" dirty="0" smtClean="0"/>
              <a:t>.</a:t>
            </a:r>
          </a:p>
        </p:txBody>
      </p:sp>
    </p:spTree>
    <p:extLst>
      <p:ext uri="{BB962C8B-B14F-4D97-AF65-F5344CB8AC3E}">
        <p14:creationId xmlns:p14="http://schemas.microsoft.com/office/powerpoint/2010/main" val="33484461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a:xfrm>
            <a:off x="395536" y="0"/>
            <a:ext cx="8229600" cy="1143000"/>
          </a:xfrm>
        </p:spPr>
        <p:txBody>
          <a:bodyPr>
            <a:normAutofit fontScale="90000"/>
          </a:bodyPr>
          <a:lstStyle/>
          <a:p>
            <a:r>
              <a:rPr lang="lv-LV" b="1" dirty="0"/>
              <a:t>VISC u.c. materiāli skolēnu drošībai</a:t>
            </a:r>
            <a:endParaRPr lang="lv-LV" dirty="0"/>
          </a:p>
        </p:txBody>
      </p:sp>
      <p:sp>
        <p:nvSpPr>
          <p:cNvPr id="3" name="Satura vietturis 2"/>
          <p:cNvSpPr>
            <a:spLocks noGrp="1"/>
          </p:cNvSpPr>
          <p:nvPr>
            <p:ph idx="1"/>
          </p:nvPr>
        </p:nvSpPr>
        <p:spPr>
          <a:xfrm>
            <a:off x="0" y="1196752"/>
            <a:ext cx="8892480" cy="5544616"/>
          </a:xfrm>
        </p:spPr>
        <p:txBody>
          <a:bodyPr>
            <a:normAutofit/>
          </a:bodyPr>
          <a:lstStyle/>
          <a:p>
            <a:r>
              <a:rPr lang="lv-LV" dirty="0"/>
              <a:t>Drošības jautājumi pamatizglītības mācību priekšmetu saturā</a:t>
            </a:r>
          </a:p>
          <a:p>
            <a:r>
              <a:rPr lang="lv-LV" dirty="0"/>
              <a:t>Civilā aizsardzība [PDF] Prezentācijas [ZIP] – ko darīt mājās, uz ielas ārkārtas situācijās.</a:t>
            </a:r>
          </a:p>
          <a:p>
            <a:r>
              <a:rPr lang="lv-LV" dirty="0"/>
              <a:t>Vides spēle «Vesels un drošs» internetā un 5x5 m spēles laukums (</a:t>
            </a:r>
            <a:r>
              <a:rPr lang="lv-LV" dirty="0" err="1"/>
              <a:t>inese.bautre@visc.gov.lv</a:t>
            </a:r>
            <a:r>
              <a:rPr lang="lv-LV" dirty="0"/>
              <a:t>)</a:t>
            </a:r>
          </a:p>
          <a:p>
            <a:r>
              <a:rPr lang="lv-LV" dirty="0"/>
              <a:t>Videofilma «Dzīvo droši!» </a:t>
            </a:r>
            <a:r>
              <a:rPr lang="lv-LV" dirty="0" err="1">
                <a:hlinkClick r:id="rId2"/>
              </a:rPr>
              <a:t>www.zinas.tv</a:t>
            </a:r>
            <a:endParaRPr lang="lv-LV" dirty="0"/>
          </a:p>
          <a:p>
            <a:r>
              <a:rPr lang="lv-LV" dirty="0"/>
              <a:t>«Latvijas Dzelzceļa» Drošības stundas</a:t>
            </a:r>
          </a:p>
          <a:p>
            <a:r>
              <a:rPr lang="lv-LV" dirty="0"/>
              <a:t>CSN spēle «Ceļā» («</a:t>
            </a:r>
            <a:r>
              <a:rPr lang="lv-LV" dirty="0" err="1"/>
              <a:t>Fobus</a:t>
            </a:r>
            <a:r>
              <a:rPr lang="lv-LV" dirty="0"/>
              <a:t>» bērnu rotaļlietas 20491317)</a:t>
            </a:r>
          </a:p>
          <a:p>
            <a:endParaRPr lang="lv-LV" dirty="0"/>
          </a:p>
        </p:txBody>
      </p:sp>
    </p:spTree>
    <p:extLst>
      <p:ext uri="{BB962C8B-B14F-4D97-AF65-F5344CB8AC3E}">
        <p14:creationId xmlns:p14="http://schemas.microsoft.com/office/powerpoint/2010/main" val="10826730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normAutofit fontScale="90000"/>
          </a:bodyPr>
          <a:lstStyle/>
          <a:p>
            <a:r>
              <a:rPr lang="lv-LV" b="1" dirty="0" smtClean="0"/>
              <a:t>Metodika drošības jautājumu apguvei</a:t>
            </a:r>
            <a:endParaRPr lang="lv-LV" b="1" dirty="0"/>
          </a:p>
        </p:txBody>
      </p:sp>
      <p:sp>
        <p:nvSpPr>
          <p:cNvPr id="3" name="Satura vietturis 2"/>
          <p:cNvSpPr>
            <a:spLocks noGrp="1"/>
          </p:cNvSpPr>
          <p:nvPr>
            <p:ph idx="1"/>
          </p:nvPr>
        </p:nvSpPr>
        <p:spPr>
          <a:xfrm>
            <a:off x="179512" y="1268760"/>
            <a:ext cx="8856984" cy="5400600"/>
          </a:xfrm>
        </p:spPr>
        <p:txBody>
          <a:bodyPr>
            <a:normAutofit fontScale="77500" lnSpcReduction="20000"/>
          </a:bodyPr>
          <a:lstStyle/>
          <a:p>
            <a:r>
              <a:rPr lang="lv-LV" b="1" dirty="0" smtClean="0"/>
              <a:t>Seminārs «Droša un veselīga skolas vide» </a:t>
            </a:r>
            <a:r>
              <a:rPr lang="lv-LV" dirty="0" smtClean="0"/>
              <a:t>(Rīgā, 24.09.2013.)</a:t>
            </a:r>
            <a:r>
              <a:rPr lang="lv-LV" b="1" dirty="0" smtClean="0"/>
              <a:t>:</a:t>
            </a:r>
          </a:p>
          <a:p>
            <a:pPr lvl="1"/>
            <a:r>
              <a:rPr lang="lv-LV" dirty="0" smtClean="0"/>
              <a:t>Drošības filmas par NAPO – par veselību un drošību darba vidē).</a:t>
            </a:r>
          </a:p>
          <a:p>
            <a:pPr lvl="1"/>
            <a:r>
              <a:rPr lang="lv-LV" dirty="0" smtClean="0"/>
              <a:t>Aktivitāte. Nedrošas situācijas mācību grāmatu attēlos.</a:t>
            </a:r>
          </a:p>
          <a:p>
            <a:pPr lvl="1"/>
            <a:r>
              <a:rPr lang="lv-LV" dirty="0" smtClean="0"/>
              <a:t>Metodika. Interaktīvi materiāli un darba lapas par drošības jautājumiem. (VISC)</a:t>
            </a:r>
          </a:p>
          <a:p>
            <a:pPr lvl="1"/>
            <a:r>
              <a:rPr lang="lv-LV" dirty="0" smtClean="0"/>
              <a:t>VDI lekcija par skolotājiem drošu darba vidi.</a:t>
            </a:r>
          </a:p>
          <a:p>
            <a:pPr lvl="1"/>
            <a:r>
              <a:rPr lang="lv-LV" dirty="0" smtClean="0"/>
              <a:t>Jautājumu akcijas «Ko darīt, ja…» apkopojums un metodisks materiāls. (VISC)</a:t>
            </a:r>
          </a:p>
          <a:p>
            <a:pPr marL="457200" lvl="1" indent="0">
              <a:buNone/>
            </a:pPr>
            <a:r>
              <a:rPr lang="lv-LV" b="1" i="1" dirty="0" smtClean="0"/>
              <a:t>Par semināra norisi un drošības jautājumiem lasīt «Droša un veselīga skolas vide. Kā to veidot?» žurnālā «Skolas Vārds» 03.10.2013. Nr.31 24.-25.lpp.</a:t>
            </a:r>
          </a:p>
          <a:p>
            <a:r>
              <a:rPr lang="lv-LV" b="1" dirty="0"/>
              <a:t>Izbraukuma semināri – praktikumi novados:</a:t>
            </a:r>
          </a:p>
          <a:p>
            <a:pPr lvl="1"/>
            <a:r>
              <a:rPr lang="lv-LV" dirty="0"/>
              <a:t>30.oktobrī – Cēsīs,</a:t>
            </a:r>
          </a:p>
          <a:p>
            <a:pPr lvl="1"/>
            <a:r>
              <a:rPr lang="lv-LV" dirty="0"/>
              <a:t>31.oktobrī – Ventspilī,</a:t>
            </a:r>
          </a:p>
          <a:p>
            <a:pPr lvl="1"/>
            <a:r>
              <a:rPr lang="lv-LV" dirty="0"/>
              <a:t>novembrī – Dobelē</a:t>
            </a:r>
            <a:r>
              <a:rPr lang="lv-LV" dirty="0" smtClean="0"/>
              <a:t>.</a:t>
            </a:r>
            <a:endParaRPr lang="lv-LV"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8224" y="4509298"/>
            <a:ext cx="2327920" cy="23279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214936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normAutofit fontScale="90000"/>
          </a:bodyPr>
          <a:lstStyle/>
          <a:p>
            <a:r>
              <a:rPr lang="lv-LV" b="1" dirty="0" smtClean="0"/>
              <a:t>Dažādi materiāli klases stundām un audzināšanas darbam</a:t>
            </a:r>
            <a:endParaRPr lang="lv-LV" b="1" dirty="0"/>
          </a:p>
        </p:txBody>
      </p:sp>
      <p:sp>
        <p:nvSpPr>
          <p:cNvPr id="3" name="Satura vietturis 2"/>
          <p:cNvSpPr>
            <a:spLocks noGrp="1"/>
          </p:cNvSpPr>
          <p:nvPr>
            <p:ph idx="1"/>
          </p:nvPr>
        </p:nvSpPr>
        <p:spPr>
          <a:xfrm>
            <a:off x="467544" y="1556792"/>
            <a:ext cx="8136904" cy="5040560"/>
          </a:xfrm>
        </p:spPr>
        <p:txBody>
          <a:bodyPr>
            <a:normAutofit fontScale="92500" lnSpcReduction="10000"/>
          </a:bodyPr>
          <a:lstStyle/>
          <a:p>
            <a:r>
              <a:rPr lang="lv-LV" dirty="0"/>
              <a:t>Ž</a:t>
            </a:r>
            <a:r>
              <a:rPr lang="lv-LV" dirty="0" smtClean="0"/>
              <a:t>urnāls  «Skolas Vārds»:</a:t>
            </a:r>
          </a:p>
          <a:p>
            <a:pPr lvl="1"/>
            <a:r>
              <a:rPr lang="lv-LV" dirty="0" smtClean="0"/>
              <a:t>Klases stundu plāni,</a:t>
            </a:r>
          </a:p>
          <a:p>
            <a:pPr lvl="1"/>
            <a:r>
              <a:rPr lang="lv-LV" dirty="0" smtClean="0"/>
              <a:t>Teorētiski raksti par audzināšanas problēmām (diskusijas, speciālistu komentāri),</a:t>
            </a:r>
          </a:p>
          <a:p>
            <a:pPr lvl="1"/>
            <a:r>
              <a:rPr lang="lv-LV" dirty="0" smtClean="0"/>
              <a:t>Metodiski materiāli,</a:t>
            </a:r>
          </a:p>
          <a:p>
            <a:pPr lvl="1"/>
            <a:r>
              <a:rPr lang="lv-LV" dirty="0" smtClean="0"/>
              <a:t>Sadarbība ar vecākiem, </a:t>
            </a:r>
          </a:p>
          <a:p>
            <a:pPr lvl="1"/>
            <a:r>
              <a:rPr lang="lv-LV" dirty="0" smtClean="0"/>
              <a:t>Ekskursijas u.c.</a:t>
            </a:r>
          </a:p>
          <a:p>
            <a:r>
              <a:rPr lang="lv-LV" dirty="0" smtClean="0"/>
              <a:t>Žurnāls «Audzinātājs»</a:t>
            </a:r>
          </a:p>
          <a:p>
            <a:r>
              <a:rPr lang="lv-LV" dirty="0" smtClean="0"/>
              <a:t>VISC </a:t>
            </a:r>
            <a:r>
              <a:rPr lang="lv-LV" b="1" dirty="0" smtClean="0"/>
              <a:t>videomateriāli par uzvedības traucējumu novēršanu skolēniem stundās</a:t>
            </a:r>
            <a:r>
              <a:rPr lang="lv-LV" dirty="0" smtClean="0"/>
              <a:t>. Pieejams: </a:t>
            </a:r>
            <a:r>
              <a:rPr lang="lv-LV" dirty="0">
                <a:hlinkClick r:id="rId2"/>
              </a:rPr>
              <a:t>http://visc.gov.lv/specizglitiba/esf_projekts.shtml</a:t>
            </a:r>
            <a:endParaRPr lang="lv-LV" dirty="0"/>
          </a:p>
        </p:txBody>
      </p:sp>
    </p:spTree>
    <p:extLst>
      <p:ext uri="{BB962C8B-B14F-4D97-AF65-F5344CB8AC3E}">
        <p14:creationId xmlns:p14="http://schemas.microsoft.com/office/powerpoint/2010/main" val="1824547721"/>
      </p:ext>
    </p:extLst>
  </p:cSld>
  <p:clrMapOvr>
    <a:masterClrMapping/>
  </p:clrMapOvr>
</p:sld>
</file>

<file path=ppt/theme/theme1.xml><?xml version="1.0" encoding="utf-8"?>
<a:theme xmlns:a="http://schemas.openxmlformats.org/drawingml/2006/main" name="Office dizains">
  <a:themeElements>
    <a:clrScheme name="Iestād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Iestād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Iestād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407</TotalTime>
  <Words>2573</Words>
  <Application>Microsoft Office PowerPoint</Application>
  <PresentationFormat>Slaidrāde ekrānā (4:3)</PresentationFormat>
  <Paragraphs>297</Paragraphs>
  <Slides>49</Slides>
  <Notes>0</Notes>
  <HiddenSlides>0</HiddenSlides>
  <MMClips>0</MMClips>
  <ScaleCrop>false</ScaleCrop>
  <HeadingPairs>
    <vt:vector size="4" baseType="variant">
      <vt:variant>
        <vt:lpstr>Dizains</vt:lpstr>
      </vt:variant>
      <vt:variant>
        <vt:i4>1</vt:i4>
      </vt:variant>
      <vt:variant>
        <vt:lpstr>Slaidu virsraksti</vt:lpstr>
      </vt:variant>
      <vt:variant>
        <vt:i4>49</vt:i4>
      </vt:variant>
    </vt:vector>
  </HeadingPairs>
  <TitlesOfParts>
    <vt:vector size="50" baseType="lpstr">
      <vt:lpstr>Office dizains</vt:lpstr>
      <vt:lpstr>Tukuma, Engures, Jaunpils novadu audzināšanas darba speciālistu sanāksme</vt:lpstr>
      <vt:lpstr>Audzināšanas darba prioritāšu atslēgas vārdi</vt:lpstr>
      <vt:lpstr>Konkursi klašu audzinātājiem</vt:lpstr>
      <vt:lpstr>Skolotāju radošo ideju darbnīca</vt:lpstr>
      <vt:lpstr>Skolēnu drošības jautājumi</vt:lpstr>
      <vt:lpstr>VISC u.c. materiāli skolēnu drošībai</vt:lpstr>
      <vt:lpstr>VISC u.c. materiāli skolēnu drošībai</vt:lpstr>
      <vt:lpstr>Metodika drošības jautājumu apguvei</vt:lpstr>
      <vt:lpstr>Dažādi materiāli klases stundām un audzināšanas darbam</vt:lpstr>
      <vt:lpstr>Klašu audzinātāju tālākizglītība</vt:lpstr>
      <vt:lpstr>VISC semināra atziņas</vt:lpstr>
      <vt:lpstr>VISC semināra novadu audzināšanas darba koordinatoriem atziņas</vt:lpstr>
      <vt:lpstr>VISC semināra novadu audzināšanas darba koordinatoriem atziņas</vt:lpstr>
      <vt:lpstr>VISC semināra novadu audzināšanas darba koordinatoriem atziņas</vt:lpstr>
      <vt:lpstr>VISC semināra novadu audzināšanas darba koordinatoriem atziņas</vt:lpstr>
      <vt:lpstr>VISC semināra novadu audzināšanas darba koordinatoriem atziņas</vt:lpstr>
      <vt:lpstr>VISC semināra novadu audzināšanas darba koordinatoriem atziņas</vt:lpstr>
      <vt:lpstr>VISC seminārs  novadu audzināšanas darba koordinatoriem</vt:lpstr>
      <vt:lpstr>Teātra TT izrāde «Minga rēgi»</vt:lpstr>
      <vt:lpstr>Izrādes saturs</vt:lpstr>
      <vt:lpstr>Par izrādi</vt:lpstr>
      <vt:lpstr>Saruna ar izrādes režisoru</vt:lpstr>
      <vt:lpstr>Saruna ar nodibinājuma  «Centrs Dardedze» pārstāvjiem</vt:lpstr>
      <vt:lpstr>Sadarbība ar sabiedrību</vt:lpstr>
      <vt:lpstr>«Centra Dardedze» piedāvājums</vt:lpstr>
      <vt:lpstr>Materiāli vardarbības novēršanai  un atkarību profilaksei skolās</vt:lpstr>
      <vt:lpstr>Mācību ekskursijas, to saturs, realizācija un finansēšanas kārtība</vt:lpstr>
      <vt:lpstr>Mācību ekskursijas</vt:lpstr>
      <vt:lpstr>Mācību ekskursijas</vt:lpstr>
      <vt:lpstr>Ekskursija kā pētnieciskā metode</vt:lpstr>
      <vt:lpstr>Mācību ekskursijas un likumdošana</vt:lpstr>
      <vt:lpstr>Mācību ekskursijas un likumdošana</vt:lpstr>
      <vt:lpstr>Ekskursijas, to organizēšanas kārtība</vt:lpstr>
      <vt:lpstr>Ekskursijas, to organizēšanas kārtība</vt:lpstr>
      <vt:lpstr>Ekskursijas, to organizēšanas kārtība</vt:lpstr>
      <vt:lpstr>Ekskursijas, to organizēšanas kārtība</vt:lpstr>
      <vt:lpstr>Ekskursijas, to organizēšanas kārtība</vt:lpstr>
      <vt:lpstr>Ekskursijas, to organizēšanas kārtība</vt:lpstr>
      <vt:lpstr>Ekskursijas, to organizēšanas kārtība</vt:lpstr>
      <vt:lpstr>Ekskursijas, to organizēšanas kārtība</vt:lpstr>
      <vt:lpstr>Valsts svētkiem veltīto pasākumu organizēšana</vt:lpstr>
      <vt:lpstr>Idejas valsts svētku pasākumu organizēšanai skolā</vt:lpstr>
      <vt:lpstr>Idejas valsts svētku pasākumu organizēšanai skolā</vt:lpstr>
      <vt:lpstr>Idejas valsts svētku pasākumu organizēšanai skolā</vt:lpstr>
      <vt:lpstr>Idejas valsts svētku pasākumu organizēšanai skolā</vt:lpstr>
      <vt:lpstr>Idejas valsts svētku pasākumu organizēšanai skolā</vt:lpstr>
      <vt:lpstr>Idejas valsts svētku pasākumu organizēšanai skolā</vt:lpstr>
      <vt:lpstr>Idejas valsts svētku pasākumu organizēšanai skolā</vt:lpstr>
      <vt:lpstr>Materiāli idejām  par valsts svētku pasākumiem skolā</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Tukuma, Engures, Jaunpils novada audzināšanas darba speciālistu sanāksme</dc:title>
  <dc:creator>Evita</dc:creator>
  <cp:lastModifiedBy>Admin</cp:lastModifiedBy>
  <cp:revision>59</cp:revision>
  <dcterms:created xsi:type="dcterms:W3CDTF">2013-10-11T08:03:28Z</dcterms:created>
  <dcterms:modified xsi:type="dcterms:W3CDTF">2013-10-24T12:21:21Z</dcterms:modified>
</cp:coreProperties>
</file>