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8" r:id="rId2"/>
    <p:sldId id="263" r:id="rId3"/>
    <p:sldId id="278" r:id="rId4"/>
    <p:sldId id="265" r:id="rId5"/>
    <p:sldId id="264" r:id="rId6"/>
    <p:sldId id="259" r:id="rId7"/>
    <p:sldId id="271" r:id="rId8"/>
    <p:sldId id="266" r:id="rId9"/>
    <p:sldId id="267" r:id="rId10"/>
    <p:sldId id="272" r:id="rId11"/>
    <p:sldId id="279" r:id="rId12"/>
    <p:sldId id="261" r:id="rId13"/>
    <p:sldId id="273" r:id="rId14"/>
    <p:sldId id="268" r:id="rId15"/>
    <p:sldId id="280" r:id="rId16"/>
    <p:sldId id="277" r:id="rId17"/>
    <p:sldId id="270" r:id="rId18"/>
    <p:sldId id="274" r:id="rId19"/>
    <p:sldId id="275" r:id="rId20"/>
    <p:sldId id="256" r:id="rId21"/>
    <p:sldId id="276" r:id="rId22"/>
  </p:sldIdLst>
  <p:sldSz cx="9144000" cy="6858000" type="screen4x3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9" autoAdjust="0"/>
  </p:normalViewPr>
  <p:slideViewPr>
    <p:cSldViewPr>
      <p:cViewPr varScale="1">
        <p:scale>
          <a:sx n="75" d="100"/>
          <a:sy n="75" d="100"/>
        </p:scale>
        <p:origin x="-90" y="-7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18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D6B8C-4FAA-476E-A32E-23590BA87034}" type="datetimeFigureOut">
              <a:rPr lang="lv-LV" smtClean="0"/>
              <a:pPr/>
              <a:t>18.09.2013</a:t>
            </a:fld>
            <a:endParaRPr lang="lv-LV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DBABD71-360B-4361-B0BE-172EAECCB743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D6B8C-4FAA-476E-A32E-23590BA87034}" type="datetimeFigureOut">
              <a:rPr lang="lv-LV" smtClean="0"/>
              <a:pPr/>
              <a:t>18.09.2013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BD71-360B-4361-B0BE-172EAECCB743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DBABD71-360B-4361-B0BE-172EAECCB743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D6B8C-4FAA-476E-A32E-23590BA87034}" type="datetimeFigureOut">
              <a:rPr lang="lv-LV" smtClean="0"/>
              <a:pPr/>
              <a:t>18.09.2013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D6B8C-4FAA-476E-A32E-23590BA87034}" type="datetimeFigureOut">
              <a:rPr lang="lv-LV" smtClean="0"/>
              <a:pPr/>
              <a:t>18.09.2013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DBABD71-360B-4361-B0BE-172EAECCB743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D6B8C-4FAA-476E-A32E-23590BA87034}" type="datetimeFigureOut">
              <a:rPr lang="lv-LV" smtClean="0"/>
              <a:pPr/>
              <a:t>18.09.2013</a:t>
            </a:fld>
            <a:endParaRPr lang="lv-LV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DBABD71-360B-4361-B0BE-172EAECCB743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1DD6B8C-4FAA-476E-A32E-23590BA87034}" type="datetimeFigureOut">
              <a:rPr lang="lv-LV" smtClean="0"/>
              <a:pPr/>
              <a:t>18.09.2013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ABD71-360B-4361-B0BE-172EAECCB743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D6B8C-4FAA-476E-A32E-23590BA87034}" type="datetimeFigureOut">
              <a:rPr lang="lv-LV" smtClean="0"/>
              <a:pPr/>
              <a:t>18.09.2013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lv-LV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DBABD71-360B-4361-B0BE-172EAECCB743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D6B8C-4FAA-476E-A32E-23590BA87034}" type="datetimeFigureOut">
              <a:rPr lang="lv-LV" smtClean="0"/>
              <a:pPr/>
              <a:t>18.09.2013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DBABD71-360B-4361-B0BE-172EAECCB743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D6B8C-4FAA-476E-A32E-23590BA87034}" type="datetimeFigureOut">
              <a:rPr lang="lv-LV" smtClean="0"/>
              <a:pPr/>
              <a:t>18.09.2013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DBABD71-360B-4361-B0BE-172EAECCB743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DBABD71-360B-4361-B0BE-172EAECCB743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D6B8C-4FAA-476E-A32E-23590BA87034}" type="datetimeFigureOut">
              <a:rPr lang="lv-LV" smtClean="0"/>
              <a:pPr/>
              <a:t>18.09.2013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lv-LV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DBABD71-360B-4361-B0BE-172EAECCB743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61DD6B8C-4FAA-476E-A32E-23590BA87034}" type="datetimeFigureOut">
              <a:rPr lang="lv-LV" smtClean="0"/>
              <a:pPr/>
              <a:t>18.09.2013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lv-LV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61DD6B8C-4FAA-476E-A32E-23590BA87034}" type="datetimeFigureOut">
              <a:rPr lang="lv-LV" smtClean="0"/>
              <a:pPr/>
              <a:t>18.09.2013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lv-LV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DBABD71-360B-4361-B0BE-172EAECCB743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>
    <p:fade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ej.uz/txgb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raugiem.lv/triscitadasdienas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852936"/>
            <a:ext cx="8229600" cy="92183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lv-LV" sz="4800" b="1" dirty="0" smtClean="0">
                <a:solidFill>
                  <a:schemeClr val="tx2">
                    <a:lumMod val="75000"/>
                  </a:schemeClr>
                </a:solidFill>
              </a:rPr>
              <a:t>TRĪS CITĀDAS DIENAS</a:t>
            </a:r>
            <a:endParaRPr lang="lv-LV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9552" y="3861048"/>
            <a:ext cx="8229600" cy="1008112"/>
          </a:xfrm>
        </p:spPr>
        <p:txBody>
          <a:bodyPr/>
          <a:lstStyle/>
          <a:p>
            <a:pPr marL="0" indent="0" algn="ctr">
              <a:buNone/>
            </a:pPr>
            <a:r>
              <a:rPr lang="lv-LV" sz="2400" b="1" dirty="0">
                <a:solidFill>
                  <a:srgbClr val="C00000"/>
                </a:solidFill>
              </a:rPr>
              <a:t>2013. gada 28. – </a:t>
            </a:r>
            <a:r>
              <a:rPr lang="lv-LV" sz="2400" b="1" dirty="0" smtClean="0">
                <a:solidFill>
                  <a:srgbClr val="C00000"/>
                </a:solidFill>
              </a:rPr>
              <a:t>30.oktobris</a:t>
            </a:r>
          </a:p>
          <a:p>
            <a:pPr marL="0" indent="0" algn="ctr">
              <a:buNone/>
            </a:pPr>
            <a:r>
              <a:rPr lang="lv-LV" sz="2400" b="1" dirty="0" smtClean="0">
                <a:solidFill>
                  <a:srgbClr val="C00000"/>
                </a:solidFill>
              </a:rPr>
              <a:t>Tukums</a:t>
            </a:r>
            <a:endParaRPr lang="lv-LV" sz="2400" b="1" dirty="0" smtClean="0">
              <a:solidFill>
                <a:srgbClr val="C00000"/>
              </a:solidFill>
            </a:endParaRPr>
          </a:p>
        </p:txBody>
      </p:sp>
      <p:pic>
        <p:nvPicPr>
          <p:cNvPr id="1027" name="Picture 3" descr="e:\My Documents\Dropbox\ASV\aug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1" cy="2160240"/>
          </a:xfrm>
          <a:prstGeom prst="rect">
            <a:avLst/>
          </a:prstGeom>
          <a:noFill/>
        </p:spPr>
      </p:pic>
      <p:pic>
        <p:nvPicPr>
          <p:cNvPr id="1030" name="Picture 6" descr="e:\My Documents\Dropbox\ASV\baneris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5301208"/>
            <a:ext cx="3456386" cy="7200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43249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412776"/>
            <a:ext cx="8784975" cy="5669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lv-LV" sz="2800" b="1" dirty="0" smtClean="0">
                <a:solidFill>
                  <a:srgbClr val="C00000"/>
                </a:solidFill>
              </a:rPr>
              <a:t>iepazītas jaunas </a:t>
            </a:r>
            <a:r>
              <a:rPr lang="lv-LV" sz="2800" b="1" dirty="0" smtClean="0">
                <a:solidFill>
                  <a:srgbClr val="C00000"/>
                </a:solidFill>
              </a:rPr>
              <a:t>darba metodes</a:t>
            </a:r>
            <a:endParaRPr lang="lv-LV" sz="2800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http://mspoki.tvnet.lv/upload/articles/64/64482/images/pie-tafeles-ludzu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060848"/>
            <a:ext cx="3456384" cy="4249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95536" y="305555"/>
            <a:ext cx="8424936" cy="89119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3600" dirty="0" smtClean="0"/>
              <a:t>Kāpēc skolotājiem?</a:t>
            </a:r>
            <a:endParaRPr lang="lv-LV" sz="3600" dirty="0"/>
          </a:p>
        </p:txBody>
      </p:sp>
    </p:spTree>
    <p:extLst>
      <p:ext uri="{BB962C8B-B14F-4D97-AF65-F5344CB8AC3E}">
        <p14:creationId xmlns:p14="http://schemas.microsoft.com/office/powerpoint/2010/main" xmlns="" val="155630445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513" y="1556792"/>
            <a:ext cx="8784975" cy="566936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lv-LV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gūts emocionāls baudījums</a:t>
            </a:r>
            <a:endParaRPr kumimoji="0" lang="lv-LV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2770" name="Picture 2" descr="e:\My Documents\Dropbox\ASV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8915" y="2348880"/>
            <a:ext cx="5406170" cy="3744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59532" y="305555"/>
            <a:ext cx="8424936" cy="89119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3600" dirty="0" smtClean="0"/>
              <a:t>Kāpēc skolotājiem?</a:t>
            </a:r>
            <a:endParaRPr lang="lv-LV" sz="3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2848" y="4509120"/>
            <a:ext cx="82296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lv-LV" sz="4000" b="0" dirty="0" smtClean="0">
                <a:solidFill>
                  <a:srgbClr val="C00000"/>
                </a:solidFill>
              </a:rPr>
              <a:t>starptautisks sertifikāts</a:t>
            </a:r>
            <a:endParaRPr lang="lv-LV" sz="4000" b="0" dirty="0">
              <a:solidFill>
                <a:srgbClr val="C00000"/>
              </a:solidFill>
            </a:endParaRPr>
          </a:p>
        </p:txBody>
      </p:sp>
      <p:sp>
        <p:nvSpPr>
          <p:cNvPr id="5" name="AutoShape 2" descr="data:image/jpeg;base64,/9j/4AAQSkZJRgABAQAAAQABAAD/2wCEAAkGBxQTEhUUExQWFhUXGRobFxgYGBgdHxgdIRgdHxwfHB0ZHCggHhwlHhggIjEiJSkrLi4uHR8zODMsNygtLisBCgoKDg0OGxAQGywkICQtLCwsLCwsLCwsLCwsLCwsLCwvLCwsLCwsLCwsLCwsLDQsLCwsLCwsLCwsLCwsLCwsLP/AABEIAJABXgMBEQACEQEDEQH/xAAcAAABBQEBAQAAAAAAAAAAAAAAAwQFBgcBAgj/xABLEAACAQIDBQQFCAgEBQMFAQABAgMEEQASIQUGMUFREyJhcQcyQoGRFCNSYqGxwdEzQ1RygpKT8FOi4fEVFiSywjRjcyVFg9LiF//EABsBAAEFAQEAAAAAAAAAAAAAAAABAgMEBQYH/8QANxEAAQMCBAMGBQUAAgIDAAAAAQACAwQREiExQQUTUSJhcYGR8DKhscHRBhQjQuEV8SSiM1Ji/9oADAMBAAIRAxEAPwDccCEYEIwIRgQjAhGBCMCEYEIwIRgQjAhGBCMCEYEIwIRgQjAhGBCMCE1NTaRUPtBvitvwN8JfOyW2SdYVImW1qjJGWvawJ/ynDHkjROaLp3E9wCOYBw9NXrAhQ9XtTLOkfLOoPjmVgB/MPuxEJAX4VJg7N1MYlUa8k8MCF6wIRgQuXwIXcCEYEIwIRgQjAhGBCMCEYEIwIRgQjAhGBCMCEYEIwIRgQjAhGBCMCEYEIwIRgQjAhGBCMCFxmtx0wIXcCEYEIOBCYzVeUoTwLFG8CeB8rj4HDXOsQnNbcFd2mzLkZBezajwIN/uw2QkWISsANwU8VrgEcDiRMXJGABJNgBqemBAzWa7O3wWQs7CwiqVUMQfUkYANbMLarqDmtmHG2sIcFedSPGW5uPMZrTBiZUVVvSDW9lCjDiZAOCnSxJIzA2PdsD44hkka1zWndObexKsGzqhJI0aNsyECx8tNb636354mTU5wIVDi2g0m1DAVTKkh7+UZu6gcWzX6lSR+eK7bCUhXzTn9qJvJXzFhUFD7R2usdVBAxsZc2XhbQEm+l+HC3PBhvmlvkpjAkRgQo2XaKrnY+z91ib+WhPkMNe7C26c1tzZPUksgZtNLn4a4cmpXAhGBCMCEYEIwIRgQjAhGBCMCEYEIwIRgQjAhGBCMCEYEIwIRgQjAhGBCMCEYEIwIRgQkX7wZdL2trw14e7Db3CXRMNjVuYmMk3Aut+IGl1bxUm3w53wkbsQTntsVK4emIwIWbbY246vtCJHJMSiRHUtZXGVMhuTfNmAte11awBGhHCZDh70GUNVvFSlVQq4NlliBBHFCw0I8VP2jDuXidhKaZMDcYTfcatd6bs5j89TsYpPEr6p8QyFTfnfD5mBpy0KbG/EM019I+1+wpcgNml7v8I1f7LL/ABYpVD7Nt1W1wel509zo3Pz2/PksYrjlBZeLFW8tAAPx9/hisx1yAuimgDI3u77+i+gN2q4TUsMl73QX8xoftGL7TcArj6qPlzOb3/LZV/0muPk1iRcMhHjrbTrob+7GfPJ/5LW931TWt/jJTTcGuImMV+66FgPrKVHxIbXyHTGi3RVWFX7CqRY1X1mbaEro36xsrDw4Ee8aYzXOvISF2dPDho2scNsx4rT93driojubCRdHHjyI8D+Y5YvxvxBcvWUxgktsdPfcs79Ju8LU204GSxMUamx53diw8LhQL9Di3Tx4r30WfM7CBZahsuvSeJJozdHUMPfyPiOB8sQOaWmxUgNxdedr7QWnheVuCC9up4Ae82GEQ52EXKzvdLaEs88cZt840k8r5V7q6WUXHHM4AJ1AL664bhxC5UFNUFxcFeNqVd5ooAQCxDkE6lQb6C2vAk8LaYCc7K0BldSAqlL5AdRqdDw87W4kf2MJe7rJLZXTjD0iMCFxmtgQuRvcX/vjgQvWBCMCEYEIwIRgQjAhGBCMCEYEIwIRgQjAhGBCMCEYEIwIRgQmtZKUs1iRoGABPE6EAef98mOJBHROaAck4RgRccDh6aq7vJtX5HNDK5AgkYxyNzUle6TyKixJ5jlfhhmGzrpxd2bLPd4N7pYa/tkcmFJGVUvoQNH15hrFh0sLYWENJPeke+xDCNFr9DVrLGkiG6uAynwP44cckhSO2q4QQSyn2EZh4kDQe82GApCbC6yOnom/4bnZ0V6mcu7SNa6R5gNACzXkLNop43xapKiKB2KTp8z/AImMop6kYYhclWH0cVn/AEr098ywSsFYXsVYB1tmAPFzxA5YVhDzzG6FNroX055UmoVm2SmWpLAaSoA/mmqG37pYE+CDlhZxdnh91WpX9qygttbK/wCIVsisSIYFCXHN7XIHvOvgAOeMCqku+3RddS1P7KmBaO0838tP+v8AFm+92y5Kd2jkGuhBHBgToRiNj87rfimZU05Ld8vBaP6HNo56Vor6xlSPJhb/ALkb440YTqO9crxOMgxydW5+I9hQe8VXJPDI0puflDmIWtZAzRoPeve9/jilNK0VuBvSx8bKoGH9vc9U/wB2FaOtpgwILCQagi4MeYHX93Gi1Um5FXbe3aBp6OeUesqHL+8e6v2kYbK7CwlXqGHnVDIzuflusX2NJ84MZjNV3M7ewrXszabU8okHDg46rzHnzHiPPFlj8JusmpphPGWHXbxWd767WaqrZpSCBmso6KNF99tT4k436e3LFt1xtXC6OTC7ULTvQltbPTy07HWJgy/uve4/mUn+LENW3MO6psDsrJ/6WKu0MUQNu0ck+Sj82+zFJybVOsyyivRrWAVLKTYNEf8AKQfuJwrMwqdE/wDkI6hMNmekS1fNPJc0z5kS1yUVAchUcO+Rr5jWy42zw3FA3D8Xv6JRXWnLXfD7+q97m74WqZJpwAlQxJPOIewL/RAAB8r8sTVHCwYQY/iA9f8AenooI+JEVBY/4T8lrYOOfW2k6moWNGdyFVQSxPAAC5OBCruztozVSRzIpWJySMxQMo4BuYyjU2OpYA6DAQd0oIU5RyA6J6iiwOuvlfiLc+eGh1ylIsE6Vr8MOTV3AhGBCMCEYEIwIRgQjAhGBCMCEYEIwIRgQjAhRe2KsoLqTp6y8LqdCQeqn4a3wxz7JzW3TfZO2yxySizA2DWIzXOhtwHjroSB0urXXQ5tlOYcmpOeFXUqwuDxBwhF9UoNswqNsHa5o616CaXPFcCBjxjuAVRjxN81rknUL1sLf7e8Akbt9FAZv5cJ9lRvphrM7wUt+IaRh5nKh93exRerDfiHis3UdpCy31V3t4HMSMRQmwBT+J2bVOt3LS/Q3ty8ZpXOou8N/o5rOvmrcuNmvi0SHKM7WU36S6v5mOBdWmcC3MhbH/vKDDHKGU5AdSqbs/ZaskhdWkaAAdncgKLN3ny98qGGoXUXviCFrSbv65rrppHwRtZAQLjInci2XTPvVj3PhK0gd0RGlZnIQd217KQbm4Kqpvc3BGuNoNYLCPRcPWyTOkJm+LQ+SsKtazDiOGGkXyULTazgnOz4VRAF1vdmP0mY3YnxJJ+7HL1DXMkLSt3mcwB3cLeCr+/2xRU0zWHziAtGevVffb42xXa6xWlw6oMMnccj+fJZpuHvEaSSY3AzwyKl+BkHejv4an44045gx13aWWhVUbqmLls1a8+QP4U9VRNnggU3dezFywFysfHNYgG442OuM+mfzqp8g6lY1S3BC1qtM8x+V0bkD1+VrgvGy2cam4uoHK+byxvArN3Tj0olnpo6ZPXqJY1HkGBufAG2K9Rm0NG5WzwWzJzM7RgJ+SzqHZUlPP2Ugsytr4jkQeYI1xSwlrrFdOalk8XMZoQrNW7Bl+TGa3d6c8vNvL8NeGLJiOG6y2V0XP5V/Pv6KuU26Qq+0EThZ1XMFb1XUaEX4qw011BBA0tfFyinwjAVQ43T4i2XyP1Csnoh3fliaWeUMls0IQ8yGBYnyK2Hjm6a255Q5oaPFc82MtddNfSrWZqoID+jjAPgzXP3WxRcqlW7OyqmYXTNYqdCD2ttdP1JEh48FOvlfE9ObFZcTrTBQQjscg1Cg62IvyGh1GlzY47Gm7aa/suJ3v7+yldlEGPy0+GJm5LOqQQ9aBuRvh2IEFQ3zfCNz7H1W+p0PLy4Y3EeGl55sQz3HXvHf9fFa/DuIhoEcpy2P2TP0r73Kx+RQtdQQZ2B4niqD7CfcORGMSKM6lbb3gBXLcSJm2fDmNs0YAtyXLlFvhfzJwk1sVkkel0z3Z3gR4lguFqblZASSWYGzOt9Tfj0Xhyw6elMOg7JzB97ogqRNe57QyIVqqJlhjLH1VA/IfbzxWJtmVOBc2UVsuqOV6mfTMbRqCDZBwy2JBLG5uOOnIYQE2uUpGdgpTZk7PGHYAZtVHRT6t+ptr78OCQp1gSIwIRgQjAhGBCMCEYEIwIRgQuXwIQTgQmW1KUuoK+suq621tprY218DzHAnEUjL5jVSMdbI6LINs70s0ssZYFGKhH4mJlABaNiLgNY+Pv4wslxXaNdlvf8WImtkkvhIz7r6f6rluPvgXIpqpvnP1ch4SDofrffcdQWsseHjLXcLLraJ1O64zadCr3hyorAd5ZWqKioZAWZmcra99DdbW10VRr4Y3AWx04ubZKgGGSbJRG1Nvy1MsEkxu6okbHqBexPiS1z445mSYF7guti4SQyN4NzkSEhs9rFx9Yn4m/44SI9gLL45Hhq3qQ2bVPBMrw/pA3aRDq4HejPhLGCv7yp1xLiwkO8j4KjA7EMKvX/ABxK7aMMyXMMcQkW/LLGZD78xUH93E1tSmN/lnawdU2eueKqLxPaSaMxkm2k4UDUcCDIEJ/fOIw3lTNx6OAXUPw1VE9rNY3G3hn9r+i0HaVLlhWwAygAhRYDTkOmL9O7tWXI1rSW41CiqJ7vXF/l2zWSJSclMbNkA7nvXX44wuKwEjmjzW1Qyi3L9E32upYEg2KeqeWa2t+osbe89Bjn3GwW1CM7LDYqa9QwAsO0y26G9re7TFhzgYx4LrKQFrXPO4B+Watm9hK1JIJBBJBGhBDmxHQ8Phipw13adbr91ytd/wDGxSOz9sq5p1cWcSxHMMvfY1Kjvd3MTlYnVrXF7Xx0bHXsstpUrvRtQPtWkhvpE/xYrcj4Ee8Yge8GZoXRUVOWUMkn/wBh8lcq/YsMzxySLdkOniOjdRfX/c3sOY1xudljRVUsTXMYcj7yRt3asdNEXk15KnNzbgMD3houUUtNJPJhZ69O9Y9srahiqY5B3QWK26Kxtb3G3wxQjfhfddpUUwkgLDnYX8wtX3e2yk4ZR6ycRfxNv78RjSvfNcVURFjliVdtE1DvI3GR2J8NeHu4YidqsOpHbN17LFcjjQqcwPSxB/DEsbsOazWMc6VoHVaNsvceKooUMyZKiUdoZB6ylgMoN+ICgXU872sdcaEXEZY5MTdOi25KJhbgOvVV/Zm5Mhhmy/p4ZGR05PZVIZT1Ia+vEW4Hjq/8mxsgv8LswenismXhz5WG3xNNrdd1Wau6kqQQQbEHQjzHXGywhwuFkNYQc1E1tHm1XRvv8/HxxVqqNsvaGqvwVJjyOimt395aiKTOrFWAVSvskKAApXmLDz5g88Vm0Ubo+W8flPlqZWScxjvxZWzcuqc1sk8agROz583shjmKg8yG18QNbXxk8Wqaelp2xTO7Qta3pc+SvcOhmmqHTRts063+3mkd7t5Wq52SM2ghOXUeu4IJJDDgCLAEcL9bY5uSXmHs6L0ag4c2CIOkF3O+Q9+8k52Zve9VPTU8llUMVdkJUs1rJa2g10IHutpaVk1yGlU6zg3KjdMw5WvZafHIpJUEXW1x0vwxZsueUdJtMvMIYv3nfiAoOtvEnu+d9DY4LpbKTdwouTYYEi9YEIwIRgQjAhGBCMCEHAhN5ZLq2X1gNB4/2MR3xDLVOtY5plsPbcdT2gUjPG7I68CCCRe3Q20w8XLQSkNgbBVTeHbctOtflcNEqIiG7XWaQtdRcm5VGDG1gO7YcbRSgxxE310Wjw2FtTUsZbTM+Az9+KxyR83HGYDYr0EsBBad1JbLrAw7OQ6+y3Me/r/fA4tteXdofEFgT0wiPKfmw6d3d+FqO5O97P8A9JVN87Y9jMeEoA4H/wBwdOf2my2cOaXdFzVZQugdlop7Y+xYaZbRqL27zHVm8z08BpjJqKyWZ2Jx8lCGACwWEbV2YVrGgGhExjUfxWT7LYGvyuuyilAjZJtYH8rsFKwUSW7j3APQjSx6Gwv/ALHFinmaTg3WD+o4Dzy8aWCKgG2hsQRY9DfQ+46+7F0DFkuUx8sl3RSe6e2lR53fRZY5Ir/RL218hYDyxqQ0bpKdxZrfLyTqGZsdU10htub+qW2VtEzVgWwKNUNOOoAu5HkVRQdOQxZ4nTsjgEjtWNU/DeISiWSNmj9fBasK+XtFViHV2ZHQDVfKxNxrcHTlpc45ikq3ufYq7NCwtOSjZoDFIynlfXqORx1rXiRgcFyEkZikLSnFLIQQ1+HXEMzGuaWndTQSFrg4bLu3J2CMUtdvWU8jbiLDwsRz8McVVRcp5jcuzpXB7Q8LNqClZq6CNACJnzLwvde8xv0yqSR8MOjjL2EDb6La/eiKCztLEeoUzvU6rVAsCUOcNa17aA2vzGbML87YpcINsV+pWLWnsN8EyGzmSWAg542liCSLex+dUgH6L9VOo8RrjomixCzWjNN6aNq3aaG5XvmRmHFRnvoeugAxUYDJKu6kLaWiLdcrD09lbqpxplcKQqb6RthtLH26XLRjvLr6vEkDqOfUeWK1RGXDENltcGrGxP5T9Hb96yKpkNweYIxSXYsaLFax6PaJQ9Q2YXLXygkEKSbZhfUZlaxtzbyGnGeyuF4hcOAKyraFF2FbUwD1Y5WyjopOZR/KRhHtsVgVpvn1Uzsah7eaGLk79790at9lz7sMN8grXAoWAy1Dv6DLxOQW5AYnSlMaSRBLPZlv3GfUd05ba9NEHHDyCQEmV1Wd792oq0NLTle3XQ2Is9iRZrcGBBGbwseGmnQV76Y4X/Afl4KjV0jJxib8XvVZTUQMjFXBVlNiCLEHxx1THteA5puCufcwsNnDNI5db88BbdJfKyv+59UDSqCfVkZfjZv/ADx5d+roC2tv1A/C7n9PuDqS3Qn8qsb3VSpNJ2RvmIuRwDm4a3XgD5semIaWlqIqdhe3XTwXXcMq4ZwY8Quw2P2/Hkq5SVLI2ZTZlIZT0ZTcHDi7tZLce1rxhdocvIq871b2ODS1cDFWnheOS3DuHvA35gyaHlb47tLaaNecV9OaWctOgPqNld9i7z0SUckyOwjisG7RmLk5AVUFySTrlGvEHzxHJE5pAKqNkD7p5u9M9XlqXuIyLxIQNDzOjG9upsb30FheJPy2ViwJEYEIwIRgQk6iQqpIUtbWw4ny6nwwISNDtCOYXRr9RwI8xhAQdEpFk6wqRZ1vxvII5gtO5DpmEjLltcrly3y5ri4JIIAKgakaQvsHXCY+UgYQqdJtB4Wjnp2KzAhFA1z39hh7QP8AqNcS04xOttuoWOIyU96QNndjs+KIPmeNw85+nI98zHxu1/IjGZxCuBqmwjoT4dPkus/TbMEpJGoNj9VmOK9812W6LYka4g3CjmjZKwsfoVctwKsS1UMbgFgxYX55VZh7xb3i/jhZ3XZiauarQ6KJ0T8+h6i9vXqtixnErnlj3pQoGir45V/WhGXS4zoQpFufBT/FizCezmt6hmDqctP9bjyOf5T/AHbou5LDKoKiR1IvcHgdD4HgRjKq5jHM1zDsrVdhmaD1AVb3p2Y1MSDcoQSjdRwsfrDn7uuOl4dVCoZi3Gq4XiVOY3Bo0JUHELRIOuptjvKKPBEAsad15Fp+wlo5tpRimVcgpWWQr9Nmt4C/ragDj0tjGqGSmFwl6/JaUUkbZG4d1oNLsdUYNcsV0GYk2+J092MaOnYw3C0HzOcLJrvPR3TtBxUWPiP9D9+NSils7Ad1k8QhxMxjUfRQkMll92Lrm5rMa7JR9dOSL89QfH/bGVxihxxcxuo+i2+C1lpOU7Q6eKZUUQiEEn+HUwa24KztEfdacfDGJQ2dcFdBWXsPP8rx6Q9nNHMjHgc9veV/I/ZinTUzqeV0butx4KvPIHxAjwVdp62WNiYnK3AuOINtRdTobHh0PCxxrAkaKmwgHNKbkbRWOqKOQC1rMeqjUEn3m/XzxBTyBryCu2r4zLTte3YaeKmq3faSSrEsJIij0QHgw9osPrfYLc8OfUEvxDRQxcIYynLJB2nZnu6W8Fbtr77xLSiSIgyuCAh9g8y3gOXXyvad07Q24WPT8IkdOWPyaNT18PeSyqkp+0qYVOuaRbjwvc/diowXcAuslfy4HkbApBd5ZqTaMkkRB7NuyK8nVT3lP8VyDyPwO3SwBzSCuD4jPmCne8tdHPXtURerPFE9uYIBjZT9YNGQcQzMLHYTssSreC0EJTZe33pJ0lQK1rhlPMG1wDyNhxHXpcHT4bw1tSxznZbBU4K+SFpY3QkEraNhbZiq4hLC1xzB4qejDkfsPLFKop5IH4Hj/fBbEUrZW4mqtUO1QK2eANaR07jMLMxSVyQTzKpIAOeVPggaSLkZD7hKTbfM3+qUpqvsWCIVLHL8yWAZdFDXXoF1zEG1uOXRZSzEbu0t79/dRB4aLDXonm9G6UdYgb9HOFFntx+q4HEePEfYZaKvfTOtq3p9wmVVI2cdD1/KyHauz5KeRo5VKsOXUciDzB6462CdkzA9huFzssL4n4XBR0m05I0ZUcqDxA/DoeVxivW8PgqLOkaCW6K9SVE0N2sdYHVelfPEfFb+VsZfEDhibIB8JHocltfpgB1XJTOPxtI8xmD4qHhqO9rxxk1fDI5v5IMj0XTUXHJqR3JrcwDbF+VYq8Ztlof8GoIv0V1N/wDMFxWoA5gLTqCncea18ge3MEAp/wD8AipqQS1jOJ5rGnhHsAcJJAeoPDkD1vlmq6xrSAsnhnCpapxw5Dc/bxU96Pt5/k0nYyN8zIRryjY8G/dPP3HrhHASNxtVaWJ8EhjeMwtVqtoRxkKzqGPBcwB87E8NDritdKGki9skrHJcZuAtfXT431HvwqauU1SsgJQ5gCRccCRxsefmPHAhLYEJGaXLqRceHH/XDHPw66JQLqH23EFglmhfsmF3LBVN2XiLMNC1sp88I4gNLgp6dmOVsbhqQFBU289TUqKeNAlQw70gPdVbeuOJB18eXXQjeXjSyWuhZDLgjdcfRZ3XUckUjpKpVl5Hn435g8b88RkEmyzXAgp5uZArTNWSZTDSgtlNiS+nZaHgSxuG+pi88Cnhz1KmooDPKGN393U1tWmkqaMgm8snzh8SWzAeVrAe7Hn8lUBXmR3gu1p3MgqBb4Rl9v8AVmrIQSCCCDYg8jjbvfMLoL7hISRnMDe396fbiwyQBpFlTmpnyTNeHWHv1Vy9F0OavVvoRyH4jL/5YqyO7JVXjgApr73A9+i1TbW10p0ue8x9Vevn0HjiBjC5cvTUzp3WGm597rKd6aiWrZHkbVXFgBoqk62HmBiybRtuujjp44WYWD/VYJMybQZVJyOFYj/8f5jGKJGyUWN4zBI+aibZ1ICdRcfP8Kv+kgu5AswUAKCQbG5uxH98sb36eMdsF8yR6LmOKQSOe14HZAPqqrLyx6jGLNC5Bxu8q6eiiDvTyfWVR7gSf+7GbWG6kvYjwWx7Oqu0S/MaH+/HGDLHgdZa0EvMZfdOJEBBBFwdCPDEYNjcKYi4sVSNoU5hdkPDip6g8Py92NuF4laHeq5yoiMTy3bbwVZ2vtNYSMx7xPdUcWPD3Dx+/hiaaSNjLO9E2mZI5925W3SlPUGqo6t1XK0MTMR9ZSkkdj4mO/gR5X5CKAxzuI+Fdp+5EsLb6pbfraHaTSFe8OyjsL6XsXB8/nCPLCS4TN2tlpU9IJKLTPMj6fZVa2F0K59QW0oirno2o/H7fwxTkbZ5XoPCJeZTs8LKz7K2eozKddF18fDD2tTp5ibHxRPRZWAvcHXxwEWQ2S4Xmgq0p6lJ5PViV3I6kRvlA8S1gPPEsAvIFBXE/s3gd31CoaOWZidWYkk9SdSfjjpKcALga03U/snZEyItQynspCVQ+K8fIG5t1yt0xWrs35LKmaREDsvNU12OOt4fByqdrVlt0un2723JaSUSRHwZTwcdCPx4jElVSR1DML/I7hTwzOidian2++1O0qqaphzIsis6nNqsgKh1vyKkDhpZlI4nGLR05jkdC8Xt8xstCpkxxiRvsq/7j75pPlinss3BW4LJ004K3hwPLpirX8OdD2482/Mf4pKStbJ2X5O+v+q94yFoqG3n3eirIsj6OL5HA1Q/ivUc/A2OLVJVvpn4m6bjqq9RTtmbY+R6LBN69jy0rNHMtmHAjgw5FTzGOsFXHLAZGH/tY7YXRSBrknsz1APCx+GKNRHzaZzB0VrhdSKbiUcrtL2PnkvexNmQvKTMC2tstyB53XX7ccvBVyMbhGy9E4tQRveXkZOWjtQUlHDKWF6d1jlSNjmJdWHcF9T31U634m+gxPJUavdr9VjwUz5gyBmxI8Br+VnO19oy1czSvdnc2Ci5yjgqgdOVufmcYryZDiK7WnhjpYgxuQGp+pKtM+zKSk+TQVRdpm79RlYWiQg5UIHG54ka2DEHVRi/HFKyE4dVxfEqxtXUYgBYZDv7ypnbaLS1C1aWZTlNmOZbBbAAm+jDgdddR45sUxxXdqtKlYKin/bnyt7237lYqDaP/E2cLmSBMvMBmvm1sARY5eZ92NQHEARouemjdBIY3/EFboIQihVFlUWA6DCqFKYELy6gixFweRwHNCpGzdjGWsqChKUme0kQ9WR1tyPA5hc24iw54rsGIkf1C1XubBCw6vIv4A7+mnqrgtKiszhQHYAMwGpA4X8r4shZWqovpDC1LR0kS5pyRdhxQHkT0Iux6AdTiF8xEgDNVp0tAx8Tpp8mgZd595eKr+8EIpkShUrnZg85S4DObBRqSdFsfM30xBX1GLLoFpcCpAxrpz5eG/49VYKiyjTkLAfd92OAja6WS3U3Q6TA3EVSNvbN7Ul1/Sc+Wb/Xpjfp5OWMB0UlHxYxPwyfCfkqsykaG4I4g4vLqmOa4XacirTuDtNaZppCpZygVBy1a5JPIDKPjhj2Ylm8Wp3TtYy9hck+/NSG1NoPM2dzdj8B0A8MStaGiwVeCFsTcLdExKXFuv8AuPtGEkF2kKZXCKlDGKfmY8h9xuD9/wBmORMxa18O17rKLyMcXfdQ2/VisQbRc9ybE2GnIEE6E6XGOk/TAxVI81n1ptTuUdv9sujiWE0jZswObvZtAx14Wve4PeuMq6c8emcPmmeXCT6e/ouMrGRstg1U36OoEFOWS9mJOv0rAN9oOIaknQqDLFkrbR1fZPf2eDeV+PuxUkj5jbb7J0M3KffbdWcHGatpUzfjbMYDRRDtamMZiF17JdLlwNTyOUcOJsONmnkfHmNCqlbE17NLkLIJA7y52Jdyx8SSRpb7AAMNkeXG5UMA7NgtZ3R2KaeWppHN+1poZG6Zm7VJAPAWAxATdabG4QFXNh7t1FRGgVbL6pkdhYWOU21LMRby0tcYzRC9666SupoMgb9APdh7yUE0VraEcfsYqbdRcEX8DiVwLVyjrElTR2FE+zJZWUmYTRohv1ZBlHKx7Q38QPojD3QhzchmtPhvEHwSNaT2Be/nv5JOmSzuCCCMoIPIgHj44qN1K6Rxu0ELj6y+S/ef9MLul/p5qJ3m2S/yZp1HzbOsYve7GzM2QW1Ay6+R6YtUjO3iOizOJ1obHydzqovcPdo1k5DaRRjNK17WXpfkWtx5AMeWNjmYBdcnI3GVtdXsxXp3gVV9TKgIIVSB3PV1ABtwxEHDEC7S+abIzEwt6hYvtfZklPK0cq5WGvgRfQqeY8fxx2dNOyaMOYbhc7LG6N2FwsmAxYTSkKmRrKPZVybdCwAJ9+VR7hilUYGytcdTl91egjfJC+2jbH7J7A+mJxms14zWlbmb+ZbQ1bXHBZTy8H6j63x64wK/hWskI8R+Px6LVo+IaMl9fytKBvqNQcc/othVb0jbOjlpGZlBZLZSRqAzAMPePwwkkj2Ruwm2/popIWNdIA4d3qschojC4U8OKnqOXvHD3Y6Phda2qhDhrofFc5xikdTSkbHMe+5ddMkykcHX7R/tb34wK6AQ1ZaNHZr0fhlYa7hTJT8Tcj5ZKV3tm7SkpT9AyD45MVKkXYFe4R2ZJO+33Tr0d0MaJJWuDI0OiRoAzIf8QrcXty15MeIFkpIrAuOybxmeRzm0zeyHak5A91/qoSqoY5pWkWujeRyS3bLJEST45WQdAM1gBbgMXxWxfCclgycGq29rBfwN/lqp7Y9FUiIwTQtLTNoHiKzdnfW69kW0vrbkRpzBpVdMyX+SI5/VLS1ElM8BwII65fVTforZoauppZNHCg26hW0IvyIe/kRiKmcc2lXeNtZMxlSzfI+/Vaji2ueRgQkZ6lEKhmALGy3PE9BhLgJzWOdfCL21TSKrjjYRDS3E8rk318TcknFc1MbZOWpjDI9vMPsJpvbt1aSnaQ2zHSNfpN+Q4nEk0nLbfdTcPo3VMwYNNz0Cre60HySmkr6o3llGax468F19pjqegt0OIoxymY3alaVc/wDdTtpIPhbl3d58B71VR2RTtV1TTScA2dz43uFH98BjC4nVcqM9XLbme2mpxEzpYfc+91aNo2v4Wxi8OabFxXN1T/hb5quTP3r4vkXVORR21dldqMyfpOn0h+eJYJsJwu0Wtwrihpzgk+E/JR2xo8twwIJNtRqNP9caLV1E7w8BzTcKYGthh4VTvXiWM2NtMozG3Gw42+GGucAbFNdKxgu5TdPtxIxTROcvaR9oCeC5m7qseuhBPXHOVFC575HsGhtb8KjHGZ2vmYMsh6DNPtvbK+UKAWCgKxuettPde1/C+LfBKg08wk6aqhOwSROZuVn1fCQcjDKVuGB0sfH7sexQuaW4huvP6lrg+x2Wg+jqJlpuydWRwM4DCxZGY5XHgbEe7xF8iplDn5eCnEJAud1YnRcuY2AtrfS1ufliPEQbKLAHZhQm09t1smejo4ZM63VpipXJ4Kz2A8G4keqODYie2G+Nx8lowc4NwEKO3V2GkMtDWSN2vyjMpJBHZSlbpz7zXDoSeZGmI5Zy67RkFOyENzOqn9obuxHasTkZQyCVQALNJE4zX04kMrfwnjfFYHJPMbcWJTFb3Np07f4sE0fvVo3H2FsINFIjc42Soi/wqmZR5M/aD7JBhXJFT5NndrDSIMoY1FXECRzzyuoJGvGO3he9jhr2XQVOVmzjDRU8TCzvVU+YaHXt1a2nGwUD3YVgQMgmO2tnvJUVsia9k0QKgakGFSSOpHG3icV5of7hbXD64NtC/TY/ZNN2NgGqd3Y2iVgrWOrEKDlHQd7j46YhiiLjc6K/XV4gaGNzd8grHWdn8sVbAQUMDSMLaBnBVdOGkauf4sXgLDJcy5xcbk3JVe2XsgQ7NWFVCybRlVSB7EcmpW/GyQBveT1xITc+CYrcakmsWniCiOOEvLpwzELEotw0Vz5AYaDYXSEJtvjuwtZFbRZUuY3P2qfqm3u4+BuUNa6mfcZg6j3uq1TTCZlt9liNbRvC7RyKVdTYqeR/LnfmMdlFK2Voew3BXPPaWuwuGYTjZmx+3jqTmAMMYkGYgKwDAOCTzyk28bdcY/HHuZGxzdQb/JbvAZWtlc14u1wsV4n2e0WUnVWGjDh5eB/vydwzikdYzLJw1Co8T4e6mflm06H8968jGushXz0bbdqO1WmA7SKxOp1iA5g/R4DL1ItbGFxekhDDNo76/wC961eHVMhdy9R9FfN6oc9LKPC/wIP4Y5acXieO4ro6Y/yt8Vmu1aANTB/ajN/4SQCPjY+44p/pmsMdYYicnD5hSfqOmElLj3bn+VW9uUjJDG5FrtceAsLXxs8bna+QFv8AVaP6Mp3MpZI5P7Z27iFEUVbNU3gNiQLxoNLm928yQPsGGzwB0DXM3Vzh9TyaiVkhtb7Gy9bH2vLSyiSMlWGjA3swvqrDp93njKY90brreqIYqqPC7MHQ/cLXtn7co6umaeSESBNZUMayNH1NrXK6XzAcL9DbSbgmGQC4ypiqKGS2IjoQTmFF9ru/KMwZUP1RUIfcLfhhHUGfwoj43VgWx38QD9Qmiba2XTyrNTfKJ50FkLM4FuFu/YnQkAWI8uIhkhbBm7XxVyB9VxBpZkGbkADP8rWKSoWRFkQ3V1DKeoIuD8DhwN81iuaWktOoTfau0kgQu58gOLHoMI94aLlSQQPmfhb/ANLPppnq5c8nqjkOAHHKPxP+mMmpnPmulZGyljws195qRqKjKpZjYDUk/acZhJJULGXNgq5sI/Lahqmpb/pKa+UMdDbXXw4E9e6MatMMgZDkFdrP/Fi5MA/kfrb35epU1Nl2pTSTHNTrGx7J3f5txfiynRTwBIvqeJtYWiOczFp9FQaXcOnbGLPJGYAzHgd+v2Rs6j7GMR2sRq3iTxPQjoRpa2OI4oJeeRILdFNJLznY7pvOxIN/rffb7hi7TtsxoWJK68riq9LxxMonpKt2ksC3PeY+qv4nw+/D44cZur/DOHPq355NGp+wUbR1DSd9zdmJJP2AeVlxotAAsF1zomxDAwWAVr3c2A9UspjdQYxYZgSC5FwGykEDrY3Fxi3BDjzOixuIV37cBtsz9OqntqxR1VDIyIIJ6ZWWWIgXSykuhtxVhdlcaG4OuoNieBjxe2mn4XNtqpWF2d763+qyySGSolAFiEsg6Kq6kt0UZiST1xnOba9guw4Y+Onomlx1F/M6LSKOVIliR3PYgoryNc5RmA1+ipJA1sAD0GKlJAZJwbZa+/FY1XMMLn5An352UxvZsFFkFekQkeIq0sZAIkjAsxAP6xRZgeeQDHWsqZGx8u+S5owsLsZGaW3rUPFFXQd8wjOcv62BrGRR17oDi/NRiNjyw2SyMDxYpCoVDMIZCJKSuhyxtZe69ibXA9tTmF+BXTDnSOd4hMjhZHopLdGsco9PMbz0x7Nz9NbfNyfxL9obEbuqmULPQEx19GmjxuKqm8Mx7RbeUqOPI4W+hR3J5tivWSmo69dBG8cjeCSDs5AfLPc/u4AM7I2TzegZZqGX6NTlPlJE6feRhoSruxu7XVqfS7GUfxIUP2xYU/CEm6gYu7Ep/wALaje4NKy/dLhw18kKf3q1eiXrVIf5Ukb/AMcNbugo3e1qq8/+8g+FPH+eA6BC5uU16ZpT+tmnk9xlYL/lUYHdEqrjEzUrH29p1OXxEA0+HYRE/wAeHDI+CQlT4Ik2gTwjo4beAkl1P8saD+fDdkL3uapeOSqYWaqcyC/KMd2IfyAH+I4HdEBIbO2j2jVFbI5WlRWSEXNmVTeSUjmWYZV8B9bC2tkjVNN7t112gkc0RCyBCVJUjPexVW5i3e46gnzxfoK80riDm06/kKnVUonFxkQs/wBztkh9opBOGABOeM+00ffCtyKhkDcwcoxt8Ue19JjbnpY+KzaBrmT4XZHNXGsoY556lo0HyZWtM7EBO0AJlI8F0uR7V7a3xw0sMzJmywGxXWRzROiMc2YVH2nsR0jWoRGFPKzdiX9bL7JcWFs4uwHTjrjuqHiLZRgf8Q171x1dR8o42/D9Fo/o1oYUp88bh3b9IeBU/Rt0HXncnGNxWd8ktnCwGn5Whw6NgjxNNydfwrHto2glPRGPwBxl4MYw9clqMdhId0VU2bTCSHMFukg0Dr6wPUHl/uNLYxaThUsc+N+WE5WWrLVxSsAGd1zbG6JqoCgYK9wVJ4DqDbwP3Y2JosbbJ1FxAUsuK1xaxCy5NjS0O0IxMpWzakcCpuLg9P75Yt8Pldh/bO8R5KbijIpAa+A5FpDhvn+Mr+qsu09grXCVo1CVcDtHINAsxW5BF+BZVJBPQg9RXmjE1zaxCkpap1Dga83jcLjq3r6KpbFr56OfPGSkiaFGB16q46f78r4zwXRuXRzQQ1cVnZg6EfUKY2tU7NqEeUxy0tRYnJFZo5GPC1x3bnpbnxxqU9ZI/sAXPvdclWcDNM7mFwwXzOh9PwqqpxjSyPe8l+q7WnhjijDIxYLa/RdvAr0iwsHzxXGiMQVzXGqggWvaxsdOeLkD7tt0XH8bojFUGQWs7vF775fNMN6JZflLdsOfzY9nJfS3487+7FebFizV3h7YuQOX59b+9EtQzoy2TlxHMf31xjyhwdmiRjge0m226btYmTNa/E4Yx1jdTUz+W8Oso2oojUGCggzJTqoeZ+Zsdb8s2Y38yOQxpNe2WzW6KRsvID6uXN5Nmj3tb5eKkKkiunShpu7R09u1ZeBtwAPmCB1OZuQxYvzCGD4QqrB+ziNVNnK++EH6+9rDdPZdrLK7pToOwplCKwGl72sPDQAeRPPGTxiLn4XNGTTb1Vfkup4uZKe2+5tv76ppUJYe7FUCxWOzPNVjatUsQzNqfZXqfyHM4kjiLytCioH1clhk0an3uqnPOzsWY3J/uw8MaLWgCwXcQQshYGMFgFK7NgdlURjMxayrY97XlbnfEgaSclBPIxpJebADMrTN39mhKeOp2e2aZRlqImuvbEG7o6n9HKhJyk8Bobg41I2BjbLga2pdUTFztNu4e/ypDaVKtZF8rozaXI0ciNp2iah4ZR7Lrc2J4HwOHO0IVUZmxVc3V2TJTwfLoSJmzOtRCoBzR31Vb6iVSM1jobkdMQ08YAxHdafEakm1ONGW9bZqboZIoFVO7JsyqFoydVgZv1bdImN7X9Vrg4s22WWTfMqT2LUNSyiimYspBNLK2udRxjY/4iDh9JdeIOA5i6avOy1+SVBpG/QTZnpuinjJD5al1HQsOWDUJVHRbMulRs4nK0RE1G/0VzZkt/8AHJ3T9UjC30ck7lxtp92HaIGUpeCuQeyM1mJH/tv3uuVjgtt6IUvto9lV0lQPVcmnkPUP3oz/AFFA/jwg3CCmezKIFa7Z7aKCzR+EUwJFv3Xzj3DAdijdMdo7WEmyY5mde1iMLOLi+eKZRJ4+y3xw63aSbKRk2jCu1EbtY7S0rLcMvFJQw59JG+GG2NrIuoGs2hGKTaPzi3jre0HeGtmhe468x5g4eAbhBIzVh21XxPV0AEiEdpK9wynhA4HP6+GtBsUEhJbPrljXak1xZJXa9/o00Z/DARoEoXisVoNkwwIbSyxxQJ1zyAKT7gWb3YNXI2S1NGny2w0hoKcKOivIAfisSD+fCXy8UKLGZqEDUTbTmPmscmpP8NOnxw7fwQpzeJzlioYO60wykr+qhWwdvA2si+LeGGt6lB6KF3kq0/QxpenpMgaMcJZtBBAOoBsWGvK+HAb9UhUqC1BRKg+cqZGsB/iTyMWY/u5iWPRRhPiPcjQKuba3eFPJSCCRvljZ+1kAvdXBEszjllMht5gctL0FUTE+J/wkZeI0Hmqk0FntkbrfPw3UwaBJmXZ8ItSU+X5Sf8RuKxX5knvufG3PFK9u0dVc7kvt29a5ootIkymplAByWsViS4t2hsCT7I8SMOieYnB412UcsYkaWHQqlbGo6qOoYUl3KMUMiD5trHUEnu26i9weGoxuyVFNLDeX03BXORUtVBUEReu1u9aNtHaoijRZVDzuvdgjOYyHS4QNbu66lrADicYAti7Oneulbe2eqeTQ31OHNdklSsIw1yW6rm/2whUQFwPnIQWUjmBqw+Av/ucOgIbKx52KtQTODHw7PBHnsVnu2ldZp2ico8kK1MTLx7SEd4L1Jj7TTnmtre2HscG1Njoff4V+pYZOGtI1YbeR/wByXuDeOir4gNor2E4AC1MamzdA1gbcOBuOhW9sSVPD8Wbc/qszh/GZaU5HLodP8KoNeVMjLGS0YJCsRlLD6RFza/G2JKeBlKy7jnurVbxCbicrWMblsB16pWCAhgr3Bvr1GOfqnsfKXN3Xa0DJYqVrXkEgLYvQ7CRDUH2e1AA8Qgv94xLS6HxXN/qF15WdcP3Ktu8sETU8hmHdRS1xxBA9k9eXjiaUNwkuWTRPlbM0Rak27j4rIaaqZSGU2P3+B8MZTmhwsV2j4w4WKm4NoiVejcSPx8v7OM6aMsVUwmMp5R3UEgkXBBt0OI43uZm0qKUBxsUk8DRUfyWjXK8r2kckDRjbiOGll8AD1xpRVIcwMGRKZcPqefUG4aMh4e795UirQ06DZ8PeZQHmbmTcHXxPG3IBRiSseGxiIeay6znTtNW/IE2b4e/U3SQjMjLEvFiT5DmT5fiBzGKcEBlcGhUoYyWlx0Hu3is53ppGWrkjzrJlbKGFwB9XXgRex1Ot8WzGGHCF3XDiwUrSG4cr238fNRgpiGAItra54fHDrK9jGG4Wg7m0j01qxoWlp1LLcavFpYyKlruouVNtRc2Bti5TR/2PkuS43Whw5Ldd/wAfdXWuoiSK7Z5VnZQXQEZKpPE8BIPZf3HThc0yK5lNRJnvX0AJY92ppj3TJl0IKn1ahOR5jTW4wumRQvTyjTaNCDIjgfKYV0MijQsF5Tpa1jxAt0wWtkUJrP2MKmVbS7MrP0q+zCzadoByRjow0ytrprhbHTdJfde/k3/26qdiD3qKpv3jl1UZv8aPkfaX34O8ISslR8phkpap1hrICrK+gBYaxTx34qbagcO8uC24SdxVe2xv1CyU1QDasgfK8Y4MCckyX+iQMytqNBzwob6JC4KDrfSABPUNDEDDUIBJHJwLgFSwtpZksDprbDgzKxTcar1RvbUvTrTNJeNMgXk3cYFO8OhUW56Yfh3TcaZVW255JO0aVi+XLmvY5b3tpyub4UDomlyZmpaxGZrEkkXNiTxJF7HC2SYl4aYniScLZJiXM+CyTElBUtcHM1xwNzp5YLJcS9CsezLnaz+uMx73n1OCyXEpBN5akNG3aseyOZAeAOUrewtyJGEwhLiT1N9KnsamIsD8pLGRiNe8oUgc7ZVsNdMJgCXmFWjZvpFiaqjlmjyRwxFIlW/dZiMzW19lQo9+GmPI2ThIpfZ+98TLNUIwasqXEcMbfq0BtGGPAAayN192GlhyGycHhS2xNnK06RK2eKj78jn9dVSC5YnnkU38C46YaTl4pyWgr0d5doym1PCGSm8RezyAdXPcXwH1sJb+qL7pv200S9plH/EK02jQ6iCMcAfqxqczdWNsLkfAITx1NOiUNIbzuCzyNrkBPfmk6uxvYczbkMJr2ijuSAgzf/T6NmSNP/VVAPeBOrIrc534s3sg9bAL/wDoo7gn9btBaYJR0cSvNl7kQ0WJfpynkv8AmY8ON8IBfMpdMk2Ajoe/IWqa6fTQDPJ9VBwjhX3AcTc4M3eCTRSOx9nT5zPVSEyMthChPZRLcGwHtvpq58QLDCFwGQS2UqFscLe6RVX0lbYSGikTtMkkoyqoF2IJs2lxYWuCx+02GFED5QQxWqSeKGoY+XQH36Kg1W8lNJFD2UlqqmKtGWR8sugDx8NCbWsdDbQ6m0klHKWtsMwrcHEoBNI2Q9h9wbbdD5KtbVp4HkaOmja3a9xixJK2t2aRhRoG4Me8QBe17YsSVnJHaN3EaD8qGk4O+q7fwsH9j08Fpe5Po6SELLUqGl4iM2Kp0zfSbw4DxsDii97pjik9NlK+pigaYqXTd27vwPeSQ9Je7gzrVqONlk8x6re/1T5L1xUqo/7havBa44TTu8R9x9/VWX0axgUS25u5Pnmt9wGHU/wLN4ySao+A+iZek2qkESRhfm2ILN1IOi+H0vG3gcR1bjYDZT8EjjMheT2hoPv9lTNlbMLRzSkd2GJm82tZF+Ovu8cVmMu0u6LbqKgNeyMHNzgPK+Z+yinkI1U2I58x4YjcARYq6ADkVNbG2+rERyd1+APJvLofDny6YoSwYcwqk9IWjG3MfRTZa2KyqAXTDaG2I6Zm7gZ5MtyPWUA3vfx4W5/DF6Auc0tOh3QaF1WwC9gPRP5t4YYKXNA4eeYWLD9UOmvMa26nXhYY0mFkMdmandVIeHSPmwyCzG/+3f5/IZaqV9HewohSGR0DGozZ8/eugYgDXkeJ63xYgjAZfqq3GKuQ1OFpsGWtbLP3koqp9HjfKMiH/pm1LEglBfVbHUnofjw1j/bHF3K2zjjeTicO2PQ9/wCR6d0+KWfZ+sIeopOcXGWHqYifXT6h1HI8sXWgAWXPSyuleXu1OqRp48oNXswiWJzeWmBsGPNo7/o5eqmwPQHDtMnKJddRN/12ziO29WaFu6JrcUkB9SZeTHyNwcGmR0RrokIqv1q+iVmUm1ZS2s2YeswXlOvMe2PGxJa2R9UapjXbdpaVhLG6S0dXftYRrkZgbyKp9luDpxBINuIwuEnIpC62ao20972aBqVBmhVw1O737SIA3WzdVOinQ2434YfhzvumFyr+0trSztmlkZ2tluTy6ePvw8BMLkxLYWybiXm+FSXRgSXXDhUhRgQjBZIuYWyEYELuBCL4EXXL4WyLrt8CLr0rkcMJZLdSdBvBURRyRJKypLfOBzv6xvxuRpc3whaDqnBxCu+zd+oZpIFqUEVPTrmWNASHkUWS/LKoFwNO9bEZj1spGybFWbZu1O78sIElZV9ynhB/Rx8VU/RAHfc6a4jLdtgpAb5paOORWakp3zVUlnrKq36IHp9a2iJ7I18cJlqdNkvcnXb9lah2cozoPnJTqsF+LOfblPHLzOp0GC39nI7gk6eQQFqWhXtqkm888huEJ9qZh6zdIx9gwWvm7RHcFObE2GsGZyxlnf8ASTP6zeA5Kg5KNBhrnXSgKVw1Ko3b1S0MZnVSwiuzoOLJ7Vr+0PWHkRzw9gxHD1TXGwusD3j2w9XO0snPQLyVeSjy+0knnjehibGwALGlmc96jKTZuuYjTlf2hcjTqLggnqCPKhX1whGBup+S6jgXCm1J50vwj5lS2zmkSRZU9eNlIPkbjzHLHOueb4t13UjIjHyiOyRay3nYm01qYEmTgw1H0WGjA+R0xfY4ObdcBU07oJXRu2+Y2KW2hRrNG8beq4IPh0PmDr7sOIuLFMikMTw9uoUB6OVK08iHikzr9inTw1xBALNt0K0OLkOma8btBVkrKRJUZJFDKwsQf74+OJXNDhYrNjkdG4PabEJpSbEhjgMAW8bAhrnVr8SSOeGiNobh2UslXK+USk9oad1lR9uejt1JelYMPoObH3HgffbFV9KR8K3qXjjSMM4t3j3+VQtpbMZZDHIpVxbMp4i4+0eWKpaQbFdDBUNczGw3HVTW5+0mlqGic5oYo3kZj6wVBqAeYuQNfccT/wDGN5fNfksCsrG83BEMzYd1yoGoJdyzcTqcVwLBdEyzW4Qu04JNhx5efLCgXySPIAuV9AbKpBDDFEPYRV87AC+NYCwsvO55DLI553JPqnWFUSMCFX9p7BYSGopGEU59dT+jm8JFHP64188ODtjokIVY2xtqKNmqQfkddGB2sLi61A5A5dHB9mQajXkNHgeYTSfVUnb++zyzmenU0zMmWTK1+04WzaWJXUA8bfY4NysmFyqTy63PE4eAmkrwXwqaSuE4VIuFsKkK7mwJLrzfAhdBwIXAcCRDHCoRfAhF8CRcvhUIvgQi+BCL4VC7gQgHAhdD4LIupDZO2Jad88LlGsRcW4HiNfHXCFt9U4Osrtu3vkOySkUimMjEz1RJZmJ9Zhp+kb6R0HAcBiJ0dzdStk2Vx2UDOnYbPvDSKSJKr25W9rsr8Secp93DERyzdqpRnorbsvZsdPGI4lCqPiTzJJ1JPMnEZJJuU4Cyd4RKjAhcZQQQdQeIwIVEovRbSrIXkd5EvdY/VAF9AxHea3DiPEYuurpC2wyVUUkYdcpz6QN31enV41C9gOCgAdnzAA5La/gM2M2duMX3XQ8GquTLyzo767euizS1sUl1equHo62v2crQse5Lqvg//wDQ08wOuJ6d9jhWLxmmxsEo1br4f4tLti4uXuk4KYKzsPbIJHSygafDCJ7nlwAOyXwJiMCEhXVAjjZyCQoJsoJJ8gMI51hdPjjxvDb2v1WJV+0JHnM4Yh82a6nVfI+WmMvGS7Fuu6igY2ERWuLWzVi3F3WaSmqmDdn24Eam17Kpu3TQ3y+7F9r5JYsLj4LBrnwUtUxzG3IzPjt1t1UVtTcirhOidov0o9fs9b7LYqOge1a8HF6aXfCeh92XdzNiPJWRhlIWNg730tlNxfzawt54WFhL89knE6trKY2Obsh56/JbNjQXFIwIRgQs9349Iy0zPBAFaUaFie6h/E+H3Ye1vVNJWObT2vJO5klkLueJY/YOg8BiQEbKMgpkX8R8RhcQTS0rhfxHxGFukwleTKOo+Iwt0YSudsOo+Iwt0mErnbjqPiMF0YSjt16j44LowlHyheo+IwXCMJR269R8RhbpMK6Jh1HxH54LowrhnX6Q+Iwt0YVz5SvUYMSMKBUr1GDEEYCj5SvUYMQRgPRdE69R8RgxBGA9ECdeo+IwuIJuEr12g6r/ADL+eC4RhKO0HVf5l/PC3RhK52o6r/MPzwXSWR2o6r/MPzwXRhXRMOq/zD88F0uEr0sw6j4jBcIwlWrdPfmejIAYPFzjZh/lN9PLh5ccNcGuyKe0lq27dbeaKtjLx6Eesp4j+/70IJrPZhU7H4lN4jT0YEIwIRgQvLqCCCLg8RgReyx3bm7FRDM6pC7x3ORlUt3eQNr6jhr0xQkicHZDJdnS8QgliBc4B24JtmpDdnc2aRg0qtEgN7nRj+6OI8zh0cLibnJV63ikTG4YziPyWpgYurlF3AhGBCMCEYEKL2ju7TTG8kSlvpDun3lbE+/EbomO1CtQ1s8Qsxxt01HzT6jpUiRY4xlVRYDp8cPAAFgoJJHSOL3G5KWwqYuZRe/PAhdwIRgQoneiaoWnf5LGXmburYqMlxq3fYA25DXUjS18CFhtRuHXG5anlJvqe6b+J7xJN+eJAQmEFM23Brf2ab+Q4XJF3Lo3Cqh61PUfwx3/ABw065FKD1TOTcyq/Z6j+hJ+WHC3VIXFJ/8AJdV+z1H9CT8sLkkuV6XcmqP6io/oSflhcklylBuDWfs8/wDRf8sJcJc107gVn7PP/SbBcIzXk7hVn7NUf0XwuSM+i8NuLVjT5PP/AEZPywZdUlz0Xj/kmq/Z6j+hJ+WDJLc9Ef8AJFV+z1H9CT8sHZ6pLnouncmq/Z6j+hJ+WDLqi56L1/yPV/s9R/Rk/LBYdUuI9EHcar/Zqj+hJ+WCzeqMR6IG4lX+z1H9GT8sFh1RiPRehuFV/s9R/Rf8sLdvVNz6Lv8AyFWfs1R/Rf8ALC3b1R2ui9DcKrt/6aov/wDC2C46oz6Lv/8An9Z+zz/0mwuJvVIAeiBuBWfs8/8ASbBcdUC/RKL6PK39mm/kt95wYm9UdrolV9HFd+zSf5f/ANsJib1S2clI/R1X/s0n+T8XwYm9UmFysW5+7u06KoWVKdyODrmjAdeYN3sOoPI4C5pFiUrWkG62zFZTIwIRgQjAhGBCMCEYEIwIRgQ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v-LV"/>
          </a:p>
        </p:txBody>
      </p:sp>
      <p:sp>
        <p:nvSpPr>
          <p:cNvPr id="6" name="AutoShape 4" descr="data:image/jpeg;base64,/9j/4AAQSkZJRgABAQAAAQABAAD/2wCEAAkGBxQTEhUUExQWFhUXGRobFxgYGBgdHxgdIRgdHxwfHB0ZHCggHhwlHhggIjEiJSkrLi4uHR8zODMsNygtLisBCgoKDg0OGxAQGywkICQtLCwsLCwsLCwsLCwsLCwsLCwvLCwsLCwsLCwsLCwsLDQsLCwsLCwsLCwsLCwsLCwsLP/AABEIAJABXgMBEQACEQEDEQH/xAAcAAABBQEBAQAAAAAAAAAAAAAAAwQFBgcBAgj/xABLEAACAQIDBQQFCAgEBQMFAQABAgMEEQASIQUGMUFREyJhcQcyQoGRFCNSYqGxwdEzQ1RygpKT8FOi4fEVFiSywjRjcyVFg9LiF//EABsBAAEFAQEAAAAAAAAAAAAAAAABAgMEBQYH/8QANxEAAQMCBAMGBQUAAgIDAAAAAQACAwQREiExQQUTUSJhcYGR8DKhscHRBhQjQuEV8SSiM1Ji/9oADAMBAAIRAxEAPwDccCEYEIwIRgQjAhGBCMCEYEIwIRgQjAhGBCMCEYEIwIRgQjAhGBCMCE1NTaRUPtBvitvwN8JfOyW2SdYVImW1qjJGWvawJ/ynDHkjROaLp3E9wCOYBw9NXrAhQ9XtTLOkfLOoPjmVgB/MPuxEJAX4VJg7N1MYlUa8k8MCF6wIRgQuXwIXcCEYEIwIRgQjAhGBCMCEYEIwIRgQjAhGBCMCEYEIwIRgQjAhGBCMCEYEIwIRgQjAhGBCMCFxmtx0wIXcCEYEIOBCYzVeUoTwLFG8CeB8rj4HDXOsQnNbcFd2mzLkZBezajwIN/uw2QkWISsANwU8VrgEcDiRMXJGABJNgBqemBAzWa7O3wWQs7CwiqVUMQfUkYANbMLarqDmtmHG2sIcFedSPGW5uPMZrTBiZUVVvSDW9lCjDiZAOCnSxJIzA2PdsD44hkka1zWndObexKsGzqhJI0aNsyECx8tNb636354mTU5wIVDi2g0m1DAVTKkh7+UZu6gcWzX6lSR+eK7bCUhXzTn9qJvJXzFhUFD7R2usdVBAxsZc2XhbQEm+l+HC3PBhvmlvkpjAkRgQo2XaKrnY+z91ib+WhPkMNe7C26c1tzZPUksgZtNLn4a4cmpXAhGBCMCEYEIwIRgQjAhGBCMCEYEIwIRgQjAhGBCMCEYEIwIRgQjAhGBCMCEYEIwIRgQkX7wZdL2trw14e7Db3CXRMNjVuYmMk3Aut+IGl1bxUm3w53wkbsQTntsVK4emIwIWbbY246vtCJHJMSiRHUtZXGVMhuTfNmAte11awBGhHCZDh70GUNVvFSlVQq4NlliBBHFCw0I8VP2jDuXidhKaZMDcYTfcatd6bs5j89TsYpPEr6p8QyFTfnfD5mBpy0KbG/EM019I+1+wpcgNml7v8I1f7LL/ABYpVD7Nt1W1wel509zo3Pz2/PksYrjlBZeLFW8tAAPx9/hisx1yAuimgDI3u77+i+gN2q4TUsMl73QX8xoftGL7TcArj6qPlzOb3/LZV/0muPk1iRcMhHjrbTrob+7GfPJ/5LW931TWt/jJTTcGuImMV+66FgPrKVHxIbXyHTGi3RVWFX7CqRY1X1mbaEro36xsrDw4Ee8aYzXOvISF2dPDho2scNsx4rT93driojubCRdHHjyI8D+Y5YvxvxBcvWUxgktsdPfcs79Ju8LU204GSxMUamx53diw8LhQL9Di3Tx4r30WfM7CBZahsuvSeJJozdHUMPfyPiOB8sQOaWmxUgNxdedr7QWnheVuCC9up4Ae82GEQ52EXKzvdLaEs88cZt840k8r5V7q6WUXHHM4AJ1AL664bhxC5UFNUFxcFeNqVd5ooAQCxDkE6lQb6C2vAk8LaYCc7K0BldSAqlL5AdRqdDw87W4kf2MJe7rJLZXTjD0iMCFxmtgQuRvcX/vjgQvWBCMCEYEIwIRgQjAhGBCMCEYEIwIRgQjAhGBCMCEYEIwIRgQmtZKUs1iRoGABPE6EAef98mOJBHROaAck4RgRccDh6aq7vJtX5HNDK5AgkYxyNzUle6TyKixJ5jlfhhmGzrpxd2bLPd4N7pYa/tkcmFJGVUvoQNH15hrFh0sLYWENJPeke+xDCNFr9DVrLGkiG6uAynwP44cckhSO2q4QQSyn2EZh4kDQe82GApCbC6yOnom/4bnZ0V6mcu7SNa6R5gNACzXkLNop43xapKiKB2KTp8z/AImMop6kYYhclWH0cVn/AEr098ywSsFYXsVYB1tmAPFzxA5YVhDzzG6FNroX055UmoVm2SmWpLAaSoA/mmqG37pYE+CDlhZxdnh91WpX9qygttbK/wCIVsisSIYFCXHN7XIHvOvgAOeMCqku+3RddS1P7KmBaO0838tP+v8AFm+92y5Kd2jkGuhBHBgToRiNj87rfimZU05Ld8vBaP6HNo56Vor6xlSPJhb/ALkb440YTqO9crxOMgxydW5+I9hQe8VXJPDI0puflDmIWtZAzRoPeve9/jilNK0VuBvSx8bKoGH9vc9U/wB2FaOtpgwILCQagi4MeYHX93Gi1Um5FXbe3aBp6OeUesqHL+8e6v2kYbK7CwlXqGHnVDIzuflusX2NJ84MZjNV3M7ewrXszabU8okHDg46rzHnzHiPPFlj8JusmpphPGWHXbxWd767WaqrZpSCBmso6KNF99tT4k436e3LFt1xtXC6OTC7ULTvQltbPTy07HWJgy/uve4/mUn+LENW3MO6psDsrJ/6WKu0MUQNu0ck+Sj82+zFJybVOsyyivRrWAVLKTYNEf8AKQfuJwrMwqdE/wDkI6hMNmekS1fNPJc0z5kS1yUVAchUcO+Rr5jWy42zw3FA3D8Xv6JRXWnLXfD7+q97m74WqZJpwAlQxJPOIewL/RAAB8r8sTVHCwYQY/iA9f8AenooI+JEVBY/4T8lrYOOfW2k6moWNGdyFVQSxPAAC5OBCruztozVSRzIpWJySMxQMo4BuYyjU2OpYA6DAQd0oIU5RyA6J6iiwOuvlfiLc+eGh1ylIsE6Vr8MOTV3AhGBCMCEYEIwIRgQjAhGBCMCEYEIwIRgQjAhRe2KsoLqTp6y8LqdCQeqn4a3wxz7JzW3TfZO2yxySizA2DWIzXOhtwHjroSB0urXXQ5tlOYcmpOeFXUqwuDxBwhF9UoNswqNsHa5o616CaXPFcCBjxjuAVRjxN81rknUL1sLf7e8Akbt9FAZv5cJ9lRvphrM7wUt+IaRh5nKh93exRerDfiHis3UdpCy31V3t4HMSMRQmwBT+J2bVOt3LS/Q3ty8ZpXOou8N/o5rOvmrcuNmvi0SHKM7WU36S6v5mOBdWmcC3MhbH/vKDDHKGU5AdSqbs/ZaskhdWkaAAdncgKLN3ny98qGGoXUXviCFrSbv65rrppHwRtZAQLjInci2XTPvVj3PhK0gd0RGlZnIQd217KQbm4Kqpvc3BGuNoNYLCPRcPWyTOkJm+LQ+SsKtazDiOGGkXyULTazgnOz4VRAF1vdmP0mY3YnxJJ+7HL1DXMkLSt3mcwB3cLeCr+/2xRU0zWHziAtGevVffb42xXa6xWlw6oMMnccj+fJZpuHvEaSSY3AzwyKl+BkHejv4an44045gx13aWWhVUbqmLls1a8+QP4U9VRNnggU3dezFywFysfHNYgG442OuM+mfzqp8g6lY1S3BC1qtM8x+V0bkD1+VrgvGy2cam4uoHK+byxvArN3Tj0olnpo6ZPXqJY1HkGBufAG2K9Rm0NG5WzwWzJzM7RgJ+SzqHZUlPP2Ugsytr4jkQeYI1xSwlrrFdOalk8XMZoQrNW7Bl+TGa3d6c8vNvL8NeGLJiOG6y2V0XP5V/Pv6KuU26Qq+0EThZ1XMFb1XUaEX4qw011BBA0tfFyinwjAVQ43T4i2XyP1Csnoh3fliaWeUMls0IQ8yGBYnyK2Hjm6a255Q5oaPFc82MtddNfSrWZqoID+jjAPgzXP3WxRcqlW7OyqmYXTNYqdCD2ttdP1JEh48FOvlfE9ObFZcTrTBQQjscg1Cg62IvyGh1GlzY47Gm7aa/suJ3v7+yldlEGPy0+GJm5LOqQQ9aBuRvh2IEFQ3zfCNz7H1W+p0PLy4Y3EeGl55sQz3HXvHf9fFa/DuIhoEcpy2P2TP0r73Kx+RQtdQQZ2B4niqD7CfcORGMSKM6lbb3gBXLcSJm2fDmNs0YAtyXLlFvhfzJwk1sVkkel0z3Z3gR4lguFqblZASSWYGzOt9Tfj0Xhyw6elMOg7JzB97ogqRNe57QyIVqqJlhjLH1VA/IfbzxWJtmVOBc2UVsuqOV6mfTMbRqCDZBwy2JBLG5uOOnIYQE2uUpGdgpTZk7PGHYAZtVHRT6t+ptr78OCQp1gSIwIRgQjAhGBCMCEYEIwIRgQuXwIQTgQmW1KUuoK+suq621tprY218DzHAnEUjL5jVSMdbI6LINs70s0ssZYFGKhH4mJlABaNiLgNY+Pv4wslxXaNdlvf8WImtkkvhIz7r6f6rluPvgXIpqpvnP1ch4SDofrffcdQWsseHjLXcLLraJ1O64zadCr3hyorAd5ZWqKioZAWZmcra99DdbW10VRr4Y3AWx04ubZKgGGSbJRG1Nvy1MsEkxu6okbHqBexPiS1z445mSYF7guti4SQyN4NzkSEhs9rFx9Yn4m/44SI9gLL45Hhq3qQ2bVPBMrw/pA3aRDq4HejPhLGCv7yp1xLiwkO8j4KjA7EMKvX/ABxK7aMMyXMMcQkW/LLGZD78xUH93E1tSmN/lnawdU2eueKqLxPaSaMxkm2k4UDUcCDIEJ/fOIw3lTNx6OAXUPw1VE9rNY3G3hn9r+i0HaVLlhWwAygAhRYDTkOmL9O7tWXI1rSW41CiqJ7vXF/l2zWSJSclMbNkA7nvXX44wuKwEjmjzW1Qyi3L9E32upYEg2KeqeWa2t+osbe89Bjn3GwW1CM7LDYqa9QwAsO0y26G9re7TFhzgYx4LrKQFrXPO4B+Watm9hK1JIJBBJBGhBDmxHQ8Phipw13adbr91ytd/wDGxSOz9sq5p1cWcSxHMMvfY1Kjvd3MTlYnVrXF7Xx0bHXsstpUrvRtQPtWkhvpE/xYrcj4Ee8Yge8GZoXRUVOWUMkn/wBh8lcq/YsMzxySLdkOniOjdRfX/c3sOY1xudljRVUsTXMYcj7yRt3asdNEXk15KnNzbgMD3houUUtNJPJhZ69O9Y9srahiqY5B3QWK26Kxtb3G3wxQjfhfddpUUwkgLDnYX8wtX3e2yk4ZR6ycRfxNv78RjSvfNcVURFjliVdtE1DvI3GR2J8NeHu4YidqsOpHbN17LFcjjQqcwPSxB/DEsbsOazWMc6VoHVaNsvceKooUMyZKiUdoZB6ylgMoN+ICgXU872sdcaEXEZY5MTdOi25KJhbgOvVV/Zm5Mhhmy/p4ZGR05PZVIZT1Ia+vEW4Hjq/8mxsgv8LswenismXhz5WG3xNNrdd1Wau6kqQQQbEHQjzHXGywhwuFkNYQc1E1tHm1XRvv8/HxxVqqNsvaGqvwVJjyOimt395aiKTOrFWAVSvskKAApXmLDz5g88Vm0Ubo+W8flPlqZWScxjvxZWzcuqc1sk8agROz583shjmKg8yG18QNbXxk8Wqaelp2xTO7Qta3pc+SvcOhmmqHTRts063+3mkd7t5Wq52SM2ghOXUeu4IJJDDgCLAEcL9bY5uSXmHs6L0ag4c2CIOkF3O+Q9+8k52Zve9VPTU8llUMVdkJUs1rJa2g10IHutpaVk1yGlU6zg3KjdMw5WvZafHIpJUEXW1x0vwxZsueUdJtMvMIYv3nfiAoOtvEnu+d9DY4LpbKTdwouTYYEi9YEIwIRgQjAhGBCMCEHAhN5ZLq2X1gNB4/2MR3xDLVOtY5plsPbcdT2gUjPG7I68CCCRe3Q20w8XLQSkNgbBVTeHbctOtflcNEqIiG7XWaQtdRcm5VGDG1gO7YcbRSgxxE310Wjw2FtTUsZbTM+Az9+KxyR83HGYDYr0EsBBad1JbLrAw7OQ6+y3Me/r/fA4tteXdofEFgT0wiPKfmw6d3d+FqO5O97P8A9JVN87Y9jMeEoA4H/wBwdOf2my2cOaXdFzVZQugdlop7Y+xYaZbRqL27zHVm8z08BpjJqKyWZ2Jx8lCGACwWEbV2YVrGgGhExjUfxWT7LYGvyuuyilAjZJtYH8rsFKwUSW7j3APQjSx6Gwv/ALHFinmaTg3WD+o4Dzy8aWCKgG2hsQRY9DfQ+46+7F0DFkuUx8sl3RSe6e2lR53fRZY5Ir/RL218hYDyxqQ0bpKdxZrfLyTqGZsdU10htub+qW2VtEzVgWwKNUNOOoAu5HkVRQdOQxZ4nTsjgEjtWNU/DeISiWSNmj9fBasK+XtFViHV2ZHQDVfKxNxrcHTlpc45ikq3ufYq7NCwtOSjZoDFIynlfXqORx1rXiRgcFyEkZikLSnFLIQQ1+HXEMzGuaWndTQSFrg4bLu3J2CMUtdvWU8jbiLDwsRz8McVVRcp5jcuzpXB7Q8LNqClZq6CNACJnzLwvde8xv0yqSR8MOjjL2EDb6La/eiKCztLEeoUzvU6rVAsCUOcNa17aA2vzGbML87YpcINsV+pWLWnsN8EyGzmSWAg542liCSLex+dUgH6L9VOo8RrjomixCzWjNN6aNq3aaG5XvmRmHFRnvoeugAxUYDJKu6kLaWiLdcrD09lbqpxplcKQqb6RthtLH26XLRjvLr6vEkDqOfUeWK1RGXDENltcGrGxP5T9Hb96yKpkNweYIxSXYsaLFax6PaJQ9Q2YXLXygkEKSbZhfUZlaxtzbyGnGeyuF4hcOAKyraFF2FbUwD1Y5WyjopOZR/KRhHtsVgVpvn1Uzsah7eaGLk79790at9lz7sMN8grXAoWAy1Dv6DLxOQW5AYnSlMaSRBLPZlv3GfUd05ba9NEHHDyCQEmV1Wd792oq0NLTle3XQ2Is9iRZrcGBBGbwseGmnQV76Y4X/Afl4KjV0jJxib8XvVZTUQMjFXBVlNiCLEHxx1THteA5puCufcwsNnDNI5db88BbdJfKyv+59UDSqCfVkZfjZv/ADx5d+roC2tv1A/C7n9PuDqS3Qn8qsb3VSpNJ2RvmIuRwDm4a3XgD5semIaWlqIqdhe3XTwXXcMq4ZwY8Quw2P2/Hkq5SVLI2ZTZlIZT0ZTcHDi7tZLce1rxhdocvIq871b2ODS1cDFWnheOS3DuHvA35gyaHlb47tLaaNecV9OaWctOgPqNld9i7z0SUckyOwjisG7RmLk5AVUFySTrlGvEHzxHJE5pAKqNkD7p5u9M9XlqXuIyLxIQNDzOjG9upsb30FheJPy2ViwJEYEIwIRgQk6iQqpIUtbWw4ny6nwwISNDtCOYXRr9RwI8xhAQdEpFk6wqRZ1vxvII5gtO5DpmEjLltcrly3y5ri4JIIAKgakaQvsHXCY+UgYQqdJtB4Wjnp2KzAhFA1z39hh7QP8AqNcS04xOttuoWOIyU96QNndjs+KIPmeNw85+nI98zHxu1/IjGZxCuBqmwjoT4dPkus/TbMEpJGoNj9VmOK9812W6LYka4g3CjmjZKwsfoVctwKsS1UMbgFgxYX55VZh7xb3i/jhZ3XZiauarQ6KJ0T8+h6i9vXqtixnErnlj3pQoGir45V/WhGXS4zoQpFufBT/FizCezmt6hmDqctP9bjyOf5T/AHbou5LDKoKiR1IvcHgdD4HgRjKq5jHM1zDsrVdhmaD1AVb3p2Y1MSDcoQSjdRwsfrDn7uuOl4dVCoZi3Gq4XiVOY3Bo0JUHELRIOuptjvKKPBEAsad15Fp+wlo5tpRimVcgpWWQr9Nmt4C/ragDj0tjGqGSmFwl6/JaUUkbZG4d1oNLsdUYNcsV0GYk2+J092MaOnYw3C0HzOcLJrvPR3TtBxUWPiP9D9+NSils7Ad1k8QhxMxjUfRQkMll92Lrm5rMa7JR9dOSL89QfH/bGVxihxxcxuo+i2+C1lpOU7Q6eKZUUQiEEn+HUwa24KztEfdacfDGJQ2dcFdBWXsPP8rx6Q9nNHMjHgc9veV/I/ZinTUzqeV0butx4KvPIHxAjwVdp62WNiYnK3AuOINtRdTobHh0PCxxrAkaKmwgHNKbkbRWOqKOQC1rMeqjUEn3m/XzxBTyBryCu2r4zLTte3YaeKmq3faSSrEsJIij0QHgw9osPrfYLc8OfUEvxDRQxcIYynLJB2nZnu6W8Fbtr77xLSiSIgyuCAh9g8y3gOXXyvad07Q24WPT8IkdOWPyaNT18PeSyqkp+0qYVOuaRbjwvc/diowXcAuslfy4HkbApBd5ZqTaMkkRB7NuyK8nVT3lP8VyDyPwO3SwBzSCuD4jPmCne8tdHPXtURerPFE9uYIBjZT9YNGQcQzMLHYTssSreC0EJTZe33pJ0lQK1rhlPMG1wDyNhxHXpcHT4bw1tSxznZbBU4K+SFpY3QkEraNhbZiq4hLC1xzB4qejDkfsPLFKop5IH4Hj/fBbEUrZW4mqtUO1QK2eANaR07jMLMxSVyQTzKpIAOeVPggaSLkZD7hKTbfM3+qUpqvsWCIVLHL8yWAZdFDXXoF1zEG1uOXRZSzEbu0t79/dRB4aLDXonm9G6UdYgb9HOFFntx+q4HEePEfYZaKvfTOtq3p9wmVVI2cdD1/KyHauz5KeRo5VKsOXUciDzB6462CdkzA9huFzssL4n4XBR0m05I0ZUcqDxA/DoeVxivW8PgqLOkaCW6K9SVE0N2sdYHVelfPEfFb+VsZfEDhibIB8JHocltfpgB1XJTOPxtI8xmD4qHhqO9rxxk1fDI5v5IMj0XTUXHJqR3JrcwDbF+VYq8Ztlof8GoIv0V1N/wDMFxWoA5gLTqCncea18ge3MEAp/wD8AipqQS1jOJ5rGnhHsAcJJAeoPDkD1vlmq6xrSAsnhnCpapxw5Dc/bxU96Pt5/k0nYyN8zIRryjY8G/dPP3HrhHASNxtVaWJ8EhjeMwtVqtoRxkKzqGPBcwB87E8NDritdKGki9skrHJcZuAtfXT431HvwqauU1SsgJQ5gCRccCRxsefmPHAhLYEJGaXLqRceHH/XDHPw66JQLqH23EFglmhfsmF3LBVN2XiLMNC1sp88I4gNLgp6dmOVsbhqQFBU289TUqKeNAlQw70gPdVbeuOJB18eXXQjeXjSyWuhZDLgjdcfRZ3XUckUjpKpVl5Hn435g8b88RkEmyzXAgp5uZArTNWSZTDSgtlNiS+nZaHgSxuG+pi88Cnhz1KmooDPKGN393U1tWmkqaMgm8snzh8SWzAeVrAe7Hn8lUBXmR3gu1p3MgqBb4Rl9v8AVmrIQSCCCDYg8jjbvfMLoL7hISRnMDe396fbiwyQBpFlTmpnyTNeHWHv1Vy9F0OavVvoRyH4jL/5YqyO7JVXjgApr73A9+i1TbW10p0ue8x9Vevn0HjiBjC5cvTUzp3WGm597rKd6aiWrZHkbVXFgBoqk62HmBiybRtuujjp44WYWD/VYJMybQZVJyOFYj/8f5jGKJGyUWN4zBI+aibZ1ICdRcfP8Kv+kgu5AswUAKCQbG5uxH98sb36eMdsF8yR6LmOKQSOe14HZAPqqrLyx6jGLNC5Bxu8q6eiiDvTyfWVR7gSf+7GbWG6kvYjwWx7Oqu0S/MaH+/HGDLHgdZa0EvMZfdOJEBBBFwdCPDEYNjcKYi4sVSNoU5hdkPDip6g8Py92NuF4laHeq5yoiMTy3bbwVZ2vtNYSMx7xPdUcWPD3Dx+/hiaaSNjLO9E2mZI5925W3SlPUGqo6t1XK0MTMR9ZSkkdj4mO/gR5X5CKAxzuI+Fdp+5EsLb6pbfraHaTSFe8OyjsL6XsXB8/nCPLCS4TN2tlpU9IJKLTPMj6fZVa2F0K59QW0oirno2o/H7fwxTkbZ5XoPCJeZTs8LKz7K2eozKddF18fDD2tTp5ibHxRPRZWAvcHXxwEWQ2S4Xmgq0p6lJ5PViV3I6kRvlA8S1gPPEsAvIFBXE/s3gd31CoaOWZidWYkk9SdSfjjpKcALga03U/snZEyItQynspCVQ+K8fIG5t1yt0xWrs35LKmaREDsvNU12OOt4fByqdrVlt0un2723JaSUSRHwZTwcdCPx4jElVSR1DML/I7hTwzOidian2++1O0qqaphzIsis6nNqsgKh1vyKkDhpZlI4nGLR05jkdC8Xt8xstCpkxxiRvsq/7j75pPlinss3BW4LJ004K3hwPLpirX8OdD2482/Mf4pKStbJ2X5O+v+q94yFoqG3n3eirIsj6OL5HA1Q/ivUc/A2OLVJVvpn4m6bjqq9RTtmbY+R6LBN69jy0rNHMtmHAjgw5FTzGOsFXHLAZGH/tY7YXRSBrknsz1APCx+GKNRHzaZzB0VrhdSKbiUcrtL2PnkvexNmQvKTMC2tstyB53XX7ccvBVyMbhGy9E4tQRveXkZOWjtQUlHDKWF6d1jlSNjmJdWHcF9T31U634m+gxPJUavdr9VjwUz5gyBmxI8Br+VnO19oy1czSvdnc2Ci5yjgqgdOVufmcYryZDiK7WnhjpYgxuQGp+pKtM+zKSk+TQVRdpm79RlYWiQg5UIHG54ka2DEHVRi/HFKyE4dVxfEqxtXUYgBYZDv7ypnbaLS1C1aWZTlNmOZbBbAAm+jDgdddR45sUxxXdqtKlYKin/bnyt7237lYqDaP/E2cLmSBMvMBmvm1sARY5eZ92NQHEARouemjdBIY3/EFboIQihVFlUWA6DCqFKYELy6gixFweRwHNCpGzdjGWsqChKUme0kQ9WR1tyPA5hc24iw54rsGIkf1C1XubBCw6vIv4A7+mnqrgtKiszhQHYAMwGpA4X8r4shZWqovpDC1LR0kS5pyRdhxQHkT0Iux6AdTiF8xEgDNVp0tAx8Tpp8mgZd595eKr+8EIpkShUrnZg85S4DObBRqSdFsfM30xBX1GLLoFpcCpAxrpz5eG/49VYKiyjTkLAfd92OAja6WS3U3Q6TA3EVSNvbN7Ul1/Sc+Wb/Xpjfp5OWMB0UlHxYxPwyfCfkqsykaG4I4g4vLqmOa4XacirTuDtNaZppCpZygVBy1a5JPIDKPjhj2Ylm8Wp3TtYy9hck+/NSG1NoPM2dzdj8B0A8MStaGiwVeCFsTcLdExKXFuv8AuPtGEkF2kKZXCKlDGKfmY8h9xuD9/wBmORMxa18O17rKLyMcXfdQ2/VisQbRc9ybE2GnIEE6E6XGOk/TAxVI81n1ptTuUdv9sujiWE0jZswObvZtAx14Wve4PeuMq6c8emcPmmeXCT6e/ouMrGRstg1U36OoEFOWS9mJOv0rAN9oOIaknQqDLFkrbR1fZPf2eDeV+PuxUkj5jbb7J0M3KffbdWcHGatpUzfjbMYDRRDtamMZiF17JdLlwNTyOUcOJsONmnkfHmNCqlbE17NLkLIJA7y52Jdyx8SSRpb7AAMNkeXG5UMA7NgtZ3R2KaeWppHN+1poZG6Zm7VJAPAWAxATdabG4QFXNh7t1FRGgVbL6pkdhYWOU21LMRby0tcYzRC9666SupoMgb9APdh7yUE0VraEcfsYqbdRcEX8DiVwLVyjrElTR2FE+zJZWUmYTRohv1ZBlHKx7Q38QPojD3QhzchmtPhvEHwSNaT2Be/nv5JOmSzuCCCMoIPIgHj44qN1K6Rxu0ELj6y+S/ef9MLul/p5qJ3m2S/yZp1HzbOsYve7GzM2QW1Ay6+R6YtUjO3iOizOJ1obHydzqovcPdo1k5DaRRjNK17WXpfkWtx5AMeWNjmYBdcnI3GVtdXsxXp3gVV9TKgIIVSB3PV1ABtwxEHDEC7S+abIzEwt6hYvtfZklPK0cq5WGvgRfQqeY8fxx2dNOyaMOYbhc7LG6N2FwsmAxYTSkKmRrKPZVybdCwAJ9+VR7hilUYGytcdTl91egjfJC+2jbH7J7A+mJxms14zWlbmb+ZbQ1bXHBZTy8H6j63x64wK/hWskI8R+Px6LVo+IaMl9fytKBvqNQcc/othVb0jbOjlpGZlBZLZSRqAzAMPePwwkkj2Ruwm2/popIWNdIA4d3qschojC4U8OKnqOXvHD3Y6Phda2qhDhrofFc5xikdTSkbHMe+5ddMkykcHX7R/tb34wK6AQ1ZaNHZr0fhlYa7hTJT8Tcj5ZKV3tm7SkpT9AyD45MVKkXYFe4R2ZJO+33Tr0d0MaJJWuDI0OiRoAzIf8QrcXty15MeIFkpIrAuOybxmeRzm0zeyHak5A91/qoSqoY5pWkWujeRyS3bLJEST45WQdAM1gBbgMXxWxfCclgycGq29rBfwN/lqp7Y9FUiIwTQtLTNoHiKzdnfW69kW0vrbkRpzBpVdMyX+SI5/VLS1ElM8BwII65fVTforZoauppZNHCg26hW0IvyIe/kRiKmcc2lXeNtZMxlSzfI+/Vaji2ueRgQkZ6lEKhmALGy3PE9BhLgJzWOdfCL21TSKrjjYRDS3E8rk318TcknFc1MbZOWpjDI9vMPsJpvbt1aSnaQ2zHSNfpN+Q4nEk0nLbfdTcPo3VMwYNNz0Cre60HySmkr6o3llGax468F19pjqegt0OIoxymY3alaVc/wDdTtpIPhbl3d58B71VR2RTtV1TTScA2dz43uFH98BjC4nVcqM9XLbme2mpxEzpYfc+91aNo2v4Wxi8OabFxXN1T/hb5quTP3r4vkXVORR21dldqMyfpOn0h+eJYJsJwu0Wtwrihpzgk+E/JR2xo8twwIJNtRqNP9caLV1E7w8BzTcKYGthh4VTvXiWM2NtMozG3Gw42+GGucAbFNdKxgu5TdPtxIxTROcvaR9oCeC5m7qseuhBPXHOVFC575HsGhtb8KjHGZ2vmYMsh6DNPtvbK+UKAWCgKxuettPde1/C+LfBKg08wk6aqhOwSROZuVn1fCQcjDKVuGB0sfH7sexQuaW4huvP6lrg+x2Wg+jqJlpuydWRwM4DCxZGY5XHgbEe7xF8iplDn5eCnEJAud1YnRcuY2AtrfS1ufliPEQbKLAHZhQm09t1smejo4ZM63VpipXJ4Kz2A8G4keqODYie2G+Nx8lowc4NwEKO3V2GkMtDWSN2vyjMpJBHZSlbpz7zXDoSeZGmI5Zy67RkFOyENzOqn9obuxHasTkZQyCVQALNJE4zX04kMrfwnjfFYHJPMbcWJTFb3Np07f4sE0fvVo3H2FsINFIjc42Soi/wqmZR5M/aD7JBhXJFT5NndrDSIMoY1FXECRzzyuoJGvGO3he9jhr2XQVOVmzjDRU8TCzvVU+YaHXt1a2nGwUD3YVgQMgmO2tnvJUVsia9k0QKgakGFSSOpHG3icV5of7hbXD64NtC/TY/ZNN2NgGqd3Y2iVgrWOrEKDlHQd7j46YhiiLjc6K/XV4gaGNzd8grHWdn8sVbAQUMDSMLaBnBVdOGkauf4sXgLDJcy5xcbk3JVe2XsgQ7NWFVCybRlVSB7EcmpW/GyQBveT1xITc+CYrcakmsWniCiOOEvLpwzELEotw0Vz5AYaDYXSEJtvjuwtZFbRZUuY3P2qfqm3u4+BuUNa6mfcZg6j3uq1TTCZlt9liNbRvC7RyKVdTYqeR/LnfmMdlFK2Voew3BXPPaWuwuGYTjZmx+3jqTmAMMYkGYgKwDAOCTzyk28bdcY/HHuZGxzdQb/JbvAZWtlc14u1wsV4n2e0WUnVWGjDh5eB/vydwzikdYzLJw1Co8T4e6mflm06H8968jGushXz0bbdqO1WmA7SKxOp1iA5g/R4DL1ItbGFxekhDDNo76/wC961eHVMhdy9R9FfN6oc9LKPC/wIP4Y5acXieO4ro6Y/yt8Vmu1aANTB/ajN/4SQCPjY+44p/pmsMdYYicnD5hSfqOmElLj3bn+VW9uUjJDG5FrtceAsLXxs8bna+QFv8AVaP6Mp3MpZI5P7Z27iFEUVbNU3gNiQLxoNLm928yQPsGGzwB0DXM3Vzh9TyaiVkhtb7Gy9bH2vLSyiSMlWGjA3swvqrDp93njKY90brreqIYqqPC7MHQ/cLXtn7co6umaeSESBNZUMayNH1NrXK6XzAcL9DbSbgmGQC4ypiqKGS2IjoQTmFF9ru/KMwZUP1RUIfcLfhhHUGfwoj43VgWx38QD9Qmiba2XTyrNTfKJ50FkLM4FuFu/YnQkAWI8uIhkhbBm7XxVyB9VxBpZkGbkADP8rWKSoWRFkQ3V1DKeoIuD8DhwN81iuaWktOoTfau0kgQu58gOLHoMI94aLlSQQPmfhb/ANLPppnq5c8nqjkOAHHKPxP+mMmpnPmulZGyljws195qRqKjKpZjYDUk/acZhJJULGXNgq5sI/Lahqmpb/pKa+UMdDbXXw4E9e6MatMMgZDkFdrP/Fi5MA/kfrb35epU1Nl2pTSTHNTrGx7J3f5txfiynRTwBIvqeJtYWiOczFp9FQaXcOnbGLPJGYAzHgd+v2Rs6j7GMR2sRq3iTxPQjoRpa2OI4oJeeRILdFNJLznY7pvOxIN/rffb7hi7TtsxoWJK68riq9LxxMonpKt2ksC3PeY+qv4nw+/D44cZur/DOHPq355NGp+wUbR1DSd9zdmJJP2AeVlxotAAsF1zomxDAwWAVr3c2A9UspjdQYxYZgSC5FwGykEDrY3Fxi3BDjzOixuIV37cBtsz9OqntqxR1VDIyIIJ6ZWWWIgXSykuhtxVhdlcaG4OuoNieBjxe2mn4XNtqpWF2d763+qyySGSolAFiEsg6Kq6kt0UZiST1xnOba9guw4Y+Onomlx1F/M6LSKOVIliR3PYgoryNc5RmA1+ipJA1sAD0GKlJAZJwbZa+/FY1XMMLn5An352UxvZsFFkFekQkeIq0sZAIkjAsxAP6xRZgeeQDHWsqZGx8u+S5owsLsZGaW3rUPFFXQd8wjOcv62BrGRR17oDi/NRiNjyw2SyMDxYpCoVDMIZCJKSuhyxtZe69ibXA9tTmF+BXTDnSOd4hMjhZHopLdGsco9PMbz0x7Nz9NbfNyfxL9obEbuqmULPQEx19GmjxuKqm8Mx7RbeUqOPI4W+hR3J5tivWSmo69dBG8cjeCSDs5AfLPc/u4AM7I2TzegZZqGX6NTlPlJE6feRhoSruxu7XVqfS7GUfxIUP2xYU/CEm6gYu7Ep/wALaje4NKy/dLhw18kKf3q1eiXrVIf5Ukb/AMcNbugo3e1qq8/+8g+FPH+eA6BC5uU16ZpT+tmnk9xlYL/lUYHdEqrjEzUrH29p1OXxEA0+HYRE/wAeHDI+CQlT4Ik2gTwjo4beAkl1P8saD+fDdkL3uapeOSqYWaqcyC/KMd2IfyAH+I4HdEBIbO2j2jVFbI5WlRWSEXNmVTeSUjmWYZV8B9bC2tkjVNN7t112gkc0RCyBCVJUjPexVW5i3e46gnzxfoK80riDm06/kKnVUonFxkQs/wBztkh9opBOGABOeM+00ffCtyKhkDcwcoxt8Ue19JjbnpY+KzaBrmT4XZHNXGsoY556lo0HyZWtM7EBO0AJlI8F0uR7V7a3xw0sMzJmywGxXWRzROiMc2YVH2nsR0jWoRGFPKzdiX9bL7JcWFs4uwHTjrjuqHiLZRgf8Q171x1dR8o42/D9Fo/o1oYUp88bh3b9IeBU/Rt0HXncnGNxWd8ktnCwGn5Whw6NgjxNNydfwrHto2glPRGPwBxl4MYw9clqMdhId0VU2bTCSHMFukg0Dr6wPUHl/uNLYxaThUsc+N+WE5WWrLVxSsAGd1zbG6JqoCgYK9wVJ4DqDbwP3Y2JosbbJ1FxAUsuK1xaxCy5NjS0O0IxMpWzakcCpuLg9P75Yt8Pldh/bO8R5KbijIpAa+A5FpDhvn+Mr+qsu09grXCVo1CVcDtHINAsxW5BF+BZVJBPQg9RXmjE1zaxCkpap1Dga83jcLjq3r6KpbFr56OfPGSkiaFGB16q46f78r4zwXRuXRzQQ1cVnZg6EfUKY2tU7NqEeUxy0tRYnJFZo5GPC1x3bnpbnxxqU9ZI/sAXPvdclWcDNM7mFwwXzOh9PwqqpxjSyPe8l+q7WnhjijDIxYLa/RdvAr0iwsHzxXGiMQVzXGqggWvaxsdOeLkD7tt0XH8bojFUGQWs7vF775fNMN6JZflLdsOfzY9nJfS3487+7FebFizV3h7YuQOX59b+9EtQzoy2TlxHMf31xjyhwdmiRjge0m226btYmTNa/E4Yx1jdTUz+W8Oso2oojUGCggzJTqoeZ+Zsdb8s2Y38yOQxpNe2WzW6KRsvID6uXN5Nmj3tb5eKkKkiunShpu7R09u1ZeBtwAPmCB1OZuQxYvzCGD4QqrB+ziNVNnK++EH6+9rDdPZdrLK7pToOwplCKwGl72sPDQAeRPPGTxiLn4XNGTTb1Vfkup4uZKe2+5tv76ppUJYe7FUCxWOzPNVjatUsQzNqfZXqfyHM4kjiLytCioH1clhk0an3uqnPOzsWY3J/uw8MaLWgCwXcQQshYGMFgFK7NgdlURjMxayrY97XlbnfEgaSclBPIxpJebADMrTN39mhKeOp2e2aZRlqImuvbEG7o6n9HKhJyk8Bobg41I2BjbLga2pdUTFztNu4e/ypDaVKtZF8rozaXI0ciNp2iah4ZR7Lrc2J4HwOHO0IVUZmxVc3V2TJTwfLoSJmzOtRCoBzR31Vb6iVSM1jobkdMQ08YAxHdafEakm1ONGW9bZqboZIoFVO7JsyqFoydVgZv1bdImN7X9Vrg4s22WWTfMqT2LUNSyiimYspBNLK2udRxjY/4iDh9JdeIOA5i6avOy1+SVBpG/QTZnpuinjJD5al1HQsOWDUJVHRbMulRs4nK0RE1G/0VzZkt/8AHJ3T9UjC30ck7lxtp92HaIGUpeCuQeyM1mJH/tv3uuVjgtt6IUvto9lV0lQPVcmnkPUP3oz/AFFA/jwg3CCmezKIFa7Z7aKCzR+EUwJFv3Xzj3DAdijdMdo7WEmyY5mde1iMLOLi+eKZRJ4+y3xw63aSbKRk2jCu1EbtY7S0rLcMvFJQw59JG+GG2NrIuoGs2hGKTaPzi3jre0HeGtmhe468x5g4eAbhBIzVh21XxPV0AEiEdpK9wynhA4HP6+GtBsUEhJbPrljXak1xZJXa9/o00Z/DARoEoXisVoNkwwIbSyxxQJ1zyAKT7gWb3YNXI2S1NGny2w0hoKcKOivIAfisSD+fCXy8UKLGZqEDUTbTmPmscmpP8NOnxw7fwQpzeJzlioYO60wykr+qhWwdvA2si+LeGGt6lB6KF3kq0/QxpenpMgaMcJZtBBAOoBsWGvK+HAb9UhUqC1BRKg+cqZGsB/iTyMWY/u5iWPRRhPiPcjQKuba3eFPJSCCRvljZ+1kAvdXBEszjllMht5gctL0FUTE+J/wkZeI0Hmqk0FntkbrfPw3UwaBJmXZ8ItSU+X5Sf8RuKxX5knvufG3PFK9u0dVc7kvt29a5ootIkymplAByWsViS4t2hsCT7I8SMOieYnB412UcsYkaWHQqlbGo6qOoYUl3KMUMiD5trHUEnu26i9weGoxuyVFNLDeX03BXORUtVBUEReu1u9aNtHaoijRZVDzuvdgjOYyHS4QNbu66lrADicYAti7Oneulbe2eqeTQ31OHNdklSsIw1yW6rm/2whUQFwPnIQWUjmBqw+Av/ucOgIbKx52KtQTODHw7PBHnsVnu2ldZp2ico8kK1MTLx7SEd4L1Jj7TTnmtre2HscG1Njoff4V+pYZOGtI1YbeR/wByXuDeOir4gNor2E4AC1MamzdA1gbcOBuOhW9sSVPD8Wbc/qszh/GZaU5HLodP8KoNeVMjLGS0YJCsRlLD6RFza/G2JKeBlKy7jnurVbxCbicrWMblsB16pWCAhgr3Bvr1GOfqnsfKXN3Xa0DJYqVrXkEgLYvQ7CRDUH2e1AA8Qgv94xLS6HxXN/qF15WdcP3Ktu8sETU8hmHdRS1xxBA9k9eXjiaUNwkuWTRPlbM0Rak27j4rIaaqZSGU2P3+B8MZTmhwsV2j4w4WKm4NoiVejcSPx8v7OM6aMsVUwmMp5R3UEgkXBBt0OI43uZm0qKUBxsUk8DRUfyWjXK8r2kckDRjbiOGll8AD1xpRVIcwMGRKZcPqefUG4aMh4e795UirQ06DZ8PeZQHmbmTcHXxPG3IBRiSseGxiIeay6znTtNW/IE2b4e/U3SQjMjLEvFiT5DmT5fiBzGKcEBlcGhUoYyWlx0Hu3is53ppGWrkjzrJlbKGFwB9XXgRex1Ot8WzGGHCF3XDiwUrSG4cr238fNRgpiGAItra54fHDrK9jGG4Wg7m0j01qxoWlp1LLcavFpYyKlruouVNtRc2Bti5TR/2PkuS43Whw5Ldd/wAfdXWuoiSK7Z5VnZQXQEZKpPE8BIPZf3HThc0yK5lNRJnvX0AJY92ppj3TJl0IKn1ahOR5jTW4wumRQvTyjTaNCDIjgfKYV0MijQsF5Tpa1jxAt0wWtkUJrP2MKmVbS7MrP0q+zCzadoByRjow0ytrprhbHTdJfde/k3/26qdiD3qKpv3jl1UZv8aPkfaX34O8ISslR8phkpap1hrICrK+gBYaxTx34qbagcO8uC24SdxVe2xv1CyU1QDasgfK8Y4MCckyX+iQMytqNBzwob6JC4KDrfSABPUNDEDDUIBJHJwLgFSwtpZksDprbDgzKxTcar1RvbUvTrTNJeNMgXk3cYFO8OhUW56Yfh3TcaZVW255JO0aVi+XLmvY5b3tpyub4UDomlyZmpaxGZrEkkXNiTxJF7HC2SYl4aYniScLZJiXM+CyTElBUtcHM1xwNzp5YLJcS9CsezLnaz+uMx73n1OCyXEpBN5akNG3aseyOZAeAOUrewtyJGEwhLiT1N9KnsamIsD8pLGRiNe8oUgc7ZVsNdMJgCXmFWjZvpFiaqjlmjyRwxFIlW/dZiMzW19lQo9+GmPI2ThIpfZ+98TLNUIwasqXEcMbfq0BtGGPAAayN192GlhyGycHhS2xNnK06RK2eKj78jn9dVSC5YnnkU38C46YaTl4pyWgr0d5doym1PCGSm8RezyAdXPcXwH1sJb+qL7pv200S9plH/EK02jQ6iCMcAfqxqczdWNsLkfAITx1NOiUNIbzuCzyNrkBPfmk6uxvYczbkMJr2ijuSAgzf/T6NmSNP/VVAPeBOrIrc534s3sg9bAL/wDoo7gn9btBaYJR0cSvNl7kQ0WJfpynkv8AmY8ON8IBfMpdMk2Ajoe/IWqa6fTQDPJ9VBwjhX3AcTc4M3eCTRSOx9nT5zPVSEyMthChPZRLcGwHtvpq58QLDCFwGQS2UqFscLe6RVX0lbYSGikTtMkkoyqoF2IJs2lxYWuCx+02GFED5QQxWqSeKGoY+XQH36Kg1W8lNJFD2UlqqmKtGWR8sugDx8NCbWsdDbQ6m0klHKWtsMwrcHEoBNI2Q9h9wbbdD5KtbVp4HkaOmja3a9xixJK2t2aRhRoG4Me8QBe17YsSVnJHaN3EaD8qGk4O+q7fwsH9j08Fpe5Po6SELLUqGl4iM2Kp0zfSbw4DxsDii97pjik9NlK+pigaYqXTd27vwPeSQ9Je7gzrVqONlk8x6re/1T5L1xUqo/7havBa44TTu8R9x9/VWX0axgUS25u5Pnmt9wGHU/wLN4ySao+A+iZek2qkESRhfm2ILN1IOi+H0vG3gcR1bjYDZT8EjjMheT2hoPv9lTNlbMLRzSkd2GJm82tZF+Ovu8cVmMu0u6LbqKgNeyMHNzgPK+Z+yinkI1U2I58x4YjcARYq6ADkVNbG2+rERyd1+APJvLofDny6YoSwYcwqk9IWjG3MfRTZa2KyqAXTDaG2I6Zm7gZ5MtyPWUA3vfx4W5/DF6Auc0tOh3QaF1WwC9gPRP5t4YYKXNA4eeYWLD9UOmvMa26nXhYY0mFkMdmandVIeHSPmwyCzG/+3f5/IZaqV9HewohSGR0DGozZ8/eugYgDXkeJ63xYgjAZfqq3GKuQ1OFpsGWtbLP3koqp9HjfKMiH/pm1LEglBfVbHUnofjw1j/bHF3K2zjjeTicO2PQ9/wCR6d0+KWfZ+sIeopOcXGWHqYifXT6h1HI8sXWgAWXPSyuleXu1OqRp48oNXswiWJzeWmBsGPNo7/o5eqmwPQHDtMnKJddRN/12ziO29WaFu6JrcUkB9SZeTHyNwcGmR0RrokIqv1q+iVmUm1ZS2s2YeswXlOvMe2PGxJa2R9UapjXbdpaVhLG6S0dXftYRrkZgbyKp9luDpxBINuIwuEnIpC62ao20972aBqVBmhVw1O737SIA3WzdVOinQ2434YfhzvumFyr+0trSztmlkZ2tluTy6ePvw8BMLkxLYWybiXm+FSXRgSXXDhUhRgQjBZIuYWyEYELuBCL4EXXL4WyLrt8CLr0rkcMJZLdSdBvBURRyRJKypLfOBzv6xvxuRpc3whaDqnBxCu+zd+oZpIFqUEVPTrmWNASHkUWS/LKoFwNO9bEZj1spGybFWbZu1O78sIElZV9ynhB/Rx8VU/RAHfc6a4jLdtgpAb5paOORWakp3zVUlnrKq36IHp9a2iJ7I18cJlqdNkvcnXb9lah2cozoPnJTqsF+LOfblPHLzOp0GC39nI7gk6eQQFqWhXtqkm888huEJ9qZh6zdIx9gwWvm7RHcFObE2GsGZyxlnf8ASTP6zeA5Kg5KNBhrnXSgKVw1Ko3b1S0MZnVSwiuzoOLJ7Vr+0PWHkRzw9gxHD1TXGwusD3j2w9XO0snPQLyVeSjy+0knnjehibGwALGlmc96jKTZuuYjTlf2hcjTqLggnqCPKhX1whGBup+S6jgXCm1J50vwj5lS2zmkSRZU9eNlIPkbjzHLHOueb4t13UjIjHyiOyRay3nYm01qYEmTgw1H0WGjA+R0xfY4ObdcBU07oJXRu2+Y2KW2hRrNG8beq4IPh0PmDr7sOIuLFMikMTw9uoUB6OVK08iHikzr9inTw1xBALNt0K0OLkOma8btBVkrKRJUZJFDKwsQf74+OJXNDhYrNjkdG4PabEJpSbEhjgMAW8bAhrnVr8SSOeGiNobh2UslXK+USk9oad1lR9uejt1JelYMPoObH3HgffbFV9KR8K3qXjjSMM4t3j3+VQtpbMZZDHIpVxbMp4i4+0eWKpaQbFdDBUNczGw3HVTW5+0mlqGic5oYo3kZj6wVBqAeYuQNfccT/wDGN5fNfksCsrG83BEMzYd1yoGoJdyzcTqcVwLBdEyzW4Qu04JNhx5efLCgXySPIAuV9AbKpBDDFEPYRV87AC+NYCwsvO55DLI553JPqnWFUSMCFX9p7BYSGopGEU59dT+jm8JFHP64188ODtjokIVY2xtqKNmqQfkddGB2sLi61A5A5dHB9mQajXkNHgeYTSfVUnb++zyzmenU0zMmWTK1+04WzaWJXUA8bfY4NysmFyqTy63PE4eAmkrwXwqaSuE4VIuFsKkK7mwJLrzfAhdBwIXAcCRDHCoRfAhF8CRcvhUIvgQi+BCL4VC7gQgHAhdD4LIupDZO2Jad88LlGsRcW4HiNfHXCFt9U4Osrtu3vkOySkUimMjEz1RJZmJ9Zhp+kb6R0HAcBiJ0dzdStk2Vx2UDOnYbPvDSKSJKr25W9rsr8Secp93DERyzdqpRnorbsvZsdPGI4lCqPiTzJJ1JPMnEZJJuU4Cyd4RKjAhcZQQQdQeIwIVEovRbSrIXkd5EvdY/VAF9AxHea3DiPEYuurpC2wyVUUkYdcpz6QN31enV41C9gOCgAdnzAA5La/gM2M2duMX3XQ8GquTLyzo767euizS1sUl1equHo62v2crQse5Lqvg//wDQ08wOuJ6d9jhWLxmmxsEo1br4f4tLti4uXuk4KYKzsPbIJHSygafDCJ7nlwAOyXwJiMCEhXVAjjZyCQoJsoJJ8gMI51hdPjjxvDb2v1WJV+0JHnM4Yh82a6nVfI+WmMvGS7Fuu6igY2ERWuLWzVi3F3WaSmqmDdn24Eam17Kpu3TQ3y+7F9r5JYsLj4LBrnwUtUxzG3IzPjt1t1UVtTcirhOidov0o9fs9b7LYqOge1a8HF6aXfCeh92XdzNiPJWRhlIWNg730tlNxfzawt54WFhL89knE6trKY2Obsh56/JbNjQXFIwIRgQs9349Iy0zPBAFaUaFie6h/E+H3Ye1vVNJWObT2vJO5klkLueJY/YOg8BiQEbKMgpkX8R8RhcQTS0rhfxHxGFukwleTKOo+Iwt0YSudsOo+Iwt0mErnbjqPiMF0YSjt16j44LowlHyheo+IwXCMJR269R8RhbpMK6Jh1HxH54LowrhnX6Q+Iwt0YVz5SvUYMSMKBUr1GDEEYCj5SvUYMQRgPRdE69R8RgxBGA9ECdeo+IwuIJuEr12g6r/ADL+eC4RhKO0HVf5l/PC3RhK52o6r/MPzwXSWR2o6r/MPzwXRhXRMOq/zD88F0uEr0sw6j4jBcIwlWrdPfmejIAYPFzjZh/lN9PLh5ccNcGuyKe0lq27dbeaKtjLx6Eesp4j+/70IJrPZhU7H4lN4jT0YEIwIRgQvLqCCCLg8RgReyx3bm7FRDM6pC7x3ORlUt3eQNr6jhr0xQkicHZDJdnS8QgliBc4B24JtmpDdnc2aRg0qtEgN7nRj+6OI8zh0cLibnJV63ikTG4YziPyWpgYurlF3AhGBCMCEYEKL2ju7TTG8kSlvpDun3lbE+/EbomO1CtQ1s8Qsxxt01HzT6jpUiRY4xlVRYDp8cPAAFgoJJHSOL3G5KWwqYuZRe/PAhdwIRgQoneiaoWnf5LGXmburYqMlxq3fYA25DXUjS18CFhtRuHXG5anlJvqe6b+J7xJN+eJAQmEFM23Brf2ab+Q4XJF3Lo3Cqh61PUfwx3/ABw065FKD1TOTcyq/Z6j+hJ+WHC3VIXFJ/8AJdV+z1H9CT8sLkkuV6XcmqP6io/oSflhcklylBuDWfs8/wDRf8sJcJc107gVn7PP/SbBcIzXk7hVn7NUf0XwuSM+i8NuLVjT5PP/AEZPywZdUlz0Xj/kmq/Z6j+hJ+WDJLc9Ef8AJFV+z1H9CT8sHZ6pLnouncmq/Z6j+hJ+WDLqi56L1/yPV/s9R/Rk/LBYdUuI9EHcar/Zqj+hJ+WCzeqMR6IG4lX+z1H9GT8sFh1RiPRehuFV/s9R/Rf8sLdvVNz6Lv8AyFWfs1R/Rf8ALC3b1R2ui9DcKrt/6aov/wDC2C46oz6Lv/8An9Z+zz/0mwuJvVIAeiBuBWfs8/8ASbBcdUC/RKL6PK39mm/kt95wYm9UdrolV9HFd+zSf5f/ANsJib1S2clI/R1X/s0n+T8XwYm9UmFysW5+7u06KoWVKdyODrmjAdeYN3sOoPI4C5pFiUrWkG62zFZTIwIRgQjAhGBCMCEYEIwIRgQv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v-LV"/>
          </a:p>
        </p:txBody>
      </p:sp>
      <p:pic>
        <p:nvPicPr>
          <p:cNvPr id="8199" name="Picture 7" descr="http://2.bp.blogspot.com/-i56VsPu_05Q/UOHCBl2CkRI/AAAAAAABc3A/sG74O00EkGk/s1600/international_country_flag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3352" y="2204864"/>
            <a:ext cx="5328592" cy="21954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85180" y="260648"/>
            <a:ext cx="8424936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3600" dirty="0" smtClean="0"/>
              <a:t>Dalību apliecinošs dokuments</a:t>
            </a:r>
            <a:endParaRPr lang="lv-LV" sz="3600" dirty="0"/>
          </a:p>
        </p:txBody>
      </p:sp>
    </p:spTree>
    <p:extLst>
      <p:ext uri="{BB962C8B-B14F-4D97-AF65-F5344CB8AC3E}">
        <p14:creationId xmlns:p14="http://schemas.microsoft.com/office/powerpoint/2010/main" xmlns="" val="219239607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47914" y="260648"/>
            <a:ext cx="8424936" cy="89119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4400" dirty="0" smtClean="0"/>
              <a:t>Norise un vieta</a:t>
            </a:r>
            <a:endParaRPr lang="lv-LV" sz="4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45582" y="2276872"/>
            <a:ext cx="8229600" cy="132713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3600" b="1" dirty="0" smtClean="0">
                <a:solidFill>
                  <a:srgbClr val="C00000"/>
                </a:solidFill>
              </a:rPr>
              <a:t>RADOŠĀS DARBNĪCAS</a:t>
            </a:r>
          </a:p>
          <a:p>
            <a:pPr marL="0" indent="0" algn="ctr">
              <a:buFont typeface="Georgia" pitchFamily="18" charset="0"/>
              <a:buNone/>
            </a:pPr>
            <a:r>
              <a:rPr lang="lv-LV" sz="3600" dirty="0" smtClean="0">
                <a:solidFill>
                  <a:srgbClr val="C00000"/>
                </a:solidFill>
              </a:rPr>
              <a:t>Tukuma 2. pamatskola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45582" y="4005064"/>
            <a:ext cx="8229600" cy="1710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3600" b="1" dirty="0" smtClean="0">
                <a:solidFill>
                  <a:srgbClr val="C00000"/>
                </a:solidFill>
              </a:rPr>
              <a:t>NOSLĒGUMA KONCERTS</a:t>
            </a:r>
          </a:p>
          <a:p>
            <a:pPr marL="0" indent="0" algn="ctr">
              <a:buFont typeface="Georgia" pitchFamily="18" charset="0"/>
              <a:buNone/>
            </a:pPr>
            <a:r>
              <a:rPr lang="lv-LV" sz="3600" dirty="0" smtClean="0">
                <a:solidFill>
                  <a:srgbClr val="C00000"/>
                </a:solidFill>
              </a:rPr>
              <a:t>Tukuma Kultūras nams</a:t>
            </a:r>
          </a:p>
        </p:txBody>
      </p:sp>
    </p:spTree>
    <p:extLst>
      <p:ext uri="{BB962C8B-B14F-4D97-AF65-F5344CB8AC3E}">
        <p14:creationId xmlns:p14="http://schemas.microsoft.com/office/powerpoint/2010/main" xmlns="" val="40493978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5\Dropbox\ASV\apli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40768"/>
            <a:ext cx="3546386" cy="24548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13792"/>
            <a:ext cx="8153027" cy="638944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lv-LV" sz="3600" b="1" dirty="0" smtClean="0">
                <a:solidFill>
                  <a:srgbClr val="C00000"/>
                </a:solidFill>
              </a:rPr>
              <a:t>Darbnīcas notiks</a:t>
            </a:r>
            <a:endParaRPr lang="lv-LV" sz="2000" dirty="0">
              <a:solidFill>
                <a:srgbClr val="C0000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829455" y="4084720"/>
            <a:ext cx="7360939" cy="2454820"/>
            <a:chOff x="827584" y="4076155"/>
            <a:chExt cx="7360939" cy="2454820"/>
          </a:xfrm>
        </p:grpSpPr>
        <p:pic>
          <p:nvPicPr>
            <p:cNvPr id="5125" name="Picture 5" descr="C:\Users\Dace\Dropbox\ASV\2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008" y="4076155"/>
              <a:ext cx="3544515" cy="245482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3" name="Picture 3" descr="C:\Users\Dace\Dropbox\ASV\3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4" y="4076155"/>
              <a:ext cx="3544515" cy="245482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124" name="Picture 4" descr="C:\Users\Dace\Dropbox\ASV\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3" y="1340768"/>
            <a:ext cx="3544515" cy="24548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5798007" y="1412776"/>
            <a:ext cx="2392387" cy="4320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Georgia" pitchFamily="18" charset="0"/>
              <a:buNone/>
            </a:pPr>
            <a:r>
              <a:rPr lang="lv-LV" dirty="0" smtClean="0">
                <a:solidFill>
                  <a:srgbClr val="C00000"/>
                </a:solidFill>
              </a:rPr>
              <a:t>ar citu attieksmi</a:t>
            </a:r>
            <a:endParaRPr lang="lv-LV" dirty="0">
              <a:solidFill>
                <a:srgbClr val="C00000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763688" y="3363539"/>
            <a:ext cx="2608411" cy="432048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Georgia" pitchFamily="18" charset="0"/>
              <a:buNone/>
            </a:pPr>
            <a:r>
              <a:rPr lang="lv-LV" sz="2000" dirty="0" smtClean="0">
                <a:solidFill>
                  <a:srgbClr val="C00000"/>
                </a:solidFill>
              </a:rPr>
              <a:t>ar citām emocijām</a:t>
            </a:r>
            <a:endParaRPr lang="lv-LV" sz="2000" dirty="0">
              <a:solidFill>
                <a:srgbClr val="C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45879" y="4084720"/>
            <a:ext cx="1383392" cy="400110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pPr marL="45720" indent="0" algn="ctr">
              <a:buNone/>
            </a:pPr>
            <a:r>
              <a:rPr lang="lv-LV" sz="2000" dirty="0">
                <a:solidFill>
                  <a:srgbClr val="C00000"/>
                </a:solidFill>
              </a:rPr>
              <a:t>citā vidē...</a:t>
            </a:r>
          </a:p>
        </p:txBody>
      </p:sp>
    </p:spTree>
    <p:extLst>
      <p:ext uri="{BB962C8B-B14F-4D97-AF65-F5344CB8AC3E}">
        <p14:creationId xmlns:p14="http://schemas.microsoft.com/office/powerpoint/2010/main" xmlns="" val="29414707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59531" y="260648"/>
            <a:ext cx="8424936" cy="89119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3600" dirty="0" smtClean="0"/>
              <a:t>Darbnīcu vadītāji</a:t>
            </a:r>
            <a:endParaRPr lang="lv-LV" sz="3600" dirty="0"/>
          </a:p>
        </p:txBody>
      </p:sp>
      <p:pic>
        <p:nvPicPr>
          <p:cNvPr id="33794" name="Picture 2" descr="e:\My Documents\Dropbox\ASV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2818" y="1556792"/>
            <a:ext cx="4678363" cy="3240088"/>
          </a:xfrm>
          <a:prstGeom prst="rect">
            <a:avLst/>
          </a:prstGeom>
          <a:noFill/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79512" y="4869160"/>
            <a:ext cx="8784975" cy="1143000"/>
          </a:xfrm>
        </p:spPr>
        <p:txBody>
          <a:bodyPr>
            <a:noAutofit/>
          </a:bodyPr>
          <a:lstStyle/>
          <a:p>
            <a:r>
              <a:rPr lang="lv-LV" sz="2000" b="1" i="1" dirty="0" err="1" smtClean="0">
                <a:solidFill>
                  <a:srgbClr val="C00000"/>
                </a:solidFill>
              </a:rPr>
              <a:t>Young</a:t>
            </a:r>
            <a:r>
              <a:rPr lang="lv-LV" sz="2000" b="1" i="1" dirty="0" smtClean="0">
                <a:solidFill>
                  <a:srgbClr val="C00000"/>
                </a:solidFill>
              </a:rPr>
              <a:t> </a:t>
            </a:r>
            <a:r>
              <a:rPr lang="lv-LV" sz="2000" b="1" i="1" dirty="0" err="1" smtClean="0">
                <a:solidFill>
                  <a:srgbClr val="C00000"/>
                </a:solidFill>
              </a:rPr>
              <a:t>Americans</a:t>
            </a:r>
            <a:r>
              <a:rPr lang="lv-LV" sz="2000" dirty="0" smtClean="0">
                <a:solidFill>
                  <a:srgbClr val="C00000"/>
                </a:solidFill>
              </a:rPr>
              <a:t/>
            </a:r>
            <a:br>
              <a:rPr lang="lv-LV" sz="2000" dirty="0" smtClean="0">
                <a:solidFill>
                  <a:srgbClr val="C00000"/>
                </a:solidFill>
              </a:rPr>
            </a:br>
            <a:r>
              <a:rPr lang="lv-LV" sz="2000" dirty="0" smtClean="0">
                <a:solidFill>
                  <a:srgbClr val="C00000"/>
                </a:solidFill>
              </a:rPr>
              <a:t>dejas</a:t>
            </a:r>
            <a:r>
              <a:rPr lang="lv-LV" sz="2000" dirty="0" smtClean="0">
                <a:solidFill>
                  <a:srgbClr val="C00000"/>
                </a:solidFill>
              </a:rPr>
              <a:t>, mūzikas un drāmas </a:t>
            </a:r>
            <a:r>
              <a:rPr lang="lv-LV" sz="2000" dirty="0" smtClean="0">
                <a:solidFill>
                  <a:srgbClr val="C00000"/>
                </a:solidFill>
              </a:rPr>
              <a:t>studenti </a:t>
            </a:r>
            <a:r>
              <a:rPr lang="lv-LV" sz="2000" dirty="0" smtClean="0">
                <a:solidFill>
                  <a:srgbClr val="C00000"/>
                </a:solidFill>
              </a:rPr>
              <a:t>– </a:t>
            </a:r>
            <a:r>
              <a:rPr lang="lv-LV" sz="2000" dirty="0" smtClean="0">
                <a:solidFill>
                  <a:srgbClr val="C00000"/>
                </a:solidFill>
              </a:rPr>
              <a:t>topošie skolotāji </a:t>
            </a:r>
            <a:r>
              <a:rPr lang="lv-LV" sz="2000" dirty="0" smtClean="0">
                <a:solidFill>
                  <a:srgbClr val="C00000"/>
                </a:solidFill>
              </a:rPr>
              <a:t>un </a:t>
            </a:r>
            <a:r>
              <a:rPr lang="lv-LV" sz="2000" dirty="0" smtClean="0">
                <a:solidFill>
                  <a:srgbClr val="C00000"/>
                </a:solidFill>
              </a:rPr>
              <a:t/>
            </a:r>
            <a:br>
              <a:rPr lang="lv-LV" sz="2000" dirty="0" smtClean="0">
                <a:solidFill>
                  <a:srgbClr val="C00000"/>
                </a:solidFill>
              </a:rPr>
            </a:br>
            <a:r>
              <a:rPr lang="lv-LV" sz="2000" dirty="0" smtClean="0">
                <a:solidFill>
                  <a:srgbClr val="C00000"/>
                </a:solidFill>
              </a:rPr>
              <a:t>skatuves </a:t>
            </a:r>
            <a:r>
              <a:rPr lang="lv-LV" sz="2000" dirty="0" smtClean="0">
                <a:solidFill>
                  <a:srgbClr val="C00000"/>
                </a:solidFill>
              </a:rPr>
              <a:t>māksliniekus no </a:t>
            </a:r>
            <a:r>
              <a:rPr lang="lv-LV" sz="2000" dirty="0" smtClean="0">
                <a:solidFill>
                  <a:srgbClr val="C00000"/>
                </a:solidFill>
              </a:rPr>
              <a:t>40 pasaules </a:t>
            </a:r>
            <a:r>
              <a:rPr lang="lv-LV" sz="2000" dirty="0" smtClean="0">
                <a:solidFill>
                  <a:srgbClr val="C00000"/>
                </a:solidFill>
              </a:rPr>
              <a:t>valstīm</a:t>
            </a:r>
            <a:endParaRPr lang="lv-LV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33371" y="217482"/>
            <a:ext cx="8424936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4400" dirty="0" smtClean="0"/>
              <a:t>Darba valoda</a:t>
            </a:r>
            <a:endParaRPr lang="lv-LV" sz="4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13286" y="2348880"/>
            <a:ext cx="8229600" cy="17281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3600" b="1" dirty="0" smtClean="0">
                <a:solidFill>
                  <a:schemeClr val="bg2">
                    <a:lumMod val="25000"/>
                  </a:schemeClr>
                </a:solidFill>
              </a:rPr>
              <a:t>angļu</a:t>
            </a:r>
          </a:p>
          <a:p>
            <a:pPr marL="0" indent="0" algn="ctr">
              <a:buFont typeface="Georgia" pitchFamily="18" charset="0"/>
              <a:buNone/>
            </a:pPr>
            <a:endParaRPr lang="lv-LV" sz="3000" i="1" dirty="0" smtClean="0">
              <a:solidFill>
                <a:srgbClr val="C00000"/>
              </a:solidFill>
            </a:endParaRPr>
          </a:p>
          <a:p>
            <a:pPr marL="0" indent="0" algn="ctr">
              <a:buFont typeface="Georgia" pitchFamily="18" charset="0"/>
              <a:buNone/>
            </a:pPr>
            <a:r>
              <a:rPr lang="lv-LV" sz="3000" b="1" dirty="0" smtClean="0">
                <a:solidFill>
                  <a:srgbClr val="C00000"/>
                </a:solidFill>
              </a:rPr>
              <a:t>Būs tulkotāji!</a:t>
            </a:r>
          </a:p>
        </p:txBody>
      </p:sp>
      <p:sp>
        <p:nvSpPr>
          <p:cNvPr id="6" name="Rectangle 5"/>
          <p:cNvSpPr/>
          <p:nvPr/>
        </p:nvSpPr>
        <p:spPr>
          <a:xfrm>
            <a:off x="1763688" y="4941168"/>
            <a:ext cx="61206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v-LV" sz="2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ASV jaunie skolotāji ar savu darbošanos pierāda, ka valoda nav galvenais, lai cilvēki saprastos!</a:t>
            </a:r>
            <a:endParaRPr lang="lv-LV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93653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quarter" idx="1"/>
          </p:nvPr>
        </p:nvSpPr>
        <p:spPr>
          <a:xfrm>
            <a:off x="467544" y="2924944"/>
            <a:ext cx="8229600" cy="13681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lv-LV" sz="3600" b="1" dirty="0">
                <a:solidFill>
                  <a:srgbClr val="C00000"/>
                </a:solidFill>
              </a:rPr>
              <a:t>2013. gada 28. – </a:t>
            </a:r>
            <a:r>
              <a:rPr lang="lv-LV" sz="3600" b="1" dirty="0" smtClean="0">
                <a:solidFill>
                  <a:srgbClr val="C00000"/>
                </a:solidFill>
              </a:rPr>
              <a:t>30.oktobris</a:t>
            </a:r>
          </a:p>
          <a:p>
            <a:pPr marL="0" indent="0" algn="ctr">
              <a:buNone/>
            </a:pPr>
            <a:r>
              <a:rPr lang="lv-LV" sz="3000" i="1" dirty="0" smtClean="0">
                <a:solidFill>
                  <a:srgbClr val="C00000"/>
                </a:solidFill>
              </a:rPr>
              <a:t>Skolēnu </a:t>
            </a:r>
            <a:r>
              <a:rPr lang="lv-LV" sz="3000" i="1" dirty="0">
                <a:solidFill>
                  <a:srgbClr val="C00000"/>
                </a:solidFill>
              </a:rPr>
              <a:t>rudens </a:t>
            </a:r>
            <a:r>
              <a:rPr lang="lv-LV" sz="3000" i="1" dirty="0" smtClean="0">
                <a:solidFill>
                  <a:srgbClr val="C00000"/>
                </a:solidFill>
              </a:rPr>
              <a:t>brīvlaiks!!!</a:t>
            </a:r>
            <a:endParaRPr lang="lv-LV" sz="3000" dirty="0">
              <a:solidFill>
                <a:srgbClr val="C0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33371" y="217482"/>
            <a:ext cx="8424936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4400" dirty="0" smtClean="0"/>
              <a:t>Laiks</a:t>
            </a:r>
            <a:endParaRPr lang="lv-LV" sz="4400" dirty="0"/>
          </a:p>
        </p:txBody>
      </p:sp>
    </p:spTree>
    <p:extLst>
      <p:ext uri="{BB962C8B-B14F-4D97-AF65-F5344CB8AC3E}">
        <p14:creationId xmlns:p14="http://schemas.microsoft.com/office/powerpoint/2010/main" xmlns="" val="20504923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23528" y="197768"/>
            <a:ext cx="8424936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4400" dirty="0" smtClean="0"/>
              <a:t>Dalības maksa </a:t>
            </a:r>
            <a:endParaRPr lang="lv-LV" sz="4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21196" y="2132856"/>
            <a:ext cx="8229600" cy="3384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3600" b="1" dirty="0" smtClean="0">
                <a:solidFill>
                  <a:srgbClr val="C00000"/>
                </a:solidFill>
              </a:rPr>
              <a:t>visas 3 dienas kopā</a:t>
            </a:r>
          </a:p>
          <a:p>
            <a:pPr marL="0" indent="0" algn="ctr">
              <a:buFont typeface="Georgia" pitchFamily="18" charset="0"/>
              <a:buNone/>
            </a:pPr>
            <a:r>
              <a:rPr lang="lv-LV" sz="3600" b="1" dirty="0" smtClean="0">
                <a:solidFill>
                  <a:srgbClr val="C00000"/>
                </a:solidFill>
              </a:rPr>
              <a:t>vienam cilvēkam</a:t>
            </a:r>
          </a:p>
          <a:p>
            <a:pPr marL="0" indent="0" algn="ctr">
              <a:buFont typeface="Georgia" pitchFamily="18" charset="0"/>
              <a:buNone/>
            </a:pPr>
            <a:r>
              <a:rPr lang="lv-LV" sz="4800" b="1" dirty="0" smtClean="0">
                <a:solidFill>
                  <a:srgbClr val="C00000"/>
                </a:solidFill>
              </a:rPr>
              <a:t>25 LVL</a:t>
            </a:r>
          </a:p>
          <a:p>
            <a:pPr marL="0" indent="0" algn="ctr">
              <a:buFont typeface="Georgia" pitchFamily="18" charset="0"/>
              <a:buNone/>
            </a:pPr>
            <a:endParaRPr lang="lv-LV" sz="3600" b="1" dirty="0" smtClean="0">
              <a:solidFill>
                <a:srgbClr val="C00000"/>
              </a:solidFill>
            </a:endParaRPr>
          </a:p>
          <a:p>
            <a:pPr marL="0" indent="0" algn="ctr">
              <a:buFont typeface="Georgia" pitchFamily="18" charset="0"/>
              <a:buNone/>
            </a:pPr>
            <a:r>
              <a:rPr lang="lv-LV" sz="3000" i="1" dirty="0" smtClean="0"/>
              <a:t>(</a:t>
            </a:r>
            <a:r>
              <a:rPr lang="lv-LV" sz="3000" b="1" i="1" dirty="0" smtClean="0"/>
              <a:t>neskaitot </a:t>
            </a:r>
            <a:r>
              <a:rPr lang="lv-LV" sz="3000" i="1" dirty="0" smtClean="0"/>
              <a:t>naktsmītnes, transportu un ēdināšanu)</a:t>
            </a:r>
          </a:p>
        </p:txBody>
      </p:sp>
    </p:spTree>
    <p:extLst>
      <p:ext uri="{BB962C8B-B14F-4D97-AF65-F5344CB8AC3E}">
        <p14:creationId xmlns:p14="http://schemas.microsoft.com/office/powerpoint/2010/main" xmlns="" val="15332565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23528" y="188640"/>
            <a:ext cx="8424936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4400" dirty="0" smtClean="0"/>
              <a:t>Pieteikšanās</a:t>
            </a:r>
            <a:endParaRPr lang="lv-LV" sz="4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21196" y="2276872"/>
            <a:ext cx="8229600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3600" b="1" dirty="0" smtClean="0">
                <a:solidFill>
                  <a:srgbClr val="C00000"/>
                </a:solidFill>
              </a:rPr>
              <a:t>līdz 10. oktobrim,</a:t>
            </a:r>
          </a:p>
          <a:p>
            <a:pPr marL="0" indent="0" algn="ctr">
              <a:buNone/>
            </a:pPr>
            <a:r>
              <a:rPr lang="lv-LV" sz="3600" b="1" dirty="0" smtClean="0">
                <a:solidFill>
                  <a:schemeClr val="bg2">
                    <a:lumMod val="25000"/>
                  </a:schemeClr>
                </a:solidFill>
              </a:rPr>
              <a:t>aizpildot anketu: </a:t>
            </a:r>
            <a:r>
              <a:rPr lang="en-US" sz="3600" i="1" u="sng" dirty="0">
                <a:solidFill>
                  <a:schemeClr val="bg2">
                    <a:lumMod val="25000"/>
                  </a:schemeClr>
                </a:solidFill>
                <a:hlinkClick r:id="rId2"/>
              </a:rPr>
              <a:t>http://</a:t>
            </a:r>
            <a:r>
              <a:rPr lang="en-US" sz="3600" i="1" u="sng" dirty="0" smtClean="0">
                <a:solidFill>
                  <a:schemeClr val="bg2">
                    <a:lumMod val="25000"/>
                  </a:schemeClr>
                </a:solidFill>
                <a:hlinkClick r:id="rId2"/>
              </a:rPr>
              <a:t>ej.uz/txgb</a:t>
            </a:r>
            <a:r>
              <a:rPr lang="lv-LV" sz="3600" i="1" u="sng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lv-LV" sz="36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 algn="ctr">
              <a:buFont typeface="Georgia" pitchFamily="18" charset="0"/>
              <a:buNone/>
            </a:pPr>
            <a:r>
              <a:rPr lang="lv-LV" sz="3600" b="1" dirty="0" smtClean="0">
                <a:solidFill>
                  <a:srgbClr val="C00000"/>
                </a:solidFill>
              </a:rPr>
              <a:t>veicot 100% priekšapmaksu</a:t>
            </a:r>
          </a:p>
          <a:p>
            <a:pPr marL="0" indent="0" algn="ctr">
              <a:buFont typeface="Georgia" pitchFamily="18" charset="0"/>
              <a:buNone/>
            </a:pPr>
            <a:endParaRPr lang="lv-LV" sz="3600" b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23285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5\Dropbox\ASV\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4481" y="980728"/>
            <a:ext cx="2453663" cy="515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89956" y="5112568"/>
            <a:ext cx="7128792" cy="108012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lv-LV" b="1" dirty="0" smtClean="0">
                <a:solidFill>
                  <a:srgbClr val="C00000"/>
                </a:solidFill>
              </a:rPr>
              <a:t>„</a:t>
            </a:r>
            <a:r>
              <a:rPr lang="lv-LV" b="1" dirty="0">
                <a:solidFill>
                  <a:srgbClr val="C00000"/>
                </a:solidFill>
              </a:rPr>
              <a:t>Jauniešu radošās darbnīcas ar </a:t>
            </a:r>
            <a:endParaRPr lang="lv-LV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lv-LV" b="1" dirty="0" err="1" smtClean="0">
                <a:solidFill>
                  <a:srgbClr val="C00000"/>
                </a:solidFill>
              </a:rPr>
              <a:t>Young</a:t>
            </a:r>
            <a:r>
              <a:rPr lang="lv-LV" b="1" dirty="0" smtClean="0">
                <a:solidFill>
                  <a:srgbClr val="C00000"/>
                </a:solidFill>
              </a:rPr>
              <a:t> </a:t>
            </a:r>
            <a:r>
              <a:rPr lang="lv-LV" b="1" dirty="0" err="1" smtClean="0">
                <a:solidFill>
                  <a:srgbClr val="C00000"/>
                </a:solidFill>
              </a:rPr>
              <a:t>American</a:t>
            </a:r>
            <a:r>
              <a:rPr lang="lv-LV" b="1" dirty="0" smtClean="0">
                <a:solidFill>
                  <a:srgbClr val="C00000"/>
                </a:solidFill>
              </a:rPr>
              <a:t>”</a:t>
            </a:r>
          </a:p>
          <a:p>
            <a:pPr marL="0" indent="0" algn="ctr">
              <a:buNone/>
            </a:pPr>
            <a:r>
              <a:rPr lang="lv-LV" sz="2200" b="1" dirty="0" smtClean="0"/>
              <a:t>2012. gada 2</a:t>
            </a:r>
            <a:r>
              <a:rPr lang="lv-LV" sz="2200" b="1" dirty="0"/>
              <a:t>. – 6.jūnijā, </a:t>
            </a:r>
            <a:r>
              <a:rPr lang="lv-LV" sz="2200" b="1" dirty="0" smtClean="0"/>
              <a:t>Tukumā</a:t>
            </a:r>
            <a:endParaRPr lang="lv-LV" sz="2200" b="1" dirty="0"/>
          </a:p>
          <a:p>
            <a:pPr marL="0" indent="0" algn="ctr">
              <a:buNone/>
            </a:pPr>
            <a:endParaRPr lang="lv-LV" dirty="0" smtClean="0">
              <a:solidFill>
                <a:srgbClr val="C00000"/>
              </a:solidFill>
            </a:endParaRPr>
          </a:p>
          <a:p>
            <a:pPr algn="ctr"/>
            <a:endParaRPr lang="lv-LV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lv-LV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endParaRPr lang="lv-LV" dirty="0">
              <a:solidFill>
                <a:srgbClr val="C0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5536" y="188640"/>
            <a:ext cx="8424936" cy="89119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3600" dirty="0" smtClean="0"/>
              <a:t>Idejas rašanās</a:t>
            </a:r>
            <a:endParaRPr lang="lv-LV" sz="3600" dirty="0"/>
          </a:p>
        </p:txBody>
      </p:sp>
    </p:spTree>
    <p:extLst>
      <p:ext uri="{BB962C8B-B14F-4D97-AF65-F5344CB8AC3E}">
        <p14:creationId xmlns:p14="http://schemas.microsoft.com/office/powerpoint/2010/main" xmlns="" val="38960688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385180" y="1772816"/>
            <a:ext cx="8424936" cy="43924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lv-LV" sz="1800" b="0" i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lv-LV" sz="1800" b="0" i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lv-LV" sz="2400" b="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lv-LV" sz="2400" b="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lv-LV" sz="2400" b="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lv-LV" sz="2400" b="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lv-LV" sz="2400" b="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lv-LV" sz="2400" b="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lv-LV" sz="2400" b="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lv-LV" sz="2400" b="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lv-LV" sz="2400" b="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lv-LV" sz="2400" b="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lv-LV" sz="2400" b="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lv-LV" sz="2400" b="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lv-LV" sz="2800" b="1" dirty="0" smtClean="0">
                <a:solidFill>
                  <a:srgbClr val="C00000"/>
                </a:solidFill>
              </a:rPr>
              <a:t>Mēs </a:t>
            </a:r>
            <a:r>
              <a:rPr lang="lv-LV" sz="2800" b="1" dirty="0">
                <a:solidFill>
                  <a:srgbClr val="C00000"/>
                </a:solidFill>
              </a:rPr>
              <a:t>katrs </a:t>
            </a:r>
            <a:r>
              <a:rPr lang="lv-LV" sz="2800" b="1" dirty="0" smtClean="0">
                <a:solidFill>
                  <a:srgbClr val="C00000"/>
                </a:solidFill>
              </a:rPr>
              <a:t/>
            </a:r>
            <a:br>
              <a:rPr lang="lv-LV" sz="2800" b="1" dirty="0" smtClean="0">
                <a:solidFill>
                  <a:srgbClr val="C00000"/>
                </a:solidFill>
              </a:rPr>
            </a:br>
            <a:r>
              <a:rPr lang="lv-LV" sz="2800" b="1" dirty="0" smtClean="0">
                <a:solidFill>
                  <a:srgbClr val="C00000"/>
                </a:solidFill>
              </a:rPr>
              <a:t>esam </a:t>
            </a:r>
            <a:r>
              <a:rPr lang="lv-LV" sz="2800" b="1" dirty="0">
                <a:solidFill>
                  <a:srgbClr val="C00000"/>
                </a:solidFill>
              </a:rPr>
              <a:t>atbildīgi </a:t>
            </a:r>
            <a:r>
              <a:rPr lang="lv-LV" sz="2800" b="1" dirty="0" smtClean="0">
                <a:solidFill>
                  <a:srgbClr val="C00000"/>
                </a:solidFill>
              </a:rPr>
              <a:t>par to,</a:t>
            </a:r>
            <a:br>
              <a:rPr lang="lv-LV" sz="2800" b="1" dirty="0" smtClean="0">
                <a:solidFill>
                  <a:srgbClr val="C00000"/>
                </a:solidFill>
              </a:rPr>
            </a:br>
            <a:r>
              <a:rPr lang="lv-LV" sz="2800" b="1" dirty="0" smtClean="0">
                <a:solidFill>
                  <a:srgbClr val="C00000"/>
                </a:solidFill>
              </a:rPr>
              <a:t>kas </a:t>
            </a:r>
            <a:r>
              <a:rPr lang="lv-LV" sz="2800" b="1" dirty="0">
                <a:solidFill>
                  <a:srgbClr val="C00000"/>
                </a:solidFill>
              </a:rPr>
              <a:t>notiek ar mums un mūsu planētu</a:t>
            </a:r>
            <a:r>
              <a:rPr lang="lv-LV" sz="2800" b="1" dirty="0" smtClean="0">
                <a:solidFill>
                  <a:srgbClr val="C00000"/>
                </a:solidFill>
              </a:rPr>
              <a:t>! </a:t>
            </a:r>
            <a:r>
              <a:rPr lang="lv-LV" sz="36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lv-LV" sz="3600" dirty="0" smtClean="0">
                <a:solidFill>
                  <a:schemeClr val="bg2">
                    <a:lumMod val="25000"/>
                  </a:schemeClr>
                </a:solidFill>
              </a:rPr>
            </a:br>
            <a:endParaRPr lang="lv-LV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170" name="Picture 2" descr="http://www.ruhrnachrichten.de/storage/pic/mdhl/fotostrecken/lokales/rn/bochum/lokales/2009/11-2009/youngami/1379703_1_11-04-youngAmericans12_12.jpg?version=1257357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628800"/>
            <a:ext cx="3769044" cy="25087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06255" y="404664"/>
            <a:ext cx="8424936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lv-LV" sz="3600" dirty="0" err="1"/>
              <a:t>Michael</a:t>
            </a:r>
            <a:r>
              <a:rPr lang="lv-LV" sz="3600" dirty="0"/>
              <a:t> </a:t>
            </a:r>
            <a:r>
              <a:rPr lang="lv-LV" sz="3600" dirty="0" err="1"/>
              <a:t>Heib</a:t>
            </a:r>
            <a:r>
              <a:rPr lang="lv-LV" sz="3600" dirty="0"/>
              <a:t/>
            </a:r>
            <a:br>
              <a:rPr lang="lv-LV" sz="3600" dirty="0"/>
            </a:br>
            <a:r>
              <a:rPr lang="lv-LV" sz="1800" dirty="0" err="1"/>
              <a:t>Young</a:t>
            </a:r>
            <a:r>
              <a:rPr lang="lv-LV" sz="1800" dirty="0"/>
              <a:t> </a:t>
            </a:r>
            <a:r>
              <a:rPr lang="lv-LV" sz="1800" dirty="0" err="1"/>
              <a:t>Americans</a:t>
            </a:r>
            <a:r>
              <a:rPr lang="lv-LV" sz="1800" dirty="0"/>
              <a:t> Eiropas filiāles vadītājs </a:t>
            </a:r>
          </a:p>
        </p:txBody>
      </p:sp>
    </p:spTree>
    <p:extLst>
      <p:ext uri="{BB962C8B-B14F-4D97-AF65-F5344CB8AC3E}">
        <p14:creationId xmlns:p14="http://schemas.microsoft.com/office/powerpoint/2010/main" xmlns="" val="36839878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115616" y="2564904"/>
            <a:ext cx="6912768" cy="3474720"/>
          </a:xfrm>
        </p:spPr>
        <p:txBody>
          <a:bodyPr>
            <a:normAutofit fontScale="92500" lnSpcReduction="20000"/>
          </a:bodyPr>
          <a:lstStyle/>
          <a:p>
            <a:pPr marL="45720" indent="0" algn="ctr">
              <a:buNone/>
            </a:pPr>
            <a:r>
              <a:rPr lang="lv-LV" b="1" dirty="0" smtClean="0">
                <a:solidFill>
                  <a:srgbClr val="C00000"/>
                </a:solidFill>
              </a:rPr>
              <a:t>UZ TIKŠNOS </a:t>
            </a:r>
          </a:p>
          <a:p>
            <a:pPr marL="45720" indent="0" algn="ctr">
              <a:buNone/>
            </a:pPr>
            <a:r>
              <a:rPr lang="lv-LV" b="1" dirty="0" smtClean="0">
                <a:solidFill>
                  <a:srgbClr val="C00000"/>
                </a:solidFill>
              </a:rPr>
              <a:t>UN KOPĪGU DARBOŠANOS OKTOBRĪ!</a:t>
            </a:r>
          </a:p>
          <a:p>
            <a:pPr marL="45720" indent="0" algn="ctr">
              <a:buNone/>
            </a:pPr>
            <a:endParaRPr lang="lv-LV" dirty="0"/>
          </a:p>
          <a:p>
            <a:pPr marL="45720" indent="0" algn="ctr">
              <a:buNone/>
            </a:pPr>
            <a:endParaRPr lang="lv-LV" dirty="0" smtClean="0"/>
          </a:p>
          <a:p>
            <a:pPr marL="45720" indent="0" algn="ctr">
              <a:buNone/>
            </a:pPr>
            <a:endParaRPr lang="lv-LV" dirty="0"/>
          </a:p>
          <a:p>
            <a:pPr marL="45720" indent="0" algn="ctr">
              <a:buNone/>
            </a:pPr>
            <a:endParaRPr lang="lv-LV" dirty="0" smtClean="0"/>
          </a:p>
          <a:p>
            <a:pPr marL="45720" indent="0" algn="ctr">
              <a:buNone/>
            </a:pPr>
            <a:r>
              <a:rPr lang="lv-LV" dirty="0">
                <a:hlinkClick r:id="rId2"/>
              </a:rPr>
              <a:t>http://www.draugiem.lv/triscitadasdienas/</a:t>
            </a:r>
            <a:endParaRPr lang="lv-LV" dirty="0"/>
          </a:p>
          <a:p>
            <a:pPr marL="45720" indent="0" algn="ctr">
              <a:buNone/>
            </a:pPr>
            <a:endParaRPr lang="lv-LV" sz="17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" indent="0" algn="ctr">
              <a:buNone/>
            </a:pPr>
            <a:r>
              <a:rPr lang="lv-LV" sz="1700" dirty="0" smtClean="0">
                <a:solidFill>
                  <a:schemeClr val="tx2">
                    <a:lumMod val="75000"/>
                  </a:schemeClr>
                </a:solidFill>
              </a:rPr>
              <a:t>Tukums 2013</a:t>
            </a:r>
            <a:endParaRPr lang="lv-LV" sz="17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3530" y="269776"/>
            <a:ext cx="8424936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lv-LV" sz="3600" dirty="0"/>
              <a:t>Paldies par uzmanību!</a:t>
            </a:r>
            <a:endParaRPr lang="lv-LV" sz="1800" dirty="0"/>
          </a:p>
        </p:txBody>
      </p:sp>
    </p:spTree>
    <p:extLst>
      <p:ext uri="{BB962C8B-B14F-4D97-AF65-F5344CB8AC3E}">
        <p14:creationId xmlns:p14="http://schemas.microsoft.com/office/powerpoint/2010/main" xmlns="" val="18072228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Dace\Dropbox\ASV\DSC_00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5916" y="3429000"/>
            <a:ext cx="3996444" cy="26642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Dace\Dropbox\ASV\DSC_00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72816"/>
            <a:ext cx="3132348" cy="20882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Dace\Dropbox\ASV\DSC_00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0649" y="1772816"/>
            <a:ext cx="3132348" cy="20882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Dace\Dropbox\ASV\DSC_013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05063"/>
            <a:ext cx="3132348" cy="20882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Dace\Dropbox\ASV\DSC_002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1566" y="2667000"/>
            <a:ext cx="2286000" cy="152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95536" y="305555"/>
            <a:ext cx="8424936" cy="89119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3600" dirty="0" smtClean="0"/>
              <a:t>Idejas rašanās</a:t>
            </a:r>
            <a:endParaRPr lang="lv-LV" sz="3600" dirty="0"/>
          </a:p>
        </p:txBody>
      </p:sp>
    </p:spTree>
    <p:extLst>
      <p:ext uri="{BB962C8B-B14F-4D97-AF65-F5344CB8AC3E}">
        <p14:creationId xmlns:p14="http://schemas.microsoft.com/office/powerpoint/2010/main" xmlns="" val="35128866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233547"/>
            <a:ext cx="8424936" cy="89119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3600" dirty="0" smtClean="0"/>
              <a:t>Atsauksmes no dalībniekiem</a:t>
            </a:r>
            <a:endParaRPr lang="lv-LV" sz="3600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"/>
          </p:nvPr>
        </p:nvSpPr>
        <p:spPr>
          <a:xfrm>
            <a:off x="611560" y="1628800"/>
            <a:ext cx="7920880" cy="4680520"/>
          </a:xfrm>
        </p:spPr>
        <p:txBody>
          <a:bodyPr>
            <a:normAutofit fontScale="70000" lnSpcReduction="20000"/>
          </a:bodyPr>
          <a:lstStyle/>
          <a:p>
            <a:pPr marL="45720" indent="0">
              <a:buNone/>
            </a:pPr>
            <a:r>
              <a:rPr lang="lv-LV" dirty="0" smtClean="0"/>
              <a:t>«Es </a:t>
            </a:r>
            <a:r>
              <a:rPr lang="lv-LV" dirty="0"/>
              <a:t>no šiem cilvēkiem iemācījos to, ka </a:t>
            </a:r>
            <a:r>
              <a:rPr lang="lv-LV" b="1" dirty="0"/>
              <a:t>nevajag baidīties no sava viedokļa</a:t>
            </a:r>
            <a:r>
              <a:rPr lang="lv-LV" dirty="0"/>
              <a:t> un man ļoti patika šo amerikāņu </a:t>
            </a:r>
            <a:r>
              <a:rPr lang="lv-LV" b="1" dirty="0" err="1"/>
              <a:t>superpozitīvisms</a:t>
            </a:r>
            <a:r>
              <a:rPr lang="lv-LV" dirty="0" smtClean="0"/>
              <a:t>.» </a:t>
            </a:r>
            <a:r>
              <a:rPr lang="lv-LV" dirty="0"/>
              <a:t>(Undīne, 13</a:t>
            </a:r>
            <a:r>
              <a:rPr lang="lv-LV" dirty="0" smtClean="0"/>
              <a:t>)</a:t>
            </a:r>
          </a:p>
          <a:p>
            <a:pPr marL="0" indent="0">
              <a:buNone/>
            </a:pPr>
            <a:endParaRPr lang="lv-LV" dirty="0"/>
          </a:p>
          <a:p>
            <a:pPr marL="45720" indent="0">
              <a:buNone/>
            </a:pPr>
            <a:r>
              <a:rPr lang="lv-LV" dirty="0" smtClean="0"/>
              <a:t>«Amerikāņi </a:t>
            </a:r>
            <a:r>
              <a:rPr lang="lv-LV" dirty="0"/>
              <a:t>nemanot nevienam no mums, iemācīja </a:t>
            </a:r>
            <a:r>
              <a:rPr lang="lv-LV" b="1" dirty="0"/>
              <a:t>toleranci</a:t>
            </a:r>
            <a:r>
              <a:rPr lang="lv-LV" dirty="0"/>
              <a:t> vienam pret otru, iemācīja paskatīties uz citiem no malas un pateikt </a:t>
            </a:r>
            <a:r>
              <a:rPr lang="lv-LV" b="1" dirty="0"/>
              <a:t>cik labi viss sanāk</a:t>
            </a:r>
            <a:r>
              <a:rPr lang="lv-LV" dirty="0"/>
              <a:t>, pat ja tā arī nav</a:t>
            </a:r>
            <a:r>
              <a:rPr lang="lv-LV" dirty="0" smtClean="0"/>
              <a:t>...» (Elizabete 15)</a:t>
            </a:r>
          </a:p>
          <a:p>
            <a:pPr marL="0" indent="0">
              <a:buNone/>
            </a:pPr>
            <a:endParaRPr lang="lv-LV" dirty="0" smtClean="0"/>
          </a:p>
          <a:p>
            <a:pPr marL="45720" indent="0">
              <a:buNone/>
            </a:pPr>
            <a:r>
              <a:rPr lang="lv-LV" dirty="0" smtClean="0"/>
              <a:t>«Vēl </a:t>
            </a:r>
            <a:r>
              <a:rPr lang="lv-LV" dirty="0"/>
              <a:t>lielāks prieks un gandarījums ir tad kad, TU vari </a:t>
            </a:r>
            <a:r>
              <a:rPr lang="lv-LV" b="1" dirty="0"/>
              <a:t>sadraudzēties, dziedāt un dejot ar brīnišķīgajiem cilvēkiem</a:t>
            </a:r>
            <a:r>
              <a:rPr lang="lv-LV" dirty="0"/>
              <a:t>, kuri man ir iemācījuši to, ka mēs varam būt cilvēki ar </a:t>
            </a:r>
            <a:r>
              <a:rPr lang="lv-LV" b="1" dirty="0"/>
              <a:t>savādākiem raksturiem</a:t>
            </a:r>
            <a:r>
              <a:rPr lang="lv-LV" dirty="0"/>
              <a:t>, bet ar </a:t>
            </a:r>
            <a:r>
              <a:rPr lang="lv-LV" b="1" dirty="0"/>
              <a:t>vienu mērķi</a:t>
            </a:r>
            <a:r>
              <a:rPr lang="lv-LV" dirty="0" smtClean="0"/>
              <a:t>!» </a:t>
            </a:r>
            <a:r>
              <a:rPr lang="lv-LV" dirty="0"/>
              <a:t>(Zane, 13</a:t>
            </a:r>
            <a:r>
              <a:rPr lang="lv-LV" dirty="0" smtClean="0"/>
              <a:t>)</a:t>
            </a:r>
          </a:p>
          <a:p>
            <a:pPr marL="0" indent="0">
              <a:buNone/>
            </a:pPr>
            <a:endParaRPr lang="lv-LV" dirty="0" smtClean="0"/>
          </a:p>
          <a:p>
            <a:pPr marL="45720" indent="0">
              <a:buNone/>
            </a:pPr>
            <a:r>
              <a:rPr lang="lv-LV" dirty="0" smtClean="0"/>
              <a:t>«Visi </a:t>
            </a:r>
            <a:r>
              <a:rPr lang="lv-LV" dirty="0"/>
              <a:t>apskāvās, pazīst/ nepazīst – vienalga. Mums iemācīja to kas mums pietrūka. Mēs </a:t>
            </a:r>
            <a:r>
              <a:rPr lang="lv-LV" dirty="0" smtClean="0"/>
              <a:t>uzklausījām </a:t>
            </a:r>
            <a:r>
              <a:rPr lang="lv-LV" b="1" dirty="0" smtClean="0"/>
              <a:t>visus </a:t>
            </a:r>
            <a:r>
              <a:rPr lang="lv-LV" b="1" dirty="0"/>
              <a:t>un gavilējām visiem, nevis stulbi noņirdzām</a:t>
            </a:r>
            <a:r>
              <a:rPr lang="lv-LV" dirty="0"/>
              <a:t> kā to daudzi dara. </a:t>
            </a:r>
            <a:r>
              <a:rPr lang="lv-LV" b="1" dirty="0"/>
              <a:t>Mēs iemācījāmies būt cilvēki</a:t>
            </a:r>
            <a:r>
              <a:rPr lang="lv-LV" b="1" dirty="0" smtClean="0"/>
              <a:t>.</a:t>
            </a:r>
            <a:r>
              <a:rPr lang="lv-LV" dirty="0" smtClean="0"/>
              <a:t>» (Elza 15)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xmlns="" val="29887920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220072" y="2276872"/>
            <a:ext cx="367240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lv-LV" sz="2000" b="1" dirty="0" smtClean="0">
                <a:solidFill>
                  <a:srgbClr val="C00000"/>
                </a:solidFill>
              </a:rPr>
              <a:t> </a:t>
            </a:r>
            <a:r>
              <a:rPr lang="lv-LV" sz="2000" b="1" dirty="0" smtClean="0"/>
              <a:t>unikāla </a:t>
            </a:r>
            <a:r>
              <a:rPr lang="lv-LV" sz="2000" b="1" dirty="0" smtClean="0"/>
              <a:t>pieredze</a:t>
            </a:r>
          </a:p>
          <a:p>
            <a:pPr>
              <a:buFont typeface="Arial" pitchFamily="34" charset="0"/>
              <a:buChar char="•"/>
            </a:pPr>
            <a:endParaRPr lang="lv-LV" sz="2000" b="1" dirty="0" smtClean="0"/>
          </a:p>
          <a:p>
            <a:pPr>
              <a:buFont typeface="Arial" pitchFamily="34" charset="0"/>
              <a:buChar char="•"/>
            </a:pPr>
            <a:r>
              <a:rPr lang="lv-LV" sz="2000" b="1" dirty="0" smtClean="0">
                <a:solidFill>
                  <a:srgbClr val="C00000"/>
                </a:solidFill>
              </a:rPr>
              <a:t> </a:t>
            </a:r>
            <a:r>
              <a:rPr lang="lv-LV" sz="2000" b="1" dirty="0" smtClean="0"/>
              <a:t>augsta </a:t>
            </a:r>
            <a:r>
              <a:rPr lang="lv-LV" sz="2000" b="1" dirty="0" smtClean="0"/>
              <a:t>profesionalitāte</a:t>
            </a:r>
          </a:p>
          <a:p>
            <a:pPr>
              <a:buFont typeface="Arial" pitchFamily="34" charset="0"/>
              <a:buChar char="•"/>
            </a:pPr>
            <a:endParaRPr lang="lv-LV" sz="2000" b="1" dirty="0" smtClean="0"/>
          </a:p>
          <a:p>
            <a:pPr>
              <a:buFont typeface="Arial" pitchFamily="34" charset="0"/>
              <a:buChar char="•"/>
            </a:pPr>
            <a:r>
              <a:rPr lang="lv-LV" sz="2000" b="1" dirty="0" smtClean="0">
                <a:solidFill>
                  <a:srgbClr val="C00000"/>
                </a:solidFill>
              </a:rPr>
              <a:t> </a:t>
            </a:r>
            <a:r>
              <a:rPr lang="lv-LV" sz="2000" b="1" dirty="0" smtClean="0"/>
              <a:t>emocionāls piepildījums</a:t>
            </a:r>
          </a:p>
          <a:p>
            <a:pPr>
              <a:buFont typeface="Arial" pitchFamily="34" charset="0"/>
              <a:buChar char="•"/>
            </a:pPr>
            <a:endParaRPr lang="lv-LV" sz="2000" b="1" dirty="0" smtClean="0"/>
          </a:p>
          <a:p>
            <a:pPr>
              <a:buFont typeface="Arial" pitchFamily="34" charset="0"/>
              <a:buChar char="•"/>
            </a:pPr>
            <a:r>
              <a:rPr lang="lv-LV" sz="2000" b="1" dirty="0" smtClean="0">
                <a:solidFill>
                  <a:srgbClr val="C00000"/>
                </a:solidFill>
              </a:rPr>
              <a:t> </a:t>
            </a:r>
            <a:r>
              <a:rPr lang="lv-LV" sz="2000" b="1" dirty="0" smtClean="0"/>
              <a:t>pozitīva </a:t>
            </a:r>
            <a:r>
              <a:rPr lang="lv-LV" sz="2000" b="1" dirty="0" smtClean="0"/>
              <a:t>domāšana</a:t>
            </a:r>
          </a:p>
          <a:p>
            <a:pPr>
              <a:buFont typeface="Arial" pitchFamily="34" charset="0"/>
              <a:buChar char="•"/>
            </a:pPr>
            <a:endParaRPr lang="lv-LV" sz="2000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lv-LV" sz="2000" b="1" dirty="0" smtClean="0">
                <a:solidFill>
                  <a:srgbClr val="C00000"/>
                </a:solidFill>
              </a:rPr>
              <a:t> </a:t>
            </a:r>
            <a:r>
              <a:rPr lang="lv-LV" sz="2000" b="1" dirty="0" smtClean="0"/>
              <a:t>praktiska darbošanās</a:t>
            </a:r>
          </a:p>
          <a:p>
            <a:endParaRPr lang="lv-LV" sz="2000" b="1" dirty="0" smtClean="0"/>
          </a:p>
          <a:p>
            <a:endParaRPr lang="lv-LV" sz="2000" b="1" dirty="0"/>
          </a:p>
        </p:txBody>
      </p:sp>
      <p:pic>
        <p:nvPicPr>
          <p:cNvPr id="4" name="Picture 2" descr="e:\My Documents\Dropbox\ASV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3024336" cy="2094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e:\My Documents\Dropbox\ASV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293096"/>
            <a:ext cx="2911225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e:\My Documents\Dropbox\ASV\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068960"/>
            <a:ext cx="2977336" cy="20620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95536" y="305555"/>
            <a:ext cx="8424936" cy="89119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3600" dirty="0" smtClean="0"/>
              <a:t>Kāpēc skolotājiem?</a:t>
            </a:r>
            <a:endParaRPr lang="lv-LV" sz="3600" dirty="0"/>
          </a:p>
        </p:txBody>
      </p:sp>
    </p:spTree>
    <p:extLst>
      <p:ext uri="{BB962C8B-B14F-4D97-AF65-F5344CB8AC3E}">
        <p14:creationId xmlns:p14="http://schemas.microsoft.com/office/powerpoint/2010/main" xmlns="" val="7082387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e:\My Documents\Dropbox\ASV\1370500136_angry_teach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437112"/>
            <a:ext cx="3476957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http://janiceannemalone.files.wordpress.com/2012/08/angry-teacher-istock_000007264146xsmal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6594" y="2270719"/>
            <a:ext cx="2695575" cy="40386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greedygirlslim.files.wordpress.com/2011/07/angry-teach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664" y="2132856"/>
            <a:ext cx="2275112" cy="2338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e:\My Documents\Dropbox\ASV\teachers-dirty-loo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2780928"/>
            <a:ext cx="3549081" cy="3549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8208911" cy="6389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lv-LV" sz="2800" b="1" dirty="0" smtClean="0">
                <a:solidFill>
                  <a:srgbClr val="C00000"/>
                </a:solidFill>
                <a:effectLst/>
              </a:rPr>
              <a:t>mazināti stereotipi par skolotāja tēlu</a:t>
            </a:r>
            <a:endParaRPr lang="lv-LV" sz="2800" b="1" dirty="0">
              <a:solidFill>
                <a:srgbClr val="C00000"/>
              </a:solidFill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95536" y="305555"/>
            <a:ext cx="8424936" cy="89119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3600" dirty="0" smtClean="0"/>
              <a:t>Kāpēc skolotājiem?</a:t>
            </a:r>
            <a:endParaRPr lang="lv-LV" sz="3600" dirty="0"/>
          </a:p>
        </p:txBody>
      </p:sp>
    </p:spTree>
    <p:extLst>
      <p:ext uri="{BB962C8B-B14F-4D97-AF65-F5344CB8AC3E}">
        <p14:creationId xmlns:p14="http://schemas.microsoft.com/office/powerpoint/2010/main" xmlns="" val="37422573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1" y="1340768"/>
            <a:ext cx="8568951" cy="6389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lv-LV" sz="2800" b="1" dirty="0" smtClean="0">
                <a:solidFill>
                  <a:srgbClr val="C00000"/>
                </a:solidFill>
                <a:effectLst/>
              </a:rPr>
              <a:t>atstāta sava «</a:t>
            </a:r>
            <a:r>
              <a:rPr lang="pt-BR" sz="2800" b="1" dirty="0" smtClean="0">
                <a:solidFill>
                  <a:srgbClr val="C00000"/>
                </a:solidFill>
                <a:effectLst/>
              </a:rPr>
              <a:t>komforta </a:t>
            </a:r>
            <a:r>
              <a:rPr lang="pt-BR" sz="2800" b="1" dirty="0" smtClean="0">
                <a:solidFill>
                  <a:srgbClr val="C00000"/>
                </a:solidFill>
                <a:effectLst/>
              </a:rPr>
              <a:t>zon</a:t>
            </a:r>
            <a:r>
              <a:rPr lang="lv-LV" sz="2800" b="1" dirty="0" err="1" smtClean="0">
                <a:solidFill>
                  <a:srgbClr val="C00000"/>
                </a:solidFill>
                <a:effectLst/>
              </a:rPr>
              <a:t>as</a:t>
            </a:r>
            <a:r>
              <a:rPr lang="lv-LV" sz="2800" b="1" dirty="0" smtClean="0">
                <a:solidFill>
                  <a:srgbClr val="C00000"/>
                </a:solidFill>
                <a:effectLst/>
              </a:rPr>
              <a:t>» </a:t>
            </a:r>
            <a:endParaRPr lang="lv-LV" sz="2800" b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http://vumi.files.wordpress.com/2008/04/teacherneffb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3162" y="1988840"/>
            <a:ext cx="5585668" cy="44312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23528" y="305555"/>
            <a:ext cx="8424936" cy="89119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3600" dirty="0" smtClean="0"/>
              <a:t>Kāpēc skolotājiem?</a:t>
            </a:r>
            <a:endParaRPr lang="lv-LV" sz="3600" dirty="0"/>
          </a:p>
        </p:txBody>
      </p:sp>
    </p:spTree>
    <p:extLst>
      <p:ext uri="{BB962C8B-B14F-4D97-AF65-F5344CB8AC3E}">
        <p14:creationId xmlns:p14="http://schemas.microsoft.com/office/powerpoint/2010/main" xmlns="" val="20789641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s3-ec.buzzfed.com/static/enhanced/webdr06/2013/4/24/15/enhanced-buzz-13380-1366832218-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08310"/>
            <a:ext cx="1865635" cy="2537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data:image/jpeg;base64,/9j/4AAQSkZJRgABAQAAAQABAAD/2wCEAAkGBhIREBIUExAUFBUWEhUTFRcUEBIUFBQSFxcVFRQVFRQXHCYeFxkkGRUUHy8gIycpLCwsFR4xNTAqNSYrLCkBCQoKDgwOFA8PFSkcHxgpKSkpKSkpKSkpKSkpKTUpKSkpKSkpKSksLCkpKSkpKSkpKSkpKSwpKSkpKSksKSkpKf/AABEIAQwAvAMBIgACEQEDEQH/xAAcAAEAAQUBAQAAAAAAAAAAAAAABAIDBQYHAQj/xAA/EAABAwICBgcFBgYBBQAAAAABAAIRAyEEEgUGMUFRcRMiYYGRobEHIzJywRRCUmLR8CSCkqKy8eEzQ1Nj0v/EABgBAQEBAQEAAAAAAAAAAAAAAAABAgME/8QAHBEBAQEBAAMBAQAAAAAAAAAAAAERAiExQRID/9oADAMBAAIRAxEAPwDt6IiAiIgIiICIiAiIg1zTLjWrBn3adz8xsPC8cjxUally1GyLduw/7hNJYzoar2tGZ73yJ3b3OPYCIA5cFgMFSJqNHEvMntcese5Bm9AUi/EdJ91wqM/oFLyJJH8q3ALB6BwwDnRsYXMA+YMM+Xms4gIiICIiAiIgIiICIiAiIgIiICIiAiIgIipe8Dag0zWfD5cU54m9IE85cLT8t+asYXC5Q0mBIB7Q3aJ9Vm9bKQcymfzimeTy3/5UCuA57Buc/wDtF/oEGa1eMteT952YfLAa3ybPesssfokbXbiSB2gQAfJyyCAiIgIiICIiAiIgIiICIiAiIgIiICIiAsfj614G3sU2rVyiVga1Qukh213h+wgwetGkCaBjYHsgzc3urmrI6ao0HY1pPcYESomnMEDTa3c57B4uC2LVHRopte6IJIb3BBsLWgCAIXqoNZotIVcoCK3TqySOCuICIiAiIgIiICIiAiIgIiICIiAiIgh6VdFMngCfALWBUPRi/wB0+YBCzuseLDKThN3COQ3latQxpeWACJpxa8kSP08UEbF4uOiBt7xsx2Rf18FtuC0i0YVzwdznD0C55rC/3tN82aHZgLxIJHoFmMA93QtaLjIGkDegyeK0kKjqVoEhxFjfdt5+S2LCY2aZ4tF5WmjDgEPc8hjSCQReJWee3I2xnM3buIgRdBmdGVc7c0RM+M3UxYrV+p7vKdokrKoCIiAiIgIiICIiAiIgIiICIiAiIg1bWIl7i3dmAMbwBs8SoLKIo02DeZk8ASP0U7FVffOk77DvusDpTTlOi4l9yDlDSQJmALmwH6hBB01Tbme78RDfEEeimYar0bBGwkQez/a5zpr2kPc8NbQY3K85jmNQHdLR1e07fBbnoLHVMThmVajaYtY0nuLYBE5mn4HDeJPci42TB4jO17IubtNjOU3Hop9Cq0sb2EjhAO6Oy61+kRnEOMAGIMG+xZRlNxYY2nib7NvYiNi0I2xO9ZNYnQR6sFZZAREQEREBERAREQEREBERAREQEREGnafBpVc2wTPcCtC9pOhnllTEtc3IYLg58Fp+BuS15ltpnaurawaL6VotP+5Wj+0yjVp6PhjQQHhtWW5oYTIcOHXDL9qLHD8LhTVrMp5gM9RrZgkDMQJjhdd61Y1Zp4XDtoscXEkuc50XeWiYAFh1bLi2qQBx2Hm8VM3MtBcPRdswuJhodmEknwi3lKFUYrCjLLfiaQed7hZmhctdFtpHqsFh8QXF4FxDXCO2Z/fYs9S6jG8Y/T/nwRGU0ITLuE+dwswsLoqQTaxI+qzSAiIgIiICIiAiIgIiICIiAiIgIiIKXrnftdDjo9+UwBUY535myWx4lp7l0Oq6AtL16GbA4kNaHHon2IkQLm3GJI5IscI1VP8AHUdxzGPmDXR5rqeLqltRjRcRJvcdUg7O0grl2rzMmPw8kdao3Z+YlonvXVq9KwO8S02uN6FS9XWdeT+IMM9sj6rZX4YmplGyb+IWE0e34ABtcCT2y1btRojMXcdn1RFVLDQQpKIgIiICIiAiIgIiICIiAiIgIiICIiCBpDEZQZ4LXdJuD6bwTZzS3ucCCSsrjnFxJ3fsLXsfpSgKb81amLG3Ssnfunaix8/VHllZhm7S0yOIdMjvXeKuHa5rnEkRlJjiZAEeC4NiMO8vaMpBi0jgf1nwXasLpPpWUspBLhTe4A/ehnVjm4rMulljO6sMnosxB4cQd0rdaNOAAta1b0flI4tJ8SLDzW0LSCIiAiIgIiICIiAiIgIiICIiAiIgKNpPFGnRqPES1ji2dhdHVB74V97wASSAAJJJgAcSVqGs2sNOs1rKFVtRskucxwc2RYNzCxvPkiya+ddZNaMZiK1T7RWeXZiC2SGg8A0WAWN0dictWkTeKrCZ2QHAme5bT7QNCRWNRo+K9t5WlsY6bbfC6FmV3jX/AAFMOZUDAHF1RhIG1oMj6nvXHMVi308RUyvIIqOiCQds7ti7HrI4uwOEcZJc1jiSZJLqTXGSd9x5rmOK1RxNerUqMYAxz4a55DQ6wzFu8gG1gvP/AD8W679zZMbV7P8A2sVcM8NxBNWkYaSb1GAWDmuN3QNoJ4r6Bo1mva1zSC1wDgRsLSJBHZC+VMPqrXY4tOS28Pt+o8F9Aey/FvOj6dOp8dJzqe0GWA5mHlDgP5V2/UcbzZNrbkRFpkREQEREBERAREQEREBFB0tpyhhWZ61VrBuk3PytFz3LnOsHtta2W4WlJ/HV+jAfU9yLjqbngAkkADaTsHMrWNO+0bBYUO96Kr2/dpEOvuBd8IPfK4dprXLGYs+/xD3Nn4GnKz+kQD3rD1K08ABsA2f8ntUq42PWvXrEaQJbUdlp5pbTbZgjZI+8e0+Sv6t6UyMFP8I89p8yVqlAXmRa915X0q6m2GfE7a/gODR9UanhsGt+mqcZD1n8Pw9rju5LXsdoJ7GCpY9UFwH3ZHp2rH/YnnrG83N787rYtXsYcwpknLBgO3Rtg8OxVPbetJaUp18Dg2UjnqRSYGNu41DSb1QBvmy2LTeIw72hjSKZpNbTa0gAEC2VpFpB8bxK0PQjaeCxNPEU6TZYSYEgEOaWkc4cbrY8QaeJaalPYSQ4b2O2lp9Qd683XOPRwxb8CG1Tm2EEHmq6eNdRc1zHEZTYixEdu9VYuoRYm8D9lQHO81l0raMd7Xa+FqN6TDMrUntzMcxzqb/zNPxNJB5WIWe0R7X9H1h13voO4VmW/rZLfGFz5+DGIoPonaOtTPB+7uM5T83YtAcIJBsQYPEHgvRx1seXvjK+r8FpClWaH0qrKjT95j2uHiCpEr5RweLfSdmp1Hsd+Jj3Nd4tMrbdDe1jSFAgOqiu3hWaCY+dsOnmStOePoFFp+pPtIoaQ6hHRVxtYXS13bTdv5RPNbgqgiIgIiIC0/W/XoYbMyllLwIc4mzDwA+8fIduxbJpfHihQqVD91hI7XbGjxIXz1rDpYvflmTJqP7cxkeUHvRqRY05papiHue97nE7S4yeXLsWGLFID/VWaj78wjSk01R0aqAVRsiLRo8CVYNA8VLJVEoKG5hvVxtZzXAjaLiy9IUfEVuCDbvtIdRDtxE+Vx4yO5U6A1obh8UGVDFKq3JUP4NvRP8A5XAz2OKx2iWl2FAn7z45C/rK1/HvLqjpEGw8gs+2v1jrWkcIZJI7FiHsULU7WPpKYo1XddghhJ+JgFhzHoFmqlCSYXGzHol2ahU62VwIOxYjWTRgLjWZscZeLdVx+9yJ29vNZfHU8gLjAA4mFrtbS2d0D4fVXndZ7sxiV5N+5SNI4fJ1m/CfI8FDNSQe5dccEjAPPXMwbQdkEGZC6ZqB7VKrarMPi356Z6oquPXpn7ud3327pNxO0rmNF+UWXjGwT23PKDbndVH1oi0X2Ta2/a8L0VR01aADSSbvpbGO7SIynkDvW9KsCIiDnntX08GNp0Abn3jr7rhn1PcFxXE1ZxNW/wCEeAWd1t06cVjalWeqXw0fkFmDwA8Vrlc/xVTtE+iNr7/X9yqOim5/0FS2pv7F7TGY32DdxPEoK232Kl5HNXiLK0WIq0AVW1iqhWa1TciKK1bcFZbT4q5kQtzEN4kDxsg2TRrYZQH5CT3glYHTuEyvLo3wfotmpgCo1o2NZEdyx2laOYkcRCn1ca1ScQQQSCDMixnitt0ZrUej67SXC0iwd29hWntsVKpPNhPJLJTnqxlNKaVqVz1nWGxos0d29QGFXG0De+xUubCYmsjhqwcC11wbf6WOxmHNMkG4mQeI3FXKb17WrdI2Cdl2iLzv8UwRabiFUJMR++1eNa7gp+AoQczvBUbN7ONJfZMdSe4wx/un8Mj4Enk7Kf5V9CL5fdUkr6A1E079rwVJ5MvaOjqfO0C/eMrv5lInTYERFWXynXNj+7qDjKvvWP47VOq7CsZjW+7aeB+qNrv2i8KTTrBYmrUu13HarrK6DNA2VLlHZUsFfYZHeirb3KwdqvVNqtNbclEeVDCv6Bw/SVs25t+/YP17lDrvnYtl1cweWi0739c8js8kWJDjFU+CoxtKYKreOuSvap3KfVaZi2xUePzFe0iq9JMis/n9FbplVhPpOlvCNqpMbvNWqRg+qv8ARk8tyKtHs2+qtF4dtsfHzU2MrSoDae9BJp0AOBU1reqD2keiiMFpHepVBxI2WBvyNvog9D1v3sj0/wBFijQeerXEN4Cq2S3xEj+lc/IgwbH15KRhKz6b2vaYc1wc08HAyD4rK19QoomidICvQpVRsqMa/kSLjuMjuUtac3yhNjyUXFD3avUnTPJWsT8HejbGE9Tk71V3BtmexR+IG9TabMoAHejMSGK+KuWyoZDRKpp7yUaXXmxlQq1ebBSMTUhvO6jYRsknh6oJTaHVDd7iG95W7U6IaABsAgchYei1HRzc2JpDc18+Elbi42U1rlj3bV4rlYK2CoVq+m2RWPIFRKW1ZHWBvvR8o9Ssaw3VjKSTAUqhV6oPcob9iqwlWDG5US3Om25W8m5Vltu837OCNidqCnDGCQpuCdDxaZMRxncojxeQp+jwDVYTs+LwB+sILul8GG5OBEciDY+BChUK8HKe4qXj8QXtLj/5DHYABCgV22BWFrvHso0j0mB6MmTSqOb/ACu67fMu8Fui4p7GtOZMU6i4/wDVZA+dkuH9ufyXa1qMV8k0CqMeeoVUwgb1axbpYVWkLC05M8ApjaV1ZwTerPEqSxEem5VzbAVOxe0jtPYio2NqSY4WV6mzK0KK3rO71PqiwQT9FM/iG8nH+0rZM61rQzvfs+R3oVn3FZWKaqtgKpxVTQorW9ZB7xvy/VYoBZvWVnWYeII9FhVqMrjTZUBVMXuVUScPVmyvkKJREGVIcN+5BU26uU6pbPKFaCqDUF97/dt+c+gXgvTcTxtzP+lS/wCBo/M4/wCAVymyaL+xzfqsqaGxzqFelVZ8VOqx4HHKQY7xbvX1GH2Fivn32ZaD+06QpyJZS98/h1CMo73lvmvoRWMV8h1HDirFV1ivAztXhbulVpLwbOornRwvMP8ACj3IKXOXld0M5r1gurOOdcBB5g2yVKeZICtYNqu0zcnggm6Gd/E8mOHkthhatq+/+JHyv9FtSyseFipVQKAKDCazf9vv9AsJUas7rO3qs+b6H9Fh2CbfuVqI8wdHM7zV0MupGi6UAk8lbrCHFTVSsBhwTdZLW3VSpgKzQZdTqND6T4s5sAkH8wmCOR3rHYJ+xfR2lNXqOMwgo1myCxsEfEx4aAHtO4hVK+Z5leratMezbHUHuH2Z9VgJDX0hnDgNjsrZc224ha5iMDUpmHse08Hsc0+DgqPHCWA9pHf1T9FJ0eZD2fiFuYuFRo9wzZHCWui28HcQut+zr2cCiG4jENmp8VNhHwcHOH4tkDdt27Mmsn7LtUjg8M6pUblq1iHEHaymPgaeBuSeYG5bqiLTD40dVKpLiqy1UAfvvRtlGO6tlTKpxIy1ajB8LXuA5AwFQHIJVMKHiDLlLaeqoDviQTWWavatmwvWi7eRKj4h5J70EvQDoxDe0OH9rltTnLUdDD+Ip8z/AIlbhhGZgSVlZ6eNCrCtMqdaFOp0AeKgwGsrPdA8HD6rAUiti1odDMvaOa1umtfEZ3B9ZojvVnF4ZUaJqGVma9MEXWVYTCfEB2r6ooiGt5D0Xy9g2AV2D/2N/wAgvqRajPQo2kNGUq7Mlakyo3g9ocJ4idh5KSirLCaP1JwNB4fSwlNrxsOUkt+XMTHcs2iICIi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v-LV"/>
          </a:p>
        </p:txBody>
      </p:sp>
      <p:pic>
        <p:nvPicPr>
          <p:cNvPr id="3077" name="Picture 5" descr="http://beyondthinkinglikealawyer.com/wp-content/uploads/2013/04/Burnout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12256"/>
            <a:ext cx="3013019" cy="1941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http://www.welt.de/img/psychologie/crop102157607/4938724626-ci3x2l-w620/burnout-DW-Wissenschaft-Housto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036302"/>
            <a:ext cx="2810578" cy="1872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http://www.gegenkopfschmerzen.de/blog/bilder/2012/05/Burnout-Arbei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89040"/>
            <a:ext cx="4064095" cy="27117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036302"/>
            <a:ext cx="3149454" cy="44896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229600" cy="6480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sz="2800" b="1" dirty="0" smtClean="0">
                <a:solidFill>
                  <a:srgbClr val="C00000"/>
                </a:solidFill>
              </a:rPr>
              <a:t>sa</a:t>
            </a:r>
            <a:r>
              <a:rPr lang="lv-LV" sz="2800" b="1" dirty="0" smtClean="0">
                <a:solidFill>
                  <a:srgbClr val="C00000"/>
                </a:solidFill>
              </a:rPr>
              <a:t>mazināts </a:t>
            </a:r>
            <a:r>
              <a:rPr lang="lv-LV" sz="2800" b="1" dirty="0" smtClean="0">
                <a:solidFill>
                  <a:srgbClr val="C00000"/>
                </a:solidFill>
              </a:rPr>
              <a:t>izdegšanas </a:t>
            </a:r>
            <a:r>
              <a:rPr lang="lv-LV" sz="2800" b="1" dirty="0" smtClean="0">
                <a:solidFill>
                  <a:srgbClr val="C00000"/>
                </a:solidFill>
              </a:rPr>
              <a:t>risks</a:t>
            </a:r>
            <a:endParaRPr lang="lv-LV" sz="2800" b="1" dirty="0">
              <a:solidFill>
                <a:srgbClr val="C00000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95536" y="305555"/>
            <a:ext cx="8424936" cy="89119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3600" dirty="0" smtClean="0"/>
              <a:t>Kāpēc skolotājiem?</a:t>
            </a:r>
            <a:endParaRPr lang="lv-LV" sz="3600" dirty="0"/>
          </a:p>
        </p:txBody>
      </p:sp>
    </p:spTree>
    <p:extLst>
      <p:ext uri="{BB962C8B-B14F-4D97-AF65-F5344CB8AC3E}">
        <p14:creationId xmlns:p14="http://schemas.microsoft.com/office/powerpoint/2010/main" xmlns="" val="19190138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412776"/>
            <a:ext cx="8229600" cy="5669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lv-LV" sz="2800" b="1" dirty="0" smtClean="0">
                <a:solidFill>
                  <a:srgbClr val="C00000"/>
                </a:solidFill>
              </a:rPr>
              <a:t>atklāti slēptie talanti</a:t>
            </a:r>
            <a:endParaRPr lang="lv-LV" sz="2800" b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http://thecripplegate.com/wp-content/uploads/2011/11/talent-sho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60848"/>
            <a:ext cx="2932780" cy="4536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adweek.com/files/imagecache/node-detail/news_article/talent100-hed-20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060848"/>
            <a:ext cx="4538817" cy="25548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www.letramedia.cl/wp-content/uploads/Elige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1713">
            <a:off x="5777287" y="4446733"/>
            <a:ext cx="3145434" cy="20954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www.studentawards.com/stacks/articles/~/media/Images/Stacks/Crazy-Prof-300X200.ashx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34857">
            <a:off x="3012921" y="4312338"/>
            <a:ext cx="3188872" cy="21259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467544" y="305555"/>
            <a:ext cx="8424936" cy="89119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lv-LV" sz="3600" dirty="0" smtClean="0"/>
              <a:t>Kāpēc skolotājiem?</a:t>
            </a:r>
            <a:endParaRPr lang="lv-LV" sz="3600" dirty="0"/>
          </a:p>
        </p:txBody>
      </p:sp>
    </p:spTree>
    <p:extLst>
      <p:ext uri="{BB962C8B-B14F-4D97-AF65-F5344CB8AC3E}">
        <p14:creationId xmlns:p14="http://schemas.microsoft.com/office/powerpoint/2010/main" xmlns="" val="33892460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1865</TotalTime>
  <Words>368</Words>
  <Application>Microsoft Office PowerPoint</Application>
  <PresentationFormat>On-screen Show (4:3)</PresentationFormat>
  <Paragraphs>83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Civic</vt:lpstr>
      <vt:lpstr>TRĪS CITĀDAS DIENAS</vt:lpstr>
      <vt:lpstr>Slide 2</vt:lpstr>
      <vt:lpstr>Slide 3</vt:lpstr>
      <vt:lpstr>Slide 4</vt:lpstr>
      <vt:lpstr>Slide 5</vt:lpstr>
      <vt:lpstr>mazināti stereotipi par skolotāja tēlu</vt:lpstr>
      <vt:lpstr>atstāta sava «komforta zonas» </vt:lpstr>
      <vt:lpstr>samazināts izdegšanas risks</vt:lpstr>
      <vt:lpstr>atklāti slēptie talanti</vt:lpstr>
      <vt:lpstr>iepazītas jaunas darba metodes</vt:lpstr>
      <vt:lpstr>Slide 11</vt:lpstr>
      <vt:lpstr>starptautisks sertifikāts</vt:lpstr>
      <vt:lpstr>Slide 13</vt:lpstr>
      <vt:lpstr>Darbnīcas notiks</vt:lpstr>
      <vt:lpstr>Young Americans dejas, mūzikas un drāmas studenti – topošie skolotāji un  skatuves māksliniekus no 40 pasaules valstīm</vt:lpstr>
      <vt:lpstr>Slide 16</vt:lpstr>
      <vt:lpstr>Slide 17</vt:lpstr>
      <vt:lpstr>Slide 18</vt:lpstr>
      <vt:lpstr>Slide 19</vt:lpstr>
      <vt:lpstr>       Mēs katrs  esam atbildīgi par to, kas notiek ar mums un mūsu planētu!  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Uz dienu jālūkojas kā uz mazo dzīvi.  /M.Gorkijs/</dc:title>
  <dc:creator>Dace</dc:creator>
  <cp:lastModifiedBy>User</cp:lastModifiedBy>
  <cp:revision>77</cp:revision>
  <dcterms:created xsi:type="dcterms:W3CDTF">2013-08-21T05:40:16Z</dcterms:created>
  <dcterms:modified xsi:type="dcterms:W3CDTF">2013-09-18T19:48:23Z</dcterms:modified>
</cp:coreProperties>
</file>