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59" r:id="rId4"/>
    <p:sldId id="260" r:id="rId5"/>
    <p:sldId id="274" r:id="rId6"/>
    <p:sldId id="275" r:id="rId7"/>
    <p:sldId id="261" r:id="rId8"/>
    <p:sldId id="276" r:id="rId9"/>
    <p:sldId id="262" r:id="rId10"/>
    <p:sldId id="263" r:id="rId11"/>
    <p:sldId id="264" r:id="rId12"/>
    <p:sldId id="278" r:id="rId13"/>
    <p:sldId id="277" r:id="rId14"/>
    <p:sldId id="272" r:id="rId15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4341"/>
    <a:srgbClr val="865AA6"/>
    <a:srgbClr val="F79420"/>
    <a:srgbClr val="E1EED2"/>
    <a:srgbClr val="7BAC41"/>
    <a:srgbClr val="FCDA3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1" autoAdjust="0"/>
    <p:restoredTop sz="93728" autoAdjust="0"/>
  </p:normalViewPr>
  <p:slideViewPr>
    <p:cSldViewPr>
      <p:cViewPr>
        <p:scale>
          <a:sx n="66" d="100"/>
          <a:sy n="66" d="100"/>
        </p:scale>
        <p:origin x="-2850" y="-9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48654-28DC-4346-AEE7-868E7745464E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D6AA5-C3D4-47E9-8470-CB073D53942D}" type="slidenum">
              <a:rPr lang="lv-LV" smtClean="0"/>
              <a:pPr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FA879D5-5356-4F5F-97A4-6D0B3B84499B}" type="datetimeFigureOut">
              <a:rPr lang="lv-LV" smtClean="0"/>
              <a:pPr/>
              <a:t>2013.09.19.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B6D576-D579-4149-ABCC-991F09E01F0C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50400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lv-LV" dirty="0"/>
          </a:p>
        </p:txBody>
      </p:sp>
      <p:pic>
        <p:nvPicPr>
          <p:cNvPr id="7" name="Picture 6" descr="linija(1)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6656832"/>
            <a:ext cx="9144000" cy="2011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youtube.com/watch?v=2vCEPY8mx_o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_balts_liel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348880"/>
            <a:ext cx="5292080" cy="2119401"/>
          </a:xfrm>
          <a:prstGeom prst="rect">
            <a:avLst/>
          </a:prstGeom>
        </p:spPr>
      </p:pic>
      <p:pic>
        <p:nvPicPr>
          <p:cNvPr id="6" name="Picture 5" descr="linija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56832"/>
            <a:ext cx="9144000" cy="20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mage_2.jpe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6144" b="-301"/>
          <a:stretch>
            <a:fillRect/>
          </a:stretch>
        </p:blipFill>
        <p:spPr>
          <a:xfrm>
            <a:off x="0" y="0"/>
            <a:ext cx="9143999" cy="68853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RISINĀJUMS: RUNĀJOT PAR ALKOHOLU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16" descr="linija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56832"/>
            <a:ext cx="9144000" cy="201168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2492896"/>
            <a:ext cx="9144000" cy="18722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pSp>
        <p:nvGrpSpPr>
          <p:cNvPr id="28" name="Group 27"/>
          <p:cNvGrpSpPr/>
          <p:nvPr/>
        </p:nvGrpSpPr>
        <p:grpSpPr>
          <a:xfrm>
            <a:off x="467544" y="2780928"/>
            <a:ext cx="8208912" cy="1276095"/>
            <a:chOff x="683568" y="2512945"/>
            <a:chExt cx="8208912" cy="1276095"/>
          </a:xfrm>
        </p:grpSpPr>
        <p:sp>
          <p:nvSpPr>
            <p:cNvPr id="14" name="TextBox 13"/>
            <p:cNvSpPr txBox="1"/>
            <p:nvPr/>
          </p:nvSpPr>
          <p:spPr>
            <a:xfrm>
              <a:off x="5220072" y="2512945"/>
              <a:ext cx="12330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DRAUDZĪBA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06284" y="2512945"/>
              <a:ext cx="11977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PAŠAPZIŅA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9914" y="3512041"/>
              <a:ext cx="2117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SVĒTKI UN ALKOHOLS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58141" y="3017001"/>
              <a:ext cx="29209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ATTIEKSME, CIEŅA, ATBILDĪBA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63688" y="3016945"/>
              <a:ext cx="28680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CEĻU SATIKSME UN ALKOHOLS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414046" y="3512041"/>
              <a:ext cx="24064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TU, LIKUMS UN DZIMUMS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3568" y="2512945"/>
              <a:ext cx="19527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ALKOHOLA IETEKME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96538" y="3512041"/>
              <a:ext cx="23519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VAIRO SAVU PAŠAPZIŅU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80666" y="2512945"/>
              <a:ext cx="11432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BALLĪTE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647955" y="2512945"/>
              <a:ext cx="22445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VIENAUDŽU SPIEDIENS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PILOTPROJEKTS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2740" y="1268760"/>
            <a:ext cx="4948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lv-LV" sz="1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RAKSTUROJIET BALLĪTES BŪTISKĀKĀS SASTĀVDAĻAS!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8069" t="18067" r="45863" b="35734"/>
          <a:stretch>
            <a:fillRect/>
          </a:stretch>
        </p:blipFill>
        <p:spPr bwMode="auto">
          <a:xfrm>
            <a:off x="1115616" y="1772816"/>
            <a:ext cx="6840760" cy="385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80112" y="6309320"/>
            <a:ext cx="3331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Baložu vidusskola, 8.klase (maijs, 2013)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652022"/>
            <a:ext cx="1872208" cy="369332"/>
          </a:xfrm>
          <a:prstGeom prst="rect">
            <a:avLst/>
          </a:prstGeom>
          <a:solidFill>
            <a:srgbClr val="EF434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lv-LV" b="1" dirty="0" smtClean="0">
                <a:solidFill>
                  <a:schemeClr val="bg1"/>
                </a:solidFill>
              </a:rPr>
              <a:t>BALLĪTE</a:t>
            </a:r>
            <a:endParaRPr lang="lv-LV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1760" y="566124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lv-LV" sz="8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2"/>
              </a:rPr>
              <a:t>http://www.youtube.com/watch?v=2vCEPY8mx_o</a:t>
            </a:r>
            <a:endParaRPr lang="lv-LV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lv-LV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PILOTPROJEKTS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6309320"/>
            <a:ext cx="3331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Baložu vidusskola, 8.klase (maijs, 2013)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652022"/>
            <a:ext cx="1872208" cy="369332"/>
          </a:xfrm>
          <a:prstGeom prst="rect">
            <a:avLst/>
          </a:prstGeom>
          <a:solidFill>
            <a:srgbClr val="EF434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lv-LV" b="1" dirty="0" smtClean="0">
                <a:solidFill>
                  <a:schemeClr val="bg1"/>
                </a:solidFill>
              </a:rPr>
              <a:t>ATSAUKSMES</a:t>
            </a:r>
            <a:endParaRPr lang="lv-LV" b="1" dirty="0">
              <a:solidFill>
                <a:schemeClr val="bg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2655783"/>
            <a:ext cx="83529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Izrādās, ka jau 8.klasē liels skaits skolēnu ir sastapušies ar situācijām, kad alkohols tiek lietots daudz un, viņuprāt, tā ir </a:t>
            </a:r>
            <a:r>
              <a:rPr kumimoji="0" lang="lv-LV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neatņemama ballīšu sastāvdaļa</a:t>
            </a:r>
            <a:r>
              <a:rPr kumimoji="0" lang="lv-LV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 Pēc otrās stundas skolēni atzina, ka projekts viņiem </a:t>
            </a:r>
            <a:r>
              <a:rPr kumimoji="0" lang="lv-LV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palīdzējis paskatīties uz alkoholu un tā lietošanu no cita aspekta,</a:t>
            </a:r>
            <a:r>
              <a:rPr kumimoji="0" lang="lv-LV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jo viņiem bija iespējams, izspēlējot situācijas, redzēt alkohola lietošanas</a:t>
            </a:r>
            <a:r>
              <a:rPr kumimoji="0" lang="lv-LV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negatīvās</a:t>
            </a:r>
            <a:r>
              <a:rPr kumimoji="0" lang="lv-LV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sekas, turklāt </a:t>
            </a:r>
            <a:r>
              <a:rPr kumimoji="0" lang="lv-LV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nevis no pieaugušā morāles viedokļa</a:t>
            </a:r>
            <a:r>
              <a:rPr kumimoji="0" lang="lv-LV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bet  pusaudžu skatījumā, šajā gadījumā - viņu pašu.</a:t>
            </a:r>
          </a:p>
        </p:txBody>
      </p:sp>
      <p:pic>
        <p:nvPicPr>
          <p:cNvPr id="2050" name="Picture 2" descr="https://mail.google.com/mail/u/0/images/cleardo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2335213"/>
            <a:ext cx="9525" cy="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699029"/>
            <a:ext cx="9144000" cy="9361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9" name="Rectangle 8"/>
          <p:cNvSpPr/>
          <p:nvPr/>
        </p:nvSpPr>
        <p:spPr>
          <a:xfrm>
            <a:off x="0" y="1484784"/>
            <a:ext cx="9144000" cy="864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SEMINĀRI</a:t>
            </a:r>
            <a:endParaRPr lang="lv-LV" dirty="0"/>
          </a:p>
        </p:txBody>
      </p:sp>
      <p:sp>
        <p:nvSpPr>
          <p:cNvPr id="4" name="TextBox 3"/>
          <p:cNvSpPr txBox="1">
            <a:spLocks noChangeAspect="1"/>
          </p:cNvSpPr>
          <p:nvPr/>
        </p:nvSpPr>
        <p:spPr>
          <a:xfrm>
            <a:off x="2175804" y="1700808"/>
            <a:ext cx="4772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ALKOHOLA PREVENCIJAS KLASĒ METOŽU APGŪŠANA</a:t>
            </a:r>
          </a:p>
          <a:p>
            <a:pPr algn="ct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(6 mācību stundas)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>
            <a:spLocks noChangeAspect="1"/>
          </p:cNvSpPr>
          <p:nvPr/>
        </p:nvSpPr>
        <p:spPr>
          <a:xfrm>
            <a:off x="899592" y="3915053"/>
            <a:ext cx="7449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ALKOHOLA PREVENCIJAS KLASĒ UN SKOLĀ METOŽU APGŪŠANA</a:t>
            </a:r>
          </a:p>
          <a:p>
            <a:pPr algn="ct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(18 mācību stundas, A līmeņa pedagogu profesionālās pilnveides programma)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>
            <a:spLocks noChangeAspect="1"/>
          </p:cNvSpPr>
          <p:nvPr/>
        </p:nvSpPr>
        <p:spPr>
          <a:xfrm>
            <a:off x="2210236" y="2453407"/>
            <a:ext cx="47380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25.09. – Aizkraukles novada ģimnāzijā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07.10. – Rīgas Izglītības un informatīvi metodiskajā centrā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>
            <a:spLocks noChangeAspect="1"/>
          </p:cNvSpPr>
          <p:nvPr/>
        </p:nvSpPr>
        <p:spPr>
          <a:xfrm>
            <a:off x="2627784" y="4779149"/>
            <a:ext cx="382091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27.09. un 23.10. – Cēsu 2.vidusskolā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04.10. un 08.11. – Liepājas centra pamatskolā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01.11. un 29.11. – Ventspilī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37441" y="6310800"/>
            <a:ext cx="3027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Pieteikšanās: </a:t>
            </a:r>
            <a:r>
              <a:rPr lang="lv-LV" sz="12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kristiana@gobeyond.lv</a:t>
            </a:r>
            <a:endParaRPr lang="lv-LV" sz="12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_balts_liel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348880"/>
            <a:ext cx="5292080" cy="2119401"/>
          </a:xfrm>
          <a:prstGeom prst="rect">
            <a:avLst/>
          </a:prstGeom>
        </p:spPr>
      </p:pic>
      <p:pic>
        <p:nvPicPr>
          <p:cNvPr id="6" name="Picture 5" descr="linija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56832"/>
            <a:ext cx="9144000" cy="2011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3848" y="4797152"/>
            <a:ext cx="27352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v-LV" dirty="0" err="1" smtClean="0">
                <a:solidFill>
                  <a:schemeClr val="bg1"/>
                </a:solidFill>
              </a:rPr>
              <a:t>www.runajotparalkoholu.lv</a:t>
            </a:r>
            <a:endParaRPr lang="lv-LV" dirty="0" smtClean="0">
              <a:solidFill>
                <a:schemeClr val="bg1"/>
              </a:solidFill>
            </a:endParaRPr>
          </a:p>
          <a:p>
            <a:pPr algn="ctr"/>
            <a:endParaRPr lang="lv-LV" dirty="0" smtClean="0">
              <a:solidFill>
                <a:schemeClr val="bg1"/>
              </a:solidFill>
            </a:endParaRPr>
          </a:p>
          <a:p>
            <a:pPr algn="ctr"/>
            <a:r>
              <a:rPr lang="lv-LV" dirty="0" err="1" smtClean="0">
                <a:solidFill>
                  <a:schemeClr val="bg1"/>
                </a:solidFill>
              </a:rPr>
              <a:t>kristiana@gobeyond.lv</a:t>
            </a:r>
            <a:endParaRPr lang="lv-LV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IZAICINĀJUMS</a:t>
            </a:r>
            <a:endParaRPr lang="lv-LV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484784"/>
            <a:ext cx="8249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Latvijas ekonomiski aktīvo iedzīvotāju viedoklis par būtiskākajām ar skolas vecuma bērniem saistītajām problēmām</a:t>
            </a:r>
            <a:endParaRPr lang="lv-LV" sz="1200" b="1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6309320"/>
            <a:ext cx="696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TNS, 2013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403648" y="2169304"/>
            <a:ext cx="5688624" cy="3996000"/>
            <a:chOff x="1187296" y="2196000"/>
            <a:chExt cx="5688624" cy="3996000"/>
          </a:xfrm>
        </p:grpSpPr>
        <p:sp>
          <p:nvSpPr>
            <p:cNvPr id="7" name="Rectangle 6"/>
            <p:cNvSpPr/>
            <p:nvPr/>
          </p:nvSpPr>
          <p:spPr>
            <a:xfrm rot="5400000">
              <a:off x="1853968" y="3762000"/>
              <a:ext cx="3996000" cy="864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grpSp>
          <p:nvGrpSpPr>
            <p:cNvPr id="8" name="Group 18"/>
            <p:cNvGrpSpPr/>
            <p:nvPr/>
          </p:nvGrpSpPr>
          <p:grpSpPr>
            <a:xfrm rot="5400000">
              <a:off x="2897860" y="782660"/>
              <a:ext cx="828000" cy="3960440"/>
              <a:chOff x="1763688" y="1196752"/>
              <a:chExt cx="1800200" cy="3960440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1763688" y="1196752"/>
                <a:ext cx="1800200" cy="22322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1763688" y="2636912"/>
                <a:ext cx="1800200" cy="2520280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 rot="5400000">
              <a:off x="5093920" y="1250896"/>
              <a:ext cx="540000" cy="3024000"/>
            </a:xfrm>
            <a:prstGeom prst="rect">
              <a:avLst/>
            </a:prstGeom>
            <a:solidFill>
              <a:srgbClr val="F79420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97258" y="2348880"/>
              <a:ext cx="1854662" cy="82800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r"/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DAŽĀDAS ATKARĪBAS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34" name="Group 18"/>
            <p:cNvGrpSpPr/>
            <p:nvPr/>
          </p:nvGrpSpPr>
          <p:grpSpPr>
            <a:xfrm rot="5400000">
              <a:off x="2897860" y="1727763"/>
              <a:ext cx="828000" cy="3960440"/>
              <a:chOff x="1763688" y="1196753"/>
              <a:chExt cx="1800203" cy="3960440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1763689" y="1196753"/>
                <a:ext cx="1800202" cy="22322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1763688" y="2636913"/>
                <a:ext cx="1800201" cy="2520280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</p:grpSp>
        <p:sp>
          <p:nvSpPr>
            <p:cNvPr id="37" name="Rectangle 36"/>
            <p:cNvSpPr/>
            <p:nvPr/>
          </p:nvSpPr>
          <p:spPr>
            <a:xfrm rot="5400000">
              <a:off x="5058248" y="2232000"/>
              <a:ext cx="540000" cy="2952000"/>
            </a:xfrm>
            <a:prstGeom prst="rect">
              <a:avLst/>
            </a:prstGeom>
            <a:solidFill>
              <a:srgbClr val="EF434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87624" y="3284984"/>
              <a:ext cx="2646750" cy="82800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r"/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NEPIETIEKAMA SAŅEMTĀS IZGLĪTĪBAS KVALITĀTE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44" name="Group 18"/>
            <p:cNvGrpSpPr/>
            <p:nvPr/>
          </p:nvGrpSpPr>
          <p:grpSpPr>
            <a:xfrm rot="5400000">
              <a:off x="2897860" y="2690964"/>
              <a:ext cx="828000" cy="3960440"/>
              <a:chOff x="1763688" y="1196752"/>
              <a:chExt cx="1800200" cy="3960440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1763688" y="1196752"/>
                <a:ext cx="1800200" cy="22322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1763688" y="2636912"/>
                <a:ext cx="1800200" cy="2520280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</p:grpSp>
        <p:sp>
          <p:nvSpPr>
            <p:cNvPr id="47" name="Rectangle 46"/>
            <p:cNvSpPr/>
            <p:nvPr/>
          </p:nvSpPr>
          <p:spPr>
            <a:xfrm rot="5400000">
              <a:off x="4661920" y="3591200"/>
              <a:ext cx="540000" cy="2160000"/>
            </a:xfrm>
            <a:prstGeom prst="rect">
              <a:avLst/>
            </a:prstGeom>
            <a:solidFill>
              <a:srgbClr val="865AA6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187624" y="4431239"/>
              <a:ext cx="2646750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r"/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NEFORMĀLĀS IZGLĪTĪBAS, PULCIŅU NEPIEEJAMĪBA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49" name="Group 18"/>
            <p:cNvGrpSpPr/>
            <p:nvPr/>
          </p:nvGrpSpPr>
          <p:grpSpPr>
            <a:xfrm rot="5400000">
              <a:off x="2897696" y="3627232"/>
              <a:ext cx="828000" cy="3960112"/>
              <a:chOff x="1763688" y="1196752"/>
              <a:chExt cx="1800200" cy="3960112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1763688" y="1196752"/>
                <a:ext cx="1800200" cy="22322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763688" y="2636912"/>
                <a:ext cx="1800200" cy="2519952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</p:grpSp>
        <p:sp>
          <p:nvSpPr>
            <p:cNvPr id="52" name="Rectangle 51"/>
            <p:cNvSpPr/>
            <p:nvPr/>
          </p:nvSpPr>
          <p:spPr>
            <a:xfrm rot="5400000">
              <a:off x="4445920" y="4743304"/>
              <a:ext cx="540000" cy="1728000"/>
            </a:xfrm>
            <a:prstGeom prst="rect">
              <a:avLst/>
            </a:prstGeom>
            <a:solidFill>
              <a:srgbClr val="FCDA3F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187296" y="5184072"/>
              <a:ext cx="2646750" cy="82800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r"/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PĀRĀK LIELA MĀCĪBU SLODZE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20072" y="2592000"/>
            <a:ext cx="185466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42%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48064" y="3528000"/>
            <a:ext cx="185466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41%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55976" y="4509120"/>
            <a:ext cx="185466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30%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23928" y="5445224"/>
            <a:ext cx="185466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24%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IZAICINĀJUMS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0" y="1556792"/>
            <a:ext cx="9144000" cy="4104456"/>
            <a:chOff x="0" y="1196752"/>
            <a:chExt cx="9144000" cy="4104456"/>
          </a:xfrm>
        </p:grpSpPr>
        <p:sp>
          <p:nvSpPr>
            <p:cNvPr id="26" name="Rectangle 25"/>
            <p:cNvSpPr/>
            <p:nvPr/>
          </p:nvSpPr>
          <p:spPr>
            <a:xfrm>
              <a:off x="0" y="4077072"/>
              <a:ext cx="9144000" cy="36004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4941168"/>
              <a:ext cx="9144000" cy="36004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95736" y="4129335"/>
              <a:ext cx="47195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LIETOJUŠI pēdējo 30 dienu laikā vismaz VIENU reizi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95736" y="5013176"/>
              <a:ext cx="47163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LIETOJUŠI pēdējo 30 dienu laikā vismaz TRĪS reizes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3212976"/>
              <a:ext cx="9144000" cy="36004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1781632"/>
              <a:ext cx="9144000" cy="86409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44715" y="3240000"/>
              <a:ext cx="11095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lv-LV" sz="1200" b="1" dirty="0" smtClean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LIETOJUŠI</a:t>
              </a:r>
              <a:endParaRPr lang="lv-LV" sz="12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5940152" y="2925040"/>
              <a:ext cx="864096" cy="864000"/>
              <a:chOff x="6948264" y="2925040"/>
              <a:chExt cx="864096" cy="864000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6948264" y="2925040"/>
                <a:ext cx="864096" cy="864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030819" y="3068960"/>
                <a:ext cx="696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95.2</a:t>
                </a:r>
              </a:p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%</a:t>
                </a:r>
                <a:endParaRPr lang="lv-LV" sz="1600" b="1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2195736" y="2924944"/>
              <a:ext cx="864096" cy="864000"/>
              <a:chOff x="6948264" y="2924944"/>
              <a:chExt cx="864096" cy="864000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6948264" y="2924944"/>
                <a:ext cx="864096" cy="864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030819" y="3068960"/>
                <a:ext cx="696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96.8</a:t>
                </a:r>
              </a:p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%</a:t>
                </a:r>
                <a:endParaRPr lang="lv-LV" sz="1600" b="1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683568" y="3492000"/>
              <a:ext cx="900000" cy="900000"/>
              <a:chOff x="6948264" y="3068960"/>
              <a:chExt cx="900000" cy="900000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6948264" y="3068960"/>
                <a:ext cx="900000" cy="900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F43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030820" y="3221984"/>
                <a:ext cx="696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67.1</a:t>
                </a:r>
              </a:p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%</a:t>
                </a:r>
                <a:endParaRPr lang="lv-LV" sz="1600" b="1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7524328" y="3492000"/>
              <a:ext cx="900000" cy="900000"/>
              <a:chOff x="6948264" y="2996952"/>
              <a:chExt cx="900000" cy="900000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6948264" y="2996952"/>
                <a:ext cx="900000" cy="900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EF43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030820" y="3149976"/>
                <a:ext cx="696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63.1</a:t>
                </a:r>
              </a:p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%</a:t>
                </a:r>
                <a:endParaRPr lang="lv-LV" sz="1600" b="1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6948264" y="4320000"/>
              <a:ext cx="864096" cy="864000"/>
              <a:chOff x="6948264" y="3068960"/>
              <a:chExt cx="864096" cy="8640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6948264" y="3068960"/>
                <a:ext cx="864096" cy="864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F794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7030819" y="3240000"/>
                <a:ext cx="696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35.5</a:t>
                </a:r>
              </a:p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%</a:t>
                </a:r>
                <a:endParaRPr lang="lv-LV" sz="1600" b="1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1331640" y="4320000"/>
              <a:ext cx="864096" cy="864000"/>
              <a:chOff x="6948264" y="3068960"/>
              <a:chExt cx="864096" cy="864000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6948264" y="3068960"/>
                <a:ext cx="864096" cy="864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F794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7030819" y="3249369"/>
                <a:ext cx="696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32.2</a:t>
                </a:r>
              </a:p>
              <a:p>
                <a:pPr algn="ctr"/>
                <a:r>
                  <a:rPr lang="lv-LV" sz="1600" b="1" dirty="0" smtClean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%</a:t>
                </a:r>
                <a:endParaRPr lang="lv-LV" sz="1600" b="1" dirty="0"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99592" y="1196752"/>
              <a:ext cx="1800200" cy="1800200"/>
              <a:chOff x="1763688" y="1196752"/>
              <a:chExt cx="1800200" cy="18002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763688" y="1196752"/>
                <a:ext cx="1800200" cy="1800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pic>
            <p:nvPicPr>
              <p:cNvPr id="4" name="Picture 3" descr="sieviete.pn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195736" y="1232752"/>
                <a:ext cx="853262" cy="1404000"/>
              </a:xfrm>
              <a:prstGeom prst="rect">
                <a:avLst/>
              </a:prstGeom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1763688" y="2636912"/>
                <a:ext cx="1800200" cy="360040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952207" y="2700000"/>
                <a:ext cx="13452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15 – 16 GADI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372200" y="1196752"/>
              <a:ext cx="1800200" cy="1800200"/>
              <a:chOff x="5508104" y="1196752"/>
              <a:chExt cx="1800200" cy="18002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5508104" y="1196752"/>
                <a:ext cx="1800200" cy="1800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pic>
            <p:nvPicPr>
              <p:cNvPr id="5" name="Picture 4" descr="virietis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950986" y="1232752"/>
                <a:ext cx="853262" cy="1404000"/>
              </a:xfrm>
              <a:prstGeom prst="rect">
                <a:avLst/>
              </a:prstGeom>
            </p:spPr>
          </p:pic>
          <p:sp>
            <p:nvSpPr>
              <p:cNvPr id="15" name="Rectangle 14"/>
              <p:cNvSpPr/>
              <p:nvPr/>
            </p:nvSpPr>
            <p:spPr>
              <a:xfrm>
                <a:off x="5508104" y="2636912"/>
                <a:ext cx="1800200" cy="360040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696623" y="2700000"/>
                <a:ext cx="13452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15 – 16 GADI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7812360" y="6309320"/>
            <a:ext cx="11998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ESPAD, 2011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0" y="5373216"/>
            <a:ext cx="9144000" cy="4320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IZAICINĀJUMS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0" y="3212976"/>
            <a:ext cx="9144000" cy="2232248"/>
            <a:chOff x="0" y="1556792"/>
            <a:chExt cx="9144000" cy="2232248"/>
          </a:xfrm>
        </p:grpSpPr>
        <p:sp>
          <p:nvSpPr>
            <p:cNvPr id="12" name="Rectangle 11"/>
            <p:cNvSpPr/>
            <p:nvPr/>
          </p:nvSpPr>
          <p:spPr>
            <a:xfrm>
              <a:off x="0" y="2141672"/>
              <a:ext cx="9144000" cy="86409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v-LV"/>
            </a:p>
          </p:txBody>
        </p:sp>
        <p:grpSp>
          <p:nvGrpSpPr>
            <p:cNvPr id="22" name="Group 18"/>
            <p:cNvGrpSpPr/>
            <p:nvPr/>
          </p:nvGrpSpPr>
          <p:grpSpPr>
            <a:xfrm>
              <a:off x="611560" y="1556792"/>
              <a:ext cx="1440000" cy="2232248"/>
              <a:chOff x="1763688" y="1196752"/>
              <a:chExt cx="1800200" cy="2232248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763688" y="1196752"/>
                <a:ext cx="1800200" cy="22322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763688" y="2636912"/>
                <a:ext cx="1800200" cy="792088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257579" y="2879960"/>
                <a:ext cx="7344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SIDRS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25" name="Group 17"/>
            <p:cNvGrpSpPr/>
            <p:nvPr/>
          </p:nvGrpSpPr>
          <p:grpSpPr>
            <a:xfrm>
              <a:off x="2267904" y="1556792"/>
              <a:ext cx="1440000" cy="2232248"/>
              <a:chOff x="5508104" y="1196752"/>
              <a:chExt cx="1800200" cy="2232248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5508104" y="1196752"/>
                <a:ext cx="1800200" cy="223224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508104" y="2636912"/>
                <a:ext cx="1800200" cy="792088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050887" y="2879960"/>
                <a:ext cx="6367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ALUS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3800840" y="1916832"/>
              <a:ext cx="1563248" cy="1872208"/>
              <a:chOff x="4191184" y="1916832"/>
              <a:chExt cx="1563248" cy="1872208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4283968" y="1916832"/>
                <a:ext cx="1440000" cy="1800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4283968" y="2996952"/>
                <a:ext cx="1440000" cy="792088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191184" y="3060040"/>
                <a:ext cx="156324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GATAVIE </a:t>
                </a:r>
              </a:p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ALKOHOLISKIE </a:t>
                </a:r>
              </a:p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KOKTEIĻI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5508104" y="1556792"/>
              <a:ext cx="1440000" cy="2232248"/>
              <a:chOff x="5796136" y="1556792"/>
              <a:chExt cx="1440000" cy="2232248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5796136" y="1556792"/>
                <a:ext cx="1440000" cy="21602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5796136" y="2996952"/>
                <a:ext cx="1440000" cy="792088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173032" y="3240000"/>
                <a:ext cx="6238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VĪNS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7097953" y="1556792"/>
              <a:ext cx="1510350" cy="2232248"/>
              <a:chOff x="7385985" y="1556792"/>
              <a:chExt cx="1510350" cy="2232248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7452320" y="1556792"/>
                <a:ext cx="1440000" cy="21602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7452320" y="2996952"/>
                <a:ext cx="1440000" cy="792088"/>
              </a:xfrm>
              <a:prstGeom prst="rect">
                <a:avLst/>
              </a:prstGeom>
              <a:solidFill>
                <a:srgbClr val="7BAC41"/>
              </a:solidFill>
              <a:ln>
                <a:solidFill>
                  <a:srgbClr val="7BAC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lv-LV"/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7385985" y="3060040"/>
                <a:ext cx="151035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STIPRIE</a:t>
                </a:r>
              </a:p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ALKOHOLISKIE</a:t>
                </a:r>
              </a:p>
              <a:p>
                <a:pPr algn="ctr"/>
                <a:r>
                  <a:rPr lang="lv-LV" sz="1200" b="1" dirty="0" smtClean="0">
                    <a:solidFill>
                      <a:schemeClr val="bg1"/>
                    </a:solidFill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DZĒRIENI</a:t>
                </a:r>
                <a:endParaRPr lang="lv-LV" sz="1200" b="1" dirty="0">
                  <a:solidFill>
                    <a:schemeClr val="bg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2195736" y="5517232"/>
            <a:ext cx="3483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LIETOJUŠI pēdējo 30 dienu laikā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936000" y="2457136"/>
            <a:ext cx="792088" cy="2196000"/>
          </a:xfrm>
          <a:prstGeom prst="rect">
            <a:avLst/>
          </a:prstGeom>
          <a:solidFill>
            <a:srgbClr val="F7942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Rectangle 64"/>
          <p:cNvSpPr/>
          <p:nvPr/>
        </p:nvSpPr>
        <p:spPr>
          <a:xfrm>
            <a:off x="2592000" y="1521136"/>
            <a:ext cx="792088" cy="3132000"/>
          </a:xfrm>
          <a:prstGeom prst="rect">
            <a:avLst/>
          </a:prstGeom>
          <a:solidFill>
            <a:srgbClr val="EF434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6" name="Rectangle 65"/>
          <p:cNvSpPr/>
          <p:nvPr/>
        </p:nvSpPr>
        <p:spPr>
          <a:xfrm>
            <a:off x="4211960" y="3140968"/>
            <a:ext cx="792088" cy="1512168"/>
          </a:xfrm>
          <a:prstGeom prst="rect">
            <a:avLst/>
          </a:prstGeom>
          <a:solidFill>
            <a:srgbClr val="FCDA3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7" name="Rectangle 66"/>
          <p:cNvSpPr/>
          <p:nvPr/>
        </p:nvSpPr>
        <p:spPr>
          <a:xfrm>
            <a:off x="5832000" y="2780928"/>
            <a:ext cx="792088" cy="1872104"/>
          </a:xfrm>
          <a:prstGeom prst="rect">
            <a:avLst/>
          </a:prstGeom>
          <a:solidFill>
            <a:srgbClr val="865AA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8" name="Rectangle 67"/>
          <p:cNvSpPr/>
          <p:nvPr/>
        </p:nvSpPr>
        <p:spPr>
          <a:xfrm>
            <a:off x="7488000" y="2276872"/>
            <a:ext cx="792088" cy="23760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9" name="TextBox 68"/>
          <p:cNvSpPr txBox="1"/>
          <p:nvPr/>
        </p:nvSpPr>
        <p:spPr>
          <a:xfrm>
            <a:off x="950761" y="2082334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v-LV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38%</a:t>
            </a:r>
            <a:endParaRPr lang="lv-LV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27784" y="1146230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v-LV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54%</a:t>
            </a:r>
            <a:endParaRPr lang="lv-LV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66346" y="2780928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v-LV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26%</a:t>
            </a:r>
            <a:endParaRPr lang="lv-LV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868144" y="2492896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v-LV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32%</a:t>
            </a:r>
            <a:endParaRPr lang="lv-LV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06706" y="1916832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v-LV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42%</a:t>
            </a:r>
            <a:endParaRPr lang="lv-LV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812360" y="6309320"/>
            <a:ext cx="11998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ESPAD, 2011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IZAICINĀJUMS</a:t>
            </a:r>
            <a:endParaRPr lang="lv-LV" dirty="0"/>
          </a:p>
        </p:txBody>
      </p:sp>
      <p:pic>
        <p:nvPicPr>
          <p:cNvPr id="1026" name="Picture 2" descr="http://www.builttosell.com/wp-content/uploads/2011/09/brai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688632" cy="5000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IZAICINĀJUMS</a:t>
            </a:r>
            <a:endParaRPr lang="lv-LV" dirty="0"/>
          </a:p>
        </p:txBody>
      </p:sp>
      <p:pic>
        <p:nvPicPr>
          <p:cNvPr id="1026" name="Picture 2" descr="http://www.builttosell.com/wp-content/uploads/2011/09/brai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688632" cy="50009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23928" y="2886035"/>
            <a:ext cx="1258678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lv-LV" sz="4800" b="1" dirty="0" smtClean="0">
                <a:solidFill>
                  <a:srgbClr val="EF4341"/>
                </a:solidFill>
              </a:rPr>
              <a:t>14%</a:t>
            </a:r>
            <a:endParaRPr lang="lv-LV" sz="4800" b="1" dirty="0">
              <a:solidFill>
                <a:srgbClr val="EF434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0" y="2924944"/>
            <a:ext cx="9144000" cy="864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IZAICINĀJUMS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907704" y="3212976"/>
            <a:ext cx="24593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TRŪKST MATERIĀLU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16016" y="6309320"/>
            <a:ext cx="43862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Pētījums skolas darbinieku vidū (aprīlis - maijs, 2013)</a:t>
            </a:r>
            <a:endParaRPr lang="lv-LV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9" name="Picture 38" descr="zalz_kvadra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2129393"/>
            <a:ext cx="2451735" cy="245173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648000" y="3933056"/>
            <a:ext cx="53896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LIELĀKĀ DAĻA JAUNIEŠU KLASĒ PAMĒĢINĀJUŠI ALKOHOLU</a:t>
            </a:r>
            <a:endParaRPr lang="lv-LV" sz="1200" b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0000" y="4365104"/>
            <a:ext cx="5306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KLASES EKSKURSIJĀ IZVĒLĀS NO AUTOBUSA PLKST. 11:00</a:t>
            </a:r>
            <a:endParaRPr lang="lv-LV" sz="1200" b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1720" y="2060848"/>
            <a:ext cx="2637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DAŽI ATSEVIŠĶI INCIDENTI</a:t>
            </a:r>
            <a:endParaRPr lang="lv-LV" sz="1200" b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08000" y="4797152"/>
            <a:ext cx="4682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VECĀKI NEPIEVĒRŠ UZMANĪBU BĒRNA PROBLĒMĀM</a:t>
            </a:r>
            <a:endParaRPr lang="lv-LV" sz="1200" b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44552" y="2492896"/>
            <a:ext cx="38475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MŪSU SKOLĀ ŠĪ NAV AKTUĀLA PROBLĒMA</a:t>
            </a:r>
            <a:endParaRPr lang="lv-LV" sz="1200" b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16200000">
            <a:off x="4625832" y="3375168"/>
            <a:ext cx="576064" cy="3132000"/>
          </a:xfrm>
          <a:prstGeom prst="rect">
            <a:avLst/>
          </a:prstGeom>
          <a:solidFill>
            <a:srgbClr val="EF434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RISINĀJUMS: RUNĀJOT PAR ALKOHOLU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14202" y="2780928"/>
            <a:ext cx="5766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IZGLĪTOJOŠU MATERIĀLU KOPUMS  NO 6. LĪDZ 12. KLASEI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24544" y="3573016"/>
            <a:ext cx="5868144" cy="609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>
              <a:lnSpc>
                <a:spcPct val="150000"/>
              </a:lnSpc>
            </a:pPr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MĒRĶIS: VEICINĀT PREVENTĪVOS PASĀKUMUS ALKOHOLA JOMĀ DAŽĀDĀS VECUMA GRUPĀS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3848" y="4808185"/>
            <a:ext cx="3026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2013./2014. MĀCĪBU GADS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" name="Picture 15" descr="image_2.jpeg"/>
          <p:cNvPicPr>
            <a:picLocks noChangeAspect="1"/>
          </p:cNvPicPr>
          <p:nvPr/>
        </p:nvPicPr>
        <p:blipFill>
          <a:blip r:embed="rId2" cstate="print"/>
          <a:srcRect t="6144" b="-301"/>
          <a:stretch>
            <a:fillRect/>
          </a:stretch>
        </p:blipFill>
        <p:spPr>
          <a:xfrm>
            <a:off x="0" y="-27384"/>
            <a:ext cx="9143999" cy="688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mage_2.jpe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6144" b="-301"/>
          <a:stretch>
            <a:fillRect/>
          </a:stretch>
        </p:blipFill>
        <p:spPr>
          <a:xfrm>
            <a:off x="0" y="0"/>
            <a:ext cx="9143999" cy="688538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3429000"/>
            <a:ext cx="9144000" cy="936104"/>
          </a:xfrm>
          <a:prstGeom prst="rect">
            <a:avLst/>
          </a:prstGeom>
          <a:solidFill>
            <a:srgbClr val="F79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RISINĀJUMS: RUNĀJOT PAR ALKOHOLU</a:t>
            </a:r>
            <a:endParaRPr lang="lv-LV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492896"/>
            <a:ext cx="9144000" cy="8640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" name="TextBox 5"/>
          <p:cNvSpPr txBox="1"/>
          <p:nvPr/>
        </p:nvSpPr>
        <p:spPr>
          <a:xfrm>
            <a:off x="-5682" y="2780928"/>
            <a:ext cx="914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IZGLĪTOJOŠU MATERIĀLU KOPUMS  NO 6. LĪDZ 12. KLASEI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6512" y="3717032"/>
            <a:ext cx="9180512" cy="332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lv-LV" sz="1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MĒRĶIS: VEICINĀT PREVENTĪVOS PASĀKUMUS ALKOHOLA JOMĀ DAŽĀDĀS VECUMA GRUPĀS</a:t>
            </a:r>
            <a:endParaRPr lang="lv-LV" sz="1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" name="Picture 17" descr="linija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656832"/>
            <a:ext cx="9144000" cy="20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417</Words>
  <Application>Microsoft Office PowerPoint</Application>
  <PresentationFormat>On-screen Show (4:3)</PresentationFormat>
  <Paragraphs>99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IZAICINĀJUMS</vt:lpstr>
      <vt:lpstr>IZAICINĀJUMS</vt:lpstr>
      <vt:lpstr>IZAICINĀJUMS</vt:lpstr>
      <vt:lpstr>IZAICINĀJUMS</vt:lpstr>
      <vt:lpstr>IZAICINĀJUMS</vt:lpstr>
      <vt:lpstr>IZAICINĀJUMS</vt:lpstr>
      <vt:lpstr>RISINĀJUMS: RUNĀJOT PAR ALKOHOLU</vt:lpstr>
      <vt:lpstr>RISINĀJUMS: RUNĀJOT PAR ALKOHOLU</vt:lpstr>
      <vt:lpstr>RISINĀJUMS: RUNĀJOT PAR ALKOHOLU</vt:lpstr>
      <vt:lpstr>PILOTPROJEKTS</vt:lpstr>
      <vt:lpstr>PILOTPROJEKTS</vt:lpstr>
      <vt:lpstr>SEMINĀRI</vt:lpstr>
      <vt:lpstr>Slide 14</vt:lpstr>
    </vt:vector>
  </TitlesOfParts>
  <Company>firma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KristianaP</dc:creator>
  <cp:lastModifiedBy>KristianaP</cp:lastModifiedBy>
  <cp:revision>64</cp:revision>
  <dcterms:created xsi:type="dcterms:W3CDTF">2013-06-04T14:43:02Z</dcterms:created>
  <dcterms:modified xsi:type="dcterms:W3CDTF">2013-09-19T06:57:05Z</dcterms:modified>
</cp:coreProperties>
</file>