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  <p:sldMasterId id="2147483720" r:id="rId2"/>
  </p:sldMasterIdLst>
  <p:notesMasterIdLst>
    <p:notesMasterId r:id="rId11"/>
  </p:notesMasterIdLst>
  <p:handoutMasterIdLst>
    <p:handoutMasterId r:id="rId12"/>
  </p:handoutMasterIdLst>
  <p:sldIdLst>
    <p:sldId id="346" r:id="rId3"/>
    <p:sldId id="288" r:id="rId4"/>
    <p:sldId id="338" r:id="rId5"/>
    <p:sldId id="345" r:id="rId6"/>
    <p:sldId id="339" r:id="rId7"/>
    <p:sldId id="356" r:id="rId8"/>
    <p:sldId id="358" r:id="rId9"/>
    <p:sldId id="324" r:id="rId10"/>
  </p:sldIdLst>
  <p:sldSz cx="9144000" cy="6858000" type="screen4x3"/>
  <p:notesSz cx="6735763" cy="986948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D1FECE"/>
    <a:srgbClr val="B4EDAB"/>
    <a:srgbClr val="339933"/>
    <a:srgbClr val="99FF99"/>
    <a:srgbClr val="CCFF99"/>
    <a:srgbClr val="CCFFCC"/>
    <a:srgbClr val="CCFF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205" autoAdjust="0"/>
  </p:normalViewPr>
  <p:slideViewPr>
    <p:cSldViewPr>
      <p:cViewPr>
        <p:scale>
          <a:sx n="114" d="100"/>
          <a:sy n="114" d="100"/>
        </p:scale>
        <p:origin x="-1560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5EDBB82-834E-4878-9CB0-B451591ED1C7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lv-LV"/>
        </a:p>
      </dgm:t>
    </dgm:pt>
    <dgm:pt modelId="{F02C3BAE-52A5-4A1D-B5FB-9D8420D8FDDA}">
      <dgm:prSet phldrT="[Text]" custT="1"/>
      <dgm:spPr>
        <a:noFill/>
      </dgm:spPr>
      <dgm:t>
        <a:bodyPr/>
        <a:lstStyle/>
        <a:p>
          <a:r>
            <a:rPr lang="lv-LV" sz="2400" b="1" dirty="0" smtClean="0">
              <a:solidFill>
                <a:schemeClr val="tx1"/>
              </a:solidFill>
              <a:latin typeface="Calibri" pitchFamily="34" charset="0"/>
            </a:rPr>
            <a:t>2 komponentes</a:t>
          </a:r>
          <a:endParaRPr lang="lv-LV" sz="2400" b="1" dirty="0">
            <a:solidFill>
              <a:schemeClr val="tx1"/>
            </a:solidFill>
            <a:latin typeface="Calibri" pitchFamily="34" charset="0"/>
          </a:endParaRPr>
        </a:p>
      </dgm:t>
    </dgm:pt>
    <dgm:pt modelId="{BF44C19F-B78F-4AB7-A7A8-96D359508A37}" type="parTrans" cxnId="{6CB0E3D5-58ED-4B91-B0C1-A1282B7CCE93}">
      <dgm:prSet/>
      <dgm:spPr/>
      <dgm:t>
        <a:bodyPr/>
        <a:lstStyle/>
        <a:p>
          <a:endParaRPr lang="lv-LV"/>
        </a:p>
      </dgm:t>
    </dgm:pt>
    <dgm:pt modelId="{70349528-6B96-4F65-9736-5CB1A6785349}" type="sibTrans" cxnId="{6CB0E3D5-58ED-4B91-B0C1-A1282B7CCE93}">
      <dgm:prSet/>
      <dgm:spPr/>
      <dgm:t>
        <a:bodyPr/>
        <a:lstStyle/>
        <a:p>
          <a:endParaRPr lang="lv-LV"/>
        </a:p>
      </dgm:t>
    </dgm:pt>
    <dgm:pt modelId="{C909CFC8-66CB-40F0-B590-58C3800630DF}">
      <dgm:prSet phldrT="[Text]" custT="1"/>
      <dgm:spPr>
        <a:solidFill>
          <a:srgbClr val="D1FECE">
            <a:alpha val="92157"/>
          </a:srgbClr>
        </a:solidFill>
      </dgm:spPr>
      <dgm:t>
        <a:bodyPr/>
        <a:lstStyle/>
        <a:p>
          <a:r>
            <a:rPr lang="lv-LV" sz="2400" b="1" dirty="0" err="1" smtClean="0">
              <a:solidFill>
                <a:schemeClr val="tx1"/>
              </a:solidFill>
              <a:latin typeface="Calibri" pitchFamily="34" charset="0"/>
              <a:cs typeface="Times New Roman" pitchFamily="18" charset="0"/>
            </a:rPr>
            <a:t>Multifunkcionāli</a:t>
          </a:r>
          <a:r>
            <a:rPr lang="lv-LV" sz="2400" b="1" dirty="0" smtClean="0">
              <a:solidFill>
                <a:schemeClr val="tx1"/>
              </a:solidFill>
              <a:latin typeface="Calibri" pitchFamily="34" charset="0"/>
              <a:cs typeface="Times New Roman" pitchFamily="18" charset="0"/>
            </a:rPr>
            <a:t> jauniešu iniciatīvu centri</a:t>
          </a:r>
          <a:endParaRPr lang="lv-LV" sz="2400" b="1" dirty="0">
            <a:latin typeface="Calibri" pitchFamily="34" charset="0"/>
          </a:endParaRPr>
        </a:p>
      </dgm:t>
    </dgm:pt>
    <dgm:pt modelId="{CD2AC902-C9FC-4E7B-A65E-053BE785B676}" type="parTrans" cxnId="{EFBAE8DA-58FB-4043-A0E3-7A4B555C44B3}">
      <dgm:prSet/>
      <dgm:spPr/>
      <dgm:t>
        <a:bodyPr/>
        <a:lstStyle/>
        <a:p>
          <a:endParaRPr lang="lv-LV"/>
        </a:p>
      </dgm:t>
    </dgm:pt>
    <dgm:pt modelId="{75CDE746-FCCE-4E3B-BAD4-E45A5B1EFD32}" type="sibTrans" cxnId="{EFBAE8DA-58FB-4043-A0E3-7A4B555C44B3}">
      <dgm:prSet/>
      <dgm:spPr/>
      <dgm:t>
        <a:bodyPr/>
        <a:lstStyle/>
        <a:p>
          <a:endParaRPr lang="lv-LV"/>
        </a:p>
      </dgm:t>
    </dgm:pt>
    <dgm:pt modelId="{1E029814-14BF-4627-AA4D-2675A8955EBC}">
      <dgm:prSet phldrT="[Text]" custT="1"/>
      <dgm:spPr>
        <a:solidFill>
          <a:srgbClr val="D1FECE"/>
        </a:solidFill>
      </dgm:spPr>
      <dgm:t>
        <a:bodyPr/>
        <a:lstStyle/>
        <a:p>
          <a:r>
            <a:rPr lang="lv-LV" sz="2400" b="1" dirty="0" smtClean="0">
              <a:solidFill>
                <a:schemeClr val="tx1"/>
              </a:solidFill>
              <a:latin typeface="Calibri" pitchFamily="34" charset="0"/>
              <a:cs typeface="Times New Roman" pitchFamily="18" charset="0"/>
            </a:rPr>
            <a:t>Apmācības un pasākumi jauniešiem un jaunatnes darbiniekiem</a:t>
          </a:r>
          <a:endParaRPr lang="lv-LV" sz="2400" b="1" dirty="0">
            <a:latin typeface="Calibri" pitchFamily="34" charset="0"/>
          </a:endParaRPr>
        </a:p>
      </dgm:t>
    </dgm:pt>
    <dgm:pt modelId="{744C80CB-831F-439B-9695-A0F7B9DC3587}" type="parTrans" cxnId="{D8B204C1-F5F8-4BB3-ADC3-73137D7F7067}">
      <dgm:prSet/>
      <dgm:spPr/>
      <dgm:t>
        <a:bodyPr/>
        <a:lstStyle/>
        <a:p>
          <a:endParaRPr lang="lv-LV"/>
        </a:p>
      </dgm:t>
    </dgm:pt>
    <dgm:pt modelId="{33332740-4713-44BC-82ED-778E3A048AFE}" type="sibTrans" cxnId="{D8B204C1-F5F8-4BB3-ADC3-73137D7F7067}">
      <dgm:prSet/>
      <dgm:spPr/>
      <dgm:t>
        <a:bodyPr/>
        <a:lstStyle/>
        <a:p>
          <a:endParaRPr lang="lv-LV"/>
        </a:p>
      </dgm:t>
    </dgm:pt>
    <dgm:pt modelId="{3B60016C-9C7E-490C-95A6-9C47C93FDADE}" type="pres">
      <dgm:prSet presAssocID="{35EDBB82-834E-4878-9CB0-B451591ED1C7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lv-LV"/>
        </a:p>
      </dgm:t>
    </dgm:pt>
    <dgm:pt modelId="{8CA1F41D-21CB-4739-9CC4-27589BEBC7F4}" type="pres">
      <dgm:prSet presAssocID="{F02C3BAE-52A5-4A1D-B5FB-9D8420D8FDDA}" presName="hierRoot1" presStyleCnt="0">
        <dgm:presLayoutVars>
          <dgm:hierBranch val="init"/>
        </dgm:presLayoutVars>
      </dgm:prSet>
      <dgm:spPr/>
    </dgm:pt>
    <dgm:pt modelId="{49D0E4A0-6A9A-40CD-A1F1-EEBEE8E9B49C}" type="pres">
      <dgm:prSet presAssocID="{F02C3BAE-52A5-4A1D-B5FB-9D8420D8FDDA}" presName="rootComposite1" presStyleCnt="0"/>
      <dgm:spPr/>
    </dgm:pt>
    <dgm:pt modelId="{75B77408-D2ED-4BDF-9418-FBF86909E1A4}" type="pres">
      <dgm:prSet presAssocID="{F02C3BAE-52A5-4A1D-B5FB-9D8420D8FDDA}" presName="rootText1" presStyleLbl="node0" presStyleIdx="0" presStyleCnt="1" custScaleY="33668" custLinFactNeighborX="3015" custLinFactNeighborY="2155">
        <dgm:presLayoutVars>
          <dgm:chPref val="3"/>
        </dgm:presLayoutVars>
      </dgm:prSet>
      <dgm:spPr/>
      <dgm:t>
        <a:bodyPr/>
        <a:lstStyle/>
        <a:p>
          <a:endParaRPr lang="lv-LV"/>
        </a:p>
      </dgm:t>
    </dgm:pt>
    <dgm:pt modelId="{007BD6D7-F339-47EF-84DC-243968AE483D}" type="pres">
      <dgm:prSet presAssocID="{F02C3BAE-52A5-4A1D-B5FB-9D8420D8FDDA}" presName="rootConnector1" presStyleLbl="node1" presStyleIdx="0" presStyleCnt="0"/>
      <dgm:spPr/>
      <dgm:t>
        <a:bodyPr/>
        <a:lstStyle/>
        <a:p>
          <a:endParaRPr lang="lv-LV"/>
        </a:p>
      </dgm:t>
    </dgm:pt>
    <dgm:pt modelId="{0B35FA1F-5366-44D3-8603-298015A37024}" type="pres">
      <dgm:prSet presAssocID="{F02C3BAE-52A5-4A1D-B5FB-9D8420D8FDDA}" presName="hierChild2" presStyleCnt="0"/>
      <dgm:spPr/>
    </dgm:pt>
    <dgm:pt modelId="{B90A6783-C31F-42C4-9588-856154566D65}" type="pres">
      <dgm:prSet presAssocID="{CD2AC902-C9FC-4E7B-A65E-053BE785B676}" presName="Name37" presStyleLbl="parChTrans1D2" presStyleIdx="0" presStyleCnt="2"/>
      <dgm:spPr/>
      <dgm:t>
        <a:bodyPr/>
        <a:lstStyle/>
        <a:p>
          <a:endParaRPr lang="lv-LV"/>
        </a:p>
      </dgm:t>
    </dgm:pt>
    <dgm:pt modelId="{6CFAB7CA-BA79-45DB-AE39-A3FE89730E0C}" type="pres">
      <dgm:prSet presAssocID="{C909CFC8-66CB-40F0-B590-58C3800630DF}" presName="hierRoot2" presStyleCnt="0">
        <dgm:presLayoutVars>
          <dgm:hierBranch val="init"/>
        </dgm:presLayoutVars>
      </dgm:prSet>
      <dgm:spPr/>
    </dgm:pt>
    <dgm:pt modelId="{085B2E36-632E-4778-BC37-0357C1DF84D1}" type="pres">
      <dgm:prSet presAssocID="{C909CFC8-66CB-40F0-B590-58C3800630DF}" presName="rootComposite" presStyleCnt="0"/>
      <dgm:spPr/>
    </dgm:pt>
    <dgm:pt modelId="{FA30C92B-5036-4D34-A35C-C8BB72F53F2A}" type="pres">
      <dgm:prSet presAssocID="{C909CFC8-66CB-40F0-B590-58C3800630DF}" presName="rootText" presStyleLbl="node2" presStyleIdx="0" presStyleCnt="2" custLinFactNeighborX="-53" custLinFactNeighborY="3875">
        <dgm:presLayoutVars>
          <dgm:chPref val="3"/>
        </dgm:presLayoutVars>
      </dgm:prSet>
      <dgm:spPr/>
      <dgm:t>
        <a:bodyPr/>
        <a:lstStyle/>
        <a:p>
          <a:endParaRPr lang="lv-LV"/>
        </a:p>
      </dgm:t>
    </dgm:pt>
    <dgm:pt modelId="{D62557FF-C1FB-466F-81C0-10BCBA5FC9F5}" type="pres">
      <dgm:prSet presAssocID="{C909CFC8-66CB-40F0-B590-58C3800630DF}" presName="rootConnector" presStyleLbl="node2" presStyleIdx="0" presStyleCnt="2"/>
      <dgm:spPr/>
      <dgm:t>
        <a:bodyPr/>
        <a:lstStyle/>
        <a:p>
          <a:endParaRPr lang="lv-LV"/>
        </a:p>
      </dgm:t>
    </dgm:pt>
    <dgm:pt modelId="{592628DE-ADFD-40F9-AE40-CB196BD5B05D}" type="pres">
      <dgm:prSet presAssocID="{C909CFC8-66CB-40F0-B590-58C3800630DF}" presName="hierChild4" presStyleCnt="0"/>
      <dgm:spPr/>
    </dgm:pt>
    <dgm:pt modelId="{818DC6A3-1AAF-4F77-AF00-E68C4FC9638B}" type="pres">
      <dgm:prSet presAssocID="{C909CFC8-66CB-40F0-B590-58C3800630DF}" presName="hierChild5" presStyleCnt="0"/>
      <dgm:spPr/>
    </dgm:pt>
    <dgm:pt modelId="{D756B8CB-1534-4420-9029-29025B130334}" type="pres">
      <dgm:prSet presAssocID="{744C80CB-831F-439B-9695-A0F7B9DC3587}" presName="Name37" presStyleLbl="parChTrans1D2" presStyleIdx="1" presStyleCnt="2"/>
      <dgm:spPr/>
      <dgm:t>
        <a:bodyPr/>
        <a:lstStyle/>
        <a:p>
          <a:endParaRPr lang="lv-LV"/>
        </a:p>
      </dgm:t>
    </dgm:pt>
    <dgm:pt modelId="{A6855A4D-34C4-44E9-AE30-555693B9F505}" type="pres">
      <dgm:prSet presAssocID="{1E029814-14BF-4627-AA4D-2675A8955EBC}" presName="hierRoot2" presStyleCnt="0">
        <dgm:presLayoutVars>
          <dgm:hierBranch val="init"/>
        </dgm:presLayoutVars>
      </dgm:prSet>
      <dgm:spPr/>
    </dgm:pt>
    <dgm:pt modelId="{441ADDD6-F2E3-44A3-8BB0-2211E2B866E0}" type="pres">
      <dgm:prSet presAssocID="{1E029814-14BF-4627-AA4D-2675A8955EBC}" presName="rootComposite" presStyleCnt="0"/>
      <dgm:spPr/>
    </dgm:pt>
    <dgm:pt modelId="{6B7B533D-0EE4-4AD4-8596-6F15051E9DBF}" type="pres">
      <dgm:prSet presAssocID="{1E029814-14BF-4627-AA4D-2675A8955EBC}" presName="rootText" presStyleLbl="node2" presStyleIdx="1" presStyleCnt="2" custLinFactNeighborX="555" custLinFactNeighborY="3875">
        <dgm:presLayoutVars>
          <dgm:chPref val="3"/>
        </dgm:presLayoutVars>
      </dgm:prSet>
      <dgm:spPr/>
      <dgm:t>
        <a:bodyPr/>
        <a:lstStyle/>
        <a:p>
          <a:endParaRPr lang="lv-LV"/>
        </a:p>
      </dgm:t>
    </dgm:pt>
    <dgm:pt modelId="{279F7ED8-E732-4AB4-A903-6DF232CB7D04}" type="pres">
      <dgm:prSet presAssocID="{1E029814-14BF-4627-AA4D-2675A8955EBC}" presName="rootConnector" presStyleLbl="node2" presStyleIdx="1" presStyleCnt="2"/>
      <dgm:spPr/>
      <dgm:t>
        <a:bodyPr/>
        <a:lstStyle/>
        <a:p>
          <a:endParaRPr lang="lv-LV"/>
        </a:p>
      </dgm:t>
    </dgm:pt>
    <dgm:pt modelId="{1960F135-2202-4F76-A059-02A35191A663}" type="pres">
      <dgm:prSet presAssocID="{1E029814-14BF-4627-AA4D-2675A8955EBC}" presName="hierChild4" presStyleCnt="0"/>
      <dgm:spPr/>
    </dgm:pt>
    <dgm:pt modelId="{038883C7-B779-4B67-8FB3-B0D3F068259F}" type="pres">
      <dgm:prSet presAssocID="{1E029814-14BF-4627-AA4D-2675A8955EBC}" presName="hierChild5" presStyleCnt="0"/>
      <dgm:spPr/>
    </dgm:pt>
    <dgm:pt modelId="{84BC6C41-6D04-49EE-9BA7-ABA068614803}" type="pres">
      <dgm:prSet presAssocID="{F02C3BAE-52A5-4A1D-B5FB-9D8420D8FDDA}" presName="hierChild3" presStyleCnt="0"/>
      <dgm:spPr/>
    </dgm:pt>
  </dgm:ptLst>
  <dgm:cxnLst>
    <dgm:cxn modelId="{12B1E897-C82B-46E7-B8A2-A9236E8688D4}" type="presOf" srcId="{F02C3BAE-52A5-4A1D-B5FB-9D8420D8FDDA}" destId="{007BD6D7-F339-47EF-84DC-243968AE483D}" srcOrd="1" destOrd="0" presId="urn:microsoft.com/office/officeart/2005/8/layout/orgChart1"/>
    <dgm:cxn modelId="{B717DA61-D6C3-4A07-95A5-4C05B46417A9}" type="presOf" srcId="{F02C3BAE-52A5-4A1D-B5FB-9D8420D8FDDA}" destId="{75B77408-D2ED-4BDF-9418-FBF86909E1A4}" srcOrd="0" destOrd="0" presId="urn:microsoft.com/office/officeart/2005/8/layout/orgChart1"/>
    <dgm:cxn modelId="{D8B204C1-F5F8-4BB3-ADC3-73137D7F7067}" srcId="{F02C3BAE-52A5-4A1D-B5FB-9D8420D8FDDA}" destId="{1E029814-14BF-4627-AA4D-2675A8955EBC}" srcOrd="1" destOrd="0" parTransId="{744C80CB-831F-439B-9695-A0F7B9DC3587}" sibTransId="{33332740-4713-44BC-82ED-778E3A048AFE}"/>
    <dgm:cxn modelId="{BA2A58E9-BA4F-4706-9E42-9F1B1389F3B8}" type="presOf" srcId="{1E029814-14BF-4627-AA4D-2675A8955EBC}" destId="{6B7B533D-0EE4-4AD4-8596-6F15051E9DBF}" srcOrd="0" destOrd="0" presId="urn:microsoft.com/office/officeart/2005/8/layout/orgChart1"/>
    <dgm:cxn modelId="{5B9F2C0B-2D33-4977-B7A1-0191C09EC4B3}" type="presOf" srcId="{CD2AC902-C9FC-4E7B-A65E-053BE785B676}" destId="{B90A6783-C31F-42C4-9588-856154566D65}" srcOrd="0" destOrd="0" presId="urn:microsoft.com/office/officeart/2005/8/layout/orgChart1"/>
    <dgm:cxn modelId="{14A0C46C-8CFC-4786-8C03-67FCA9737396}" type="presOf" srcId="{35EDBB82-834E-4878-9CB0-B451591ED1C7}" destId="{3B60016C-9C7E-490C-95A6-9C47C93FDADE}" srcOrd="0" destOrd="0" presId="urn:microsoft.com/office/officeart/2005/8/layout/orgChart1"/>
    <dgm:cxn modelId="{457F0B5C-92AB-4BC4-9598-62E6EE6FFBFC}" type="presOf" srcId="{C909CFC8-66CB-40F0-B590-58C3800630DF}" destId="{FA30C92B-5036-4D34-A35C-C8BB72F53F2A}" srcOrd="0" destOrd="0" presId="urn:microsoft.com/office/officeart/2005/8/layout/orgChart1"/>
    <dgm:cxn modelId="{4ACD6812-B4E0-405A-846E-0E01A4A29BF2}" type="presOf" srcId="{C909CFC8-66CB-40F0-B590-58C3800630DF}" destId="{D62557FF-C1FB-466F-81C0-10BCBA5FC9F5}" srcOrd="1" destOrd="0" presId="urn:microsoft.com/office/officeart/2005/8/layout/orgChart1"/>
    <dgm:cxn modelId="{04B136D8-A68F-478A-B97B-A7E1332FCC66}" type="presOf" srcId="{744C80CB-831F-439B-9695-A0F7B9DC3587}" destId="{D756B8CB-1534-4420-9029-29025B130334}" srcOrd="0" destOrd="0" presId="urn:microsoft.com/office/officeart/2005/8/layout/orgChart1"/>
    <dgm:cxn modelId="{EFBAE8DA-58FB-4043-A0E3-7A4B555C44B3}" srcId="{F02C3BAE-52A5-4A1D-B5FB-9D8420D8FDDA}" destId="{C909CFC8-66CB-40F0-B590-58C3800630DF}" srcOrd="0" destOrd="0" parTransId="{CD2AC902-C9FC-4E7B-A65E-053BE785B676}" sibTransId="{75CDE746-FCCE-4E3B-BAD4-E45A5B1EFD32}"/>
    <dgm:cxn modelId="{FF650A95-ECBB-4006-A3DF-369C408D6AB3}" type="presOf" srcId="{1E029814-14BF-4627-AA4D-2675A8955EBC}" destId="{279F7ED8-E732-4AB4-A903-6DF232CB7D04}" srcOrd="1" destOrd="0" presId="urn:microsoft.com/office/officeart/2005/8/layout/orgChart1"/>
    <dgm:cxn modelId="{6CB0E3D5-58ED-4B91-B0C1-A1282B7CCE93}" srcId="{35EDBB82-834E-4878-9CB0-B451591ED1C7}" destId="{F02C3BAE-52A5-4A1D-B5FB-9D8420D8FDDA}" srcOrd="0" destOrd="0" parTransId="{BF44C19F-B78F-4AB7-A7A8-96D359508A37}" sibTransId="{70349528-6B96-4F65-9736-5CB1A6785349}"/>
    <dgm:cxn modelId="{1C885E0B-FDC3-4DB4-8E65-70190B143327}" type="presParOf" srcId="{3B60016C-9C7E-490C-95A6-9C47C93FDADE}" destId="{8CA1F41D-21CB-4739-9CC4-27589BEBC7F4}" srcOrd="0" destOrd="0" presId="urn:microsoft.com/office/officeart/2005/8/layout/orgChart1"/>
    <dgm:cxn modelId="{76045336-5F65-49C1-B2DC-838DE47E3614}" type="presParOf" srcId="{8CA1F41D-21CB-4739-9CC4-27589BEBC7F4}" destId="{49D0E4A0-6A9A-40CD-A1F1-EEBEE8E9B49C}" srcOrd="0" destOrd="0" presId="urn:microsoft.com/office/officeart/2005/8/layout/orgChart1"/>
    <dgm:cxn modelId="{813F2DE3-2F9B-4F0F-BF83-D936E2E07EC3}" type="presParOf" srcId="{49D0E4A0-6A9A-40CD-A1F1-EEBEE8E9B49C}" destId="{75B77408-D2ED-4BDF-9418-FBF86909E1A4}" srcOrd="0" destOrd="0" presId="urn:microsoft.com/office/officeart/2005/8/layout/orgChart1"/>
    <dgm:cxn modelId="{ECC2482E-C549-4071-A5AE-36D9CEB51821}" type="presParOf" srcId="{49D0E4A0-6A9A-40CD-A1F1-EEBEE8E9B49C}" destId="{007BD6D7-F339-47EF-84DC-243968AE483D}" srcOrd="1" destOrd="0" presId="urn:microsoft.com/office/officeart/2005/8/layout/orgChart1"/>
    <dgm:cxn modelId="{D630DC5B-75BB-4E31-A53B-CBA88F066839}" type="presParOf" srcId="{8CA1F41D-21CB-4739-9CC4-27589BEBC7F4}" destId="{0B35FA1F-5366-44D3-8603-298015A37024}" srcOrd="1" destOrd="0" presId="urn:microsoft.com/office/officeart/2005/8/layout/orgChart1"/>
    <dgm:cxn modelId="{3746ADB5-6AE6-46B5-B8DE-D89207B1C680}" type="presParOf" srcId="{0B35FA1F-5366-44D3-8603-298015A37024}" destId="{B90A6783-C31F-42C4-9588-856154566D65}" srcOrd="0" destOrd="0" presId="urn:microsoft.com/office/officeart/2005/8/layout/orgChart1"/>
    <dgm:cxn modelId="{76FC45B7-D669-4A15-B282-CDEE913E0791}" type="presParOf" srcId="{0B35FA1F-5366-44D3-8603-298015A37024}" destId="{6CFAB7CA-BA79-45DB-AE39-A3FE89730E0C}" srcOrd="1" destOrd="0" presId="urn:microsoft.com/office/officeart/2005/8/layout/orgChart1"/>
    <dgm:cxn modelId="{8BF64EAE-0C3C-4E60-BECF-FF432493286C}" type="presParOf" srcId="{6CFAB7CA-BA79-45DB-AE39-A3FE89730E0C}" destId="{085B2E36-632E-4778-BC37-0357C1DF84D1}" srcOrd="0" destOrd="0" presId="urn:microsoft.com/office/officeart/2005/8/layout/orgChart1"/>
    <dgm:cxn modelId="{9A6A78FE-C57B-4B24-9D3C-A836C801D550}" type="presParOf" srcId="{085B2E36-632E-4778-BC37-0357C1DF84D1}" destId="{FA30C92B-5036-4D34-A35C-C8BB72F53F2A}" srcOrd="0" destOrd="0" presId="urn:microsoft.com/office/officeart/2005/8/layout/orgChart1"/>
    <dgm:cxn modelId="{3B3786EA-30FC-49AC-8D6F-E582A397010F}" type="presParOf" srcId="{085B2E36-632E-4778-BC37-0357C1DF84D1}" destId="{D62557FF-C1FB-466F-81C0-10BCBA5FC9F5}" srcOrd="1" destOrd="0" presId="urn:microsoft.com/office/officeart/2005/8/layout/orgChart1"/>
    <dgm:cxn modelId="{DBC0D840-0085-4C63-A080-9489B7FE1125}" type="presParOf" srcId="{6CFAB7CA-BA79-45DB-AE39-A3FE89730E0C}" destId="{592628DE-ADFD-40F9-AE40-CB196BD5B05D}" srcOrd="1" destOrd="0" presId="urn:microsoft.com/office/officeart/2005/8/layout/orgChart1"/>
    <dgm:cxn modelId="{F70EA7FF-8D1E-49A0-BC4E-37EC12905E09}" type="presParOf" srcId="{6CFAB7CA-BA79-45DB-AE39-A3FE89730E0C}" destId="{818DC6A3-1AAF-4F77-AF00-E68C4FC9638B}" srcOrd="2" destOrd="0" presId="urn:microsoft.com/office/officeart/2005/8/layout/orgChart1"/>
    <dgm:cxn modelId="{C7B68367-3902-4533-88B7-9C902662F680}" type="presParOf" srcId="{0B35FA1F-5366-44D3-8603-298015A37024}" destId="{D756B8CB-1534-4420-9029-29025B130334}" srcOrd="2" destOrd="0" presId="urn:microsoft.com/office/officeart/2005/8/layout/orgChart1"/>
    <dgm:cxn modelId="{46017F6C-C574-41E7-882F-34BC4AFD2556}" type="presParOf" srcId="{0B35FA1F-5366-44D3-8603-298015A37024}" destId="{A6855A4D-34C4-44E9-AE30-555693B9F505}" srcOrd="3" destOrd="0" presId="urn:microsoft.com/office/officeart/2005/8/layout/orgChart1"/>
    <dgm:cxn modelId="{617FC97F-1D45-43C2-8004-2FB041F311AE}" type="presParOf" srcId="{A6855A4D-34C4-44E9-AE30-555693B9F505}" destId="{441ADDD6-F2E3-44A3-8BB0-2211E2B866E0}" srcOrd="0" destOrd="0" presId="urn:microsoft.com/office/officeart/2005/8/layout/orgChart1"/>
    <dgm:cxn modelId="{238901FE-3EC7-44F1-A53C-C98FF037911F}" type="presParOf" srcId="{441ADDD6-F2E3-44A3-8BB0-2211E2B866E0}" destId="{6B7B533D-0EE4-4AD4-8596-6F15051E9DBF}" srcOrd="0" destOrd="0" presId="urn:microsoft.com/office/officeart/2005/8/layout/orgChart1"/>
    <dgm:cxn modelId="{1C4B1944-956D-440E-97A6-F76A3946BE5B}" type="presParOf" srcId="{441ADDD6-F2E3-44A3-8BB0-2211E2B866E0}" destId="{279F7ED8-E732-4AB4-A903-6DF232CB7D04}" srcOrd="1" destOrd="0" presId="urn:microsoft.com/office/officeart/2005/8/layout/orgChart1"/>
    <dgm:cxn modelId="{B6F2233E-A847-4F65-A9B2-A0B5CB2ADF81}" type="presParOf" srcId="{A6855A4D-34C4-44E9-AE30-555693B9F505}" destId="{1960F135-2202-4F76-A059-02A35191A663}" srcOrd="1" destOrd="0" presId="urn:microsoft.com/office/officeart/2005/8/layout/orgChart1"/>
    <dgm:cxn modelId="{E546FE2A-AC1D-4AD8-973A-3617F0314F06}" type="presParOf" srcId="{A6855A4D-34C4-44E9-AE30-555693B9F505}" destId="{038883C7-B779-4B67-8FB3-B0D3F068259F}" srcOrd="2" destOrd="0" presId="urn:microsoft.com/office/officeart/2005/8/layout/orgChart1"/>
    <dgm:cxn modelId="{DA413493-90A2-4E9A-93E0-2069DD654F8C}" type="presParOf" srcId="{8CA1F41D-21CB-4739-9CC4-27589BEBC7F4}" destId="{84BC6C41-6D04-49EE-9BA7-ABA068614803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756B8CB-1534-4420-9029-29025B130334}">
      <dsp:nvSpPr>
        <dsp:cNvPr id="0" name=""/>
        <dsp:cNvSpPr/>
      </dsp:nvSpPr>
      <dsp:spPr>
        <a:xfrm>
          <a:off x="3131124" y="692717"/>
          <a:ext cx="1586354" cy="60268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13199"/>
              </a:lnTo>
              <a:lnTo>
                <a:pt x="1586354" y="313199"/>
              </a:lnTo>
              <a:lnTo>
                <a:pt x="1586354" y="602689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90A6783-C31F-42C4-9588-856154566D65}">
      <dsp:nvSpPr>
        <dsp:cNvPr id="0" name=""/>
        <dsp:cNvSpPr/>
      </dsp:nvSpPr>
      <dsp:spPr>
        <a:xfrm>
          <a:off x="1378528" y="692717"/>
          <a:ext cx="1752595" cy="602689"/>
        </a:xfrm>
        <a:custGeom>
          <a:avLst/>
          <a:gdLst/>
          <a:ahLst/>
          <a:cxnLst/>
          <a:rect l="0" t="0" r="0" b="0"/>
          <a:pathLst>
            <a:path>
              <a:moveTo>
                <a:pt x="1752595" y="0"/>
              </a:moveTo>
              <a:lnTo>
                <a:pt x="1752595" y="313199"/>
              </a:lnTo>
              <a:lnTo>
                <a:pt x="0" y="313199"/>
              </a:lnTo>
              <a:lnTo>
                <a:pt x="0" y="602689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5B77408-D2ED-4BDF-9418-FBF86909E1A4}">
      <dsp:nvSpPr>
        <dsp:cNvPr id="0" name=""/>
        <dsp:cNvSpPr/>
      </dsp:nvSpPr>
      <dsp:spPr>
        <a:xfrm>
          <a:off x="1752604" y="228597"/>
          <a:ext cx="2757041" cy="464120"/>
        </a:xfrm>
        <a:prstGeom prst="rect">
          <a:avLst/>
        </a:prstGeom>
        <a:noFill/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lv-LV" sz="2400" b="1" kern="1200" dirty="0" smtClean="0">
              <a:solidFill>
                <a:schemeClr val="tx1"/>
              </a:solidFill>
              <a:latin typeface="Calibri" pitchFamily="34" charset="0"/>
            </a:rPr>
            <a:t>2 komponentes</a:t>
          </a:r>
          <a:endParaRPr lang="lv-LV" sz="2400" b="1" kern="1200" dirty="0">
            <a:solidFill>
              <a:schemeClr val="tx1"/>
            </a:solidFill>
            <a:latin typeface="Calibri" pitchFamily="34" charset="0"/>
          </a:endParaRPr>
        </a:p>
      </dsp:txBody>
      <dsp:txXfrm>
        <a:off x="1752604" y="228597"/>
        <a:ext cx="2757041" cy="464120"/>
      </dsp:txXfrm>
    </dsp:sp>
    <dsp:sp modelId="{FA30C92B-5036-4D34-A35C-C8BB72F53F2A}">
      <dsp:nvSpPr>
        <dsp:cNvPr id="0" name=""/>
        <dsp:cNvSpPr/>
      </dsp:nvSpPr>
      <dsp:spPr>
        <a:xfrm>
          <a:off x="8" y="1295406"/>
          <a:ext cx="2757041" cy="1378520"/>
        </a:xfrm>
        <a:prstGeom prst="rect">
          <a:avLst/>
        </a:prstGeom>
        <a:solidFill>
          <a:srgbClr val="D1FECE">
            <a:alpha val="92157"/>
          </a:srgb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lv-LV" sz="2400" b="1" kern="1200" dirty="0" err="1" smtClean="0">
              <a:solidFill>
                <a:schemeClr val="tx1"/>
              </a:solidFill>
              <a:latin typeface="Calibri" pitchFamily="34" charset="0"/>
              <a:cs typeface="Times New Roman" pitchFamily="18" charset="0"/>
            </a:rPr>
            <a:t>Multifunkcionāli</a:t>
          </a:r>
          <a:r>
            <a:rPr lang="lv-LV" sz="2400" b="1" kern="1200" dirty="0" smtClean="0">
              <a:solidFill>
                <a:schemeClr val="tx1"/>
              </a:solidFill>
              <a:latin typeface="Calibri" pitchFamily="34" charset="0"/>
              <a:cs typeface="Times New Roman" pitchFamily="18" charset="0"/>
            </a:rPr>
            <a:t> jauniešu iniciatīvu centri</a:t>
          </a:r>
          <a:endParaRPr lang="lv-LV" sz="2400" b="1" kern="1200" dirty="0">
            <a:latin typeface="Calibri" pitchFamily="34" charset="0"/>
          </a:endParaRPr>
        </a:p>
      </dsp:txBody>
      <dsp:txXfrm>
        <a:off x="8" y="1295406"/>
        <a:ext cx="2757041" cy="1378520"/>
      </dsp:txXfrm>
    </dsp:sp>
    <dsp:sp modelId="{6B7B533D-0EE4-4AD4-8596-6F15051E9DBF}">
      <dsp:nvSpPr>
        <dsp:cNvPr id="0" name=""/>
        <dsp:cNvSpPr/>
      </dsp:nvSpPr>
      <dsp:spPr>
        <a:xfrm>
          <a:off x="3338958" y="1295406"/>
          <a:ext cx="2757041" cy="1378520"/>
        </a:xfrm>
        <a:prstGeom prst="rect">
          <a:avLst/>
        </a:prstGeom>
        <a:solidFill>
          <a:srgbClr val="D1FEC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lv-LV" sz="2400" b="1" kern="1200" dirty="0" smtClean="0">
              <a:solidFill>
                <a:schemeClr val="tx1"/>
              </a:solidFill>
              <a:latin typeface="Calibri" pitchFamily="34" charset="0"/>
              <a:cs typeface="Times New Roman" pitchFamily="18" charset="0"/>
            </a:rPr>
            <a:t>Apmācības un pasākumi jauniešiem un jaunatnes darbiniekiem</a:t>
          </a:r>
          <a:endParaRPr lang="lv-LV" sz="2400" b="1" kern="1200" dirty="0">
            <a:latin typeface="Calibri" pitchFamily="34" charset="0"/>
          </a:endParaRPr>
        </a:p>
      </dsp:txBody>
      <dsp:txXfrm>
        <a:off x="3338958" y="1295406"/>
        <a:ext cx="2757041" cy="13785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lv-LV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14763" y="0"/>
            <a:ext cx="2919412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B768A4-5579-4A22-ACDC-95D4B908F0AD}" type="datetimeFigureOut">
              <a:rPr lang="lv-LV" smtClean="0"/>
              <a:pPr/>
              <a:t>19.09.2013</a:t>
            </a:fld>
            <a:endParaRPr lang="lv-LV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74188"/>
            <a:ext cx="2919413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lv-LV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14763" y="9374188"/>
            <a:ext cx="2919412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05A7C4-D6F6-477D-BC12-0CB726606892}" type="slidenum">
              <a:rPr lang="lv-LV" smtClean="0"/>
              <a:pPr/>
              <a:t>‹#›</a:t>
            </a:fld>
            <a:endParaRPr lang="lv-LV"/>
          </a:p>
        </p:txBody>
      </p:sp>
    </p:spTree>
    <p:extLst>
      <p:ext uri="{BB962C8B-B14F-4D97-AF65-F5344CB8AC3E}">
        <p14:creationId xmlns="" xmlns:p14="http://schemas.microsoft.com/office/powerpoint/2010/main" val="16030015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lv-LV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14763" y="0"/>
            <a:ext cx="2919412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2A6646-03F4-45D2-8308-97E6F21E2023}" type="datetimeFigureOut">
              <a:rPr lang="lv-LV" smtClean="0"/>
              <a:pPr/>
              <a:t>19.09.2013</a:t>
            </a:fld>
            <a:endParaRPr lang="lv-LV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0113" y="739775"/>
            <a:ext cx="4935537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lv-LV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3100" y="4687888"/>
            <a:ext cx="5389563" cy="44418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lv-LV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4188"/>
            <a:ext cx="2919413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lv-LV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14763" y="9374188"/>
            <a:ext cx="2919412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48D3FB-3AB5-4C36-A5F1-8D675BA898DC}" type="slidenum">
              <a:rPr lang="lv-LV" smtClean="0"/>
              <a:pPr/>
              <a:t>‹#›</a:t>
            </a:fld>
            <a:endParaRPr lang="lv-LV"/>
          </a:p>
        </p:txBody>
      </p:sp>
    </p:spTree>
    <p:extLst>
      <p:ext uri="{BB962C8B-B14F-4D97-AF65-F5344CB8AC3E}">
        <p14:creationId xmlns="" xmlns:p14="http://schemas.microsoft.com/office/powerpoint/2010/main" val="4966694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9/19/2013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1F42B-5C25-4695-A80C-D37F6BD20F77}" type="datetimeFigureOut">
              <a:rPr lang="lv-LV" smtClean="0">
                <a:solidFill>
                  <a:srgbClr val="696464"/>
                </a:solidFill>
              </a:rPr>
              <a:pPr/>
              <a:t>19.09.2013</a:t>
            </a:fld>
            <a:endParaRPr lang="lv-LV">
              <a:solidFill>
                <a:srgbClr val="696464"/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>
              <a:solidFill>
                <a:srgbClr val="696464"/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4FFA727D-458B-40C9-8625-532BB7961F41}" type="slidenum">
              <a:rPr lang="lv-LV" smtClean="0"/>
              <a:pPr/>
              <a:t>‹#›</a:t>
            </a:fld>
            <a:endParaRPr lang="lv-LV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  <p:extLst>
      <p:ext uri="{BB962C8B-B14F-4D97-AF65-F5344CB8AC3E}">
        <p14:creationId xmlns="" xmlns:p14="http://schemas.microsoft.com/office/powerpoint/2010/main" val="26940891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1F42B-5C25-4695-A80C-D37F6BD20F77}" type="datetimeFigureOut">
              <a:rPr lang="lv-LV" smtClean="0">
                <a:solidFill>
                  <a:srgbClr val="696464"/>
                </a:solidFill>
              </a:rPr>
              <a:pPr/>
              <a:t>19.09.2013</a:t>
            </a:fld>
            <a:endParaRPr lang="lv-LV">
              <a:solidFill>
                <a:srgbClr val="696464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>
              <a:solidFill>
                <a:srgbClr val="696464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A727D-458B-40C9-8625-532BB7961F41}" type="slidenum">
              <a:rPr lang="lv-LV" smtClean="0"/>
              <a:pPr/>
              <a:t>‹#›</a:t>
            </a:fld>
            <a:endParaRPr lang="lv-LV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  <p:extLst>
      <p:ext uri="{BB962C8B-B14F-4D97-AF65-F5344CB8AC3E}">
        <p14:creationId xmlns="" xmlns:p14="http://schemas.microsoft.com/office/powerpoint/2010/main" val="41193545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1F42B-5C25-4695-A80C-D37F6BD20F77}" type="datetimeFigureOut">
              <a:rPr lang="lv-LV" smtClean="0">
                <a:solidFill>
                  <a:srgbClr val="696464"/>
                </a:solidFill>
              </a:rPr>
              <a:pPr/>
              <a:t>19.09.2013</a:t>
            </a:fld>
            <a:endParaRPr lang="lv-LV">
              <a:solidFill>
                <a:srgbClr val="696464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lv-LV">
              <a:solidFill>
                <a:srgbClr val="696464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4FFA727D-458B-40C9-8625-532BB7961F41}" type="slidenum">
              <a:rPr lang="lv-LV" smtClean="0"/>
              <a:pPr/>
              <a:t>‹#›</a:t>
            </a:fld>
            <a:endParaRPr lang="lv-LV"/>
          </a:p>
        </p:txBody>
      </p:sp>
    </p:spTree>
    <p:extLst>
      <p:ext uri="{BB962C8B-B14F-4D97-AF65-F5344CB8AC3E}">
        <p14:creationId xmlns="" xmlns:p14="http://schemas.microsoft.com/office/powerpoint/2010/main" val="15859197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1F42B-5C25-4695-A80C-D37F6BD20F77}" type="datetimeFigureOut">
              <a:rPr lang="lv-LV" smtClean="0">
                <a:solidFill>
                  <a:srgbClr val="696464"/>
                </a:solidFill>
              </a:rPr>
              <a:pPr/>
              <a:t>19.09.2013</a:t>
            </a:fld>
            <a:endParaRPr lang="lv-LV">
              <a:solidFill>
                <a:srgbClr val="696464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>
              <a:solidFill>
                <a:srgbClr val="696464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A727D-458B-40C9-8625-532BB7961F41}" type="slidenum">
              <a:rPr lang="lv-LV" smtClean="0"/>
              <a:pPr/>
              <a:t>‹#›</a:t>
            </a:fld>
            <a:endParaRPr lang="lv-LV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  <p:extLst>
      <p:ext uri="{BB962C8B-B14F-4D97-AF65-F5344CB8AC3E}">
        <p14:creationId xmlns="" xmlns:p14="http://schemas.microsoft.com/office/powerpoint/2010/main" val="8083397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1F42B-5C25-4695-A80C-D37F6BD20F77}" type="datetimeFigureOut">
              <a:rPr lang="lv-LV" smtClean="0">
                <a:solidFill>
                  <a:srgbClr val="696464"/>
                </a:solidFill>
              </a:rPr>
              <a:pPr/>
              <a:t>19.09.2013</a:t>
            </a:fld>
            <a:endParaRPr lang="lv-LV">
              <a:solidFill>
                <a:srgbClr val="696464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>
              <a:solidFill>
                <a:srgbClr val="696464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A727D-458B-40C9-8625-532BB7961F41}" type="slidenum">
              <a:rPr lang="lv-LV" smtClean="0"/>
              <a:pPr/>
              <a:t>‹#›</a:t>
            </a:fld>
            <a:endParaRPr lang="lv-LV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  <p:extLst>
      <p:ext uri="{BB962C8B-B14F-4D97-AF65-F5344CB8AC3E}">
        <p14:creationId xmlns="" xmlns:p14="http://schemas.microsoft.com/office/powerpoint/2010/main" val="132525054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1F42B-5C25-4695-A80C-D37F6BD20F77}" type="datetimeFigureOut">
              <a:rPr lang="lv-LV" smtClean="0">
                <a:solidFill>
                  <a:srgbClr val="696464"/>
                </a:solidFill>
              </a:rPr>
              <a:pPr/>
              <a:t>19.09.2013</a:t>
            </a:fld>
            <a:endParaRPr lang="lv-LV">
              <a:solidFill>
                <a:srgbClr val="696464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>
              <a:solidFill>
                <a:srgbClr val="696464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A727D-458B-40C9-8625-532BB7961F41}" type="slidenum">
              <a:rPr lang="lv-LV" smtClean="0"/>
              <a:pPr/>
              <a:t>‹#›</a:t>
            </a:fld>
            <a:endParaRPr lang="lv-LV"/>
          </a:p>
        </p:txBody>
      </p:sp>
    </p:spTree>
    <p:extLst>
      <p:ext uri="{BB962C8B-B14F-4D97-AF65-F5344CB8AC3E}">
        <p14:creationId xmlns="" xmlns:p14="http://schemas.microsoft.com/office/powerpoint/2010/main" val="198661737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1F42B-5C25-4695-A80C-D37F6BD20F77}" type="datetimeFigureOut">
              <a:rPr lang="lv-LV" smtClean="0">
                <a:solidFill>
                  <a:srgbClr val="696464"/>
                </a:solidFill>
              </a:rPr>
              <a:pPr/>
              <a:t>19.09.2013</a:t>
            </a:fld>
            <a:endParaRPr lang="lv-LV">
              <a:solidFill>
                <a:srgbClr val="696464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>
              <a:solidFill>
                <a:srgbClr val="696464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A727D-458B-40C9-8625-532BB7961F41}" type="slidenum">
              <a:rPr lang="lv-LV" smtClean="0"/>
              <a:pPr/>
              <a:t>‹#›</a:t>
            </a:fld>
            <a:endParaRPr lang="lv-LV"/>
          </a:p>
        </p:txBody>
      </p:sp>
    </p:spTree>
    <p:extLst>
      <p:ext uri="{BB962C8B-B14F-4D97-AF65-F5344CB8AC3E}">
        <p14:creationId xmlns="" xmlns:p14="http://schemas.microsoft.com/office/powerpoint/2010/main" val="102992615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1F42B-5C25-4695-A80C-D37F6BD20F77}" type="datetimeFigureOut">
              <a:rPr lang="lv-LV" smtClean="0">
                <a:solidFill>
                  <a:srgbClr val="696464"/>
                </a:solidFill>
              </a:rPr>
              <a:pPr/>
              <a:t>19.09.2013</a:t>
            </a:fld>
            <a:endParaRPr lang="lv-LV">
              <a:solidFill>
                <a:srgbClr val="696464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>
              <a:solidFill>
                <a:srgbClr val="696464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A727D-458B-40C9-8625-532BB7961F41}" type="slidenum">
              <a:rPr lang="lv-LV" smtClean="0"/>
              <a:pPr/>
              <a:t>‹#›</a:t>
            </a:fld>
            <a:endParaRPr lang="lv-LV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  <p:extLst>
      <p:ext uri="{BB962C8B-B14F-4D97-AF65-F5344CB8AC3E}">
        <p14:creationId xmlns="" xmlns:p14="http://schemas.microsoft.com/office/powerpoint/2010/main" val="3206187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1F42B-5C25-4695-A80C-D37F6BD20F77}" type="datetimeFigureOut">
              <a:rPr lang="lv-LV" smtClean="0">
                <a:solidFill>
                  <a:srgbClr val="696464"/>
                </a:solidFill>
              </a:rPr>
              <a:pPr/>
              <a:t>19.09.2013</a:t>
            </a:fld>
            <a:endParaRPr lang="lv-LV">
              <a:solidFill>
                <a:srgbClr val="696464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lv-LV">
              <a:solidFill>
                <a:srgbClr val="696464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4FFA727D-458B-40C9-8625-532BB7961F41}" type="slidenum">
              <a:rPr lang="lv-LV" smtClean="0"/>
              <a:pPr/>
              <a:t>‹#›</a:t>
            </a:fld>
            <a:endParaRPr lang="lv-LV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  <p:extLst>
      <p:ext uri="{BB962C8B-B14F-4D97-AF65-F5344CB8AC3E}">
        <p14:creationId xmlns="" xmlns:p14="http://schemas.microsoft.com/office/powerpoint/2010/main" val="19625064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1F42B-5C25-4695-A80C-D37F6BD20F77}" type="datetimeFigureOut">
              <a:rPr lang="lv-LV" smtClean="0">
                <a:solidFill>
                  <a:srgbClr val="696464"/>
                </a:solidFill>
              </a:rPr>
              <a:pPr/>
              <a:t>19.09.2013</a:t>
            </a:fld>
            <a:endParaRPr lang="lv-LV">
              <a:solidFill>
                <a:srgbClr val="696464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>
              <a:solidFill>
                <a:srgbClr val="696464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A727D-458B-40C9-8625-532BB7961F41}" type="slidenum">
              <a:rPr lang="lv-LV" smtClean="0"/>
              <a:pPr/>
              <a:t>‹#›</a:t>
            </a:fld>
            <a:endParaRPr lang="lv-LV"/>
          </a:p>
        </p:txBody>
      </p:sp>
    </p:spTree>
    <p:extLst>
      <p:ext uri="{BB962C8B-B14F-4D97-AF65-F5344CB8AC3E}">
        <p14:creationId xmlns="" xmlns:p14="http://schemas.microsoft.com/office/powerpoint/2010/main" val="312871918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1F42B-5C25-4695-A80C-D37F6BD20F77}" type="datetimeFigureOut">
              <a:rPr lang="lv-LV" smtClean="0">
                <a:solidFill>
                  <a:srgbClr val="696464"/>
                </a:solidFill>
              </a:rPr>
              <a:pPr/>
              <a:t>19.09.2013</a:t>
            </a:fld>
            <a:endParaRPr lang="lv-LV">
              <a:solidFill>
                <a:srgbClr val="696464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>
              <a:solidFill>
                <a:srgbClr val="696464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A727D-458B-40C9-8625-532BB7961F41}" type="slidenum">
              <a:rPr lang="lv-LV" smtClean="0"/>
              <a:pPr/>
              <a:t>‹#›</a:t>
            </a:fld>
            <a:endParaRPr lang="lv-LV"/>
          </a:p>
        </p:txBody>
      </p:sp>
    </p:spTree>
    <p:extLst>
      <p:ext uri="{BB962C8B-B14F-4D97-AF65-F5344CB8AC3E}">
        <p14:creationId xmlns="" xmlns:p14="http://schemas.microsoft.com/office/powerpoint/2010/main" val="30158967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9/19/2013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9/19/2013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3F61F42B-5C25-4695-A80C-D37F6BD20F77}" type="datetimeFigureOut">
              <a:rPr lang="lv-LV" smtClean="0">
                <a:solidFill>
                  <a:srgbClr val="696464"/>
                </a:solidFill>
              </a:rPr>
              <a:pPr/>
              <a:t>19.09.2013</a:t>
            </a:fld>
            <a:endParaRPr lang="lv-LV">
              <a:solidFill>
                <a:srgbClr val="696464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lv-LV">
              <a:solidFill>
                <a:srgbClr val="696464"/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4FFA727D-458B-40C9-8625-532BB7961F41}" type="slidenum">
              <a:rPr lang="lv-LV" smtClean="0"/>
              <a:pPr/>
              <a:t>‹#›</a:t>
            </a:fld>
            <a:endParaRPr lang="lv-LV"/>
          </a:p>
        </p:txBody>
      </p:sp>
    </p:spTree>
    <p:extLst>
      <p:ext uri="{BB962C8B-B14F-4D97-AF65-F5344CB8AC3E}">
        <p14:creationId xmlns="" xmlns:p14="http://schemas.microsoft.com/office/powerpoint/2010/main" val="3047815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jpeg"/><Relationship Id="rId7" Type="http://schemas.openxmlformats.org/officeDocument/2006/relationships/diagramColors" Target="../diagrams/colors1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7675" y="442756"/>
            <a:ext cx="1981200" cy="79549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552450"/>
            <a:ext cx="3432875" cy="68580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1219200" y="1809591"/>
            <a:ext cx="708660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lv-LV" sz="3400" b="1" dirty="0" smtClean="0">
                <a:solidFill>
                  <a:srgbClr val="FF3300"/>
                </a:solidFill>
                <a:latin typeface="Calibri" pitchFamily="34" charset="0"/>
                <a:cs typeface="Times New Roman" pitchFamily="18" charset="0"/>
              </a:rPr>
              <a:t>Atbalsts jaunatnes iniciatīvu attīstībai attālos vai mazattīstītos reģionos</a:t>
            </a:r>
            <a:r>
              <a:rPr lang="lv-LV" sz="3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lv-LV" sz="3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lv-LV" sz="3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897184367"/>
              </p:ext>
            </p:extLst>
          </p:nvPr>
        </p:nvGraphicFramePr>
        <p:xfrm>
          <a:off x="76200" y="6367509"/>
          <a:ext cx="89916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91600"/>
              </a:tblGrid>
              <a:tr h="457200"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>
                    <a:solidFill>
                      <a:srgbClr val="FF3300"/>
                    </a:solidFill>
                  </a:tcPr>
                </a:tc>
              </a:tr>
            </a:tbl>
          </a:graphicData>
        </a:graphic>
      </p:graphicFrame>
      <p:sp>
        <p:nvSpPr>
          <p:cNvPr id="11" name="Rectangle 10"/>
          <p:cNvSpPr/>
          <p:nvPr/>
        </p:nvSpPr>
        <p:spPr>
          <a:xfrm>
            <a:off x="685800" y="3505200"/>
            <a:ext cx="76962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lv-LV" sz="2000" b="1" dirty="0">
                <a:latin typeface="Calibri" pitchFamily="34" charset="0"/>
                <a:cs typeface="Times New Roman" pitchFamily="18" charset="0"/>
              </a:rPr>
              <a:t>1. prioritāte  </a:t>
            </a:r>
          </a:p>
          <a:p>
            <a:pPr algn="ctr"/>
            <a:r>
              <a:rPr lang="lv-LV" sz="2000" b="1" dirty="0">
                <a:latin typeface="Calibri" pitchFamily="34" charset="0"/>
                <a:cs typeface="Times New Roman" pitchFamily="18" charset="0"/>
              </a:rPr>
              <a:t>«Drošība, stabilitāte un atbalsts reformām»</a:t>
            </a:r>
          </a:p>
          <a:p>
            <a:pPr algn="ctr"/>
            <a:endParaRPr lang="lv-LV" sz="2000" dirty="0">
              <a:latin typeface="Calibri" pitchFamily="34" charset="0"/>
              <a:cs typeface="Times New Roman" pitchFamily="18" charset="0"/>
            </a:endParaRPr>
          </a:p>
          <a:p>
            <a:pPr algn="ctr"/>
            <a:r>
              <a:rPr lang="lv-LV" sz="2000" b="1" dirty="0" err="1">
                <a:latin typeface="Calibri" pitchFamily="34" charset="0"/>
                <a:cs typeface="Times New Roman" pitchFamily="18" charset="0"/>
              </a:rPr>
              <a:t>1.apakšprioritāte</a:t>
            </a:r>
            <a:endParaRPr lang="lv-LV" sz="2000" b="1" dirty="0">
              <a:latin typeface="Calibri" pitchFamily="34" charset="0"/>
              <a:cs typeface="Times New Roman" pitchFamily="18" charset="0"/>
            </a:endParaRPr>
          </a:p>
          <a:p>
            <a:pPr algn="ctr"/>
            <a:r>
              <a:rPr lang="lv-LV" sz="2000" b="1" dirty="0">
                <a:latin typeface="Calibri" pitchFamily="34" charset="0"/>
                <a:cs typeface="Times New Roman" pitchFamily="18" charset="0"/>
              </a:rPr>
              <a:t>«Reģionālās attīstības iniciatīvas attālos vai mazattīstītos reģionos»</a:t>
            </a:r>
          </a:p>
          <a:p>
            <a:pPr algn="ctr"/>
            <a:endParaRPr lang="lv-LV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271306"/>
            <a:ext cx="1919312" cy="113839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006369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914400"/>
            <a:ext cx="7772400" cy="1295400"/>
          </a:xfrm>
        </p:spPr>
        <p:txBody>
          <a:bodyPr>
            <a:noAutofit/>
          </a:bodyPr>
          <a:lstStyle/>
          <a:p>
            <a:pPr algn="ctr"/>
            <a:r>
              <a:rPr lang="lv-LV" sz="2400" b="1" dirty="0" smtClean="0">
                <a:solidFill>
                  <a:schemeClr val="tx1"/>
                </a:solidFill>
                <a:latin typeface="Calibri" pitchFamily="34" charset="0"/>
                <a:cs typeface="Times New Roman" pitchFamily="18" charset="0"/>
              </a:rPr>
              <a:t/>
            </a:r>
            <a:br>
              <a:rPr lang="lv-LV" sz="2400" b="1" dirty="0" smtClean="0">
                <a:solidFill>
                  <a:schemeClr val="tx1"/>
                </a:solidFill>
                <a:latin typeface="Calibri" pitchFamily="34" charset="0"/>
                <a:cs typeface="Times New Roman" pitchFamily="18" charset="0"/>
              </a:rPr>
            </a:br>
            <a:r>
              <a:rPr lang="lv-LV" sz="2400" b="1" dirty="0" smtClean="0">
                <a:solidFill>
                  <a:schemeClr val="tx1"/>
                </a:solidFill>
                <a:latin typeface="Calibri" pitchFamily="34" charset="0"/>
                <a:cs typeface="Times New Roman" pitchFamily="18" charset="0"/>
              </a:rPr>
              <a:t/>
            </a:r>
            <a:br>
              <a:rPr lang="lv-LV" sz="2400" b="1" dirty="0" smtClean="0">
                <a:solidFill>
                  <a:schemeClr val="tx1"/>
                </a:solidFill>
                <a:latin typeface="Calibri" pitchFamily="34" charset="0"/>
                <a:cs typeface="Times New Roman" pitchFamily="18" charset="0"/>
              </a:rPr>
            </a:br>
            <a:r>
              <a:rPr lang="lv-LV" sz="2400" b="1" dirty="0">
                <a:solidFill>
                  <a:schemeClr val="tx1"/>
                </a:solidFill>
                <a:latin typeface="Calibri" pitchFamily="34" charset="0"/>
                <a:cs typeface="Times New Roman" pitchFamily="18" charset="0"/>
              </a:rPr>
              <a:t/>
            </a:r>
            <a:br>
              <a:rPr lang="lv-LV" sz="2400" b="1" dirty="0">
                <a:solidFill>
                  <a:schemeClr val="tx1"/>
                </a:solidFill>
                <a:latin typeface="Calibri" pitchFamily="34" charset="0"/>
                <a:cs typeface="Times New Roman" pitchFamily="18" charset="0"/>
              </a:rPr>
            </a:br>
            <a:r>
              <a:rPr lang="lv-LV" sz="2400" b="1" dirty="0" smtClean="0">
                <a:solidFill>
                  <a:schemeClr val="tx1"/>
                </a:solidFill>
                <a:latin typeface="Calibri" pitchFamily="34" charset="0"/>
                <a:cs typeface="Times New Roman" pitchFamily="18" charset="0"/>
              </a:rPr>
              <a:t/>
            </a:r>
            <a:br>
              <a:rPr lang="lv-LV" sz="2400" b="1" dirty="0" smtClean="0">
                <a:solidFill>
                  <a:schemeClr val="tx1"/>
                </a:solidFill>
                <a:latin typeface="Calibri" pitchFamily="34" charset="0"/>
                <a:cs typeface="Times New Roman" pitchFamily="18" charset="0"/>
              </a:rPr>
            </a:br>
            <a:r>
              <a:rPr lang="lv-LV" sz="2400" b="1" dirty="0">
                <a:solidFill>
                  <a:schemeClr val="tx1"/>
                </a:solidFill>
                <a:latin typeface="Calibri" pitchFamily="34" charset="0"/>
                <a:cs typeface="Times New Roman" pitchFamily="18" charset="0"/>
              </a:rPr>
              <a:t/>
            </a:r>
            <a:br>
              <a:rPr lang="lv-LV" sz="2400" b="1" dirty="0">
                <a:solidFill>
                  <a:schemeClr val="tx1"/>
                </a:solidFill>
                <a:latin typeface="Calibri" pitchFamily="34" charset="0"/>
                <a:cs typeface="Times New Roman" pitchFamily="18" charset="0"/>
              </a:rPr>
            </a:br>
            <a:r>
              <a:rPr lang="lv-LV" sz="2400" b="1" dirty="0" smtClean="0">
                <a:solidFill>
                  <a:schemeClr val="tx1"/>
                </a:solidFill>
                <a:latin typeface="Calibri" pitchFamily="34" charset="0"/>
                <a:cs typeface="Times New Roman" pitchFamily="18" charset="0"/>
              </a:rPr>
              <a:t/>
            </a:r>
            <a:br>
              <a:rPr lang="lv-LV" sz="2400" b="1" dirty="0" smtClean="0">
                <a:solidFill>
                  <a:schemeClr val="tx1"/>
                </a:solidFill>
                <a:latin typeface="Calibri" pitchFamily="34" charset="0"/>
                <a:cs typeface="Times New Roman" pitchFamily="18" charset="0"/>
              </a:rPr>
            </a:br>
            <a:r>
              <a:rPr lang="lv-LV" sz="2400" b="1" dirty="0">
                <a:solidFill>
                  <a:schemeClr val="tx1"/>
                </a:solidFill>
                <a:latin typeface="Calibri" pitchFamily="34" charset="0"/>
                <a:cs typeface="Times New Roman" pitchFamily="18" charset="0"/>
              </a:rPr>
              <a:t/>
            </a:r>
            <a:br>
              <a:rPr lang="lv-LV" sz="2400" b="1" dirty="0">
                <a:solidFill>
                  <a:schemeClr val="tx1"/>
                </a:solidFill>
                <a:latin typeface="Calibri" pitchFamily="34" charset="0"/>
                <a:cs typeface="Times New Roman" pitchFamily="18" charset="0"/>
              </a:rPr>
            </a:br>
            <a:r>
              <a:rPr lang="lv-LV" sz="2400" b="1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“Atbalsts jaunatnes iniciatīvu attīstībai </a:t>
            </a:r>
            <a:br>
              <a:rPr lang="lv-LV" sz="2400" b="1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</a:br>
            <a:r>
              <a:rPr lang="lv-LV" sz="2400" b="1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attālos vai mazattīstītos reģionos” </a:t>
            </a:r>
            <a:r>
              <a:rPr lang="lv-LV" sz="2400" b="1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/>
            </a:r>
            <a:br>
              <a:rPr lang="lv-LV" sz="2400" b="1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</a:br>
            <a:endParaRPr lang="lv-LV" sz="2400" b="1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914400" y="1981200"/>
            <a:ext cx="7772400" cy="38862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lv-LV" sz="2000" u="sng" dirty="0" smtClean="0">
                <a:latin typeface="Calibri" pitchFamily="34" charset="0"/>
                <a:cs typeface="Times New Roman" pitchFamily="18" charset="0"/>
              </a:rPr>
              <a:t>Programmas īstenošanas ilgums</a:t>
            </a:r>
            <a:r>
              <a:rPr lang="lv-LV" sz="2000" dirty="0" smtClean="0">
                <a:latin typeface="Calibri" pitchFamily="34" charset="0"/>
                <a:cs typeface="Times New Roman" pitchFamily="18" charset="0"/>
              </a:rPr>
              <a:t>:</a:t>
            </a:r>
          </a:p>
          <a:p>
            <a:pPr marL="0" indent="0">
              <a:buNone/>
            </a:pPr>
            <a:r>
              <a:rPr lang="lv-LV" sz="2000" dirty="0" smtClean="0">
                <a:latin typeface="Calibri" pitchFamily="34" charset="0"/>
                <a:cs typeface="Times New Roman" pitchFamily="18" charset="0"/>
              </a:rPr>
              <a:t>2011.gada 1.jūnijs – </a:t>
            </a:r>
            <a:r>
              <a:rPr lang="lv-LV" sz="2000" dirty="0" err="1" smtClean="0">
                <a:latin typeface="Calibri" pitchFamily="34" charset="0"/>
                <a:cs typeface="Times New Roman" pitchFamily="18" charset="0"/>
              </a:rPr>
              <a:t>2017.gada</a:t>
            </a:r>
            <a:r>
              <a:rPr lang="lv-LV" sz="2000" dirty="0" smtClean="0">
                <a:latin typeface="Calibri" pitchFamily="34" charset="0"/>
                <a:cs typeface="Times New Roman" pitchFamily="18" charset="0"/>
              </a:rPr>
              <a:t> </a:t>
            </a:r>
            <a:r>
              <a:rPr lang="lv-LV" sz="2000" dirty="0" err="1" smtClean="0">
                <a:latin typeface="Calibri" pitchFamily="34" charset="0"/>
                <a:cs typeface="Times New Roman" pitchFamily="18" charset="0"/>
              </a:rPr>
              <a:t>31.marts</a:t>
            </a:r>
            <a:endParaRPr lang="lv-LV" sz="2000" dirty="0" smtClean="0">
              <a:latin typeface="Calibri" pitchFamily="34" charset="0"/>
              <a:cs typeface="Times New Roman" pitchFamily="18" charset="0"/>
            </a:endParaRPr>
          </a:p>
          <a:p>
            <a:pPr marL="0" indent="0">
              <a:buNone/>
            </a:pPr>
            <a:endParaRPr lang="lv-LV" sz="1800" dirty="0" smtClean="0">
              <a:latin typeface="Calibri" pitchFamily="34" charset="0"/>
              <a:cs typeface="Times New Roman" pitchFamily="18" charset="0"/>
            </a:endParaRPr>
          </a:p>
          <a:p>
            <a:pPr marL="0" indent="0">
              <a:buNone/>
            </a:pPr>
            <a:endParaRPr lang="lv-LV" sz="1800" dirty="0"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962669190"/>
              </p:ext>
            </p:extLst>
          </p:nvPr>
        </p:nvGraphicFramePr>
        <p:xfrm>
          <a:off x="76200" y="6367509"/>
          <a:ext cx="89916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91600"/>
              </a:tblGrid>
              <a:tr h="457200"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>
                    <a:solidFill>
                      <a:srgbClr val="FF3300"/>
                    </a:solidFill>
                  </a:tcPr>
                </a:tc>
              </a:tr>
            </a:tbl>
          </a:graphicData>
        </a:graphic>
      </p:graphicFrame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98365"/>
            <a:ext cx="3432875" cy="6858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198365"/>
            <a:ext cx="1981200" cy="795494"/>
          </a:xfrm>
          <a:prstGeom prst="rect">
            <a:avLst/>
          </a:prstGeom>
        </p:spPr>
      </p:pic>
      <p:graphicFrame>
        <p:nvGraphicFramePr>
          <p:cNvPr id="8" name="Diagram 7"/>
          <p:cNvGraphicFramePr/>
          <p:nvPr/>
        </p:nvGraphicFramePr>
        <p:xfrm>
          <a:off x="1600200" y="2819400"/>
          <a:ext cx="6096000" cy="2819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="" xmlns:p14="http://schemas.microsoft.com/office/powerpoint/2010/main" val="1568335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838200"/>
            <a:ext cx="7772400" cy="756312"/>
          </a:xfrm>
        </p:spPr>
        <p:txBody>
          <a:bodyPr>
            <a:normAutofit/>
          </a:bodyPr>
          <a:lstStyle/>
          <a:p>
            <a:pPr algn="ctr"/>
            <a:r>
              <a:rPr lang="lv-LV" sz="2400" b="1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“</a:t>
            </a:r>
            <a:r>
              <a:rPr lang="lv-LV" sz="2400" b="1" dirty="0" err="1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Multifunkcionālu</a:t>
            </a:r>
            <a:r>
              <a:rPr lang="lv-LV" sz="2400" b="1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 </a:t>
            </a:r>
            <a:r>
              <a:rPr lang="lv-LV" sz="2400" b="1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jauniešu iniciatīvu centru </a:t>
            </a:r>
            <a:r>
              <a:rPr lang="lv-LV" sz="2400" b="1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izveide”</a:t>
            </a:r>
            <a:endParaRPr lang="lv-LV" sz="2400" dirty="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914400" y="1752600"/>
            <a:ext cx="7772400" cy="3962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lv-LV" sz="2000" dirty="0" smtClean="0">
                <a:latin typeface="Calibri" pitchFamily="34" charset="0"/>
                <a:cs typeface="Times New Roman" pitchFamily="18" charset="0"/>
              </a:rPr>
              <a:t>Līdz 2013.gada beigām plānots:</a:t>
            </a:r>
          </a:p>
          <a:p>
            <a:r>
              <a:rPr lang="lv-LV" sz="2000" dirty="0" smtClean="0">
                <a:latin typeface="Calibri" pitchFamily="34" charset="0"/>
                <a:cs typeface="Times New Roman" pitchFamily="18" charset="0"/>
              </a:rPr>
              <a:t> </a:t>
            </a:r>
            <a:r>
              <a:rPr lang="lv-LV" sz="2000" dirty="0">
                <a:latin typeface="Calibri" pitchFamily="34" charset="0"/>
                <a:cs typeface="Times New Roman" pitchFamily="18" charset="0"/>
              </a:rPr>
              <a:t>A</a:t>
            </a:r>
            <a:r>
              <a:rPr lang="lv-LV" sz="2000" dirty="0" smtClean="0">
                <a:latin typeface="Calibri" pitchFamily="34" charset="0"/>
                <a:cs typeface="Times New Roman" pitchFamily="18" charset="0"/>
              </a:rPr>
              <a:t>tvērt renovētos </a:t>
            </a:r>
            <a:r>
              <a:rPr lang="lv-LV" sz="2000" dirty="0" err="1" smtClean="0">
                <a:latin typeface="Calibri" pitchFamily="34" charset="0"/>
                <a:cs typeface="Times New Roman" pitchFamily="18" charset="0"/>
              </a:rPr>
              <a:t>multifunkcionālos</a:t>
            </a:r>
            <a:r>
              <a:rPr lang="lv-LV" sz="2000" dirty="0" smtClean="0">
                <a:latin typeface="Calibri" pitchFamily="34" charset="0"/>
                <a:cs typeface="Times New Roman" pitchFamily="18" charset="0"/>
              </a:rPr>
              <a:t> jauniešu iniciatīvu centrus:</a:t>
            </a:r>
          </a:p>
          <a:p>
            <a:pPr marL="342900" indent="-342900">
              <a:buAutoNum type="arabicParenR"/>
            </a:pPr>
            <a:r>
              <a:rPr lang="lv-LV" sz="2000" dirty="0" smtClean="0">
                <a:latin typeface="Calibri" pitchFamily="34" charset="0"/>
                <a:cs typeface="Times New Roman" pitchFamily="18" charset="0"/>
              </a:rPr>
              <a:t>Talsu novada pašvaldībā;</a:t>
            </a:r>
          </a:p>
          <a:p>
            <a:pPr marL="342900" indent="-342900">
              <a:buAutoNum type="arabicParenR"/>
            </a:pPr>
            <a:r>
              <a:rPr lang="lv-LV" sz="2000" dirty="0" smtClean="0">
                <a:latin typeface="Calibri" pitchFamily="34" charset="0"/>
                <a:cs typeface="Times New Roman" pitchFamily="18" charset="0"/>
              </a:rPr>
              <a:t>Līvānu novada pašvaldībā.</a:t>
            </a:r>
          </a:p>
          <a:p>
            <a:pPr>
              <a:buNone/>
            </a:pPr>
            <a:endParaRPr lang="lv-LV" sz="2000" dirty="0" smtClean="0">
              <a:latin typeface="Calibri" pitchFamily="34" charset="0"/>
              <a:cs typeface="Times New Roman" pitchFamily="18" charset="0"/>
            </a:endParaRPr>
          </a:p>
          <a:p>
            <a:r>
              <a:rPr lang="lv-LV" sz="2000" dirty="0" smtClean="0">
                <a:latin typeface="Calibri" pitchFamily="34" charset="0"/>
                <a:cs typeface="Times New Roman" pitchFamily="18" charset="0"/>
              </a:rPr>
              <a:t>Noslēgt līgumu par centra izveidi Jaunjelgavas novadā</a:t>
            </a:r>
          </a:p>
          <a:p>
            <a:pPr marL="0" indent="0">
              <a:buNone/>
            </a:pPr>
            <a:endParaRPr lang="lv-LV" sz="2000" dirty="0">
              <a:latin typeface="Calibri" pitchFamily="34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lv-LV" sz="2000" dirty="0" smtClean="0">
                <a:latin typeface="Calibri" pitchFamily="34" charset="0"/>
                <a:cs typeface="Times New Roman" pitchFamily="18" charset="0"/>
              </a:rPr>
              <a:t>Kopumā atvērti 15 </a:t>
            </a:r>
            <a:r>
              <a:rPr lang="lv-LV" sz="2000" dirty="0" err="1" smtClean="0">
                <a:latin typeface="Calibri" pitchFamily="34" charset="0"/>
                <a:cs typeface="Times New Roman" pitchFamily="18" charset="0"/>
              </a:rPr>
              <a:t>multifunkcionālie</a:t>
            </a:r>
            <a:r>
              <a:rPr lang="lv-LV" sz="2000" dirty="0" smtClean="0">
                <a:latin typeface="Calibri" pitchFamily="34" charset="0"/>
                <a:cs typeface="Times New Roman" pitchFamily="18" charset="0"/>
              </a:rPr>
              <a:t> </a:t>
            </a:r>
            <a:r>
              <a:rPr lang="lv-LV" sz="2000" dirty="0">
                <a:latin typeface="Calibri" pitchFamily="34" charset="0"/>
                <a:cs typeface="Times New Roman" pitchFamily="18" charset="0"/>
              </a:rPr>
              <a:t>jauniešu iniciatīvu </a:t>
            </a:r>
            <a:r>
              <a:rPr lang="lv-LV" sz="2000" dirty="0" smtClean="0">
                <a:latin typeface="Calibri" pitchFamily="34" charset="0"/>
                <a:cs typeface="Times New Roman" pitchFamily="18" charset="0"/>
              </a:rPr>
              <a:t>centri (Saldus, Dagda, Ilūkste, Kandava, Salacgrīva, Tukums, Alūksne, Burtnieki, Gulbene, Kocēni, Madona, Rūjiena, Jelgavas novads (Eleja), Ozolnieki, Pļaviņas)</a:t>
            </a:r>
            <a:endParaRPr lang="lv-LV" sz="2000" dirty="0">
              <a:latin typeface="Calibri" pitchFamily="34" charset="0"/>
              <a:cs typeface="Times New Roman" pitchFamily="18" charset="0"/>
            </a:endParaRPr>
          </a:p>
          <a:p>
            <a:pPr marL="0" indent="0">
              <a:buNone/>
            </a:pPr>
            <a:endParaRPr lang="lv-LV" sz="1800" dirty="0"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938213767"/>
              </p:ext>
            </p:extLst>
          </p:nvPr>
        </p:nvGraphicFramePr>
        <p:xfrm>
          <a:off x="76200" y="6367509"/>
          <a:ext cx="89916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91600"/>
              </a:tblGrid>
              <a:tr h="457200"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>
                    <a:solidFill>
                      <a:srgbClr val="FF3300"/>
                    </a:solidFill>
                  </a:tcPr>
                </a:tc>
              </a:tr>
            </a:tbl>
          </a:graphicData>
        </a:graphic>
      </p:graphicFrame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98365"/>
            <a:ext cx="3432875" cy="6858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198365"/>
            <a:ext cx="1981200" cy="79549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279895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66800"/>
            <a:ext cx="8458200" cy="914400"/>
          </a:xfrm>
        </p:spPr>
        <p:txBody>
          <a:bodyPr>
            <a:noAutofit/>
          </a:bodyPr>
          <a:lstStyle/>
          <a:p>
            <a:pPr algn="ctr"/>
            <a:r>
              <a:rPr lang="lv-LV" sz="24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“</a:t>
            </a:r>
            <a:r>
              <a:rPr lang="lv-LV" sz="2400" b="1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Apmācības </a:t>
            </a:r>
            <a:r>
              <a:rPr lang="lv-LV" sz="2400" b="1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un pasākumi jauniešiem un jaunatnes darbiniekiem, kā arī metodisko apmācību materiālu </a:t>
            </a:r>
            <a:r>
              <a:rPr lang="lv-LV" sz="2400" b="1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izstrāde”</a:t>
            </a:r>
            <a:endParaRPr lang="lv-LV" sz="2400" dirty="0">
              <a:latin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762000" y="2057400"/>
            <a:ext cx="7924800" cy="41910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lv-LV" sz="2200" b="1" dirty="0" smtClean="0">
                <a:latin typeface="Calibri" pitchFamily="34" charset="0"/>
                <a:cs typeface="Times New Roman" pitchFamily="18" charset="0"/>
              </a:rPr>
              <a:t>Reģionālais princips</a:t>
            </a:r>
          </a:p>
          <a:p>
            <a:pPr algn="just"/>
            <a:r>
              <a:rPr lang="lv-LV" sz="2000" dirty="0" smtClean="0">
                <a:latin typeface="Calibri" pitchFamily="34" charset="0"/>
                <a:cs typeface="Times New Roman" pitchFamily="18" charset="0"/>
              </a:rPr>
              <a:t>Apmācību pieejamība </a:t>
            </a:r>
          </a:p>
          <a:p>
            <a:pPr algn="just">
              <a:buNone/>
            </a:pPr>
            <a:r>
              <a:rPr lang="lv-LV" sz="2000" dirty="0" smtClean="0">
                <a:latin typeface="Calibri" pitchFamily="34" charset="0"/>
                <a:cs typeface="Times New Roman" pitchFamily="18" charset="0"/>
              </a:rPr>
              <a:t>(arī - transporta izdevumi)</a:t>
            </a:r>
          </a:p>
          <a:p>
            <a:pPr marL="0" indent="0" algn="just">
              <a:buNone/>
            </a:pPr>
            <a:endParaRPr lang="lv-LV" sz="1100" dirty="0" smtClean="0">
              <a:latin typeface="Calibri" pitchFamily="34" charset="0"/>
              <a:cs typeface="Times New Roman" pitchFamily="18" charset="0"/>
            </a:endParaRPr>
          </a:p>
          <a:p>
            <a:pPr algn="just"/>
            <a:r>
              <a:rPr lang="lv-LV" sz="2000" dirty="0" smtClean="0">
                <a:latin typeface="Calibri" pitchFamily="34" charset="0"/>
                <a:cs typeface="Times New Roman" pitchFamily="18" charset="0"/>
              </a:rPr>
              <a:t>Pieredzes  apmaiņa </a:t>
            </a:r>
            <a:r>
              <a:rPr lang="lv-LV" sz="2000" u="sng" dirty="0" smtClean="0">
                <a:latin typeface="Calibri" pitchFamily="34" charset="0"/>
                <a:cs typeface="Times New Roman" pitchFamily="18" charset="0"/>
              </a:rPr>
              <a:t>plānošanas</a:t>
            </a:r>
            <a:r>
              <a:rPr lang="lv-LV" sz="2000" dirty="0" smtClean="0">
                <a:latin typeface="Calibri" pitchFamily="34" charset="0"/>
                <a:cs typeface="Times New Roman" pitchFamily="18" charset="0"/>
              </a:rPr>
              <a:t> </a:t>
            </a:r>
          </a:p>
          <a:p>
            <a:pPr marL="0" indent="0" algn="just">
              <a:buNone/>
            </a:pPr>
            <a:r>
              <a:rPr lang="lv-LV" sz="2000" dirty="0" smtClean="0">
                <a:latin typeface="Calibri" pitchFamily="34" charset="0"/>
                <a:cs typeface="Times New Roman" pitchFamily="18" charset="0"/>
              </a:rPr>
              <a:t>reģiona ietvaros</a:t>
            </a:r>
          </a:p>
          <a:p>
            <a:pPr marL="0" indent="0" algn="just">
              <a:buNone/>
            </a:pPr>
            <a:endParaRPr lang="lv-LV" sz="1100" dirty="0" smtClean="0">
              <a:latin typeface="Calibri" pitchFamily="34" charset="0"/>
              <a:cs typeface="Times New Roman" pitchFamily="18" charset="0"/>
            </a:endParaRPr>
          </a:p>
          <a:p>
            <a:pPr algn="just"/>
            <a:r>
              <a:rPr lang="lv-LV" sz="2000" dirty="0" smtClean="0">
                <a:latin typeface="Calibri" pitchFamily="34" charset="0"/>
                <a:cs typeface="Times New Roman" pitchFamily="18" charset="0"/>
              </a:rPr>
              <a:t>Reģionu atšķirības</a:t>
            </a:r>
          </a:p>
          <a:p>
            <a:pPr algn="just"/>
            <a:endParaRPr lang="lv-LV" sz="1000" dirty="0">
              <a:latin typeface="Calibri" pitchFamily="34" charset="0"/>
              <a:cs typeface="Times New Roman" pitchFamily="18" charset="0"/>
            </a:endParaRPr>
          </a:p>
          <a:p>
            <a:pPr marL="0" indent="0" algn="just">
              <a:buNone/>
            </a:pPr>
            <a:endParaRPr lang="lv-LV" sz="1000" dirty="0" smtClean="0">
              <a:latin typeface="Calibri" pitchFamily="34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lv-LV" sz="2000" dirty="0" smtClean="0">
                <a:latin typeface="Calibri" pitchFamily="34" charset="0"/>
                <a:cs typeface="Times New Roman" pitchFamily="18" charset="0"/>
              </a:rPr>
              <a:t>Centralizēti – forums, konference, nacionālais forums</a:t>
            </a:r>
            <a:endParaRPr lang="lv-LV" sz="2000" dirty="0">
              <a:latin typeface="Calibri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2438400"/>
            <a:ext cx="3992320" cy="2461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98365"/>
            <a:ext cx="3432875" cy="6858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198365"/>
            <a:ext cx="1981200" cy="795494"/>
          </a:xfrm>
          <a:prstGeom prst="rect">
            <a:avLst/>
          </a:prstGeom>
        </p:spPr>
      </p:pic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667906291"/>
              </p:ext>
            </p:extLst>
          </p:nvPr>
        </p:nvGraphicFramePr>
        <p:xfrm>
          <a:off x="76200" y="6367509"/>
          <a:ext cx="89916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91600"/>
              </a:tblGrid>
              <a:tr h="457200"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>
                    <a:solidFill>
                      <a:srgbClr val="FF33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651142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30851"/>
            <a:ext cx="3432875" cy="6858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762000"/>
            <a:ext cx="8534400" cy="914400"/>
          </a:xfrm>
        </p:spPr>
        <p:txBody>
          <a:bodyPr>
            <a:normAutofit fontScale="90000"/>
          </a:bodyPr>
          <a:lstStyle/>
          <a:p>
            <a:pPr algn="ctr"/>
            <a:r>
              <a:rPr lang="lv-LV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lv-LV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lv-LV" sz="27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“</a:t>
            </a:r>
            <a:r>
              <a:rPr lang="lv-LV" sz="2700" b="1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Apmācības </a:t>
            </a:r>
            <a:r>
              <a:rPr lang="lv-LV" sz="2700" b="1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un pasākumi jauniešiem un </a:t>
            </a:r>
            <a:r>
              <a:rPr lang="lv-LV" sz="2700" b="1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jaunatnes </a:t>
            </a:r>
            <a:r>
              <a:rPr lang="lv-LV" sz="2700" b="1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darbiniekiem, kā arī metodisko apmācību materiālu </a:t>
            </a:r>
            <a:r>
              <a:rPr lang="lv-LV" sz="2700" b="1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izstrāde”</a:t>
            </a:r>
            <a:endParaRPr lang="lv-LV" sz="2700" dirty="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81000" y="1752600"/>
            <a:ext cx="8305800" cy="449580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lv-LV" sz="2000" dirty="0" smtClean="0">
                <a:latin typeface="Calibri" pitchFamily="34" charset="0"/>
                <a:cs typeface="Times New Roman" pitchFamily="18" charset="0"/>
              </a:rPr>
              <a:t>Līdz 2013.gada beigām plānotās apmācības:</a:t>
            </a:r>
          </a:p>
          <a:p>
            <a:pPr marL="0" indent="0" algn="just">
              <a:buNone/>
            </a:pPr>
            <a:endParaRPr lang="lv-LV" sz="1200" dirty="0">
              <a:latin typeface="Calibri" pitchFamily="34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lv-LV" sz="2000" dirty="0" smtClean="0">
                <a:latin typeface="Calibri" pitchFamily="34" charset="0"/>
                <a:cs typeface="Times New Roman" pitchFamily="18" charset="0"/>
              </a:rPr>
              <a:t>1) Apmācības </a:t>
            </a:r>
            <a:r>
              <a:rPr lang="lv-LV" sz="2000" dirty="0">
                <a:latin typeface="Calibri" pitchFamily="34" charset="0"/>
                <a:cs typeface="Times New Roman" pitchFamily="18" charset="0"/>
              </a:rPr>
              <a:t>jauniešiem </a:t>
            </a:r>
            <a:r>
              <a:rPr lang="lv-LV" sz="2000" b="1" dirty="0" smtClean="0">
                <a:latin typeface="Calibri" pitchFamily="34" charset="0"/>
                <a:cs typeface="Times New Roman" pitchFamily="18" charset="0"/>
              </a:rPr>
              <a:t>“Mērķē augstāk!”</a:t>
            </a:r>
            <a:r>
              <a:rPr lang="lv-LV" sz="2000" dirty="0" smtClean="0">
                <a:latin typeface="Calibri" pitchFamily="34" charset="0"/>
                <a:cs typeface="Times New Roman" pitchFamily="18" charset="0"/>
              </a:rPr>
              <a:t> (Rīgas un Latgales reģionā)</a:t>
            </a:r>
          </a:p>
          <a:p>
            <a:pPr marL="457200" indent="-457200" algn="just">
              <a:buAutoNum type="arabicParenR"/>
            </a:pPr>
            <a:endParaRPr lang="lv-LV" sz="1000" dirty="0">
              <a:latin typeface="Calibri" pitchFamily="34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lv-LV" sz="2000" dirty="0" smtClean="0">
                <a:latin typeface="Calibri" pitchFamily="34" charset="0"/>
                <a:cs typeface="Times New Roman" pitchFamily="18" charset="0"/>
              </a:rPr>
              <a:t>2) </a:t>
            </a:r>
            <a:r>
              <a:rPr lang="lv-LV" sz="2000" dirty="0">
                <a:latin typeface="Calibri" pitchFamily="34" charset="0"/>
                <a:cs typeface="Times New Roman" pitchFamily="18" charset="0"/>
              </a:rPr>
              <a:t>A</a:t>
            </a:r>
            <a:r>
              <a:rPr lang="lv-LV" sz="2000" dirty="0" smtClean="0">
                <a:latin typeface="Calibri" pitchFamily="34" charset="0"/>
                <a:cs typeface="Times New Roman" pitchFamily="18" charset="0"/>
              </a:rPr>
              <a:t>pmācības jauniešu organizācijām/neformālām grupām par kapacitātes stiprināšanu </a:t>
            </a:r>
            <a:r>
              <a:rPr lang="lv-LV" sz="2000" b="1" dirty="0" smtClean="0">
                <a:latin typeface="Calibri" pitchFamily="34" charset="0"/>
                <a:cs typeface="Times New Roman" pitchFamily="18" charset="0"/>
              </a:rPr>
              <a:t>“</a:t>
            </a:r>
            <a:r>
              <a:rPr lang="lv-LV" sz="2000" b="1" dirty="0" err="1" smtClean="0">
                <a:latin typeface="Calibri" pitchFamily="34" charset="0"/>
                <a:cs typeface="Times New Roman" pitchFamily="18" charset="0"/>
              </a:rPr>
              <a:t>JAUniešu</a:t>
            </a:r>
            <a:r>
              <a:rPr lang="lv-LV" sz="2000" b="1" dirty="0" smtClean="0">
                <a:latin typeface="Calibri" pitchFamily="34" charset="0"/>
                <a:cs typeface="Times New Roman" pitchFamily="18" charset="0"/>
              </a:rPr>
              <a:t> organizāciju </a:t>
            </a:r>
            <a:r>
              <a:rPr lang="lv-LV" sz="2000" b="1" dirty="0" err="1" smtClean="0">
                <a:latin typeface="Calibri" pitchFamily="34" charset="0"/>
                <a:cs typeface="Times New Roman" pitchFamily="18" charset="0"/>
              </a:rPr>
              <a:t>DArbnīca</a:t>
            </a:r>
            <a:r>
              <a:rPr lang="lv-LV" sz="2000" b="1" dirty="0" smtClean="0">
                <a:latin typeface="Calibri" pitchFamily="34" charset="0"/>
                <a:cs typeface="Times New Roman" pitchFamily="18" charset="0"/>
              </a:rPr>
              <a:t>”</a:t>
            </a:r>
            <a:r>
              <a:rPr lang="lv-LV" sz="2000" dirty="0" smtClean="0">
                <a:latin typeface="Calibri" pitchFamily="34" charset="0"/>
                <a:cs typeface="Times New Roman" pitchFamily="18" charset="0"/>
              </a:rPr>
              <a:t> (visos reģionos)</a:t>
            </a:r>
            <a:endParaRPr lang="lv-LV" sz="2000" i="1" dirty="0" smtClean="0">
              <a:latin typeface="Calibri" pitchFamily="34" charset="0"/>
              <a:cs typeface="Times New Roman" pitchFamily="18" charset="0"/>
            </a:endParaRPr>
          </a:p>
          <a:p>
            <a:pPr marL="0" indent="0" algn="just">
              <a:buNone/>
            </a:pPr>
            <a:endParaRPr lang="lv-LV" sz="1000" dirty="0" smtClean="0">
              <a:latin typeface="Calibri" pitchFamily="34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lv-LV" sz="2000" dirty="0" smtClean="0">
                <a:latin typeface="Calibri" pitchFamily="34" charset="0"/>
                <a:cs typeface="Times New Roman" pitchFamily="18" charset="0"/>
              </a:rPr>
              <a:t>3) Apmācības skolēnu pašpārvaldēm un to konsultantiem </a:t>
            </a:r>
            <a:r>
              <a:rPr lang="lv-LV" sz="2000" b="1" dirty="0" smtClean="0">
                <a:latin typeface="Calibri" pitchFamily="34" charset="0"/>
                <a:cs typeface="Times New Roman" pitchFamily="18" charset="0"/>
              </a:rPr>
              <a:t>“Pašpārvalde tuvplānā” </a:t>
            </a:r>
            <a:r>
              <a:rPr lang="lv-LV" sz="2000" dirty="0" smtClean="0">
                <a:latin typeface="Calibri" pitchFamily="34" charset="0"/>
                <a:cs typeface="Times New Roman" pitchFamily="18" charset="0"/>
              </a:rPr>
              <a:t>(Latgales </a:t>
            </a:r>
            <a:r>
              <a:rPr lang="lv-LV" sz="2000" dirty="0" smtClean="0">
                <a:latin typeface="Calibri" pitchFamily="34" charset="0"/>
                <a:cs typeface="Times New Roman" pitchFamily="18" charset="0"/>
              </a:rPr>
              <a:t>un Vidzemes reģionā, sadarbībā ar VISC)</a:t>
            </a:r>
            <a:endParaRPr lang="lv-LV" sz="2000" i="1" dirty="0" smtClean="0">
              <a:latin typeface="Calibri" pitchFamily="34" charset="0"/>
              <a:cs typeface="Times New Roman" pitchFamily="18" charset="0"/>
            </a:endParaRPr>
          </a:p>
          <a:p>
            <a:pPr marL="0" indent="0" algn="just">
              <a:buNone/>
            </a:pPr>
            <a:endParaRPr lang="lv-LV" sz="1000" dirty="0">
              <a:latin typeface="Calibri" pitchFamily="34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lv-LV" sz="2000" dirty="0" smtClean="0">
                <a:latin typeface="Calibri" pitchFamily="34" charset="0"/>
                <a:cs typeface="Times New Roman" pitchFamily="18" charset="0"/>
              </a:rPr>
              <a:t>4) Apmācības </a:t>
            </a:r>
            <a:r>
              <a:rPr lang="lv-LV" sz="2000" b="1" dirty="0" smtClean="0">
                <a:latin typeface="Calibri" pitchFamily="34" charset="0"/>
                <a:cs typeface="Times New Roman" pitchFamily="18" charset="0"/>
              </a:rPr>
              <a:t>izglītības iestāžu pārstāvjiem</a:t>
            </a:r>
            <a:r>
              <a:rPr lang="lv-LV" sz="2000" dirty="0" smtClean="0">
                <a:latin typeface="Calibri" pitchFamily="34" charset="0"/>
                <a:cs typeface="Times New Roman" pitchFamily="18" charset="0"/>
              </a:rPr>
              <a:t> par </a:t>
            </a:r>
            <a:r>
              <a:rPr lang="lv-LV" sz="2000" dirty="0">
                <a:latin typeface="Calibri" pitchFamily="34" charset="0"/>
                <a:cs typeface="Times New Roman" pitchFamily="18" charset="0"/>
              </a:rPr>
              <a:t>neformālo izglītību </a:t>
            </a:r>
            <a:r>
              <a:rPr lang="lv-LV" sz="2000" dirty="0" smtClean="0">
                <a:latin typeface="Calibri" pitchFamily="34" charset="0"/>
                <a:cs typeface="Times New Roman" pitchFamily="18" charset="0"/>
              </a:rPr>
              <a:t>(Kurzemes reģionā)</a:t>
            </a:r>
          </a:p>
          <a:p>
            <a:pPr marL="0" indent="0" algn="just">
              <a:buNone/>
            </a:pPr>
            <a:endParaRPr lang="lv-LV" sz="1000" dirty="0" smtClean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lv-LV" sz="2000" b="1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Apmācību kalendārs pieejams: </a:t>
            </a:r>
            <a:r>
              <a:rPr lang="lv-LV" sz="2000" b="1" dirty="0" err="1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www.jaunatne.gov.lv</a:t>
            </a:r>
            <a:endParaRPr lang="lv-LV" sz="2000" b="1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667906291"/>
              </p:ext>
            </p:extLst>
          </p:nvPr>
        </p:nvGraphicFramePr>
        <p:xfrm>
          <a:off x="76200" y="6367509"/>
          <a:ext cx="89916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91600"/>
              </a:tblGrid>
              <a:tr h="457200"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>
                    <a:solidFill>
                      <a:srgbClr val="FF3300"/>
                    </a:solidFill>
                  </a:tcPr>
                </a:tc>
              </a:tr>
            </a:tbl>
          </a:graphicData>
        </a:graphic>
      </p:graphicFrame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1800" y="137781"/>
            <a:ext cx="1981200" cy="79549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31925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30851"/>
            <a:ext cx="3432875" cy="6858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838200"/>
            <a:ext cx="8458200" cy="914400"/>
          </a:xfrm>
        </p:spPr>
        <p:txBody>
          <a:bodyPr>
            <a:normAutofit/>
          </a:bodyPr>
          <a:lstStyle/>
          <a:p>
            <a:pPr algn="ctr"/>
            <a:r>
              <a:rPr lang="lv-LV" sz="24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“</a:t>
            </a:r>
            <a:r>
              <a:rPr lang="lv-LV" sz="2400" b="1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Apmācības un pasākumi jauniešiem un jaunatnes darbiniekiem, kā arī metodisko apmācību materiālu izstrāde”</a:t>
            </a:r>
            <a:endParaRPr lang="lv-LV" sz="24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838200" y="1905000"/>
            <a:ext cx="3886200" cy="4191000"/>
          </a:xfrm>
        </p:spPr>
        <p:txBody>
          <a:bodyPr>
            <a:normAutofit fontScale="92500"/>
          </a:bodyPr>
          <a:lstStyle/>
          <a:p>
            <a:pPr marL="0" indent="0" algn="just">
              <a:buNone/>
            </a:pPr>
            <a:r>
              <a:rPr lang="lv-LV" sz="2000" dirty="0" smtClean="0">
                <a:latin typeface="Calibri" pitchFamily="34" charset="0"/>
                <a:cs typeface="Times New Roman" pitchFamily="18" charset="0"/>
              </a:rPr>
              <a:t>Līdz 2013.gada beigām plānotie pasākumi:</a:t>
            </a:r>
          </a:p>
          <a:p>
            <a:pPr marL="0" indent="0" algn="just">
              <a:buNone/>
            </a:pPr>
            <a:endParaRPr lang="lv-LV" sz="2000" dirty="0" smtClean="0">
              <a:latin typeface="Calibri" pitchFamily="34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lv-LV" sz="2000" dirty="0" smtClean="0">
                <a:latin typeface="Calibri" pitchFamily="34" charset="0"/>
                <a:cs typeface="Times New Roman" pitchFamily="18" charset="0"/>
              </a:rPr>
              <a:t>1) 27.09.2013., Mežotnē – Zemgales reģionālā konference </a:t>
            </a:r>
            <a:r>
              <a:rPr lang="lv-LV" sz="2000" b="1" dirty="0" smtClean="0">
                <a:latin typeface="Calibri" pitchFamily="34" charset="0"/>
                <a:cs typeface="Times New Roman" pitchFamily="18" charset="0"/>
              </a:rPr>
              <a:t>“Ievirzi Zemgali!” </a:t>
            </a:r>
            <a:r>
              <a:rPr lang="lv-LV" sz="2000" dirty="0" smtClean="0">
                <a:latin typeface="Calibri" pitchFamily="34" charset="0"/>
                <a:cs typeface="Times New Roman" pitchFamily="18" charset="0"/>
              </a:rPr>
              <a:t>par jaunatnes darba nozīmi jauniešu iniciatīvu attīstībai reģionos</a:t>
            </a:r>
            <a:endParaRPr lang="lv-LV" sz="2000" b="1" dirty="0" smtClean="0">
              <a:latin typeface="Calibri" pitchFamily="34" charset="0"/>
              <a:cs typeface="Times New Roman" pitchFamily="18" charset="0"/>
            </a:endParaRPr>
          </a:p>
          <a:p>
            <a:pPr marL="0" indent="0" algn="just">
              <a:buNone/>
            </a:pPr>
            <a:endParaRPr lang="lv-LV" sz="2000" b="1" dirty="0" smtClean="0">
              <a:latin typeface="Calibri" pitchFamily="34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lv-LV" sz="2000" dirty="0" smtClean="0">
                <a:latin typeface="Calibri" pitchFamily="34" charset="0"/>
                <a:cs typeface="Times New Roman" pitchFamily="18" charset="0"/>
              </a:rPr>
              <a:t>2) 07.-08.11.2013., Jūrmalā – nacionālais jaunatnes politikas forums </a:t>
            </a:r>
            <a:r>
              <a:rPr lang="lv-LV" sz="2000" b="1" dirty="0" smtClean="0">
                <a:latin typeface="Calibri" pitchFamily="34" charset="0"/>
                <a:cs typeface="Times New Roman" pitchFamily="18" charset="0"/>
              </a:rPr>
              <a:t>“Ievirzi Latviju!”</a:t>
            </a:r>
            <a:r>
              <a:rPr lang="lv-LV" sz="2000" dirty="0" smtClean="0">
                <a:latin typeface="Calibri" pitchFamily="34" charset="0"/>
                <a:cs typeface="Times New Roman" pitchFamily="18" charset="0"/>
              </a:rPr>
              <a:t> par Latvijas jaunatnes politikas attīstību un perspektīvām</a:t>
            </a:r>
            <a:endParaRPr lang="lv-LV" sz="2000" b="1" dirty="0">
              <a:latin typeface="Calibri" pitchFamily="34" charset="0"/>
              <a:cs typeface="Times New Roman" pitchFamily="18" charset="0"/>
            </a:endParaRPr>
          </a:p>
          <a:p>
            <a:pPr marL="0" indent="0" algn="just">
              <a:buNone/>
            </a:pPr>
            <a:endParaRPr lang="lv-LV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endParaRPr lang="lv-LV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endParaRPr lang="lv-LV" sz="21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7955069"/>
              </p:ext>
            </p:extLst>
          </p:nvPr>
        </p:nvGraphicFramePr>
        <p:xfrm>
          <a:off x="76200" y="6367509"/>
          <a:ext cx="89916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91600"/>
              </a:tblGrid>
              <a:tr h="457200"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>
                    <a:solidFill>
                      <a:srgbClr val="FF3300"/>
                    </a:solidFill>
                  </a:tcPr>
                </a:tc>
              </a:tr>
            </a:tbl>
          </a:graphicData>
        </a:graphic>
      </p:graphicFrame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1800" y="137781"/>
            <a:ext cx="1981200" cy="795494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81600" y="1981200"/>
            <a:ext cx="2971800" cy="4203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224638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30851"/>
            <a:ext cx="3432875" cy="6858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90600"/>
            <a:ext cx="8458200" cy="685800"/>
          </a:xfrm>
        </p:spPr>
        <p:txBody>
          <a:bodyPr>
            <a:normAutofit fontScale="90000"/>
          </a:bodyPr>
          <a:lstStyle/>
          <a:p>
            <a:pPr algn="ctr"/>
            <a:r>
              <a:rPr lang="lv-LV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lv-LV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lv-LV" sz="27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“</a:t>
            </a:r>
            <a:r>
              <a:rPr lang="lv-LV" sz="2700" b="1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Apmācības </a:t>
            </a:r>
            <a:r>
              <a:rPr lang="lv-LV" sz="2700" b="1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un pasākumi jauniešiem </a:t>
            </a:r>
            <a:r>
              <a:rPr lang="lv-LV" sz="2700" b="1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un jaunatnes </a:t>
            </a:r>
            <a:r>
              <a:rPr lang="lv-LV" sz="2700" b="1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darbiniekiem, kā arī metodisko apmācību materiālu </a:t>
            </a:r>
            <a:r>
              <a:rPr lang="lv-LV" sz="2700" b="1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izstrāde”</a:t>
            </a:r>
            <a:endParaRPr lang="lv-LV" sz="2700" dirty="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81000" y="1219200"/>
            <a:ext cx="8305800" cy="48006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endParaRPr lang="lv-LV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endParaRPr lang="lv-LV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endParaRPr lang="lv-LV" sz="21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46407378"/>
              </p:ext>
            </p:extLst>
          </p:nvPr>
        </p:nvGraphicFramePr>
        <p:xfrm>
          <a:off x="76200" y="6367509"/>
          <a:ext cx="89916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91600"/>
              </a:tblGrid>
              <a:tr h="457200"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>
                    <a:solidFill>
                      <a:srgbClr val="FF3300"/>
                    </a:solidFill>
                  </a:tcPr>
                </a:tc>
              </a:tr>
            </a:tbl>
          </a:graphicData>
        </a:graphic>
      </p:graphicFrame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1800" y="137781"/>
            <a:ext cx="1981200" cy="795494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752600"/>
            <a:ext cx="1666875" cy="236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http://www.jaunatne.gov.lv/sites/default/files/web/Sveice/2013/Publikacijas/6868686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4267200"/>
            <a:ext cx="1981200" cy="182122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4191000" y="1752600"/>
            <a:ext cx="4191000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lv-LV" sz="2000" b="1" dirty="0">
                <a:solidFill>
                  <a:srgbClr val="339933"/>
                </a:solidFill>
                <a:latin typeface="Calibri" pitchFamily="34" charset="0"/>
              </a:rPr>
              <a:t>Brauksi līdzi? Re, kur FORMULA! </a:t>
            </a:r>
            <a:r>
              <a:rPr lang="lv-LV" sz="2000" b="1" dirty="0">
                <a:latin typeface="Calibri" pitchFamily="34" charset="0"/>
              </a:rPr>
              <a:t>Rokasgrāmata jauniešu līdzdalības </a:t>
            </a:r>
            <a:r>
              <a:rPr lang="lv-LV" sz="2000" b="1" dirty="0" smtClean="0">
                <a:latin typeface="Calibri" pitchFamily="34" charset="0"/>
              </a:rPr>
              <a:t>veicināšanai</a:t>
            </a:r>
          </a:p>
          <a:p>
            <a:pPr lvl="0"/>
            <a:endParaRPr lang="lv-LV" sz="1000" b="1" dirty="0">
              <a:latin typeface="Calibri" pitchFamily="34" charset="0"/>
            </a:endParaRPr>
          </a:p>
          <a:p>
            <a:pPr lvl="0"/>
            <a:r>
              <a:rPr lang="lv-LV" sz="2000" dirty="0">
                <a:latin typeface="Calibri" pitchFamily="34" charset="0"/>
              </a:rPr>
              <a:t>Tāpat kā neformālajā izglītībā, arī šī materiāla izstrādē tiek iekļauta gan teorija, gan prakse un pieredzes stāsti</a:t>
            </a:r>
            <a:r>
              <a:rPr lang="lv-LV" sz="2000" dirty="0" smtClean="0">
                <a:latin typeface="Calibri" pitchFamily="34" charset="0"/>
              </a:rPr>
              <a:t>.</a:t>
            </a:r>
            <a:endParaRPr lang="lv-LV" sz="1600" dirty="0"/>
          </a:p>
        </p:txBody>
      </p:sp>
      <p:sp>
        <p:nvSpPr>
          <p:cNvPr id="10" name="Rectangle 9"/>
          <p:cNvSpPr/>
          <p:nvPr/>
        </p:nvSpPr>
        <p:spPr>
          <a:xfrm>
            <a:off x="4191000" y="4267200"/>
            <a:ext cx="39624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lv-LV" sz="2000" b="1" dirty="0">
                <a:solidFill>
                  <a:srgbClr val="339933"/>
                </a:solidFill>
                <a:latin typeface="Calibri" pitchFamily="34" charset="0"/>
              </a:rPr>
              <a:t>Koučinga </a:t>
            </a:r>
            <a:r>
              <a:rPr lang="lv-LV" sz="2000" b="1" dirty="0" smtClean="0">
                <a:solidFill>
                  <a:srgbClr val="339933"/>
                </a:solidFill>
                <a:latin typeface="Calibri" pitchFamily="34" charset="0"/>
              </a:rPr>
              <a:t>ceļvedis. </a:t>
            </a:r>
          </a:p>
          <a:p>
            <a:pPr lvl="0"/>
            <a:r>
              <a:rPr lang="lv-LV" sz="2000" b="1" dirty="0" smtClean="0">
                <a:solidFill>
                  <a:prstClr val="black"/>
                </a:solidFill>
                <a:latin typeface="Calibri" pitchFamily="34" charset="0"/>
              </a:rPr>
              <a:t>Jauniešu </a:t>
            </a:r>
            <a:r>
              <a:rPr lang="lv-LV" sz="2000" b="1" dirty="0">
                <a:solidFill>
                  <a:prstClr val="black"/>
                </a:solidFill>
                <a:latin typeface="Calibri" pitchFamily="34" charset="0"/>
              </a:rPr>
              <a:t>iniciatīvas un </a:t>
            </a:r>
            <a:r>
              <a:rPr lang="lv-LV" sz="2000" b="1" dirty="0" smtClean="0">
                <a:solidFill>
                  <a:prstClr val="black"/>
                </a:solidFill>
                <a:latin typeface="Calibri" pitchFamily="34" charset="0"/>
              </a:rPr>
              <a:t>līdzdalība</a:t>
            </a:r>
          </a:p>
          <a:p>
            <a:pPr lvl="0"/>
            <a:endParaRPr lang="lv-LV" sz="1000" b="1" dirty="0" smtClean="0">
              <a:solidFill>
                <a:prstClr val="black"/>
              </a:solidFill>
              <a:latin typeface="Calibri" pitchFamily="34" charset="0"/>
            </a:endParaRPr>
          </a:p>
          <a:p>
            <a:r>
              <a:rPr lang="lv-LV" sz="2000" dirty="0" smtClean="0">
                <a:solidFill>
                  <a:prstClr val="black"/>
                </a:solidFill>
                <a:latin typeface="Calibri" pitchFamily="34" charset="0"/>
              </a:rPr>
              <a:t>Rokasgrāmata jauniešu līdzdalības atbalstam. Izdevis SALTO-JAUNATNE Līdzdalības resursu centrs. </a:t>
            </a:r>
          </a:p>
        </p:txBody>
      </p:sp>
    </p:spTree>
    <p:extLst>
      <p:ext uri="{BB962C8B-B14F-4D97-AF65-F5344CB8AC3E}">
        <p14:creationId xmlns="" xmlns:p14="http://schemas.microsoft.com/office/powerpoint/2010/main" val="43986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6"/>
          <p:cNvSpPr>
            <a:spLocks noGrp="1"/>
          </p:cNvSpPr>
          <p:nvPr>
            <p:ph type="title"/>
          </p:nvPr>
        </p:nvSpPr>
        <p:spPr>
          <a:xfrm>
            <a:off x="762000" y="1752600"/>
            <a:ext cx="7772400" cy="3671888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lv-LV" dirty="0" smtClean="0"/>
              <a:t/>
            </a:r>
            <a:br>
              <a:rPr lang="lv-LV" dirty="0" smtClean="0"/>
            </a:br>
            <a:r>
              <a:rPr lang="lv-LV" dirty="0" smtClean="0"/>
              <a:t/>
            </a:r>
            <a:br>
              <a:rPr lang="lv-LV" dirty="0" smtClean="0"/>
            </a:br>
            <a:r>
              <a:rPr lang="lv-LV" dirty="0" smtClean="0"/>
              <a:t/>
            </a:r>
            <a:br>
              <a:rPr lang="lv-LV" dirty="0" smtClean="0"/>
            </a:br>
            <a:r>
              <a:rPr lang="lv-LV" dirty="0" smtClean="0">
                <a:solidFill>
                  <a:schemeClr val="tx1"/>
                </a:solidFill>
                <a:latin typeface="Calibri" pitchFamily="34" charset="0"/>
              </a:rPr>
              <a:t>Paldies par uzmanību!</a:t>
            </a:r>
            <a:br>
              <a:rPr lang="lv-LV" dirty="0" smtClean="0">
                <a:solidFill>
                  <a:schemeClr val="tx1"/>
                </a:solidFill>
                <a:latin typeface="Calibri" pitchFamily="34" charset="0"/>
              </a:rPr>
            </a:br>
            <a:r>
              <a:rPr lang="lv-LV" dirty="0" smtClean="0">
                <a:solidFill>
                  <a:schemeClr val="tx1"/>
                </a:solidFill>
                <a:latin typeface="Calibri" pitchFamily="34" charset="0"/>
              </a:rPr>
              <a:t/>
            </a:r>
            <a:br>
              <a:rPr lang="lv-LV" dirty="0" smtClean="0">
                <a:solidFill>
                  <a:schemeClr val="tx1"/>
                </a:solidFill>
                <a:latin typeface="Calibri" pitchFamily="34" charset="0"/>
              </a:rPr>
            </a:br>
            <a:r>
              <a:rPr lang="lv-LV" dirty="0" smtClean="0">
                <a:solidFill>
                  <a:schemeClr val="tx1"/>
                </a:solidFill>
                <a:latin typeface="Calibri" pitchFamily="34" charset="0"/>
                <a:cs typeface="Times New Roman" pitchFamily="18" charset="0"/>
              </a:rPr>
              <a:t>Informācijai:</a:t>
            </a:r>
            <a:br>
              <a:rPr lang="lv-LV" dirty="0" smtClean="0">
                <a:solidFill>
                  <a:schemeClr val="tx1"/>
                </a:solidFill>
                <a:latin typeface="Calibri" pitchFamily="34" charset="0"/>
                <a:cs typeface="Times New Roman" pitchFamily="18" charset="0"/>
              </a:rPr>
            </a:br>
            <a:r>
              <a:rPr lang="lv-LV" dirty="0">
                <a:solidFill>
                  <a:schemeClr val="tx1"/>
                </a:solidFill>
                <a:latin typeface="Calibri" pitchFamily="34" charset="0"/>
                <a:cs typeface="Times New Roman" pitchFamily="18" charset="0"/>
              </a:rPr>
              <a:t/>
            </a:r>
            <a:br>
              <a:rPr lang="lv-LV" dirty="0">
                <a:solidFill>
                  <a:schemeClr val="tx1"/>
                </a:solidFill>
                <a:latin typeface="Calibri" pitchFamily="34" charset="0"/>
                <a:cs typeface="Times New Roman" pitchFamily="18" charset="0"/>
              </a:rPr>
            </a:br>
            <a:r>
              <a:rPr lang="lv-LV" b="1" dirty="0" err="1" smtClean="0">
                <a:solidFill>
                  <a:schemeClr val="tx1"/>
                </a:solidFill>
                <a:latin typeface="Calibri" pitchFamily="34" charset="0"/>
                <a:cs typeface="Times New Roman" pitchFamily="18" charset="0"/>
              </a:rPr>
              <a:t>www.jaunatne.gov.lv</a:t>
            </a:r>
            <a:r>
              <a:rPr lang="lv-LV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lv-LV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lv-LV" sz="4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0" y="304800"/>
            <a:ext cx="1981200" cy="795494"/>
          </a:xfrm>
          <a:prstGeom prst="rect">
            <a:avLst/>
          </a:prstGeom>
        </p:spPr>
      </p:pic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667906291"/>
              </p:ext>
            </p:extLst>
          </p:nvPr>
        </p:nvGraphicFramePr>
        <p:xfrm>
          <a:off x="76200" y="6367509"/>
          <a:ext cx="89916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91600"/>
              </a:tblGrid>
              <a:tr h="457200"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>
                    <a:solidFill>
                      <a:srgbClr val="FF3300"/>
                    </a:solidFill>
                  </a:tcPr>
                </a:tc>
              </a:tr>
            </a:tbl>
          </a:graphicData>
        </a:graphic>
      </p:graphicFrame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799" y="381000"/>
            <a:ext cx="3432875" cy="6858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0800" y="76200"/>
            <a:ext cx="2180139" cy="129309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531662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3870</TotalTime>
  <Words>358</Words>
  <Application>Microsoft Office PowerPoint</Application>
  <PresentationFormat>On-screen Show (4:3)</PresentationFormat>
  <Paragraphs>62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0" baseType="lpstr">
      <vt:lpstr>Equity</vt:lpstr>
      <vt:lpstr>1_Equity</vt:lpstr>
      <vt:lpstr>Slide 1</vt:lpstr>
      <vt:lpstr>       “Atbalsts jaunatnes iniciatīvu attīstībai  attālos vai mazattīstītos reģionos”  </vt:lpstr>
      <vt:lpstr>“Multifunkcionālu jauniešu iniciatīvu centru izveide”</vt:lpstr>
      <vt:lpstr>“Apmācības un pasākumi jauniešiem un jaunatnes darbiniekiem, kā arī metodisko apmācību materiālu izstrāde”</vt:lpstr>
      <vt:lpstr> “Apmācības un pasākumi jauniešiem un jaunatnes darbiniekiem, kā arī metodisko apmācību materiālu izstrāde”</vt:lpstr>
      <vt:lpstr>“Apmācības un pasākumi jauniešiem un jaunatnes darbiniekiem, kā arī metodisko apmācību materiālu izstrāde”</vt:lpstr>
      <vt:lpstr> “Apmācības un pasākumi jauniešiem un jaunatnes darbiniekiem, kā arī metodisko apmācību materiālu izstrāde”</vt:lpstr>
      <vt:lpstr>   Paldies par uzmanību!  Informācijai:  www.jaunatne.gov.lv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Latvijas – Šveices sadarbības programma</dc:title>
  <dc:creator>aija.riba</dc:creator>
  <cp:lastModifiedBy>Administrators</cp:lastModifiedBy>
  <cp:revision>492</cp:revision>
  <cp:lastPrinted>2013-07-10T11:30:15Z</cp:lastPrinted>
  <dcterms:created xsi:type="dcterms:W3CDTF">2006-08-16T00:00:00Z</dcterms:created>
  <dcterms:modified xsi:type="dcterms:W3CDTF">2013-09-19T08:49:31Z</dcterms:modified>
</cp:coreProperties>
</file>