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58" r:id="rId3"/>
    <p:sldId id="259" r:id="rId4"/>
    <p:sldId id="261" r:id="rId5"/>
    <p:sldId id="264" r:id="rId6"/>
    <p:sldId id="265" r:id="rId7"/>
    <p:sldId id="267" r:id="rId8"/>
    <p:sldId id="268" r:id="rId9"/>
    <p:sldId id="269" r:id="rId10"/>
    <p:sldId id="270" r:id="rId11"/>
    <p:sldId id="271" r:id="rId12"/>
    <p:sldId id="272" r:id="rId13"/>
    <p:sldId id="260" r:id="rId14"/>
    <p:sldId id="274" r:id="rId15"/>
    <p:sldId id="276" r:id="rId16"/>
  </p:sldIdLst>
  <p:sldSz cx="12192000" cy="6858000"/>
  <p:notesSz cx="6858000" cy="9144000"/>
  <p:defaultText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lv-LV"/>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lv-LV"/>
          </a:p>
        </p:txBody>
      </p:sp>
      <p:sp>
        <p:nvSpPr>
          <p:cNvPr id="4" name="Date Placeholder 3"/>
          <p:cNvSpPr>
            <a:spLocks noGrp="1"/>
          </p:cNvSpPr>
          <p:nvPr>
            <p:ph type="dt" sz="half" idx="10"/>
          </p:nvPr>
        </p:nvSpPr>
        <p:spPr/>
        <p:txBody>
          <a:bodyPr/>
          <a:lstStyle/>
          <a:p>
            <a:fld id="{47B2F825-8641-436B-965C-A92DA5658145}" type="datetimeFigureOut">
              <a:rPr lang="lv-LV" smtClean="0"/>
              <a:t>08.04.2014.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2237412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v-LV"/>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Date Placeholder 3"/>
          <p:cNvSpPr>
            <a:spLocks noGrp="1"/>
          </p:cNvSpPr>
          <p:nvPr>
            <p:ph type="dt" sz="half" idx="10"/>
          </p:nvPr>
        </p:nvSpPr>
        <p:spPr/>
        <p:txBody>
          <a:bodyPr/>
          <a:lstStyle/>
          <a:p>
            <a:fld id="{47B2F825-8641-436B-965C-A92DA5658145}" type="datetimeFigureOut">
              <a:rPr lang="lv-LV" smtClean="0"/>
              <a:t>08.04.2014.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195284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lv-LV"/>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Date Placeholder 3"/>
          <p:cNvSpPr>
            <a:spLocks noGrp="1"/>
          </p:cNvSpPr>
          <p:nvPr>
            <p:ph type="dt" sz="half" idx="10"/>
          </p:nvPr>
        </p:nvSpPr>
        <p:spPr/>
        <p:txBody>
          <a:bodyPr/>
          <a:lstStyle/>
          <a:p>
            <a:fld id="{47B2F825-8641-436B-965C-A92DA5658145}" type="datetimeFigureOut">
              <a:rPr lang="lv-LV" smtClean="0"/>
              <a:t>08.04.2014.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420428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v-LV"/>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Date Placeholder 3"/>
          <p:cNvSpPr>
            <a:spLocks noGrp="1"/>
          </p:cNvSpPr>
          <p:nvPr>
            <p:ph type="dt" sz="half" idx="10"/>
          </p:nvPr>
        </p:nvSpPr>
        <p:spPr/>
        <p:txBody>
          <a:bodyPr/>
          <a:lstStyle/>
          <a:p>
            <a:fld id="{47B2F825-8641-436B-965C-A92DA5658145}" type="datetimeFigureOut">
              <a:rPr lang="lv-LV" smtClean="0"/>
              <a:t>08.04.2014.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10693563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lv-LV"/>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B2F825-8641-436B-965C-A92DA5658145}" type="datetimeFigureOut">
              <a:rPr lang="lv-LV" smtClean="0"/>
              <a:t>08.04.2014.</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2137596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v-LV"/>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5" name="Date Placeholder 4"/>
          <p:cNvSpPr>
            <a:spLocks noGrp="1"/>
          </p:cNvSpPr>
          <p:nvPr>
            <p:ph type="dt" sz="half" idx="10"/>
          </p:nvPr>
        </p:nvSpPr>
        <p:spPr/>
        <p:txBody>
          <a:bodyPr/>
          <a:lstStyle/>
          <a:p>
            <a:fld id="{47B2F825-8641-436B-965C-A92DA5658145}" type="datetimeFigureOut">
              <a:rPr lang="lv-LV" smtClean="0"/>
              <a:t>08.04.2014.</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1714980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lv-LV"/>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7" name="Date Placeholder 6"/>
          <p:cNvSpPr>
            <a:spLocks noGrp="1"/>
          </p:cNvSpPr>
          <p:nvPr>
            <p:ph type="dt" sz="half" idx="10"/>
          </p:nvPr>
        </p:nvSpPr>
        <p:spPr/>
        <p:txBody>
          <a:bodyPr/>
          <a:lstStyle/>
          <a:p>
            <a:fld id="{47B2F825-8641-436B-965C-A92DA5658145}" type="datetimeFigureOut">
              <a:rPr lang="lv-LV" smtClean="0"/>
              <a:t>08.04.2014.</a:t>
            </a:fld>
            <a:endParaRPr lang="lv-LV"/>
          </a:p>
        </p:txBody>
      </p:sp>
      <p:sp>
        <p:nvSpPr>
          <p:cNvPr id="8" name="Footer Placeholder 7"/>
          <p:cNvSpPr>
            <a:spLocks noGrp="1"/>
          </p:cNvSpPr>
          <p:nvPr>
            <p:ph type="ftr" sz="quarter" idx="11"/>
          </p:nvPr>
        </p:nvSpPr>
        <p:spPr/>
        <p:txBody>
          <a:bodyPr/>
          <a:lstStyle/>
          <a:p>
            <a:endParaRPr lang="lv-LV"/>
          </a:p>
        </p:txBody>
      </p:sp>
      <p:sp>
        <p:nvSpPr>
          <p:cNvPr id="9" name="Slide Number Placeholder 8"/>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1460140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lv-LV"/>
          </a:p>
        </p:txBody>
      </p:sp>
      <p:sp>
        <p:nvSpPr>
          <p:cNvPr id="3" name="Date Placeholder 2"/>
          <p:cNvSpPr>
            <a:spLocks noGrp="1"/>
          </p:cNvSpPr>
          <p:nvPr>
            <p:ph type="dt" sz="half" idx="10"/>
          </p:nvPr>
        </p:nvSpPr>
        <p:spPr/>
        <p:txBody>
          <a:bodyPr/>
          <a:lstStyle/>
          <a:p>
            <a:fld id="{47B2F825-8641-436B-965C-A92DA5658145}" type="datetimeFigureOut">
              <a:rPr lang="lv-LV" smtClean="0"/>
              <a:t>08.04.2014.</a:t>
            </a:fld>
            <a:endParaRPr lang="lv-LV"/>
          </a:p>
        </p:txBody>
      </p:sp>
      <p:sp>
        <p:nvSpPr>
          <p:cNvPr id="4" name="Footer Placeholder 3"/>
          <p:cNvSpPr>
            <a:spLocks noGrp="1"/>
          </p:cNvSpPr>
          <p:nvPr>
            <p:ph type="ftr" sz="quarter" idx="11"/>
          </p:nvPr>
        </p:nvSpPr>
        <p:spPr/>
        <p:txBody>
          <a:bodyPr/>
          <a:lstStyle/>
          <a:p>
            <a:endParaRPr lang="lv-LV"/>
          </a:p>
        </p:txBody>
      </p:sp>
      <p:sp>
        <p:nvSpPr>
          <p:cNvPr id="5" name="Slide Number Placeholder 4"/>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35434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2F825-8641-436B-965C-A92DA5658145}" type="datetimeFigureOut">
              <a:rPr lang="lv-LV" smtClean="0"/>
              <a:t>08.04.2014.</a:t>
            </a:fld>
            <a:endParaRPr lang="lv-LV"/>
          </a:p>
        </p:txBody>
      </p:sp>
      <p:sp>
        <p:nvSpPr>
          <p:cNvPr id="3" name="Footer Placeholder 2"/>
          <p:cNvSpPr>
            <a:spLocks noGrp="1"/>
          </p:cNvSpPr>
          <p:nvPr>
            <p:ph type="ftr" sz="quarter" idx="11"/>
          </p:nvPr>
        </p:nvSpPr>
        <p:spPr/>
        <p:txBody>
          <a:bodyPr/>
          <a:lstStyle/>
          <a:p>
            <a:endParaRPr lang="lv-LV"/>
          </a:p>
        </p:txBody>
      </p:sp>
      <p:sp>
        <p:nvSpPr>
          <p:cNvPr id="4" name="Slide Number Placeholder 3"/>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257188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lv-LV"/>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2F825-8641-436B-965C-A92DA5658145}" type="datetimeFigureOut">
              <a:rPr lang="lv-LV" smtClean="0"/>
              <a:t>08.04.2014.</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3137188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lv-LV"/>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v-LV"/>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2F825-8641-436B-965C-A92DA5658145}" type="datetimeFigureOut">
              <a:rPr lang="lv-LV" smtClean="0"/>
              <a:t>08.04.2014.</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6A85B6CC-D5C1-4F55-8E66-1878BA7CA217}" type="slidenum">
              <a:rPr lang="lv-LV" smtClean="0"/>
              <a:t>‹#›</a:t>
            </a:fld>
            <a:endParaRPr lang="lv-LV"/>
          </a:p>
        </p:txBody>
      </p:sp>
    </p:spTree>
    <p:extLst>
      <p:ext uri="{BB962C8B-B14F-4D97-AF65-F5344CB8AC3E}">
        <p14:creationId xmlns:p14="http://schemas.microsoft.com/office/powerpoint/2010/main" val="1560472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lv-LV"/>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lv-LV"/>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2F825-8641-436B-965C-A92DA5658145}" type="datetimeFigureOut">
              <a:rPr lang="lv-LV" smtClean="0"/>
              <a:t>08.04.2014.</a:t>
            </a:fld>
            <a:endParaRPr lang="lv-LV"/>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v-LV"/>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85B6CC-D5C1-4F55-8E66-1878BA7CA217}" type="slidenum">
              <a:rPr lang="lv-LV" smtClean="0"/>
              <a:t>‹#›</a:t>
            </a:fld>
            <a:endParaRPr lang="lv-LV"/>
          </a:p>
        </p:txBody>
      </p:sp>
    </p:spTree>
    <p:extLst>
      <p:ext uri="{BB962C8B-B14F-4D97-AF65-F5344CB8AC3E}">
        <p14:creationId xmlns:p14="http://schemas.microsoft.com/office/powerpoint/2010/main" val="230627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ti@delna.lv"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delna.lv/" TargetMode="Externa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044" y="777922"/>
            <a:ext cx="10515600" cy="1815153"/>
          </a:xfrm>
        </p:spPr>
        <p:txBody>
          <a:bodyPr>
            <a:normAutofit fontScale="90000"/>
          </a:bodyPr>
          <a:lstStyle/>
          <a:p>
            <a:pPr algn="ctr"/>
            <a:r>
              <a:rPr lang="lv-LV" b="1" dirty="0">
                <a:latin typeface="Times New Roman" panose="02020603050405020304" pitchFamily="18" charset="0"/>
                <a:cs typeface="Times New Roman" panose="02020603050405020304" pitchFamily="18" charset="0"/>
              </a:rPr>
              <a:t>Seminārs novadu/pilsētu audzināšanas darba koordinatoriem </a:t>
            </a:r>
            <a:r>
              <a:rPr lang="lv-LV" dirty="0">
                <a:latin typeface="Times New Roman" panose="02020603050405020304" pitchFamily="18" charset="0"/>
                <a:cs typeface="Times New Roman" panose="02020603050405020304" pitchFamily="18" charset="0"/>
              </a:rPr>
              <a:t/>
            </a:r>
            <a:br>
              <a:rPr lang="lv-LV" dirty="0">
                <a:latin typeface="Times New Roman" panose="02020603050405020304" pitchFamily="18" charset="0"/>
                <a:cs typeface="Times New Roman" panose="02020603050405020304" pitchFamily="18" charset="0"/>
              </a:rPr>
            </a:br>
            <a:endParaRPr lang="lv-LV"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36728" y="2593076"/>
            <a:ext cx="11382233" cy="4264924"/>
          </a:xfrm>
        </p:spPr>
        <p:txBody>
          <a:bodyPr>
            <a:normAutofit fontScale="92500" lnSpcReduction="20000"/>
          </a:bodyPr>
          <a:lstStyle/>
          <a:p>
            <a:pPr marL="0" indent="0" algn="ctr">
              <a:buNone/>
            </a:pPr>
            <a:r>
              <a:rPr lang="lv-LV" sz="6000" b="1" dirty="0" smtClean="0">
                <a:latin typeface="Times New Roman" panose="02020603050405020304" pitchFamily="18" charset="0"/>
                <a:cs typeface="Times New Roman" panose="02020603050405020304" pitchFamily="18" charset="0"/>
              </a:rPr>
              <a:t>Atklātība </a:t>
            </a:r>
            <a:r>
              <a:rPr lang="lv-LV" sz="6000" b="1" dirty="0">
                <a:latin typeface="Times New Roman" panose="02020603050405020304" pitchFamily="18" charset="0"/>
                <a:cs typeface="Times New Roman" panose="02020603050405020304" pitchFamily="18" charset="0"/>
              </a:rPr>
              <a:t>un godīgums </a:t>
            </a:r>
            <a:endParaRPr lang="lv-LV" sz="6000" b="1" dirty="0" smtClean="0">
              <a:latin typeface="Times New Roman" panose="02020603050405020304" pitchFamily="18" charset="0"/>
              <a:cs typeface="Times New Roman" panose="02020603050405020304" pitchFamily="18" charset="0"/>
            </a:endParaRPr>
          </a:p>
          <a:p>
            <a:pPr marL="0" indent="0" algn="ctr">
              <a:buNone/>
            </a:pPr>
            <a:r>
              <a:rPr lang="lv-LV" sz="6000" b="1" dirty="0" smtClean="0">
                <a:latin typeface="Times New Roman" panose="02020603050405020304" pitchFamily="18" charset="0"/>
                <a:cs typeface="Times New Roman" panose="02020603050405020304" pitchFamily="18" charset="0"/>
              </a:rPr>
              <a:t>izglītības </a:t>
            </a:r>
            <a:r>
              <a:rPr lang="lv-LV" sz="6000" b="1" dirty="0">
                <a:latin typeface="Times New Roman" panose="02020603050405020304" pitchFamily="18" charset="0"/>
                <a:cs typeface="Times New Roman" panose="02020603050405020304" pitchFamily="18" charset="0"/>
              </a:rPr>
              <a:t>iestāžu </a:t>
            </a:r>
            <a:r>
              <a:rPr lang="lv-LV" sz="6000" b="1" dirty="0" smtClean="0">
                <a:latin typeface="Times New Roman" panose="02020603050405020304" pitchFamily="18" charset="0"/>
                <a:cs typeface="Times New Roman" panose="02020603050405020304" pitchFamily="18" charset="0"/>
              </a:rPr>
              <a:t>darbībā</a:t>
            </a:r>
          </a:p>
          <a:p>
            <a:pPr marL="0" indent="0" algn="ctr">
              <a:buNone/>
            </a:pPr>
            <a:endParaRPr lang="lv-LV" sz="6000" b="1" dirty="0" smtClean="0">
              <a:latin typeface="Times New Roman" panose="02020603050405020304" pitchFamily="18" charset="0"/>
              <a:cs typeface="Times New Roman" panose="02020603050405020304" pitchFamily="18" charset="0"/>
            </a:endParaRPr>
          </a:p>
          <a:p>
            <a:pPr marL="0" indent="0" algn="ctr">
              <a:buNone/>
            </a:pPr>
            <a:endParaRPr lang="lv-LV" sz="6000" b="1" dirty="0">
              <a:latin typeface="Times New Roman" panose="02020603050405020304" pitchFamily="18" charset="0"/>
              <a:cs typeface="Times New Roman" panose="02020603050405020304" pitchFamily="18" charset="0"/>
            </a:endParaRPr>
          </a:p>
          <a:p>
            <a:pPr marL="0" indent="0" algn="r">
              <a:lnSpc>
                <a:spcPct val="160000"/>
              </a:lnSpc>
              <a:spcBef>
                <a:spcPts val="0"/>
              </a:spcBef>
              <a:buNone/>
            </a:pPr>
            <a:r>
              <a:rPr lang="lv-LV" sz="1600" dirty="0" smtClean="0">
                <a:latin typeface="Times New Roman" panose="02020603050405020304" pitchFamily="18" charset="0"/>
                <a:cs typeface="Times New Roman" panose="02020603050405020304" pitchFamily="18" charset="0"/>
              </a:rPr>
              <a:t>Lektori:</a:t>
            </a:r>
          </a:p>
          <a:p>
            <a:pPr marL="0" indent="0" algn="r">
              <a:lnSpc>
                <a:spcPct val="160000"/>
              </a:lnSpc>
              <a:spcBef>
                <a:spcPts val="0"/>
              </a:spcBef>
              <a:buNone/>
            </a:pPr>
            <a:r>
              <a:rPr lang="lv-LV" sz="1600" dirty="0" smtClean="0">
                <a:latin typeface="Times New Roman" panose="02020603050405020304" pitchFamily="18" charset="0"/>
                <a:cs typeface="Times New Roman" panose="02020603050405020304" pitchFamily="18" charset="0"/>
              </a:rPr>
              <a:t>Gundars </a:t>
            </a:r>
            <a:r>
              <a:rPr lang="lv-LV" sz="1600" dirty="0" err="1" smtClean="0">
                <a:latin typeface="Times New Roman" panose="02020603050405020304" pitchFamily="18" charset="0"/>
                <a:cs typeface="Times New Roman" panose="02020603050405020304" pitchFamily="18" charset="0"/>
              </a:rPr>
              <a:t>Jankovs</a:t>
            </a:r>
            <a:endParaRPr lang="lv-LV" sz="1600" dirty="0" smtClean="0">
              <a:latin typeface="Times New Roman" panose="02020603050405020304" pitchFamily="18" charset="0"/>
              <a:cs typeface="Times New Roman" panose="02020603050405020304" pitchFamily="18" charset="0"/>
            </a:endParaRPr>
          </a:p>
          <a:p>
            <a:pPr marL="0" indent="0" algn="r">
              <a:lnSpc>
                <a:spcPct val="160000"/>
              </a:lnSpc>
              <a:spcBef>
                <a:spcPts val="0"/>
              </a:spcBef>
              <a:buNone/>
            </a:pPr>
            <a:r>
              <a:rPr lang="lv-LV" sz="1600" dirty="0" smtClean="0">
                <a:latin typeface="Times New Roman" panose="02020603050405020304" pitchFamily="18" charset="0"/>
                <a:cs typeface="Times New Roman" panose="02020603050405020304" pitchFamily="18" charset="0"/>
              </a:rPr>
              <a:t>Gita </a:t>
            </a:r>
            <a:r>
              <a:rPr lang="lv-LV" sz="1600" dirty="0" err="1" smtClean="0">
                <a:latin typeface="Times New Roman" panose="02020603050405020304" pitchFamily="18" charset="0"/>
                <a:cs typeface="Times New Roman" panose="02020603050405020304" pitchFamily="18" charset="0"/>
              </a:rPr>
              <a:t>Lazdāne</a:t>
            </a:r>
            <a:endParaRPr lang="lv-LV" sz="1600" dirty="0" smtClean="0">
              <a:latin typeface="Times New Roman" panose="02020603050405020304" pitchFamily="18" charset="0"/>
              <a:cs typeface="Times New Roman" panose="02020603050405020304" pitchFamily="18" charset="0"/>
            </a:endParaRPr>
          </a:p>
          <a:p>
            <a:pPr marL="0" indent="0" algn="r">
              <a:lnSpc>
                <a:spcPct val="160000"/>
              </a:lnSpc>
              <a:spcBef>
                <a:spcPts val="0"/>
              </a:spcBef>
              <a:buNone/>
            </a:pPr>
            <a:r>
              <a:rPr lang="lv-LV" sz="1600" dirty="0" smtClean="0">
                <a:latin typeface="Times New Roman" panose="02020603050405020304" pitchFamily="18" charset="0"/>
                <a:cs typeface="Times New Roman" panose="02020603050405020304" pitchFamily="18" charset="0"/>
              </a:rPr>
              <a:t>2014.gada 8.aprīlī</a:t>
            </a:r>
            <a:endParaRPr lang="lv-LV"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83448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 y="298449"/>
            <a:ext cx="10515600" cy="1352929"/>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V</a:t>
            </a:r>
            <a:endParaRPr lang="lv-LV" sz="4000" dirty="0"/>
          </a:p>
        </p:txBody>
      </p:sp>
      <p:sp>
        <p:nvSpPr>
          <p:cNvPr id="3" name="Content Placeholder 2"/>
          <p:cNvSpPr>
            <a:spLocks noGrp="1"/>
          </p:cNvSpPr>
          <p:nvPr>
            <p:ph idx="1"/>
          </p:nvPr>
        </p:nvSpPr>
        <p:spPr>
          <a:xfrm>
            <a:off x="26194" y="1787856"/>
            <a:ext cx="12165806" cy="4075207"/>
          </a:xfrm>
        </p:spPr>
        <p:txBody>
          <a:bodyPr/>
          <a:lstStyle/>
          <a:p>
            <a:pPr marL="0" lvl="1" indent="0">
              <a:spcBef>
                <a:spcPts val="1000"/>
              </a:spcBef>
              <a:buNone/>
            </a:pPr>
            <a:r>
              <a:rPr lang="lv-LV" sz="2800" b="1" dirty="0" smtClean="0">
                <a:latin typeface="Times New Roman" panose="02020603050405020304" pitchFamily="18" charset="0"/>
                <a:cs typeface="Times New Roman" panose="02020603050405020304" pitchFamily="18" charset="0"/>
              </a:rPr>
              <a:t>5. Sadarbība ar vietējo varu. </a:t>
            </a:r>
          </a:p>
          <a:p>
            <a:pPr marL="228600" lvl="1" algn="just">
              <a:spcBef>
                <a:spcPts val="1000"/>
              </a:spcBef>
            </a:pPr>
            <a:r>
              <a:rPr lang="lv-LV" sz="2800" dirty="0" smtClean="0">
                <a:latin typeface="Times New Roman" panose="02020603050405020304" pitchFamily="18" charset="0"/>
                <a:cs typeface="Times New Roman" panose="02020603050405020304" pitchFamily="18" charset="0"/>
              </a:rPr>
              <a:t>Skolas un pašvaldības regulāra sadarbības modeļa izveide, balstoties uz līdzšinējo pieredzi, ieteikumiem un labo praksi – piem., «Skolas padomes kafija ar politiķiem».</a:t>
            </a:r>
          </a:p>
          <a:p>
            <a:pPr marL="228600" lvl="1" algn="just">
              <a:spcBef>
                <a:spcPts val="1000"/>
              </a:spcBef>
            </a:pPr>
            <a:r>
              <a:rPr lang="lv-LV" sz="2800" dirty="0" smtClean="0">
                <a:latin typeface="Times New Roman" panose="02020603050405020304" pitchFamily="18" charset="0"/>
                <a:cs typeface="Times New Roman" panose="02020603050405020304" pitchFamily="18" charset="0"/>
              </a:rPr>
              <a:t>Šis elements ir būtisks ar to, ka caur sadarbības modeli jaunieši, komunicējot ar vietējo varu varēs diskutēt par viņiem aktuāliem jautājumiem, izteikt savas iniciatīvas un mācīties tās aizstāvēt, nostiprinot savu interešu aizstāvības praksi. </a:t>
            </a:r>
          </a:p>
          <a:p>
            <a:endParaRPr lang="lv-LV"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98450"/>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03135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 y="298447"/>
            <a:ext cx="10515600" cy="1503057"/>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VI</a:t>
            </a:r>
            <a:endParaRPr lang="lv-LV" sz="4000" dirty="0"/>
          </a:p>
        </p:txBody>
      </p:sp>
      <p:sp>
        <p:nvSpPr>
          <p:cNvPr id="3" name="Content Placeholder 2"/>
          <p:cNvSpPr>
            <a:spLocks noGrp="1"/>
          </p:cNvSpPr>
          <p:nvPr>
            <p:ph idx="1"/>
          </p:nvPr>
        </p:nvSpPr>
        <p:spPr>
          <a:xfrm>
            <a:off x="26193" y="1801504"/>
            <a:ext cx="12052075" cy="3900796"/>
          </a:xfrm>
        </p:spPr>
        <p:txBody>
          <a:bodyPr/>
          <a:lstStyle/>
          <a:p>
            <a:pPr marL="0" lvl="1" indent="0">
              <a:spcBef>
                <a:spcPts val="1000"/>
              </a:spcBef>
              <a:buNone/>
            </a:pPr>
            <a:r>
              <a:rPr lang="lv-LV" sz="2800" b="1" dirty="0" smtClean="0">
                <a:latin typeface="Times New Roman" panose="02020603050405020304" pitchFamily="18" charset="0"/>
                <a:cs typeface="Times New Roman" panose="02020603050405020304" pitchFamily="18" charset="0"/>
              </a:rPr>
              <a:t>6. Caurspīdīgums skolas finansēs. </a:t>
            </a:r>
          </a:p>
          <a:p>
            <a:pPr algn="just"/>
            <a:r>
              <a:rPr lang="lv-LV" dirty="0" smtClean="0">
                <a:latin typeface="Times New Roman" panose="02020603050405020304" pitchFamily="18" charset="0"/>
                <a:cs typeface="Times New Roman" panose="02020603050405020304" pitchFamily="18" charset="0"/>
              </a:rPr>
              <a:t>Atklāts un skaidrs skolas budžets, kas nozīmē skolas budžeta izskatīšanu Skolas padomē, tā apspriešanu un komunicēšanu skolas ietvaros un pieejamību publiski.</a:t>
            </a:r>
          </a:p>
          <a:p>
            <a:pPr algn="just"/>
            <a:r>
              <a:rPr lang="lv-LV" dirty="0" smtClean="0">
                <a:latin typeface="Times New Roman" panose="02020603050405020304" pitchFamily="18" charset="0"/>
                <a:cs typeface="Times New Roman" panose="02020603050405020304" pitchFamily="18" charset="0"/>
              </a:rPr>
              <a:t>Vecāku un/vai uzņēmēju ziedojumu piesaiste un pārvaldība atsevišķā fondā vai kārtībā</a:t>
            </a:r>
          </a:p>
          <a:p>
            <a:r>
              <a:rPr lang="lv-LV" dirty="0" smtClean="0">
                <a:latin typeface="Times New Roman" panose="02020603050405020304" pitchFamily="18" charset="0"/>
                <a:cs typeface="Times New Roman" panose="02020603050405020304" pitchFamily="18" charset="0"/>
              </a:rPr>
              <a:t>Skolas budžeta veidošanas procesam ir jābūt gudram un ilgtspējīgam</a:t>
            </a:r>
            <a:endParaRPr lang="lv-LV"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85880" y="298448"/>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11176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636" y="273049"/>
            <a:ext cx="10515600" cy="1432920"/>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VII</a:t>
            </a:r>
            <a:endParaRPr lang="lv-LV" sz="4000" dirty="0"/>
          </a:p>
        </p:txBody>
      </p:sp>
      <p:sp>
        <p:nvSpPr>
          <p:cNvPr id="3" name="Content Placeholder 2"/>
          <p:cNvSpPr>
            <a:spLocks noGrp="1"/>
          </p:cNvSpPr>
          <p:nvPr>
            <p:ph idx="1"/>
          </p:nvPr>
        </p:nvSpPr>
        <p:spPr>
          <a:xfrm>
            <a:off x="26193" y="1705969"/>
            <a:ext cx="12002863" cy="4021731"/>
          </a:xfrm>
        </p:spPr>
        <p:txBody>
          <a:bodyPr/>
          <a:lstStyle/>
          <a:p>
            <a:pPr marL="0" lvl="1" indent="0">
              <a:spcBef>
                <a:spcPts val="1000"/>
              </a:spcBef>
              <a:buNone/>
            </a:pPr>
            <a:r>
              <a:rPr lang="lv-LV" sz="2800" b="1" dirty="0" smtClean="0">
                <a:latin typeface="Times New Roman" panose="02020603050405020304" pitchFamily="18" charset="0"/>
                <a:cs typeface="Times New Roman" panose="02020603050405020304" pitchFamily="18" charset="0"/>
              </a:rPr>
              <a:t>7. Skolas demokrātijas inovācija. </a:t>
            </a:r>
          </a:p>
          <a:p>
            <a:pPr algn="just"/>
            <a:r>
              <a:rPr lang="lv-LV" dirty="0" smtClean="0">
                <a:latin typeface="Times New Roman" panose="02020603050405020304" pitchFamily="18" charset="0"/>
                <a:cs typeface="Times New Roman" panose="02020603050405020304" pitchFamily="18" charset="0"/>
              </a:rPr>
              <a:t>Skolas padomes pašu radošā iniciatīva  projekta tēmas kontekstā, kuras mērķis ir risināt kādu skolā pastāvošu problēmu, izmantojot radošas, neformālas metodes un rīkus, piemēram, Skolēnu referendums, Nešpikošanas konvencijas izstrāde, Skolas gada tēmas ieviešana, utt., par ko Delna un tās sadarbības partneri piešķir atsevišķu Simpātijas balvu labākajai idejai.</a:t>
            </a:r>
          </a:p>
          <a:p>
            <a:pPr algn="just"/>
            <a:endParaRPr lang="lv-LV"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36669" y="273049"/>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430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736" y="126205"/>
            <a:ext cx="10515600" cy="1325563"/>
          </a:xfrm>
        </p:spPr>
        <p:txBody>
          <a:bodyPr>
            <a:normAutofit/>
          </a:bodyPr>
          <a:lstStyle/>
          <a:p>
            <a:pPr algn="ctr"/>
            <a:r>
              <a:rPr lang="lv-LV" sz="4000" b="1" dirty="0" smtClean="0">
                <a:latin typeface="Times New Roman" panose="02020603050405020304" pitchFamily="18" charset="0"/>
                <a:cs typeface="Times New Roman" panose="02020603050405020304" pitchFamily="18" charset="0"/>
              </a:rPr>
              <a:t>Projekts «Atklāta un godīga skola»</a:t>
            </a:r>
            <a:endParaRPr lang="lv-LV" sz="40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6478" y="1214650"/>
            <a:ext cx="12055522" cy="5643349"/>
          </a:xfrm>
        </p:spPr>
        <p:txBody>
          <a:bodyPr>
            <a:normAutofit/>
          </a:bodyPr>
          <a:lstStyle/>
          <a:p>
            <a:pPr marL="0" indent="0" algn="just">
              <a:buNone/>
            </a:pPr>
            <a:r>
              <a:rPr lang="lv-LV" b="1" dirty="0" smtClean="0">
                <a:latin typeface="Times New Roman" panose="02020603050405020304" pitchFamily="18" charset="0"/>
                <a:cs typeface="Times New Roman" panose="02020603050405020304" pitchFamily="18" charset="0"/>
              </a:rPr>
              <a:t>Līdz šim: </a:t>
            </a:r>
          </a:p>
          <a:p>
            <a:pPr algn="just"/>
            <a:r>
              <a:rPr lang="lv-LV" dirty="0" smtClean="0">
                <a:latin typeface="Times New Roman" panose="02020603050405020304" pitchFamily="18" charset="0"/>
                <a:cs typeface="Times New Roman" panose="02020603050405020304" pitchFamily="18" charset="0"/>
              </a:rPr>
              <a:t>Pirmā projekta etapa ietvaros Delna viesojusies kopumā 6 </a:t>
            </a:r>
            <a:r>
              <a:rPr lang="lv-LV" dirty="0">
                <a:latin typeface="Times New Roman" panose="02020603050405020304" pitchFamily="18" charset="0"/>
                <a:cs typeface="Times New Roman" panose="02020603050405020304" pitchFamily="18" charset="0"/>
              </a:rPr>
              <a:t>L</a:t>
            </a:r>
            <a:r>
              <a:rPr lang="lv-LV" dirty="0" smtClean="0">
                <a:latin typeface="Times New Roman" panose="02020603050405020304" pitchFamily="18" charset="0"/>
                <a:cs typeface="Times New Roman" panose="02020603050405020304" pitchFamily="18" charset="0"/>
              </a:rPr>
              <a:t>atvijas pilsētās: Talsos, Priekuļos, Liepājā, Rīgā, Jelgavā un Kuldīgā, apmeklējot 9 skolas un vienu Bērnu un jauniešu centru, kur vadīja ētikas stundas par atklātību un godīgumu skolā un dzīvē, kā arī pretkorupcijas stundu un  tikās ar 4 no 9 skolu vadībām, lai stāstītu par projektu un izzinātu skolu motivāciju kļūt par godaprāta vēstnesi Latvijas izglītības sistēmā un vietējā sabiedrībā. </a:t>
            </a:r>
          </a:p>
          <a:p>
            <a:pPr algn="just"/>
            <a:r>
              <a:rPr lang="lv-LV" dirty="0" smtClean="0">
                <a:latin typeface="Times New Roman" panose="02020603050405020304" pitchFamily="18" charset="0"/>
                <a:cs typeface="Times New Roman" panose="02020603050405020304" pitchFamily="18" charset="0"/>
              </a:rPr>
              <a:t>Visas 4 skolas izteica interesi piedalīties projektā. </a:t>
            </a:r>
          </a:p>
          <a:p>
            <a:pPr algn="just"/>
            <a:r>
              <a:rPr lang="lv-LV" dirty="0" smtClean="0">
                <a:latin typeface="Times New Roman" panose="02020603050405020304" pitchFamily="18" charset="0"/>
                <a:cs typeface="Times New Roman" panose="02020603050405020304" pitchFamily="18" charset="0"/>
              </a:rPr>
              <a:t>Kopā Delnas vadītas ētikas un pretkorupcijas stundas apmeklējis 241 jaunietis, no tiem 189 jaunieši jeb 78% vēlās, lai viņu pārstāvētā skola piedalītos projektā.</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62113" y="298450"/>
            <a:ext cx="2866030" cy="1039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2601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17" y="298450"/>
            <a:ext cx="10515600" cy="1153319"/>
          </a:xfrm>
        </p:spPr>
        <p:txBody>
          <a:bodyPr>
            <a:normAutofit fontScale="90000"/>
          </a:bodyPr>
          <a:lstStyle/>
          <a:p>
            <a:r>
              <a:rPr lang="lv-LV" b="1" dirty="0" smtClean="0">
                <a:latin typeface="Times New Roman" panose="02020603050405020304" pitchFamily="18" charset="0"/>
                <a:cs typeface="Times New Roman" panose="02020603050405020304" pitchFamily="18" charset="0"/>
              </a:rPr>
              <a:t>Vai arī Jūs vēlaties, lai Delna viesojās </a:t>
            </a:r>
            <a:br>
              <a:rPr lang="lv-LV" b="1" dirty="0" smtClean="0">
                <a:latin typeface="Times New Roman" panose="02020603050405020304" pitchFamily="18" charset="0"/>
                <a:cs typeface="Times New Roman" panose="02020603050405020304" pitchFamily="18" charset="0"/>
              </a:rPr>
            </a:br>
            <a:r>
              <a:rPr lang="lv-LV" b="1" dirty="0" smtClean="0">
                <a:latin typeface="Times New Roman" panose="02020603050405020304" pitchFamily="18" charset="0"/>
                <a:cs typeface="Times New Roman" panose="02020603050405020304" pitchFamily="18" charset="0"/>
              </a:rPr>
              <a:t>Jūsu pārstāvētajā skolā/ pašvaldībā? </a:t>
            </a:r>
            <a:endParaRPr lang="lv-LV"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8516" y="1910686"/>
            <a:ext cx="11908809" cy="4947313"/>
          </a:xfrm>
        </p:spPr>
        <p:txBody>
          <a:bodyPr>
            <a:normAutofit/>
          </a:bodyPr>
          <a:lstStyle/>
          <a:p>
            <a:pPr marL="0" indent="0" algn="just">
              <a:buNone/>
            </a:pPr>
            <a:r>
              <a:rPr lang="lv-LV" sz="4000" dirty="0" smtClean="0">
                <a:latin typeface="Times New Roman" panose="02020603050405020304" pitchFamily="18" charset="0"/>
                <a:cs typeface="Times New Roman" panose="02020603050405020304" pitchFamily="18" charset="0"/>
              </a:rPr>
              <a:t>Ja vēlaties, lai Delna novadītu ētikas vai pretkorupcijas stundu Jūsu pārstāvētajā skolā/ pašvaldībā skolēniem un/vai darbiniekiem, tad sazinieties ar mums:</a:t>
            </a:r>
          </a:p>
          <a:p>
            <a:pPr marL="0" indent="0" algn="just">
              <a:buNone/>
            </a:pPr>
            <a:endParaRPr lang="lv-LV" b="1" dirty="0" smtClean="0">
              <a:latin typeface="Times New Roman" panose="02020603050405020304" pitchFamily="18" charset="0"/>
              <a:cs typeface="Times New Roman" panose="02020603050405020304" pitchFamily="18" charset="0"/>
            </a:endParaRPr>
          </a:p>
          <a:p>
            <a:pPr marL="0" indent="0" algn="just">
              <a:buNone/>
            </a:pPr>
            <a:r>
              <a:rPr lang="lv-LV" b="1" dirty="0" smtClean="0">
                <a:latin typeface="Times New Roman" panose="02020603050405020304" pitchFamily="18" charset="0"/>
                <a:cs typeface="Times New Roman" panose="02020603050405020304" pitchFamily="18" charset="0"/>
              </a:rPr>
              <a:t>Mūsu kontakti: </a:t>
            </a:r>
            <a:endParaRPr lang="lv-LV" b="1" dirty="0">
              <a:latin typeface="Times New Roman" panose="02020603050405020304" pitchFamily="18" charset="0"/>
              <a:cs typeface="Times New Roman" panose="02020603050405020304" pitchFamily="18" charset="0"/>
            </a:endParaRPr>
          </a:p>
          <a:p>
            <a:pPr marL="0" indent="0" algn="just">
              <a:buNone/>
            </a:pPr>
            <a:r>
              <a:rPr lang="lv-LV" dirty="0" smtClean="0">
                <a:latin typeface="Times New Roman" panose="02020603050405020304" pitchFamily="18" charset="0"/>
                <a:cs typeface="Times New Roman" panose="02020603050405020304" pitchFamily="18" charset="0"/>
              </a:rPr>
              <a:t>E-pasts: </a:t>
            </a:r>
            <a:r>
              <a:rPr lang="lv-LV" dirty="0" smtClean="0">
                <a:latin typeface="Times New Roman" panose="02020603050405020304" pitchFamily="18" charset="0"/>
                <a:cs typeface="Times New Roman" panose="02020603050405020304" pitchFamily="18" charset="0"/>
                <a:hlinkClick r:id="rId2"/>
              </a:rPr>
              <a:t>ti@delna.lv</a:t>
            </a:r>
            <a:endParaRPr lang="lv-LV" dirty="0" smtClean="0">
              <a:latin typeface="Times New Roman" panose="02020603050405020304" pitchFamily="18" charset="0"/>
              <a:cs typeface="Times New Roman" panose="02020603050405020304" pitchFamily="18" charset="0"/>
            </a:endParaRPr>
          </a:p>
          <a:p>
            <a:pPr marL="0" indent="0" algn="just">
              <a:buNone/>
            </a:pPr>
            <a:r>
              <a:rPr lang="lv-LV" dirty="0" smtClean="0">
                <a:latin typeface="Times New Roman" panose="02020603050405020304" pitchFamily="18" charset="0"/>
                <a:cs typeface="Times New Roman" panose="02020603050405020304" pitchFamily="18" charset="0"/>
              </a:rPr>
              <a:t>Tel.nr.: 28256012 (Gita) vai </a:t>
            </a:r>
            <a:r>
              <a:rPr lang="lv-LV" dirty="0">
                <a:latin typeface="Times New Roman" panose="02020603050405020304" pitchFamily="18" charset="0"/>
                <a:cs typeface="Times New Roman" panose="02020603050405020304" pitchFamily="18" charset="0"/>
              </a:rPr>
              <a:t>+371 </a:t>
            </a:r>
            <a:r>
              <a:rPr lang="lv-LV" dirty="0" smtClean="0">
                <a:latin typeface="Times New Roman" panose="02020603050405020304" pitchFamily="18" charset="0"/>
                <a:cs typeface="Times New Roman" panose="02020603050405020304" pitchFamily="18" charset="0"/>
              </a:rPr>
              <a:t>67285585 (Delnas birojs)</a:t>
            </a:r>
            <a:r>
              <a:rPr lang="lv-LV" dirty="0" smtClean="0"/>
              <a:t> </a:t>
            </a:r>
            <a:endParaRPr lang="lv-LV" dirty="0" smtClean="0">
              <a:latin typeface="Times New Roman" panose="02020603050405020304" pitchFamily="18" charset="0"/>
              <a:cs typeface="Times New Roman" panose="02020603050405020304" pitchFamily="18" charset="0"/>
            </a:endParaRPr>
          </a:p>
          <a:p>
            <a:pPr marL="0" indent="0" algn="just">
              <a:buNone/>
            </a:pPr>
            <a:r>
              <a:rPr lang="lv-LV" dirty="0" smtClean="0">
                <a:latin typeface="Times New Roman" panose="02020603050405020304" pitchFamily="18" charset="0"/>
                <a:cs typeface="Times New Roman" panose="02020603050405020304" pitchFamily="18" charset="0"/>
              </a:rPr>
              <a:t> </a:t>
            </a:r>
            <a:endParaRPr lang="lv-LV"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02806" y="298450"/>
            <a:ext cx="3035182" cy="115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17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2813" y="1452563"/>
            <a:ext cx="10515600" cy="5405437"/>
          </a:xfrm>
        </p:spPr>
        <p:txBody>
          <a:bodyPr rtlCol="0">
            <a:normAutofit/>
          </a:bodyPr>
          <a:lstStyle/>
          <a:p>
            <a:pPr marL="0" indent="0" algn="ctr" eaLnBrk="1" fontAlgn="auto" hangingPunct="1">
              <a:lnSpc>
                <a:spcPct val="150000"/>
              </a:lnSpc>
              <a:spcAft>
                <a:spcPts val="0"/>
              </a:spcAft>
              <a:buFont typeface="Arial" panose="020B0604020202020204" pitchFamily="34" charset="0"/>
              <a:buNone/>
              <a:defRPr/>
            </a:pPr>
            <a:r>
              <a:rPr lang="lv-LV" sz="4800" b="1" dirty="0" smtClean="0">
                <a:latin typeface="Times New Roman" panose="02020603050405020304" pitchFamily="18" charset="0"/>
                <a:cs typeface="Times New Roman" panose="02020603050405020304" pitchFamily="18" charset="0"/>
              </a:rPr>
              <a:t/>
            </a:r>
            <a:br>
              <a:rPr lang="lv-LV" sz="4800" b="1" dirty="0" smtClean="0">
                <a:latin typeface="Times New Roman" panose="02020603050405020304" pitchFamily="18" charset="0"/>
                <a:cs typeface="Times New Roman" panose="02020603050405020304" pitchFamily="18" charset="0"/>
              </a:rPr>
            </a:br>
            <a:endParaRPr lang="lv-LV" sz="1000" dirty="0"/>
          </a:p>
          <a:p>
            <a:pPr marL="0" indent="0" algn="ctr" eaLnBrk="1" fontAlgn="auto" hangingPunct="1">
              <a:lnSpc>
                <a:spcPct val="160000"/>
              </a:lnSpc>
              <a:spcBef>
                <a:spcPts val="0"/>
              </a:spcBef>
              <a:spcAft>
                <a:spcPts val="0"/>
              </a:spcAft>
              <a:buFont typeface="Arial" panose="020B0604020202020204" pitchFamily="34" charset="0"/>
              <a:buNone/>
              <a:defRPr/>
            </a:pPr>
            <a:endParaRPr lang="lv-LV" sz="1000" dirty="0">
              <a:hlinkClick r:id="rId2"/>
            </a:endParaRPr>
          </a:p>
          <a:p>
            <a:pPr marL="0" indent="0" algn="ctr" eaLnBrk="1" fontAlgn="auto" hangingPunct="1">
              <a:lnSpc>
                <a:spcPct val="160000"/>
              </a:lnSpc>
              <a:spcBef>
                <a:spcPts val="0"/>
              </a:spcBef>
              <a:spcAft>
                <a:spcPts val="0"/>
              </a:spcAft>
              <a:buFont typeface="Arial" panose="020B0604020202020204" pitchFamily="34" charset="0"/>
              <a:buNone/>
              <a:defRPr/>
            </a:pPr>
            <a:endParaRPr lang="lv-LV" sz="1000" dirty="0" smtClean="0">
              <a:latin typeface="Times New Roman" panose="02020603050405020304" pitchFamily="18" charset="0"/>
              <a:cs typeface="Times New Roman" panose="02020603050405020304" pitchFamily="18" charset="0"/>
              <a:hlinkClick r:id="rId2"/>
            </a:endParaRPr>
          </a:p>
          <a:p>
            <a:pPr marL="0" indent="0" algn="ctr" eaLnBrk="1" fontAlgn="auto" hangingPunct="1">
              <a:lnSpc>
                <a:spcPct val="160000"/>
              </a:lnSpc>
              <a:spcBef>
                <a:spcPts val="0"/>
              </a:spcBef>
              <a:spcAft>
                <a:spcPts val="0"/>
              </a:spcAft>
              <a:buFont typeface="Arial" panose="020B0604020202020204" pitchFamily="34" charset="0"/>
              <a:buNone/>
              <a:defRPr/>
            </a:pPr>
            <a:r>
              <a:rPr lang="lv-LV" sz="2000" dirty="0" smtClean="0">
                <a:latin typeface="Times New Roman" panose="02020603050405020304" pitchFamily="18" charset="0"/>
                <a:cs typeface="Times New Roman" panose="02020603050405020304" pitchFamily="18" charset="0"/>
                <a:hlinkClick r:id="rId2"/>
              </a:rPr>
              <a:t>www.delna.lv</a:t>
            </a:r>
            <a:endParaRPr lang="lv-LV" sz="2000" dirty="0">
              <a:latin typeface="Times New Roman" panose="02020603050405020304" pitchFamily="18" charset="0"/>
              <a:cs typeface="Times New Roman" panose="02020603050405020304" pitchFamily="18" charset="0"/>
            </a:endParaRPr>
          </a:p>
          <a:p>
            <a:pPr marL="0" indent="0" algn="ctr" eaLnBrk="1" fontAlgn="auto" hangingPunct="1">
              <a:lnSpc>
                <a:spcPct val="160000"/>
              </a:lnSpc>
              <a:spcBef>
                <a:spcPts val="0"/>
              </a:spcBef>
              <a:spcAft>
                <a:spcPts val="0"/>
              </a:spcAft>
              <a:buFont typeface="Arial" panose="020B0604020202020204" pitchFamily="34" charset="0"/>
              <a:buNone/>
              <a:defRPr/>
            </a:pPr>
            <a:r>
              <a:rPr lang="lv-LV" sz="2000" dirty="0" smtClean="0">
                <a:latin typeface="Times New Roman" panose="02020603050405020304" pitchFamily="18" charset="0"/>
                <a:cs typeface="Times New Roman" panose="02020603050405020304" pitchFamily="18" charset="0"/>
              </a:rPr>
              <a:t>Seko Delnai twitter.com: </a:t>
            </a:r>
            <a:r>
              <a:rPr lang="lv-LV" sz="2000" dirty="0" err="1" smtClean="0">
                <a:latin typeface="Times New Roman" panose="02020603050405020304" pitchFamily="18" charset="0"/>
                <a:cs typeface="Times New Roman" panose="02020603050405020304" pitchFamily="18" charset="0"/>
              </a:rPr>
              <a:t>delna_lv</a:t>
            </a:r>
            <a:endParaRPr lang="lv-LV" sz="2000" dirty="0" smtClean="0">
              <a:latin typeface="Times New Roman" panose="02020603050405020304" pitchFamily="18" charset="0"/>
              <a:cs typeface="Times New Roman" panose="02020603050405020304" pitchFamily="18" charset="0"/>
              <a:hlinkClick r:id=""/>
            </a:endParaRPr>
          </a:p>
          <a:p>
            <a:pPr marL="0" indent="0" algn="ctr" eaLnBrk="1" fontAlgn="auto" hangingPunct="1">
              <a:lnSpc>
                <a:spcPct val="160000"/>
              </a:lnSpc>
              <a:spcBef>
                <a:spcPts val="0"/>
              </a:spcBef>
              <a:spcAft>
                <a:spcPts val="0"/>
              </a:spcAft>
              <a:buFont typeface="Arial" panose="020B0604020202020204" pitchFamily="34" charset="0"/>
              <a:buNone/>
              <a:defRPr/>
            </a:pPr>
            <a:endParaRPr lang="lv-LV" sz="2000" dirty="0" smtClean="0">
              <a:latin typeface="Times New Roman" panose="02020603050405020304" pitchFamily="18" charset="0"/>
              <a:cs typeface="Times New Roman" panose="02020603050405020304" pitchFamily="18" charset="0"/>
              <a:hlinkClick r:id=""/>
            </a:endParaRPr>
          </a:p>
          <a:p>
            <a:pPr marL="0" indent="0" algn="ctr" eaLnBrk="1" fontAlgn="auto" hangingPunct="1">
              <a:lnSpc>
                <a:spcPct val="160000"/>
              </a:lnSpc>
              <a:spcBef>
                <a:spcPts val="0"/>
              </a:spcBef>
              <a:spcAft>
                <a:spcPts val="0"/>
              </a:spcAft>
              <a:buFont typeface="Arial" panose="020B0604020202020204" pitchFamily="34" charset="0"/>
              <a:buNone/>
              <a:defRPr/>
            </a:pPr>
            <a:r>
              <a:rPr lang="lv-LV" sz="2000" dirty="0" smtClean="0">
                <a:latin typeface="Times New Roman" panose="02020603050405020304" pitchFamily="18" charset="0"/>
                <a:cs typeface="Times New Roman" panose="02020603050405020304" pitchFamily="18" charset="0"/>
                <a:hlinkClick r:id=""/>
              </a:rPr>
              <a:t>http://www.draugiem.lv/delna/</a:t>
            </a:r>
            <a:endParaRPr lang="lv-LV" sz="2000" dirty="0" smtClean="0">
              <a:latin typeface="Times New Roman" panose="02020603050405020304" pitchFamily="18" charset="0"/>
              <a:cs typeface="Times New Roman" panose="02020603050405020304" pitchFamily="18" charset="0"/>
            </a:endParaRPr>
          </a:p>
          <a:p>
            <a:pPr marL="0" indent="0" algn="ctr" eaLnBrk="1" fontAlgn="auto" hangingPunct="1">
              <a:lnSpc>
                <a:spcPct val="160000"/>
              </a:lnSpc>
              <a:spcBef>
                <a:spcPts val="0"/>
              </a:spcBef>
              <a:spcAft>
                <a:spcPts val="0"/>
              </a:spcAft>
              <a:buFont typeface="Arial" panose="020B0604020202020204" pitchFamily="34" charset="0"/>
              <a:buNone/>
              <a:defRPr/>
            </a:pPr>
            <a:endParaRPr lang="lv-LV" sz="2000" dirty="0" smtClean="0">
              <a:latin typeface="Times New Roman" panose="02020603050405020304" pitchFamily="18" charset="0"/>
              <a:cs typeface="Times New Roman" panose="02020603050405020304" pitchFamily="18" charset="0"/>
            </a:endParaRPr>
          </a:p>
          <a:p>
            <a:pPr marL="0" indent="0" algn="ctr" eaLnBrk="1" fontAlgn="auto" hangingPunct="1">
              <a:lnSpc>
                <a:spcPct val="160000"/>
              </a:lnSpc>
              <a:spcBef>
                <a:spcPts val="0"/>
              </a:spcBef>
              <a:spcAft>
                <a:spcPts val="0"/>
              </a:spcAft>
              <a:buFont typeface="Arial" panose="020B0604020202020204" pitchFamily="34" charset="0"/>
              <a:buNone/>
              <a:defRPr/>
            </a:pPr>
            <a:r>
              <a:rPr lang="lv-LV" sz="2000" dirty="0" err="1" smtClean="0">
                <a:latin typeface="Times New Roman" panose="02020603050405020304" pitchFamily="18" charset="0"/>
                <a:cs typeface="Times New Roman" panose="02020603050405020304" pitchFamily="18" charset="0"/>
              </a:rPr>
              <a:t>Facebook</a:t>
            </a:r>
            <a:r>
              <a:rPr lang="lv-LV" sz="2000" dirty="0" smtClean="0">
                <a:latin typeface="Times New Roman" panose="02020603050405020304" pitchFamily="18" charset="0"/>
                <a:cs typeface="Times New Roman" panose="02020603050405020304" pitchFamily="18" charset="0"/>
              </a:rPr>
              <a:t>:  Sabiedrība par atklātību - Delna</a:t>
            </a:r>
          </a:p>
          <a:p>
            <a:pPr marL="0" indent="0" algn="ctr" eaLnBrk="1" fontAlgn="auto" hangingPunct="1">
              <a:spcAft>
                <a:spcPts val="0"/>
              </a:spcAft>
              <a:buFont typeface="Arial" panose="020B0604020202020204" pitchFamily="34" charset="0"/>
              <a:buNone/>
              <a:defRPr/>
            </a:pPr>
            <a:endParaRPr lang="lv-LV" sz="2000" dirty="0"/>
          </a:p>
        </p:txBody>
      </p:sp>
      <p:pic>
        <p:nvPicPr>
          <p:cNvPr id="2150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02613" y="298450"/>
            <a:ext cx="3635375"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8" name="Group 4"/>
          <p:cNvGrpSpPr>
            <a:grpSpLocks/>
          </p:cNvGrpSpPr>
          <p:nvPr/>
        </p:nvGrpSpPr>
        <p:grpSpPr bwMode="auto">
          <a:xfrm>
            <a:off x="1182688" y="3948113"/>
            <a:ext cx="1630362" cy="2230437"/>
            <a:chOff x="304800" y="3962400"/>
            <a:chExt cx="1396633" cy="2138363"/>
          </a:xfrm>
        </p:grpSpPr>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953000"/>
              <a:ext cx="1020536"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9624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5638800"/>
              <a:ext cx="139663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45358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8516" y="73818"/>
            <a:ext cx="6615113" cy="1100931"/>
          </a:xfrm>
        </p:spPr>
        <p:txBody>
          <a:bodyPr>
            <a:normAutofit/>
          </a:bodyPr>
          <a:lstStyle/>
          <a:p>
            <a:pPr eaLnBrk="1" hangingPunct="1"/>
            <a:r>
              <a:rPr lang="lv-LV" altLang="en-US" sz="4000" b="1" dirty="0" smtClean="0">
                <a:latin typeface="Times New Roman" panose="02020603050405020304" pitchFamily="18" charset="0"/>
                <a:cs typeface="Times New Roman" panose="02020603050405020304" pitchFamily="18" charset="0"/>
              </a:rPr>
              <a:t>Par Delnu</a:t>
            </a:r>
          </a:p>
        </p:txBody>
      </p:sp>
      <p:sp>
        <p:nvSpPr>
          <p:cNvPr id="3" name="Content Placeholder 2"/>
          <p:cNvSpPr>
            <a:spLocks noGrp="1"/>
          </p:cNvSpPr>
          <p:nvPr>
            <p:ph idx="1"/>
          </p:nvPr>
        </p:nvSpPr>
        <p:spPr>
          <a:xfrm>
            <a:off x="0" y="832513"/>
            <a:ext cx="8707272" cy="5854889"/>
          </a:xfrm>
        </p:spPr>
        <p:txBody>
          <a:bodyPr rtlCol="0">
            <a:noAutofit/>
          </a:bodyPr>
          <a:lstStyle/>
          <a:p>
            <a:pPr algn="just" eaLnBrk="1" fontAlgn="auto" hangingPunct="1">
              <a:lnSpc>
                <a:spcPct val="150000"/>
              </a:lnSpc>
              <a:spcAft>
                <a:spcPts val="0"/>
              </a:spcAft>
              <a:defRPr/>
            </a:pPr>
            <a:r>
              <a:rPr lang="lv-LV" sz="2500" b="1" dirty="0" smtClean="0">
                <a:latin typeface="Times New Roman" panose="02020603050405020304" pitchFamily="18" charset="0"/>
                <a:cs typeface="Times New Roman" panose="02020603050405020304" pitchFamily="18" charset="0"/>
              </a:rPr>
              <a:t>Statuss: </a:t>
            </a:r>
            <a:r>
              <a:rPr lang="lv-LV" sz="2500" dirty="0" smtClean="0">
                <a:latin typeface="Times New Roman" panose="02020603050405020304" pitchFamily="18" charset="0"/>
                <a:cs typeface="Times New Roman" panose="02020603050405020304" pitchFamily="18" charset="0"/>
              </a:rPr>
              <a:t>sabiedriskā labuma biedrība, starptautiskās pretkorupcijas «</a:t>
            </a:r>
            <a:r>
              <a:rPr lang="lv-LV" sz="2500" dirty="0" err="1" smtClean="0">
                <a:latin typeface="Times New Roman" panose="02020603050405020304" pitchFamily="18" charset="0"/>
                <a:cs typeface="Times New Roman" panose="02020603050405020304" pitchFamily="18" charset="0"/>
              </a:rPr>
              <a:t>Transparency</a:t>
            </a:r>
            <a:r>
              <a:rPr lang="lv-LV" sz="2500" dirty="0" smtClean="0">
                <a:latin typeface="Times New Roman" panose="02020603050405020304" pitchFamily="18" charset="0"/>
                <a:cs typeface="Times New Roman" panose="02020603050405020304" pitchFamily="18" charset="0"/>
              </a:rPr>
              <a:t> </a:t>
            </a:r>
            <a:r>
              <a:rPr lang="lv-LV" sz="2500" dirty="0" err="1" smtClean="0">
                <a:latin typeface="Times New Roman" panose="02020603050405020304" pitchFamily="18" charset="0"/>
                <a:cs typeface="Times New Roman" panose="02020603050405020304" pitchFamily="18" charset="0"/>
              </a:rPr>
              <a:t>International</a:t>
            </a:r>
            <a:r>
              <a:rPr lang="lv-LV" sz="2500" dirty="0" smtClean="0">
                <a:latin typeface="Times New Roman" panose="02020603050405020304" pitchFamily="18" charset="0"/>
                <a:cs typeface="Times New Roman" panose="02020603050405020304" pitchFamily="18" charset="0"/>
              </a:rPr>
              <a:t>»  Latvijas nodaļa kopš 1998. gada;</a:t>
            </a:r>
          </a:p>
          <a:p>
            <a:pPr algn="just" eaLnBrk="1" fontAlgn="auto" hangingPunct="1">
              <a:lnSpc>
                <a:spcPct val="150000"/>
              </a:lnSpc>
              <a:spcAft>
                <a:spcPts val="0"/>
              </a:spcAft>
              <a:defRPr/>
            </a:pPr>
            <a:r>
              <a:rPr lang="lv-LV" sz="2500" b="1" dirty="0" smtClean="0">
                <a:latin typeface="Times New Roman" panose="02020603050405020304" pitchFamily="18" charset="0"/>
                <a:cs typeface="Times New Roman" panose="02020603050405020304" pitchFamily="18" charset="0"/>
              </a:rPr>
              <a:t>Mērķis</a:t>
            </a:r>
            <a:r>
              <a:rPr lang="lv-LV" sz="2500" dirty="0" smtClean="0">
                <a:latin typeface="Times New Roman" panose="02020603050405020304" pitchFamily="18" charset="0"/>
                <a:cs typeface="Times New Roman" panose="02020603050405020304" pitchFamily="18" charset="0"/>
              </a:rPr>
              <a:t>: veicināt demokrātiskas sabiedrības veidošanos, sekmējot informācijas atklātību un korupcijas novēršanu;</a:t>
            </a:r>
          </a:p>
          <a:p>
            <a:pPr algn="just" eaLnBrk="1" fontAlgn="auto" hangingPunct="1">
              <a:lnSpc>
                <a:spcPct val="150000"/>
              </a:lnSpc>
              <a:spcAft>
                <a:spcPts val="0"/>
              </a:spcAft>
              <a:defRPr/>
            </a:pPr>
            <a:r>
              <a:rPr lang="lv-LV" sz="2500" b="1" dirty="0" smtClean="0">
                <a:latin typeface="Times New Roman" panose="02020603050405020304" pitchFamily="18" charset="0"/>
                <a:cs typeface="Times New Roman" panose="02020603050405020304" pitchFamily="18" charset="0"/>
              </a:rPr>
              <a:t>Misija</a:t>
            </a:r>
            <a:r>
              <a:rPr lang="lv-LV" sz="2500" dirty="0" smtClean="0">
                <a:latin typeface="Times New Roman" panose="02020603050405020304" pitchFamily="18" charset="0"/>
                <a:cs typeface="Times New Roman" panose="02020603050405020304" pitchFamily="18" charset="0"/>
              </a:rPr>
              <a:t>: veidot atklātu, taisnīgu un demokrātisku sabiedrību, kas  ir brīva no korupcijas politikā, biznesā un savstarpējās attiecībās.</a:t>
            </a:r>
          </a:p>
          <a:p>
            <a:pPr algn="just" eaLnBrk="1" fontAlgn="auto" hangingPunct="1">
              <a:lnSpc>
                <a:spcPct val="150000"/>
              </a:lnSpc>
              <a:spcAft>
                <a:spcPts val="0"/>
              </a:spcAft>
              <a:defRPr/>
            </a:pPr>
            <a:r>
              <a:rPr lang="lv-LV" sz="2500" b="1" dirty="0" smtClean="0">
                <a:latin typeface="Times New Roman" panose="02020603050405020304" pitchFamily="18" charset="0"/>
                <a:cs typeface="Times New Roman" panose="02020603050405020304" pitchFamily="18" charset="0"/>
              </a:rPr>
              <a:t>Vērtības</a:t>
            </a:r>
            <a:r>
              <a:rPr lang="lv-LV" sz="2500" dirty="0" smtClean="0">
                <a:latin typeface="Times New Roman" panose="02020603050405020304" pitchFamily="18" charset="0"/>
                <a:cs typeface="Times New Roman" panose="02020603050405020304" pitchFamily="18" charset="0"/>
              </a:rPr>
              <a:t>: atklātība, solidaritāte, cieņa, tiesiskums, godīgums/ taisnīgums, drosme, nesavtīgums. </a:t>
            </a:r>
          </a:p>
        </p:txBody>
      </p:sp>
      <p:pic>
        <p:nvPicPr>
          <p:cNvPr id="614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18575" y="298450"/>
            <a:ext cx="2919413"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7272" y="1478388"/>
            <a:ext cx="3384645" cy="261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076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1221" y="76199"/>
            <a:ext cx="10515600" cy="1325563"/>
          </a:xfrm>
        </p:spPr>
        <p:txBody>
          <a:bodyPr>
            <a:normAutofit/>
          </a:bodyPr>
          <a:lstStyle/>
          <a:p>
            <a:pPr eaLnBrk="1" hangingPunct="1"/>
            <a:r>
              <a:rPr lang="lv-LV" altLang="en-US" sz="4000" b="1" dirty="0" smtClean="0">
                <a:latin typeface="Times New Roman" panose="02020603050405020304" pitchFamily="18" charset="0"/>
                <a:cs typeface="Times New Roman" panose="02020603050405020304" pitchFamily="18" charset="0"/>
              </a:rPr>
              <a:t>Ko Delna dara?</a:t>
            </a:r>
          </a:p>
        </p:txBody>
      </p:sp>
      <p:sp>
        <p:nvSpPr>
          <p:cNvPr id="9219" name="Content Placeholder 2"/>
          <p:cNvSpPr>
            <a:spLocks noGrp="1"/>
          </p:cNvSpPr>
          <p:nvPr>
            <p:ph idx="1"/>
          </p:nvPr>
        </p:nvSpPr>
        <p:spPr>
          <a:xfrm>
            <a:off x="101221" y="1355725"/>
            <a:ext cx="9820701" cy="5372621"/>
          </a:xfrm>
        </p:spPr>
        <p:txBody>
          <a:bodyPr>
            <a:normAutofit fontScale="92500"/>
          </a:bodyPr>
          <a:lstStyle/>
          <a:p>
            <a:pPr algn="just" eaLnBrk="1" hangingPunct="1">
              <a:lnSpc>
                <a:spcPct val="150000"/>
              </a:lnSpc>
            </a:pPr>
            <a:r>
              <a:rPr lang="lv-LV" altLang="en-US" sz="3000" b="1" dirty="0" smtClean="0">
                <a:latin typeface="Times New Roman" panose="02020603050405020304" pitchFamily="18" charset="0"/>
                <a:cs typeface="Times New Roman" panose="02020603050405020304" pitchFamily="18" charset="0"/>
              </a:rPr>
              <a:t>Juridiskās palīdzības sniegšana iedzīvotājiem </a:t>
            </a:r>
            <a:r>
              <a:rPr lang="lv-LV" altLang="en-US" sz="3000" dirty="0" smtClean="0">
                <a:latin typeface="Times New Roman" panose="02020603050405020304" pitchFamily="18" charset="0"/>
                <a:cs typeface="Times New Roman" panose="02020603050405020304" pitchFamily="18" charset="0"/>
              </a:rPr>
              <a:t>(Piemēram, «Lindas lieta»);</a:t>
            </a:r>
          </a:p>
          <a:p>
            <a:pPr algn="just" eaLnBrk="1" hangingPunct="1">
              <a:lnSpc>
                <a:spcPct val="150000"/>
              </a:lnSpc>
            </a:pPr>
            <a:r>
              <a:rPr lang="lv-LV" altLang="en-US" sz="3000" b="1" dirty="0" smtClean="0">
                <a:latin typeface="Times New Roman" panose="02020603050405020304" pitchFamily="18" charset="0"/>
                <a:cs typeface="Times New Roman" panose="02020603050405020304" pitchFamily="18" charset="0"/>
              </a:rPr>
              <a:t>Valsts pārvaldes uzraudzība </a:t>
            </a:r>
            <a:r>
              <a:rPr lang="lv-LV" altLang="en-US" sz="3000" dirty="0" smtClean="0">
                <a:latin typeface="Times New Roman" panose="02020603050405020304" pitchFamily="18" charset="0"/>
                <a:cs typeface="Times New Roman" panose="02020603050405020304" pitchFamily="18" charset="0"/>
              </a:rPr>
              <a:t>(Piemēram, «Latvijas Nacionālās bibliotēkas» celtniecības uzraudzība);</a:t>
            </a:r>
          </a:p>
          <a:p>
            <a:pPr algn="just" eaLnBrk="1" hangingPunct="1">
              <a:lnSpc>
                <a:spcPct val="150000"/>
              </a:lnSpc>
            </a:pPr>
            <a:r>
              <a:rPr lang="lv-LV" altLang="en-US" sz="3000" b="1" dirty="0" smtClean="0">
                <a:latin typeface="Times New Roman" panose="02020603050405020304" pitchFamily="18" charset="0"/>
                <a:cs typeface="Times New Roman" panose="02020603050405020304" pitchFamily="18" charset="0"/>
              </a:rPr>
              <a:t>Saeimas darba uzraudzība </a:t>
            </a:r>
            <a:r>
              <a:rPr lang="lv-LV" altLang="en-US" sz="3000" dirty="0" smtClean="0">
                <a:latin typeface="Times New Roman" panose="02020603050405020304" pitchFamily="18" charset="0"/>
                <a:cs typeface="Times New Roman" panose="02020603050405020304" pitchFamily="18" charset="0"/>
              </a:rPr>
              <a:t>(Piemēram, kandidatiuzdelnas.lv);</a:t>
            </a:r>
          </a:p>
          <a:p>
            <a:pPr algn="just" eaLnBrk="1" hangingPunct="1">
              <a:lnSpc>
                <a:spcPct val="150000"/>
              </a:lnSpc>
            </a:pPr>
            <a:r>
              <a:rPr lang="lv-LV" altLang="en-US" sz="3000" b="1" dirty="0" smtClean="0">
                <a:latin typeface="Times New Roman" panose="02020603050405020304" pitchFamily="18" charset="0"/>
                <a:cs typeface="Times New Roman" panose="02020603050405020304" pitchFamily="18" charset="0"/>
              </a:rPr>
              <a:t>Darbs ar jauniešiem </a:t>
            </a:r>
            <a:r>
              <a:rPr lang="lv-LV" altLang="en-US" sz="3000" dirty="0" smtClean="0">
                <a:latin typeface="Times New Roman" panose="02020603050405020304" pitchFamily="18" charset="0"/>
                <a:cs typeface="Times New Roman" panose="02020603050405020304" pitchFamily="18" charset="0"/>
              </a:rPr>
              <a:t>(Projekts «Atklāta un godīga skola»).  </a:t>
            </a:r>
          </a:p>
          <a:p>
            <a:pPr algn="just" eaLnBrk="1" hangingPunct="1">
              <a:lnSpc>
                <a:spcPct val="150000"/>
              </a:lnSpc>
              <a:buFont typeface="Arial" panose="020B0604020202020204" pitchFamily="34" charset="0"/>
              <a:buNone/>
            </a:pPr>
            <a:r>
              <a:rPr lang="lv-LV" altLang="en-US" sz="2600" dirty="0" smtClean="0">
                <a:latin typeface="Times New Roman" panose="02020603050405020304" pitchFamily="18" charset="0"/>
                <a:cs typeface="Times New Roman" panose="02020603050405020304" pitchFamily="18" charset="0"/>
              </a:rPr>
              <a:t> </a:t>
            </a:r>
          </a:p>
        </p:txBody>
      </p:sp>
      <p:pic>
        <p:nvPicPr>
          <p:cNvPr id="922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16913" y="298450"/>
            <a:ext cx="3521075"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89080" y="2659702"/>
            <a:ext cx="270292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5587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478" y="96598"/>
            <a:ext cx="9539785" cy="1325563"/>
          </a:xfrm>
        </p:spPr>
        <p:txBody>
          <a:bodyPr>
            <a:normAutofit/>
          </a:bodyPr>
          <a:lstStyle/>
          <a:p>
            <a:pPr algn="ctr"/>
            <a:r>
              <a:rPr lang="lv-LV" sz="4000" b="1" dirty="0" smtClean="0">
                <a:latin typeface="Times New Roman" panose="02020603050405020304" pitchFamily="18" charset="0"/>
                <a:cs typeface="Times New Roman" panose="02020603050405020304" pitchFamily="18" charset="0"/>
              </a:rPr>
              <a:t>Darbs ar jauniešiem</a:t>
            </a:r>
            <a:br>
              <a:rPr lang="lv-LV" sz="4000" b="1" dirty="0" smtClean="0">
                <a:latin typeface="Times New Roman" panose="02020603050405020304" pitchFamily="18" charset="0"/>
                <a:cs typeface="Times New Roman" panose="02020603050405020304" pitchFamily="18" charset="0"/>
              </a:rPr>
            </a:br>
            <a:r>
              <a:rPr lang="lv-LV" sz="4000" b="1" dirty="0" smtClean="0">
                <a:latin typeface="Times New Roman" panose="02020603050405020304" pitchFamily="18" charset="0"/>
                <a:cs typeface="Times New Roman" panose="02020603050405020304" pitchFamily="18" charset="0"/>
              </a:rPr>
              <a:t>Projekts «Atklāta un godīga skola»</a:t>
            </a:r>
            <a:endParaRPr lang="lv-LV" sz="4000" b="1" dirty="0"/>
          </a:p>
        </p:txBody>
      </p:sp>
      <p:sp>
        <p:nvSpPr>
          <p:cNvPr id="3" name="Content Placeholder 2"/>
          <p:cNvSpPr>
            <a:spLocks noGrp="1"/>
          </p:cNvSpPr>
          <p:nvPr>
            <p:ph idx="1"/>
          </p:nvPr>
        </p:nvSpPr>
        <p:spPr>
          <a:xfrm>
            <a:off x="95534" y="1624013"/>
            <a:ext cx="12096466" cy="5233987"/>
          </a:xfrm>
        </p:spPr>
        <p:txBody>
          <a:bodyPr>
            <a:normAutofit/>
          </a:bodyPr>
          <a:lstStyle/>
          <a:p>
            <a:pPr marL="0" indent="0">
              <a:buNone/>
            </a:pPr>
            <a:r>
              <a:rPr lang="lv-LV" b="1" dirty="0" smtClean="0">
                <a:latin typeface="Times New Roman" panose="02020603050405020304" pitchFamily="18" charset="0"/>
                <a:cs typeface="Times New Roman" panose="02020603050405020304" pitchFamily="18" charset="0"/>
              </a:rPr>
              <a:t>Par projektu:</a:t>
            </a:r>
          </a:p>
          <a:p>
            <a:pPr>
              <a:lnSpc>
                <a:spcPct val="150000"/>
              </a:lnSpc>
              <a:spcBef>
                <a:spcPts val="600"/>
              </a:spcBef>
            </a:pPr>
            <a:r>
              <a:rPr lang="lv-LV" altLang="en-US" sz="1600" b="1" dirty="0" smtClean="0">
                <a:latin typeface="Times New Roman" panose="02020603050405020304" pitchFamily="18" charset="0"/>
                <a:cs typeface="Times New Roman" panose="02020603050405020304" pitchFamily="18" charset="0"/>
              </a:rPr>
              <a:t>Jauna, neatkarīga iniciatīva </a:t>
            </a:r>
            <a:r>
              <a:rPr lang="lv-LV" altLang="en-US" sz="1600" dirty="0" smtClean="0">
                <a:latin typeface="Times New Roman" panose="02020603050405020304" pitchFamily="18" charset="0"/>
                <a:cs typeface="Times New Roman" panose="02020603050405020304" pitchFamily="18" charset="0"/>
              </a:rPr>
              <a:t>Latvijas</a:t>
            </a:r>
            <a:r>
              <a:rPr lang="lv-LV" altLang="en-US" sz="1600" b="1" dirty="0" smtClean="0">
                <a:latin typeface="Times New Roman" panose="02020603050405020304" pitchFamily="18" charset="0"/>
                <a:cs typeface="Times New Roman" panose="02020603050405020304" pitchFamily="18" charset="0"/>
              </a:rPr>
              <a:t> </a:t>
            </a:r>
            <a:r>
              <a:rPr lang="lv-LV" altLang="en-US" sz="1600" dirty="0" smtClean="0">
                <a:latin typeface="Times New Roman" panose="02020603050405020304" pitchFamily="18" charset="0"/>
                <a:cs typeface="Times New Roman" panose="02020603050405020304" pitchFamily="18" charset="0"/>
              </a:rPr>
              <a:t>izglītības sistēmā, kuras </a:t>
            </a:r>
            <a:r>
              <a:rPr lang="lv-LV" altLang="en-US" sz="1600" b="1" dirty="0" smtClean="0">
                <a:latin typeface="Times New Roman" panose="02020603050405020304" pitchFamily="18" charset="0"/>
                <a:cs typeface="Times New Roman" panose="02020603050405020304" pitchFamily="18" charset="0"/>
              </a:rPr>
              <a:t>mērķis būs </a:t>
            </a:r>
            <a:r>
              <a:rPr lang="lv-LV" altLang="en-US" sz="1600" dirty="0" smtClean="0">
                <a:latin typeface="Times New Roman" panose="02020603050405020304" pitchFamily="18" charset="0"/>
                <a:cs typeface="Times New Roman" panose="02020603050405020304" pitchFamily="18" charset="0"/>
              </a:rPr>
              <a:t>izcelt un parādīt atklātu, godīgu un demokrātisku skolu kā vērtību mūsdienu sabiedrībā, motivējot skolas par tādu kļūt. </a:t>
            </a:r>
          </a:p>
          <a:p>
            <a:pPr>
              <a:lnSpc>
                <a:spcPct val="150000"/>
              </a:lnSpc>
              <a:spcBef>
                <a:spcPts val="600"/>
              </a:spcBef>
            </a:pPr>
            <a:r>
              <a:rPr lang="lv-LV" altLang="en-US" sz="1600" b="1" dirty="0" smtClean="0">
                <a:latin typeface="Times New Roman" panose="02020603050405020304" pitchFamily="18" charset="0"/>
                <a:cs typeface="Times New Roman" panose="02020603050405020304" pitchFamily="18" charset="0"/>
              </a:rPr>
              <a:t>Skolu ieguvums un iespēja: </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Piedalīties 3 dienu apmācībās – Delnas Godīguma akadēmijā,</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Ieviest īpašu demokrātiskas pārvaldības modeli, kas sastāv no 7 elementiem, saņemt konsultācijas un atbalstu to ieviešanā, </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Piedalīties skolu demokrātijas indeksā (skolotāju, skolēnu, vecāku aptaujā),</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Iegūt iespēju piedalīties Delnas partneru pasākumos – Vecāku Dienā, Profesiju un/vai Kultūras Dienās savā skolā, </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Iegūt publicitāti un iespēju pastāstīt par savas skolas labo praksi, mācīties no citām skolām, </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Iegūt īpašu statusu “Atklāta un godīga skola”,</a:t>
            </a:r>
          </a:p>
          <a:p>
            <a:pPr lvl="1">
              <a:lnSpc>
                <a:spcPct val="150000"/>
              </a:lnSpc>
              <a:spcBef>
                <a:spcPts val="600"/>
              </a:spcBef>
            </a:pPr>
            <a:r>
              <a:rPr lang="lv-LV" altLang="en-US" sz="1600" dirty="0" smtClean="0">
                <a:latin typeface="Times New Roman" panose="02020603050405020304" pitchFamily="18" charset="0"/>
                <a:cs typeface="Times New Roman" panose="02020603050405020304" pitchFamily="18" charset="0"/>
              </a:rPr>
              <a:t>Mācīties iestāties pret netaisnību, par ētisku un demokrātisku un caurspīdīgu lēmumu pieņemšanu, godīgumu un taisnīgumu skolas dzīvē.</a:t>
            </a:r>
          </a:p>
          <a:p>
            <a:pPr marL="0" indent="0">
              <a:buNone/>
            </a:pPr>
            <a:endParaRPr lang="lv-LV"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57397" y="230743"/>
            <a:ext cx="3130717"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2255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25399"/>
            <a:ext cx="8794750" cy="1325563"/>
          </a:xfrm>
        </p:spPr>
        <p:txBody>
          <a:bodyPr/>
          <a:lstStyle/>
          <a:p>
            <a:r>
              <a:rPr lang="lv-LV" altLang="en-US" sz="4000" b="1" dirty="0" smtClean="0">
                <a:latin typeface="Times New Roman" panose="02020603050405020304" pitchFamily="18" charset="0"/>
                <a:cs typeface="Times New Roman" panose="02020603050405020304" pitchFamily="18" charset="0"/>
              </a:rPr>
              <a:t>7 piedāvātie labas pārvaldības elementi</a:t>
            </a:r>
            <a:endParaRPr lang="en-US" altLang="en-US" sz="4000" b="1" dirty="0" smtClean="0">
              <a:latin typeface="Times New Roman" panose="02020603050405020304" pitchFamily="18" charset="0"/>
              <a:cs typeface="Times New Roman" panose="02020603050405020304" pitchFamily="18" charset="0"/>
            </a:endParaRPr>
          </a:p>
        </p:txBody>
      </p:sp>
      <p:sp>
        <p:nvSpPr>
          <p:cNvPr id="30723" name="Content Placeholder 2"/>
          <p:cNvSpPr>
            <a:spLocks noGrp="1"/>
          </p:cNvSpPr>
          <p:nvPr>
            <p:ph idx="1"/>
          </p:nvPr>
        </p:nvSpPr>
        <p:spPr>
          <a:xfrm>
            <a:off x="1" y="1460309"/>
            <a:ext cx="9594850" cy="5140515"/>
          </a:xfrm>
        </p:spPr>
        <p:txBody>
          <a:bodyPr/>
          <a:lstStyle/>
          <a:p>
            <a:pPr marL="0" indent="0">
              <a:buFont typeface="Arial" panose="020B0604020202020204" pitchFamily="34" charset="0"/>
              <a:buNone/>
            </a:pPr>
            <a:endParaRPr lang="lv-LV" sz="2000" dirty="0" smtClean="0">
              <a:latin typeface="Times New Roman" panose="02020603050405020304" pitchFamily="18" charset="0"/>
              <a:cs typeface="Times New Roman" panose="02020603050405020304" pitchFamily="18" charset="0"/>
            </a:endParaRPr>
          </a:p>
          <a:p>
            <a:pPr marL="457200" lvl="1" indent="0">
              <a:buNone/>
            </a:pPr>
            <a:r>
              <a:rPr lang="lv-LV" sz="3200" dirty="0" smtClean="0">
                <a:latin typeface="Times New Roman" panose="02020603050405020304" pitchFamily="18" charset="0"/>
                <a:cs typeface="Times New Roman" panose="02020603050405020304" pitchFamily="18" charset="0"/>
              </a:rPr>
              <a:t>1. Laba pārvaldība kā aktīva Skolas padome. </a:t>
            </a:r>
          </a:p>
          <a:p>
            <a:pPr marL="457200" lvl="1" indent="0">
              <a:buNone/>
            </a:pPr>
            <a:r>
              <a:rPr lang="lv-LV" sz="3200" dirty="0" smtClean="0">
                <a:latin typeface="Times New Roman" panose="02020603050405020304" pitchFamily="18" charset="0"/>
                <a:cs typeface="Times New Roman" panose="02020603050405020304" pitchFamily="18" charset="0"/>
              </a:rPr>
              <a:t>2. Pretkorupcijas, ētikas un demokrātijas stundas. </a:t>
            </a:r>
          </a:p>
          <a:p>
            <a:pPr marL="457200" lvl="1" indent="0">
              <a:buNone/>
            </a:pPr>
            <a:r>
              <a:rPr lang="lv-LV" sz="3200" dirty="0" smtClean="0">
                <a:latin typeface="Times New Roman" panose="02020603050405020304" pitchFamily="18" charset="0"/>
                <a:cs typeface="Times New Roman" panose="02020603050405020304" pitchFamily="18" charset="0"/>
              </a:rPr>
              <a:t>3. Demokrātiskas skolas vēlēšanas.</a:t>
            </a:r>
          </a:p>
          <a:p>
            <a:pPr marL="457200" lvl="1" indent="0">
              <a:buNone/>
            </a:pPr>
            <a:r>
              <a:rPr lang="lv-LV" sz="3200" dirty="0" smtClean="0">
                <a:latin typeface="Times New Roman" panose="02020603050405020304" pitchFamily="18" charset="0"/>
                <a:cs typeface="Times New Roman" panose="02020603050405020304" pitchFamily="18" charset="0"/>
              </a:rPr>
              <a:t>4. Skolas ētikas kodeksa un ētikas komisijas izveide.</a:t>
            </a:r>
          </a:p>
          <a:p>
            <a:pPr marL="457200" lvl="1" indent="0">
              <a:buNone/>
            </a:pPr>
            <a:r>
              <a:rPr lang="lv-LV" sz="3200" dirty="0" smtClean="0">
                <a:latin typeface="Times New Roman" panose="02020603050405020304" pitchFamily="18" charset="0"/>
                <a:cs typeface="Times New Roman" panose="02020603050405020304" pitchFamily="18" charset="0"/>
              </a:rPr>
              <a:t>5. Sadarbība ar vietējo varu. </a:t>
            </a:r>
          </a:p>
          <a:p>
            <a:pPr marL="457200" lvl="1" indent="0">
              <a:buNone/>
            </a:pPr>
            <a:r>
              <a:rPr lang="lv-LV" sz="3200" dirty="0" smtClean="0">
                <a:latin typeface="Times New Roman" panose="02020603050405020304" pitchFamily="18" charset="0"/>
                <a:cs typeface="Times New Roman" panose="02020603050405020304" pitchFamily="18" charset="0"/>
              </a:rPr>
              <a:t>6. Caurspīdīgums skolas finansēs. </a:t>
            </a:r>
          </a:p>
          <a:p>
            <a:pPr marL="457200" lvl="1" indent="0">
              <a:buNone/>
            </a:pPr>
            <a:r>
              <a:rPr lang="lv-LV" sz="3200" dirty="0" smtClean="0">
                <a:latin typeface="Times New Roman" panose="02020603050405020304" pitchFamily="18" charset="0"/>
                <a:cs typeface="Times New Roman" panose="02020603050405020304" pitchFamily="18" charset="0"/>
              </a:rPr>
              <a:t>7. Skolas demokrātijas inovācija. </a:t>
            </a:r>
          </a:p>
          <a:p>
            <a:pPr marL="0" indent="0"/>
            <a:endParaRPr lang="en-US" dirty="0" smtClean="0">
              <a:latin typeface="Times New Roman" panose="02020603050405020304" pitchFamily="18" charset="0"/>
              <a:cs typeface="Times New Roman" panose="02020603050405020304" pitchFamily="18" charset="0"/>
            </a:endParaRPr>
          </a:p>
          <a:p>
            <a:pPr marL="0" indent="0"/>
            <a:endParaRPr lang="en-US" dirty="0" smtClean="0"/>
          </a:p>
        </p:txBody>
      </p:sp>
      <p:pic>
        <p:nvPicPr>
          <p:cNvPr id="3072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98450"/>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9438" y="2555875"/>
            <a:ext cx="2722562"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6378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 y="298449"/>
            <a:ext cx="10515600" cy="1325563"/>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I</a:t>
            </a:r>
            <a:endParaRPr lang="lv-LV" sz="4000" dirty="0"/>
          </a:p>
        </p:txBody>
      </p:sp>
      <p:sp>
        <p:nvSpPr>
          <p:cNvPr id="3" name="Content Placeholder 2"/>
          <p:cNvSpPr>
            <a:spLocks noGrp="1"/>
          </p:cNvSpPr>
          <p:nvPr>
            <p:ph idx="1"/>
          </p:nvPr>
        </p:nvSpPr>
        <p:spPr>
          <a:xfrm>
            <a:off x="0" y="1624013"/>
            <a:ext cx="12010030" cy="4552950"/>
          </a:xfrm>
        </p:spPr>
        <p:txBody>
          <a:bodyPr>
            <a:normAutofit/>
          </a:bodyPr>
          <a:lstStyle/>
          <a:p>
            <a:pPr marL="0" lvl="1" indent="0" algn="just">
              <a:spcBef>
                <a:spcPts val="1000"/>
              </a:spcBef>
              <a:buNone/>
            </a:pPr>
            <a:r>
              <a:rPr lang="lv-LV" sz="2800" b="1" dirty="0" smtClean="0">
                <a:latin typeface="Times New Roman" panose="02020603050405020304" pitchFamily="18" charset="0"/>
                <a:cs typeface="Times New Roman" panose="02020603050405020304" pitchFamily="18" charset="0"/>
              </a:rPr>
              <a:t>1. Laba pārvaldība kā aktīva Skolas padome. </a:t>
            </a:r>
          </a:p>
          <a:p>
            <a:pPr algn="just"/>
            <a:r>
              <a:rPr lang="lv-LV" dirty="0" smtClean="0">
                <a:latin typeface="Times New Roman" panose="02020603050405020304" pitchFamily="18" charset="0"/>
                <a:cs typeface="Times New Roman" panose="02020603050405020304" pitchFamily="18" charset="0"/>
              </a:rPr>
              <a:t>Skolas padome, kurā darbojas vidēji 1/3 vecāku, skolotāju un skolēnu. Sanāk kopā 1x mēnesī, rūpējas par pilota realizāciju savā skolā un ir projekta «kontaktpersona», «sirds» un «dzinējspēks».</a:t>
            </a:r>
          </a:p>
          <a:p>
            <a:pPr algn="just"/>
            <a:r>
              <a:rPr lang="lv-LV" dirty="0" smtClean="0">
                <a:latin typeface="Times New Roman" panose="02020603050405020304" pitchFamily="18" charset="0"/>
                <a:cs typeface="Times New Roman" panose="02020603050405020304" pitchFamily="18" charset="0"/>
              </a:rPr>
              <a:t>Plānots, ka skolu padomju projekta </a:t>
            </a:r>
            <a:r>
              <a:rPr lang="lv-LV" dirty="0" err="1" smtClean="0">
                <a:latin typeface="Times New Roman" panose="02020603050405020304" pitchFamily="18" charset="0"/>
                <a:cs typeface="Times New Roman" panose="02020603050405020304" pitchFamily="18" charset="0"/>
              </a:rPr>
              <a:t>mentori</a:t>
            </a:r>
            <a:r>
              <a:rPr lang="lv-LV" dirty="0" smtClean="0">
                <a:latin typeface="Times New Roman" panose="02020603050405020304" pitchFamily="18" charset="0"/>
                <a:cs typeface="Times New Roman" panose="02020603050405020304" pitchFamily="18" charset="0"/>
              </a:rPr>
              <a:t> būs Vecāku kustības pārstāvji, kas ir projekta sadarbības partneri. </a:t>
            </a:r>
          </a:p>
          <a:p>
            <a:pPr algn="just"/>
            <a:r>
              <a:rPr lang="lv-LV" dirty="0">
                <a:latin typeface="Times New Roman" panose="02020603050405020304" pitchFamily="18" charset="0"/>
                <a:cs typeface="Times New Roman" panose="02020603050405020304" pitchFamily="18" charset="0"/>
              </a:rPr>
              <a:t>L</a:t>
            </a:r>
            <a:r>
              <a:rPr lang="lv-LV" dirty="0" smtClean="0">
                <a:latin typeface="Times New Roman" panose="02020603050405020304" pitchFamily="18" charset="0"/>
                <a:cs typeface="Times New Roman" panose="02020603050405020304" pitchFamily="18" charset="0"/>
              </a:rPr>
              <a:t>aba </a:t>
            </a:r>
            <a:r>
              <a:rPr lang="lv-LV" dirty="0">
                <a:latin typeface="Times New Roman" panose="02020603050405020304" pitchFamily="18" charset="0"/>
                <a:cs typeface="Times New Roman" panose="02020603050405020304" pitchFamily="18" charset="0"/>
              </a:rPr>
              <a:t>pārvaldība </a:t>
            </a:r>
            <a:r>
              <a:rPr lang="lv-LV" dirty="0" smtClean="0">
                <a:latin typeface="Times New Roman" panose="02020603050405020304" pitchFamily="18" charset="0"/>
                <a:cs typeface="Times New Roman" panose="02020603050405020304" pitchFamily="18" charset="0"/>
              </a:rPr>
              <a:t>kā </a:t>
            </a:r>
            <a:r>
              <a:rPr lang="lv-LV" i="1" dirty="0" smtClean="0">
                <a:latin typeface="Times New Roman" panose="02020603050405020304" pitchFamily="18" charset="0"/>
                <a:cs typeface="Times New Roman" panose="02020603050405020304" pitchFamily="18" charset="0"/>
              </a:rPr>
              <a:t>skolas</a:t>
            </a:r>
            <a:r>
              <a:rPr lang="lv-LV" dirty="0" smtClean="0">
                <a:latin typeface="Times New Roman" panose="02020603050405020304" pitchFamily="18" charset="0"/>
                <a:cs typeface="Times New Roman" panose="02020603050405020304" pitchFamily="18" charset="0"/>
              </a:rPr>
              <a:t> </a:t>
            </a:r>
            <a:r>
              <a:rPr lang="lv-LV" i="1" dirty="0" smtClean="0">
                <a:latin typeface="Times New Roman" panose="02020603050405020304" pitchFamily="18" charset="0"/>
                <a:cs typeface="Times New Roman" panose="02020603050405020304" pitchFamily="18" charset="0"/>
              </a:rPr>
              <a:t>iekšēja </a:t>
            </a:r>
            <a:r>
              <a:rPr lang="lv-LV" i="1" dirty="0">
                <a:latin typeface="Times New Roman" panose="02020603050405020304" pitchFamily="18" charset="0"/>
                <a:cs typeface="Times New Roman" panose="02020603050405020304" pitchFamily="18" charset="0"/>
              </a:rPr>
              <a:t>laba darba </a:t>
            </a:r>
            <a:r>
              <a:rPr lang="lv-LV" i="1" dirty="0" smtClean="0">
                <a:latin typeface="Times New Roman" panose="02020603050405020304" pitchFamily="18" charset="0"/>
                <a:cs typeface="Times New Roman" panose="02020603050405020304" pitchFamily="18" charset="0"/>
              </a:rPr>
              <a:t>organizācija (iekšējā vide).</a:t>
            </a:r>
            <a:endParaRPr lang="lv-LV" dirty="0">
              <a:latin typeface="Times New Roman" panose="02020603050405020304" pitchFamily="18" charset="0"/>
              <a:cs typeface="Times New Roman" panose="02020603050405020304" pitchFamily="18" charset="0"/>
            </a:endParaRPr>
          </a:p>
          <a:p>
            <a:pPr algn="just"/>
            <a:r>
              <a:rPr lang="lv-LV" dirty="0">
                <a:latin typeface="Times New Roman" panose="02020603050405020304" pitchFamily="18" charset="0"/>
                <a:cs typeface="Times New Roman" panose="02020603050405020304" pitchFamily="18" charset="0"/>
              </a:rPr>
              <a:t>L</a:t>
            </a:r>
            <a:r>
              <a:rPr lang="lv-LV" dirty="0" smtClean="0">
                <a:latin typeface="Times New Roman" panose="02020603050405020304" pitchFamily="18" charset="0"/>
                <a:cs typeface="Times New Roman" panose="02020603050405020304" pitchFamily="18" charset="0"/>
              </a:rPr>
              <a:t>aba pārvaldība kā </a:t>
            </a:r>
            <a:r>
              <a:rPr lang="lv-LV" i="1" dirty="0">
                <a:latin typeface="Times New Roman" panose="02020603050405020304" pitchFamily="18" charset="0"/>
                <a:cs typeface="Times New Roman" panose="02020603050405020304" pitchFamily="18" charset="0"/>
              </a:rPr>
              <a:t>subjektīvas tiesības prasīt no </a:t>
            </a:r>
            <a:r>
              <a:rPr lang="lv-LV" i="1" dirty="0" smtClean="0">
                <a:latin typeface="Times New Roman" panose="02020603050405020304" pitchFamily="18" charset="0"/>
                <a:cs typeface="Times New Roman" panose="02020603050405020304" pitchFamily="18" charset="0"/>
              </a:rPr>
              <a:t>skolas labu </a:t>
            </a:r>
            <a:r>
              <a:rPr lang="lv-LV" i="1" dirty="0">
                <a:latin typeface="Times New Roman" panose="02020603050405020304" pitchFamily="18" charset="0"/>
                <a:cs typeface="Times New Roman" panose="02020603050405020304" pitchFamily="18" charset="0"/>
              </a:rPr>
              <a:t>pārvaldību un </a:t>
            </a:r>
            <a:r>
              <a:rPr lang="lv-LV" i="1" dirty="0" smtClean="0">
                <a:latin typeface="Times New Roman" panose="02020603050405020304" pitchFamily="18" charset="0"/>
                <a:cs typeface="Times New Roman" panose="02020603050405020304" pitchFamily="18" charset="0"/>
              </a:rPr>
              <a:t>tās neievērošanas gadījumā </a:t>
            </a:r>
            <a:r>
              <a:rPr lang="lv-LV" i="1" dirty="0">
                <a:latin typeface="Times New Roman" panose="02020603050405020304" pitchFamily="18" charset="0"/>
                <a:cs typeface="Times New Roman" panose="02020603050405020304" pitchFamily="18" charset="0"/>
              </a:rPr>
              <a:t>— tiesisku </a:t>
            </a:r>
            <a:r>
              <a:rPr lang="lv-LV" i="1" dirty="0" smtClean="0">
                <a:latin typeface="Times New Roman" panose="02020603050405020304" pitchFamily="18" charset="0"/>
                <a:cs typeface="Times New Roman" panose="02020603050405020304" pitchFamily="18" charset="0"/>
              </a:rPr>
              <a:t>atbildību (ārējā vide)</a:t>
            </a:r>
            <a:r>
              <a:rPr lang="lv-LV" dirty="0" smtClean="0">
                <a:latin typeface="Times New Roman" panose="02020603050405020304" pitchFamily="18" charset="0"/>
                <a:cs typeface="Times New Roman" panose="02020603050405020304" pitchFamily="18" charset="0"/>
              </a:rPr>
              <a:t>.</a:t>
            </a:r>
            <a:endParaRPr lang="lv-LV" b="1" dirty="0">
              <a:solidFill>
                <a:srgbClr val="FF00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98450"/>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3704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 y="298449"/>
            <a:ext cx="10515600" cy="1352930"/>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II</a:t>
            </a:r>
            <a:endParaRPr lang="lv-LV" sz="4000" dirty="0"/>
          </a:p>
        </p:txBody>
      </p:sp>
      <p:sp>
        <p:nvSpPr>
          <p:cNvPr id="3" name="Content Placeholder 2"/>
          <p:cNvSpPr>
            <a:spLocks noGrp="1"/>
          </p:cNvSpPr>
          <p:nvPr>
            <p:ph idx="1"/>
          </p:nvPr>
        </p:nvSpPr>
        <p:spPr>
          <a:xfrm>
            <a:off x="26194" y="1760561"/>
            <a:ext cx="12065722" cy="4416402"/>
          </a:xfrm>
        </p:spPr>
        <p:txBody>
          <a:bodyPr/>
          <a:lstStyle/>
          <a:p>
            <a:pPr marL="0" lvl="1" indent="0" algn="just">
              <a:spcBef>
                <a:spcPts val="1000"/>
              </a:spcBef>
              <a:buNone/>
            </a:pPr>
            <a:r>
              <a:rPr lang="lv-LV" sz="2800" b="1" dirty="0" smtClean="0">
                <a:latin typeface="Times New Roman" panose="02020603050405020304" pitchFamily="18" charset="0"/>
                <a:cs typeface="Times New Roman" panose="02020603050405020304" pitchFamily="18" charset="0"/>
              </a:rPr>
              <a:t>2. Pretkorupcijas, ētikas un demokrātijas stundas. </a:t>
            </a:r>
          </a:p>
          <a:p>
            <a:pPr marL="228600" lvl="1" algn="just">
              <a:spcBef>
                <a:spcPts val="1000"/>
              </a:spcBef>
            </a:pPr>
            <a:r>
              <a:rPr lang="lv-LV" sz="2800" dirty="0" smtClean="0">
                <a:latin typeface="Times New Roman" panose="02020603050405020304" pitchFamily="18" charset="0"/>
                <a:cs typeface="Times New Roman" panose="02020603050405020304" pitchFamily="18" charset="0"/>
              </a:rPr>
              <a:t>Vada gan Delnas darbinieki un projekta sadarbības partneri, gan klašu audzinātāji, politikas &amp; tiesību vai citi skolotāji  par dažādām tēmām (piem., pilsoņa pienākumi-dalība vēlēšanās, godīgums mācību procesā-špikošana, godaprāts mājas darbos-plaģiātisms, godīgums ārpus skolas-ceļu satiksme).</a:t>
            </a:r>
          </a:p>
          <a:p>
            <a:pPr marL="228600" lvl="1" algn="just">
              <a:spcBef>
                <a:spcPts val="1000"/>
              </a:spcBef>
            </a:pPr>
            <a:r>
              <a:rPr lang="lv-LV" sz="2800" dirty="0" smtClean="0">
                <a:latin typeface="Times New Roman" panose="02020603050405020304" pitchFamily="18" charset="0"/>
                <a:cs typeface="Times New Roman" panose="02020603050405020304" pitchFamily="18" charset="0"/>
              </a:rPr>
              <a:t>Projekt ietvaros tiks izstrādāta mācību stundu metodoloģija par dažādām tēmām. </a:t>
            </a:r>
          </a:p>
          <a:p>
            <a:pPr marL="228600" lvl="1" algn="just">
              <a:spcBef>
                <a:spcPts val="1000"/>
              </a:spcBef>
            </a:pPr>
            <a:endParaRPr lang="lv-LV" sz="2800" dirty="0" smtClean="0">
              <a:latin typeface="Times New Roman" panose="02020603050405020304" pitchFamily="18" charset="0"/>
              <a:cs typeface="Times New Roman" panose="02020603050405020304" pitchFamily="18" charset="0"/>
            </a:endParaRPr>
          </a:p>
          <a:p>
            <a:endParaRPr lang="lv-LV"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98450"/>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62843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35" y="298449"/>
            <a:ext cx="10194878" cy="1421169"/>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III</a:t>
            </a:r>
            <a:endParaRPr lang="lv-LV" sz="4000" dirty="0"/>
          </a:p>
        </p:txBody>
      </p:sp>
      <p:sp>
        <p:nvSpPr>
          <p:cNvPr id="3" name="Content Placeholder 2"/>
          <p:cNvSpPr>
            <a:spLocks noGrp="1"/>
          </p:cNvSpPr>
          <p:nvPr>
            <p:ph idx="1"/>
          </p:nvPr>
        </p:nvSpPr>
        <p:spPr>
          <a:xfrm>
            <a:off x="0" y="1624013"/>
            <a:ext cx="12023678" cy="4552950"/>
          </a:xfrm>
        </p:spPr>
        <p:txBody>
          <a:bodyPr>
            <a:normAutofit/>
          </a:bodyPr>
          <a:lstStyle/>
          <a:p>
            <a:pPr marL="0" lvl="1" indent="0" algn="just">
              <a:spcBef>
                <a:spcPts val="1000"/>
              </a:spcBef>
              <a:buNone/>
            </a:pPr>
            <a:r>
              <a:rPr lang="lv-LV" sz="2800" b="1" dirty="0" smtClean="0">
                <a:latin typeface="Times New Roman" panose="02020603050405020304" pitchFamily="18" charset="0"/>
                <a:cs typeface="Times New Roman" panose="02020603050405020304" pitchFamily="18" charset="0"/>
              </a:rPr>
              <a:t>3. Demokrātiskas skolas vēlēšanas.</a:t>
            </a:r>
          </a:p>
          <a:p>
            <a:pPr algn="just"/>
            <a:r>
              <a:rPr lang="lv-LV" dirty="0" smtClean="0">
                <a:latin typeface="Times New Roman" panose="02020603050405020304" pitchFamily="18" charset="0"/>
                <a:cs typeface="Times New Roman" panose="02020603050405020304" pitchFamily="18" charset="0"/>
              </a:rPr>
              <a:t>Skolēnu pašpārvaldes/ </a:t>
            </a:r>
            <a:r>
              <a:rPr lang="lv-LV" dirty="0" err="1" smtClean="0">
                <a:latin typeface="Times New Roman" panose="02020603050405020304" pitchFamily="18" charset="0"/>
                <a:cs typeface="Times New Roman" panose="02020603050405020304" pitchFamily="18" charset="0"/>
              </a:rPr>
              <a:t>līdzpārvaldes</a:t>
            </a:r>
            <a:r>
              <a:rPr lang="lv-LV" dirty="0" smtClean="0">
                <a:latin typeface="Times New Roman" panose="02020603050405020304" pitchFamily="18" charset="0"/>
                <a:cs typeface="Times New Roman" panose="02020603050405020304" pitchFamily="18" charset="0"/>
              </a:rPr>
              <a:t>, Vecāku padomes, Skolas padomes vēlēšanas, kurās pārstāvji tiek ievēlēti demokrātiskās, aizklātās un vienlīdzīgās vēlēšanās. Izveidota Vēlēšanu komisija, nolikums un vēlēšanās balso visa skola, ne tikai skolēni, bet arī skolotāji un tehniskie darbinieki. </a:t>
            </a:r>
          </a:p>
          <a:p>
            <a:pPr marL="0" indent="0" algn="just">
              <a:buNone/>
            </a:pPr>
            <a:endParaRPr lang="lv-LV"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98450"/>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39045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 y="298449"/>
            <a:ext cx="10515600" cy="1352930"/>
          </a:xfrm>
        </p:spPr>
        <p:txBody>
          <a:bodyPr>
            <a:normAutofit/>
          </a:bodyPr>
          <a:lstStyle/>
          <a:p>
            <a:pPr algn="ctr"/>
            <a:r>
              <a:rPr lang="lv-LV" altLang="en-US" sz="4000" b="1" dirty="0" smtClean="0">
                <a:latin typeface="Times New Roman" panose="02020603050405020304" pitchFamily="18" charset="0"/>
                <a:cs typeface="Times New Roman" panose="02020603050405020304" pitchFamily="18" charset="0"/>
              </a:rPr>
              <a:t>7 piedāvātie labas pārvaldības </a:t>
            </a:r>
            <a:br>
              <a:rPr lang="lv-LV" altLang="en-US" sz="4000" b="1" dirty="0" smtClean="0">
                <a:latin typeface="Times New Roman" panose="02020603050405020304" pitchFamily="18" charset="0"/>
                <a:cs typeface="Times New Roman" panose="02020603050405020304" pitchFamily="18" charset="0"/>
              </a:rPr>
            </a:br>
            <a:r>
              <a:rPr lang="lv-LV" altLang="en-US" sz="4000" b="1" dirty="0" smtClean="0">
                <a:latin typeface="Times New Roman" panose="02020603050405020304" pitchFamily="18" charset="0"/>
                <a:cs typeface="Times New Roman" panose="02020603050405020304" pitchFamily="18" charset="0"/>
              </a:rPr>
              <a:t>elementi IV</a:t>
            </a:r>
            <a:endParaRPr lang="lv-LV" sz="4000" dirty="0"/>
          </a:p>
        </p:txBody>
      </p:sp>
      <p:sp>
        <p:nvSpPr>
          <p:cNvPr id="3" name="Content Placeholder 2"/>
          <p:cNvSpPr>
            <a:spLocks noGrp="1"/>
          </p:cNvSpPr>
          <p:nvPr>
            <p:ph idx="1"/>
          </p:nvPr>
        </p:nvSpPr>
        <p:spPr>
          <a:xfrm>
            <a:off x="26194" y="1801504"/>
            <a:ext cx="11970188" cy="4375459"/>
          </a:xfrm>
        </p:spPr>
        <p:txBody>
          <a:bodyPr/>
          <a:lstStyle/>
          <a:p>
            <a:pPr marL="0" lvl="1" indent="0">
              <a:spcBef>
                <a:spcPts val="1000"/>
              </a:spcBef>
              <a:buNone/>
            </a:pPr>
            <a:r>
              <a:rPr lang="lv-LV" sz="2800" b="1" dirty="0" smtClean="0">
                <a:latin typeface="Times New Roman" panose="02020603050405020304" pitchFamily="18" charset="0"/>
                <a:cs typeface="Times New Roman" panose="02020603050405020304" pitchFamily="18" charset="0"/>
              </a:rPr>
              <a:t>4. Skolas ētikas kodeksa un ētikas komisijas izveide.</a:t>
            </a:r>
          </a:p>
          <a:p>
            <a:pPr algn="just"/>
            <a:r>
              <a:rPr lang="lv-LV" dirty="0" smtClean="0">
                <a:latin typeface="Times New Roman" panose="02020603050405020304" pitchFamily="18" charset="0"/>
                <a:cs typeface="Times New Roman" panose="02020603050405020304" pitchFamily="18" charset="0"/>
              </a:rPr>
              <a:t>Dokuments – apņemšanās, kurā definētas skolas vērtības, savstarpējo attiecību un sadarbības principi, mājasdarbu izstrādes godaprāta noteikumi (špikošanas, plaģiātisma atrunas), ziņošanas mehānismi par ētikas pārkāpumiem. Iespējams cits nosaukums, piemēram, draudzības kodekss, vai kāds cits, atkarība arī no skolu ierosinājumiem, galvenais, lai ietver būtību. </a:t>
            </a:r>
          </a:p>
          <a:p>
            <a:pPr algn="just"/>
            <a:r>
              <a:rPr lang="lv-LV" dirty="0" smtClean="0">
                <a:latin typeface="Times New Roman" panose="02020603050405020304" pitchFamily="18" charset="0"/>
                <a:cs typeface="Times New Roman" panose="02020603050405020304" pitchFamily="18" charset="0"/>
              </a:rPr>
              <a:t>Projekta ietvaros, sadarbībā ar skolām tiks izstrādātas metodes kā šo kodeksu «iedzīvināt» skolas dzīvē, lai tas nav vien formāls, bet arī pēc būtības pastāvošs, tāds, kurš tiek ievērots. </a:t>
            </a:r>
            <a:endParaRPr lang="lv-LV"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03994" y="298449"/>
            <a:ext cx="2592388"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4958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745</TotalTime>
  <Words>1044</Words>
  <Application>Microsoft Office PowerPoint</Application>
  <PresentationFormat>Widescreen</PresentationFormat>
  <Paragraphs>90</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Times New Roman</vt:lpstr>
      <vt:lpstr>Office Theme</vt:lpstr>
      <vt:lpstr>Seminārs novadu/pilsētu audzināšanas darba koordinatoriem  </vt:lpstr>
      <vt:lpstr>Par Delnu</vt:lpstr>
      <vt:lpstr>Ko Delna dara?</vt:lpstr>
      <vt:lpstr>Darbs ar jauniešiem Projekts «Atklāta un godīga skola»</vt:lpstr>
      <vt:lpstr>7 piedāvātie labas pārvaldības elementi</vt:lpstr>
      <vt:lpstr>7 piedāvātie labas pārvaldības  elementi I</vt:lpstr>
      <vt:lpstr>7 piedāvātie labas pārvaldības  elementi II</vt:lpstr>
      <vt:lpstr>7 piedāvātie labas pārvaldības  elementi III</vt:lpstr>
      <vt:lpstr>7 piedāvātie labas pārvaldības  elementi IV</vt:lpstr>
      <vt:lpstr>7 piedāvātie labas pārvaldības  elementi V</vt:lpstr>
      <vt:lpstr>7 piedāvātie labas pārvaldības  elementi VI</vt:lpstr>
      <vt:lpstr>7 piedāvātie labas pārvaldības  elementi VII</vt:lpstr>
      <vt:lpstr>Projekts «Atklāta un godīga skola»</vt:lpstr>
      <vt:lpstr>Vai arī Jūs vēlaties, lai Delna viesojās  Jūsu pārstāvētajā skolā/ pašvaldībā?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Seminārs novadu/pilsētu audzināšanas darba koordinatoriem:  Juridiskie aspekti, saskarsmes ētikas jautājumi, atklātība un godīgums izglītības iestāžu darbībā</dc:title>
  <dc:creator>Delna Admin</dc:creator>
  <cp:lastModifiedBy>Delna Admin</cp:lastModifiedBy>
  <cp:revision>28</cp:revision>
  <dcterms:created xsi:type="dcterms:W3CDTF">2014-04-04T07:39:02Z</dcterms:created>
  <dcterms:modified xsi:type="dcterms:W3CDTF">2014-04-08T09:02:45Z</dcterms:modified>
</cp:coreProperties>
</file>