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61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15C5C-8C7A-4411-A3FE-C32139C8BB09}" type="datetimeFigureOut">
              <a:rPr lang="lv-LV" smtClean="0"/>
              <a:pPr/>
              <a:t>2014.10.26.</a:t>
            </a:fld>
            <a:endParaRPr lang="lv-LV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9053562-90D5-416C-94FE-7F82DB108131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15C5C-8C7A-4411-A3FE-C32139C8BB09}" type="datetimeFigureOut">
              <a:rPr lang="lv-LV" smtClean="0"/>
              <a:pPr/>
              <a:t>2014.10.26.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53562-90D5-416C-94FE-7F82DB108131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15C5C-8C7A-4411-A3FE-C32139C8BB09}" type="datetimeFigureOut">
              <a:rPr lang="lv-LV" smtClean="0"/>
              <a:pPr/>
              <a:t>2014.10.26.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53562-90D5-416C-94FE-7F82DB108131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15C5C-8C7A-4411-A3FE-C32139C8BB09}" type="datetimeFigureOut">
              <a:rPr lang="lv-LV" smtClean="0"/>
              <a:pPr/>
              <a:t>2014.10.26.</a:t>
            </a:fld>
            <a:endParaRPr lang="lv-LV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lv-LV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9053562-90D5-416C-94FE-7F82DB108131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15C5C-8C7A-4411-A3FE-C32139C8BB09}" type="datetimeFigureOut">
              <a:rPr lang="lv-LV" smtClean="0"/>
              <a:pPr/>
              <a:t>2014.10.26.</a:t>
            </a:fld>
            <a:endParaRPr lang="lv-LV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53562-90D5-416C-94FE-7F82DB108131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15C5C-8C7A-4411-A3FE-C32139C8BB09}" type="datetimeFigureOut">
              <a:rPr lang="lv-LV" smtClean="0"/>
              <a:pPr/>
              <a:t>2014.10.26.</a:t>
            </a:fld>
            <a:endParaRPr lang="lv-LV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53562-90D5-416C-94FE-7F82DB108131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15C5C-8C7A-4411-A3FE-C32139C8BB09}" type="datetimeFigureOut">
              <a:rPr lang="lv-LV" smtClean="0"/>
              <a:pPr/>
              <a:t>2014.10.26.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9053562-90D5-416C-94FE-7F82DB108131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15C5C-8C7A-4411-A3FE-C32139C8BB09}" type="datetimeFigureOut">
              <a:rPr lang="lv-LV" smtClean="0"/>
              <a:pPr/>
              <a:t>2014.10.26.</a:t>
            </a:fld>
            <a:endParaRPr lang="lv-LV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53562-90D5-416C-94FE-7F82DB108131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15C5C-8C7A-4411-A3FE-C32139C8BB09}" type="datetimeFigureOut">
              <a:rPr lang="lv-LV" smtClean="0"/>
              <a:pPr/>
              <a:t>2014.10.26.</a:t>
            </a:fld>
            <a:endParaRPr lang="lv-LV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53562-90D5-416C-94FE-7F82DB108131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15C5C-8C7A-4411-A3FE-C32139C8BB09}" type="datetimeFigureOut">
              <a:rPr lang="lv-LV" smtClean="0"/>
              <a:pPr/>
              <a:t>2014.10.26.</a:t>
            </a:fld>
            <a:endParaRPr lang="lv-LV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53562-90D5-416C-94FE-7F82DB108131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15C5C-8C7A-4411-A3FE-C32139C8BB09}" type="datetimeFigureOut">
              <a:rPr lang="lv-LV" smtClean="0"/>
              <a:pPr/>
              <a:t>2014.10.26.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53562-90D5-416C-94FE-7F82DB108131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B215C5C-8C7A-4411-A3FE-C32139C8BB09}" type="datetimeFigureOut">
              <a:rPr lang="lv-LV" smtClean="0"/>
              <a:pPr/>
              <a:t>2014.10.26.</a:t>
            </a:fld>
            <a:endParaRPr lang="lv-LV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9053562-90D5-416C-94FE-7F82DB108131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ctrTitle"/>
          </p:nvPr>
        </p:nvSpPr>
        <p:spPr>
          <a:xfrm>
            <a:off x="428596" y="1785926"/>
            <a:ext cx="8715404" cy="2000264"/>
          </a:xfrm>
        </p:spPr>
        <p:txBody>
          <a:bodyPr>
            <a:normAutofit fontScale="90000"/>
          </a:bodyPr>
          <a:lstStyle/>
          <a:p>
            <a:r>
              <a:rPr lang="lv-LV" sz="6000" dirty="0" smtClean="0"/>
              <a:t>Mācību individualizācija </a:t>
            </a:r>
            <a:br>
              <a:rPr lang="lv-LV" sz="6000" dirty="0" smtClean="0"/>
            </a:br>
            <a:r>
              <a:rPr lang="lv-LV" sz="6000" dirty="0" smtClean="0"/>
              <a:t>un diferenciācija</a:t>
            </a:r>
            <a:endParaRPr lang="lv-LV" sz="6000" dirty="0"/>
          </a:p>
        </p:txBody>
      </p:sp>
      <p:sp>
        <p:nvSpPr>
          <p:cNvPr id="3" name="Apakšvirsraksts 2"/>
          <p:cNvSpPr>
            <a:spLocks noGrp="1"/>
          </p:cNvSpPr>
          <p:nvPr>
            <p:ph type="subTitle" idx="1"/>
          </p:nvPr>
        </p:nvSpPr>
        <p:spPr>
          <a:xfrm>
            <a:off x="2214546" y="4143380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lv-LV" sz="3600" dirty="0" smtClean="0">
                <a:solidFill>
                  <a:schemeClr val="tx1"/>
                </a:solidFill>
              </a:rPr>
              <a:t>Inta </a:t>
            </a:r>
            <a:r>
              <a:rPr lang="lv-LV" sz="3600" dirty="0" err="1" smtClean="0">
                <a:solidFill>
                  <a:schemeClr val="tx1"/>
                </a:solidFill>
              </a:rPr>
              <a:t>Rakēviča</a:t>
            </a:r>
            <a:r>
              <a:rPr lang="lv-LV" sz="3600" dirty="0" smtClean="0">
                <a:solidFill>
                  <a:schemeClr val="tx1"/>
                </a:solidFill>
              </a:rPr>
              <a:t>, </a:t>
            </a:r>
          </a:p>
          <a:p>
            <a:pPr algn="r"/>
            <a:r>
              <a:rPr lang="lv-LV" sz="3600" dirty="0" smtClean="0">
                <a:solidFill>
                  <a:schemeClr val="tx1"/>
                </a:solidFill>
              </a:rPr>
              <a:t>VISC ārštata metodiķe</a:t>
            </a:r>
            <a:endParaRPr lang="lv-LV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21021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isnstūris 1"/>
          <p:cNvSpPr/>
          <p:nvPr/>
        </p:nvSpPr>
        <p:spPr>
          <a:xfrm>
            <a:off x="0" y="430187"/>
            <a:ext cx="921702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sz="5000" b="1" dirty="0" smtClean="0"/>
              <a:t>Mācību diferenciācijas būtība </a:t>
            </a:r>
            <a:r>
              <a:rPr lang="lv-LV" sz="5000" dirty="0" smtClean="0"/>
              <a:t>– klašu un stundu ietvaros īpaši organizētas mācības ar optimāliem apstākļiem skolēnu attīstības virzībai un zināšanu, prasmju un iemaņu apguvei atbilstoši katra skolēna tuvākās attīstības zonai.</a:t>
            </a:r>
            <a:endParaRPr lang="lv-LV" sz="5000" dirty="0"/>
          </a:p>
        </p:txBody>
      </p:sp>
    </p:spTree>
    <p:extLst>
      <p:ext uri="{BB962C8B-B14F-4D97-AF65-F5344CB8AC3E}">
        <p14:creationId xmlns:p14="http://schemas.microsoft.com/office/powerpoint/2010/main" xmlns="" val="40337761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isnstūris 1"/>
          <p:cNvSpPr/>
          <p:nvPr/>
        </p:nvSpPr>
        <p:spPr>
          <a:xfrm>
            <a:off x="728404" y="548680"/>
            <a:ext cx="821782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v-LV" sz="5600" b="1" dirty="0" smtClean="0"/>
              <a:t>Mācību ārējā diferenciācija</a:t>
            </a:r>
            <a:endParaRPr lang="lv-LV" sz="5600" b="1" dirty="0"/>
          </a:p>
        </p:txBody>
      </p:sp>
      <p:sp>
        <p:nvSpPr>
          <p:cNvPr id="3" name="Taisnstūris 2"/>
          <p:cNvSpPr/>
          <p:nvPr/>
        </p:nvSpPr>
        <p:spPr>
          <a:xfrm>
            <a:off x="728405" y="2132856"/>
            <a:ext cx="80200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sz="4000" b="1" dirty="0" smtClean="0"/>
              <a:t>Mācību ārējās diferenciācijas būtība- </a:t>
            </a:r>
            <a:r>
              <a:rPr lang="lv-LV" sz="4000" dirty="0" smtClean="0"/>
              <a:t>tāda mācību procesa organizācija, kur skolēnu individuālo īpatnību ievērošanas nolūkā skolēnus apvieno atšķirīgās mācību grupās (klasēs, skolās…).</a:t>
            </a:r>
            <a:endParaRPr lang="lv-LV" sz="4000" dirty="0"/>
          </a:p>
        </p:txBody>
      </p:sp>
    </p:spTree>
    <p:extLst>
      <p:ext uri="{BB962C8B-B14F-4D97-AF65-F5344CB8AC3E}">
        <p14:creationId xmlns:p14="http://schemas.microsoft.com/office/powerpoint/2010/main" xmlns="" val="11937228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isnstūris 1"/>
          <p:cNvSpPr/>
          <p:nvPr/>
        </p:nvSpPr>
        <p:spPr>
          <a:xfrm>
            <a:off x="323528" y="260648"/>
            <a:ext cx="864096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v-LV" sz="4800" dirty="0" smtClean="0"/>
              <a:t>Dažādi mācību </a:t>
            </a:r>
          </a:p>
          <a:p>
            <a:pPr algn="ctr"/>
            <a:r>
              <a:rPr lang="lv-LV" sz="4800" b="1" dirty="0" smtClean="0"/>
              <a:t>diferenciācijas veidi:</a:t>
            </a:r>
          </a:p>
          <a:p>
            <a:r>
              <a:rPr lang="lv-LV" sz="4800" dirty="0" smtClean="0"/>
              <a:t>1)	pēc spējām,</a:t>
            </a:r>
          </a:p>
          <a:p>
            <a:r>
              <a:rPr lang="lv-LV" sz="4800" dirty="0" smtClean="0"/>
              <a:t>2)	pēc spēju trūkuma,</a:t>
            </a:r>
          </a:p>
          <a:p>
            <a:r>
              <a:rPr lang="lv-LV" sz="4800" dirty="0" smtClean="0"/>
              <a:t>3)	pēc projektējamās profesijas,</a:t>
            </a:r>
          </a:p>
          <a:p>
            <a:r>
              <a:rPr lang="lv-LV" sz="4800" dirty="0" smtClean="0"/>
              <a:t>4)	pēc mācību valodas,</a:t>
            </a:r>
          </a:p>
          <a:p>
            <a:r>
              <a:rPr lang="lv-LV" sz="4800" dirty="0" smtClean="0"/>
              <a:t>5)	pēc reliģiskās piederības,</a:t>
            </a:r>
          </a:p>
          <a:p>
            <a:r>
              <a:rPr lang="lv-LV" sz="4800" dirty="0" smtClean="0"/>
              <a:t>6)	pēc veselības stāvokļa </a:t>
            </a:r>
            <a:r>
              <a:rPr lang="lv-LV" sz="4800" dirty="0" err="1" smtClean="0"/>
              <a:t>u.c</a:t>
            </a:r>
            <a:r>
              <a:rPr lang="lv-LV" sz="3600" dirty="0" smtClean="0"/>
              <a:t>.</a:t>
            </a:r>
            <a:endParaRPr lang="lv-LV" sz="3600" dirty="0"/>
          </a:p>
        </p:txBody>
      </p:sp>
    </p:spTree>
    <p:extLst>
      <p:ext uri="{BB962C8B-B14F-4D97-AF65-F5344CB8AC3E}">
        <p14:creationId xmlns:p14="http://schemas.microsoft.com/office/powerpoint/2010/main" xmlns="" val="9247640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590872" y="764704"/>
            <a:ext cx="8229600" cy="1143000"/>
          </a:xfrm>
        </p:spPr>
        <p:txBody>
          <a:bodyPr>
            <a:noAutofit/>
          </a:bodyPr>
          <a:lstStyle/>
          <a:p>
            <a:r>
              <a:rPr lang="lv-LV" sz="6000" b="1" dirty="0" smtClean="0"/>
              <a:t>Diferenciācijas formas:</a:t>
            </a:r>
            <a:r>
              <a:rPr lang="lv-LV" sz="6000" dirty="0" smtClean="0"/>
              <a:t/>
            </a:r>
            <a:br>
              <a:rPr lang="lv-LV" sz="6000" dirty="0" smtClean="0"/>
            </a:br>
            <a:endParaRPr lang="lv-LV" sz="6000" dirty="0"/>
          </a:p>
        </p:txBody>
      </p:sp>
      <p:sp>
        <p:nvSpPr>
          <p:cNvPr id="3" name="Taisnstūris 2"/>
          <p:cNvSpPr/>
          <p:nvPr/>
        </p:nvSpPr>
        <p:spPr>
          <a:xfrm>
            <a:off x="539552" y="2420888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sz="4400" dirty="0" smtClean="0"/>
              <a:t>•</a:t>
            </a:r>
            <a:r>
              <a:rPr lang="lv-LV" dirty="0" smtClean="0"/>
              <a:t>	</a:t>
            </a:r>
            <a:r>
              <a:rPr lang="lv-LV" sz="4800" dirty="0" smtClean="0"/>
              <a:t>padziļinātas apguves klases,</a:t>
            </a:r>
          </a:p>
          <a:p>
            <a:r>
              <a:rPr lang="lv-LV" sz="4800" dirty="0" smtClean="0"/>
              <a:t>•	padziļinātas apguves skolas,</a:t>
            </a:r>
          </a:p>
          <a:p>
            <a:r>
              <a:rPr lang="lv-LV" sz="4800" dirty="0" smtClean="0"/>
              <a:t>•	apdāvināto bērnu skolas </a:t>
            </a:r>
            <a:r>
              <a:rPr lang="lv-LV" sz="4800" dirty="0" err="1" smtClean="0"/>
              <a:t>u.c</a:t>
            </a:r>
            <a:r>
              <a:rPr lang="lv-LV" sz="4800" dirty="0" smtClean="0"/>
              <a:t>.</a:t>
            </a:r>
            <a:endParaRPr lang="lv-LV" sz="4800" dirty="0"/>
          </a:p>
        </p:txBody>
      </p:sp>
    </p:spTree>
    <p:extLst>
      <p:ext uri="{BB962C8B-B14F-4D97-AF65-F5344CB8AC3E}">
        <p14:creationId xmlns:p14="http://schemas.microsoft.com/office/powerpoint/2010/main" xmlns="" val="7238138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v-LV" sz="6000" dirty="0" smtClean="0"/>
              <a:t>Galvenās grūtības</a:t>
            </a:r>
            <a:r>
              <a:rPr lang="lv-LV" dirty="0" smtClean="0"/>
              <a:t>:</a:t>
            </a:r>
            <a:br>
              <a:rPr lang="lv-LV" dirty="0" smtClean="0"/>
            </a:br>
            <a:endParaRPr lang="lv-LV" dirty="0"/>
          </a:p>
        </p:txBody>
      </p:sp>
      <p:sp>
        <p:nvSpPr>
          <p:cNvPr id="3" name="Taisnstūris 2"/>
          <p:cNvSpPr/>
          <p:nvPr/>
        </p:nvSpPr>
        <p:spPr>
          <a:xfrm>
            <a:off x="323528" y="1268760"/>
            <a:ext cx="835292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lv-LV" sz="4400" dirty="0" smtClean="0"/>
              <a:t>	īpaši lauku skolās ar mazu skolēnu skaitu un ierobežotu speciālistu skaitu grūti diferencēt, nav izvēles iespēju,</a:t>
            </a:r>
          </a:p>
          <a:p>
            <a:r>
              <a:rPr lang="lv-LV" sz="4400" dirty="0" smtClean="0"/>
              <a:t>•	parastās mācību grāmatas nav piemērotas,</a:t>
            </a:r>
          </a:p>
          <a:p>
            <a:r>
              <a:rPr lang="lv-LV" sz="4400" dirty="0" smtClean="0"/>
              <a:t>•	skolēnu atlase ne vienmēr ir pareiza</a:t>
            </a:r>
            <a:r>
              <a:rPr lang="lv-LV" dirty="0" smtClean="0"/>
              <a:t>.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xmlns="" val="23252484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914400" y="142852"/>
            <a:ext cx="8229600" cy="562074"/>
          </a:xfrm>
        </p:spPr>
        <p:txBody>
          <a:bodyPr>
            <a:normAutofit fontScale="90000"/>
          </a:bodyPr>
          <a:lstStyle/>
          <a:p>
            <a:pPr algn="r"/>
            <a:r>
              <a:rPr lang="lv-LV" dirty="0" smtClean="0"/>
              <a:t>Izmantotās literatūras avoti:</a:t>
            </a:r>
            <a:br>
              <a:rPr lang="lv-LV" dirty="0" smtClean="0"/>
            </a:br>
            <a:endParaRPr lang="lv-LV" dirty="0"/>
          </a:p>
        </p:txBody>
      </p:sp>
      <p:sp>
        <p:nvSpPr>
          <p:cNvPr id="3" name="Taisnstūris 2"/>
          <p:cNvSpPr/>
          <p:nvPr/>
        </p:nvSpPr>
        <p:spPr>
          <a:xfrm>
            <a:off x="0" y="42724"/>
            <a:ext cx="9396536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lv-LV" dirty="0" smtClean="0"/>
          </a:p>
          <a:p>
            <a:r>
              <a:rPr lang="lv-LV" dirty="0" smtClean="0"/>
              <a:t>1.Albrehta </a:t>
            </a:r>
            <a:r>
              <a:rPr lang="lv-LV" dirty="0" err="1" smtClean="0"/>
              <a:t>Dz</a:t>
            </a:r>
            <a:r>
              <a:rPr lang="lv-LV" dirty="0" smtClean="0"/>
              <a:t>. Didaktika. – R.: </a:t>
            </a:r>
            <a:r>
              <a:rPr lang="lv-LV" dirty="0" err="1" smtClean="0"/>
              <a:t>RaKa</a:t>
            </a:r>
            <a:r>
              <a:rPr lang="lv-LV" dirty="0" smtClean="0"/>
              <a:t>, 2001.</a:t>
            </a:r>
          </a:p>
          <a:p>
            <a:r>
              <a:rPr lang="lv-LV" dirty="0" smtClean="0"/>
              <a:t>2.Beļickis I. </a:t>
            </a:r>
            <a:r>
              <a:rPr lang="lv-LV" dirty="0" err="1" smtClean="0"/>
              <a:t>Vērtīborientētā</a:t>
            </a:r>
            <a:r>
              <a:rPr lang="lv-LV" dirty="0" smtClean="0"/>
              <a:t> mācību stunda. – R.: </a:t>
            </a:r>
            <a:r>
              <a:rPr lang="lv-LV" dirty="0" err="1" smtClean="0"/>
              <a:t>RaKa</a:t>
            </a:r>
            <a:r>
              <a:rPr lang="lv-LV" dirty="0" smtClean="0"/>
              <a:t>, 2000.</a:t>
            </a:r>
          </a:p>
          <a:p>
            <a:r>
              <a:rPr lang="lv-LV" dirty="0" smtClean="0"/>
              <a:t>3.Briede B. </a:t>
            </a:r>
            <a:r>
              <a:rPr lang="lv-LV" dirty="0" err="1" smtClean="0"/>
              <a:t>u.c</a:t>
            </a:r>
            <a:r>
              <a:rPr lang="lv-LV" dirty="0" smtClean="0"/>
              <a:t>. Izglītojošās grupas un mācību plānošana. – Jelgava, 1998.</a:t>
            </a:r>
          </a:p>
          <a:p>
            <a:r>
              <a:rPr lang="lv-LV" dirty="0" smtClean="0"/>
              <a:t>4.Briede </a:t>
            </a:r>
            <a:r>
              <a:rPr lang="lv-LV" dirty="0" err="1" smtClean="0"/>
              <a:t>B.u</a:t>
            </a:r>
            <a:r>
              <a:rPr lang="lv-LV" dirty="0" smtClean="0"/>
              <a:t>. c. Grupas darba nozīme sociālās kompetences attīstībā. – Ozolnieki, 1999.</a:t>
            </a:r>
          </a:p>
          <a:p>
            <a:r>
              <a:rPr lang="lv-LV" dirty="0" smtClean="0"/>
              <a:t>5.Fulans M. Pārmaiņu spēki. – R.: Zvaigzne ABC, 1999.</a:t>
            </a:r>
          </a:p>
          <a:p>
            <a:r>
              <a:rPr lang="lv-LV" dirty="0" smtClean="0"/>
              <a:t>6.Gailīte I. Pedagoģiskā analīze skolu praksē – R: Mācību grāmata, 2000</a:t>
            </a:r>
          </a:p>
          <a:p>
            <a:r>
              <a:rPr lang="lv-LV" dirty="0" smtClean="0"/>
              <a:t>7.N.L.Geidžs, </a:t>
            </a:r>
            <a:r>
              <a:rPr lang="lv-LV" dirty="0" err="1" smtClean="0"/>
              <a:t>D.C.Berliners.Pedagoģiskā</a:t>
            </a:r>
            <a:r>
              <a:rPr lang="lv-LV" dirty="0" smtClean="0"/>
              <a:t> psiholoģija.- R.: Zvaigzne ABC, 1999.</a:t>
            </a:r>
          </a:p>
          <a:p>
            <a:r>
              <a:rPr lang="lv-LV" dirty="0" smtClean="0"/>
              <a:t>8.Gudjons H. Pedagoģijas </a:t>
            </a:r>
            <a:r>
              <a:rPr lang="lv-LV" dirty="0" err="1" smtClean="0"/>
              <a:t>pamatatziņas</a:t>
            </a:r>
            <a:r>
              <a:rPr lang="lv-LV" dirty="0" smtClean="0"/>
              <a:t>. – R.: Zvaigzne ABC, 1998.</a:t>
            </a:r>
          </a:p>
          <a:p>
            <a:r>
              <a:rPr lang="lv-LV" dirty="0" smtClean="0"/>
              <a:t>9.Lanka. A. Pedagoga un audzēkņa mijiedarbība mācību vidē. – R.: RTU, 1999.</a:t>
            </a:r>
          </a:p>
          <a:p>
            <a:r>
              <a:rPr lang="lv-LV" dirty="0" smtClean="0"/>
              <a:t>10.Pedagoģijas terminu skaidrojošā vārdnīca / sastādījis autoru kolektīvs V. Skujiņas vadībā. – R.: Zvaigzne ABC, 2000.</a:t>
            </a:r>
          </a:p>
          <a:p>
            <a:r>
              <a:rPr lang="lv-LV" dirty="0" smtClean="0"/>
              <a:t>11.Prets D. Izglītības programmu pilnveide. – R.: Zvaigzne ABC, 1994.</a:t>
            </a:r>
          </a:p>
          <a:p>
            <a:r>
              <a:rPr lang="lv-LV" dirty="0" smtClean="0"/>
              <a:t>12.Sorosa fonda – Latvijas programmas “Pārmaiņas izglītībā” projekta “Efektīva skola “semināra materiāli. – Rīga, 1996.</a:t>
            </a:r>
          </a:p>
          <a:p>
            <a:r>
              <a:rPr lang="lv-LV" dirty="0" smtClean="0"/>
              <a:t>13.Students J. A. Vispārīgā pedagoģija. I d. – R.: </a:t>
            </a:r>
            <a:r>
              <a:rPr lang="lv-LV" dirty="0" err="1" smtClean="0"/>
              <a:t>RaKa</a:t>
            </a:r>
            <a:r>
              <a:rPr lang="lv-LV" dirty="0" smtClean="0"/>
              <a:t>, 1998.</a:t>
            </a:r>
          </a:p>
          <a:p>
            <a:r>
              <a:rPr lang="lv-LV" dirty="0" smtClean="0"/>
              <a:t>14.Vispārīgā didaktika un audzināšana: Zinātnisko rakstu krājums./ LU PPI; </a:t>
            </a:r>
            <a:r>
              <a:rPr lang="lv-LV" dirty="0" err="1" smtClean="0"/>
              <a:t>zinātn</a:t>
            </a:r>
            <a:r>
              <a:rPr lang="lv-LV" dirty="0" smtClean="0"/>
              <a:t>. </a:t>
            </a:r>
            <a:r>
              <a:rPr lang="lv-LV" dirty="0" err="1" smtClean="0"/>
              <a:t>redkol</a:t>
            </a:r>
            <a:r>
              <a:rPr lang="lv-LV" dirty="0" smtClean="0"/>
              <a:t>. </a:t>
            </a:r>
            <a:r>
              <a:rPr lang="lv-LV" dirty="0" err="1" smtClean="0"/>
              <a:t>A.Špona</a:t>
            </a:r>
            <a:r>
              <a:rPr lang="lv-LV" dirty="0" smtClean="0"/>
              <a:t>, </a:t>
            </a:r>
            <a:r>
              <a:rPr lang="lv-LV" dirty="0" err="1" smtClean="0"/>
              <a:t>I.Žogla</a:t>
            </a:r>
            <a:r>
              <a:rPr lang="lv-LV" dirty="0" smtClean="0"/>
              <a:t>, </a:t>
            </a:r>
            <a:r>
              <a:rPr lang="lv-LV" dirty="0" err="1" smtClean="0"/>
              <a:t>I.Maslo</a:t>
            </a:r>
            <a:r>
              <a:rPr lang="lv-LV" dirty="0" smtClean="0"/>
              <a:t>. – Rīga: Izglītības soļi, 2001.</a:t>
            </a:r>
          </a:p>
          <a:p>
            <a:r>
              <a:rPr lang="lv-LV" dirty="0" smtClean="0"/>
              <a:t>15.Zelmenis V. Pedagoģijas pamati. R., 2000.- 292 </a:t>
            </a:r>
            <a:r>
              <a:rPr lang="lv-LV" dirty="0" err="1" smtClean="0"/>
              <a:t>lpp</a:t>
            </a:r>
            <a:r>
              <a:rPr lang="lv-LV" dirty="0" smtClean="0"/>
              <a:t>.</a:t>
            </a:r>
          </a:p>
          <a:p>
            <a:r>
              <a:rPr lang="lv-LV" dirty="0" smtClean="0"/>
              <a:t>16.Žogla I. Didaktikas teorētiskie pamati. – R.: </a:t>
            </a:r>
            <a:r>
              <a:rPr lang="lv-LV" dirty="0" err="1" smtClean="0"/>
              <a:t>RaKa</a:t>
            </a:r>
            <a:r>
              <a:rPr lang="lv-LV" dirty="0" smtClean="0"/>
              <a:t>, 2001.</a:t>
            </a:r>
          </a:p>
          <a:p>
            <a:r>
              <a:rPr lang="lv-LV" dirty="0" smtClean="0"/>
              <a:t>17.Žukovs L. Ievads pedagoģijā. R., 1997.</a:t>
            </a:r>
          </a:p>
          <a:p>
            <a:r>
              <a:rPr lang="lv-LV" dirty="0" smtClean="0"/>
              <a:t>18.</a:t>
            </a:r>
            <a:r>
              <a:rPr lang="ru-RU" dirty="0" err="1" smtClean="0"/>
              <a:t>Бухвал</a:t>
            </a:r>
            <a:r>
              <a:rPr lang="lv-LV" dirty="0" smtClean="0"/>
              <a:t>o</a:t>
            </a:r>
            <a:r>
              <a:rPr lang="ru-RU" dirty="0" smtClean="0"/>
              <a:t>в В.А. Начальный курс педагогики сотрудничества. М.,1995.</a:t>
            </a:r>
          </a:p>
          <a:p>
            <a:r>
              <a:rPr lang="ru-RU" dirty="0" smtClean="0"/>
              <a:t>19.Практическая психология образования. Под рук. И.В. Дубровиной. М.:ТЦ Сфера, 1997</a:t>
            </a:r>
          </a:p>
          <a:p>
            <a:r>
              <a:rPr lang="ru-RU" dirty="0" smtClean="0"/>
              <a:t>19. </a:t>
            </a:r>
            <a:r>
              <a:rPr lang="ru-RU" dirty="0" err="1" smtClean="0"/>
              <a:t>Подласый</a:t>
            </a:r>
            <a:r>
              <a:rPr lang="ru-RU" dirty="0" smtClean="0"/>
              <a:t> И.П. Педагогика. Книга 1 Общие основы. Процесс обучения. -    Москва:  ВЛАДОС, 2000.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352827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611560" y="571480"/>
            <a:ext cx="8229600" cy="2571768"/>
          </a:xfrm>
        </p:spPr>
        <p:txBody>
          <a:bodyPr>
            <a:normAutofit fontScale="90000"/>
          </a:bodyPr>
          <a:lstStyle/>
          <a:p>
            <a:pPr algn="ctr"/>
            <a:r>
              <a:rPr lang="lv-LV" b="1" dirty="0" smtClean="0"/>
              <a:t>Mācību individualizācija </a:t>
            </a:r>
            <a:r>
              <a:rPr lang="lv-LV" dirty="0" smtClean="0"/>
              <a:t>ir dažādu ceļu meklēšana, lai nonāktu pie vienota izglītības rezultāta, bet </a:t>
            </a:r>
            <a:r>
              <a:rPr lang="lv-LV" b="1" dirty="0" smtClean="0"/>
              <a:t>mācību diferenciācijas b</a:t>
            </a:r>
            <a:r>
              <a:rPr lang="lv-LV" dirty="0" smtClean="0"/>
              <a:t>ūtība ir atšķirīgu rezultātu sasniegšanā. </a:t>
            </a:r>
            <a:br>
              <a:rPr lang="lv-LV" dirty="0" smtClean="0"/>
            </a:br>
            <a:endParaRPr lang="lv-LV" dirty="0"/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>
          <a:xfrm>
            <a:off x="539552" y="3212976"/>
            <a:ext cx="8229600" cy="320121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lv-LV" sz="3400" dirty="0" smtClean="0"/>
              <a:t>Tātad – </a:t>
            </a:r>
            <a:r>
              <a:rPr lang="lv-LV" sz="3400" b="1" dirty="0" smtClean="0"/>
              <a:t>individualizācijas uzdevums </a:t>
            </a:r>
            <a:r>
              <a:rPr lang="lv-LV" sz="3400" dirty="0" smtClean="0"/>
              <a:t>ir veidot tādu mācību organizācijas sistēmu, kas mācīšanas un mācīšanās procesa norisi pielāgotu audzēkņu individuālajām īpatnībām, veicinot viņu virzīšanos uz priekšu mācību programmas ietvaros.</a:t>
            </a:r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xmlns="" val="26071316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lv-LV" sz="4900" dirty="0" smtClean="0"/>
              <a:t>Dažas pamatnostādnes</a:t>
            </a:r>
            <a:r>
              <a:rPr lang="lv-LV" dirty="0" smtClean="0"/>
              <a:t>:</a:t>
            </a:r>
            <a:br>
              <a:rPr lang="lv-LV" dirty="0" smtClean="0"/>
            </a:br>
            <a:endParaRPr lang="lv-LV" dirty="0"/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61662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lv-LV" sz="3800" dirty="0" smtClean="0"/>
              <a:t>1)	mācību individualizācijas priekšnosacījums- audzēkņu izpēte,</a:t>
            </a:r>
          </a:p>
          <a:p>
            <a:pPr marL="0" indent="0">
              <a:buNone/>
            </a:pPr>
            <a:r>
              <a:rPr lang="lv-LV" sz="3800" dirty="0" smtClean="0"/>
              <a:t>2)	individuālo īpatnību ievērošana ir attiecināma uz visiem skolēniem ( nevis tikai mācībās atpalikušajiem vai spējīgākajiem), jo katram ir jāstrādā savu iespēju robežās, šīs iespējas pastāvīgi kāpinot,</a:t>
            </a:r>
          </a:p>
          <a:p>
            <a:pPr marL="0" indent="0">
              <a:buNone/>
            </a:pPr>
            <a:r>
              <a:rPr lang="lv-LV" sz="3800" dirty="0" smtClean="0"/>
              <a:t>3)	</a:t>
            </a:r>
            <a:r>
              <a:rPr lang="lv-LV" sz="3800" smtClean="0"/>
              <a:t>šis didaktiskais </a:t>
            </a:r>
            <a:r>
              <a:rPr lang="lv-LV" sz="3800" dirty="0" smtClean="0"/>
              <a:t>princips īstenojams visos mācību procesa posmos (stundas posmos),</a:t>
            </a:r>
          </a:p>
          <a:p>
            <a:pPr marL="0" indent="0">
              <a:buNone/>
            </a:pPr>
            <a:r>
              <a:rPr lang="lv-LV" sz="3800" dirty="0" smtClean="0"/>
              <a:t>4)	tam ir nevis epizodisks, bet ilgstošs, mērķtiecīgs un sistemātisks raksturs,</a:t>
            </a:r>
          </a:p>
          <a:p>
            <a:pPr marL="0" indent="0">
              <a:buNone/>
            </a:pPr>
            <a:r>
              <a:rPr lang="lv-LV" sz="3800" dirty="0" smtClean="0"/>
              <a:t>5)	individualizēts darbs ar skolēniem iekļaujas kopējā stundas gaitā.</a:t>
            </a:r>
          </a:p>
          <a:p>
            <a:endParaRPr lang="lv-LV" dirty="0" smtClean="0"/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xmlns="" val="30727364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60444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lv-LV" sz="4900" dirty="0" smtClean="0"/>
              <a:t>Mācību individualizācija īstenojama:</a:t>
            </a:r>
            <a:r>
              <a:rPr lang="lv-LV" dirty="0" smtClean="0"/>
              <a:t/>
            </a:r>
            <a:br>
              <a:rPr lang="lv-LV" dirty="0" smtClean="0"/>
            </a:br>
            <a:endParaRPr lang="lv-LV" dirty="0"/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213176"/>
          </a:xfrm>
        </p:spPr>
        <p:txBody>
          <a:bodyPr>
            <a:normAutofit fontScale="92500" lnSpcReduction="10000"/>
          </a:bodyPr>
          <a:lstStyle/>
          <a:p>
            <a:endParaRPr lang="lv-LV" dirty="0" smtClean="0"/>
          </a:p>
          <a:p>
            <a:pPr marL="0" indent="0">
              <a:buNone/>
            </a:pPr>
            <a:r>
              <a:rPr lang="lv-LV" dirty="0" smtClean="0"/>
              <a:t>•	</a:t>
            </a:r>
            <a:r>
              <a:rPr lang="lv-LV" sz="4000" dirty="0" smtClean="0"/>
              <a:t>mācību satura (grūtības pakāpe, uzdevumu apjoms un raksturs),</a:t>
            </a:r>
          </a:p>
          <a:p>
            <a:pPr marL="0" indent="0">
              <a:buNone/>
            </a:pPr>
            <a:r>
              <a:rPr lang="lv-LV" sz="4000" dirty="0" smtClean="0"/>
              <a:t>•	mācību metožu (produktīvās un reproduktīvās),</a:t>
            </a:r>
          </a:p>
          <a:p>
            <a:pPr marL="0" indent="0">
              <a:buNone/>
            </a:pPr>
            <a:r>
              <a:rPr lang="lv-LV" sz="4000" dirty="0" smtClean="0"/>
              <a:t>•	pedagoģiskās palīdzības un </a:t>
            </a:r>
            <a:r>
              <a:rPr lang="lv-LV" sz="4000" smtClean="0"/>
              <a:t>darba tempa,</a:t>
            </a:r>
            <a:endParaRPr lang="lv-LV" sz="4000" dirty="0" smtClean="0"/>
          </a:p>
          <a:p>
            <a:pPr marL="0" indent="0">
              <a:buNone/>
            </a:pPr>
            <a:r>
              <a:rPr lang="lv-LV" sz="4000" dirty="0" smtClean="0"/>
              <a:t>•	mācību organizācijas formu aspektā.</a:t>
            </a:r>
          </a:p>
          <a:p>
            <a:pPr marL="0" indent="0">
              <a:buNone/>
            </a:pP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xmlns="" val="12458839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lv-LV" sz="5400" dirty="0" smtClean="0"/>
              <a:t>Grūtības:</a:t>
            </a:r>
            <a:br>
              <a:rPr lang="lv-LV" sz="5400" dirty="0" smtClean="0"/>
            </a:br>
            <a:endParaRPr lang="lv-LV" sz="5400" dirty="0"/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>
          <a:xfrm>
            <a:off x="323528" y="1124744"/>
            <a:ext cx="8820472" cy="5256584"/>
          </a:xfrm>
        </p:spPr>
        <p:txBody>
          <a:bodyPr>
            <a:normAutofit fontScale="92500" lnSpcReduction="10000"/>
          </a:bodyPr>
          <a:lstStyle/>
          <a:p>
            <a:endParaRPr lang="lv-LV" dirty="0" smtClean="0"/>
          </a:p>
          <a:p>
            <a:pPr marL="0" indent="0">
              <a:buNone/>
            </a:pPr>
            <a:r>
              <a:rPr lang="lv-LV" dirty="0" smtClean="0"/>
              <a:t>•	</a:t>
            </a:r>
            <a:r>
              <a:rPr lang="lv-LV" sz="4400" dirty="0" smtClean="0"/>
              <a:t>veikt vispusīgu skolēnu izpēti,</a:t>
            </a:r>
          </a:p>
          <a:p>
            <a:pPr marL="0" indent="0">
              <a:buNone/>
            </a:pPr>
            <a:r>
              <a:rPr lang="lv-LV" sz="4400" dirty="0" smtClean="0"/>
              <a:t>•	nodrošināt mācību individualizācijai    nepieciešamos materiālus,</a:t>
            </a:r>
          </a:p>
          <a:p>
            <a:pPr marL="0" indent="0">
              <a:buNone/>
            </a:pPr>
            <a:r>
              <a:rPr lang="lv-LV" sz="4400" dirty="0" smtClean="0"/>
              <a:t>•	klašu lielais piepildījums,</a:t>
            </a:r>
          </a:p>
          <a:p>
            <a:pPr marL="0" indent="0">
              <a:buNone/>
            </a:pPr>
            <a:r>
              <a:rPr lang="lv-LV" sz="4400" dirty="0" smtClean="0"/>
              <a:t>•	novērtēt skolēnu mācību rezultātus.</a:t>
            </a:r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xmlns="" val="31653987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0" y="214290"/>
            <a:ext cx="9115190" cy="1143000"/>
          </a:xfrm>
        </p:spPr>
        <p:txBody>
          <a:bodyPr>
            <a:noAutofit/>
          </a:bodyPr>
          <a:lstStyle/>
          <a:p>
            <a:pPr algn="ctr"/>
            <a:r>
              <a:rPr lang="lv-LV" sz="3200" dirty="0" smtClean="0"/>
              <a:t>Galvenās skolēnu individuālās īpatnības, kas jāizzina sekmīgas individualizācijas risināšanai</a:t>
            </a:r>
            <a:endParaRPr lang="lv-LV" sz="3200" dirty="0"/>
          </a:p>
        </p:txBody>
      </p:sp>
      <p:sp>
        <p:nvSpPr>
          <p:cNvPr id="3" name="Taisnstūris 2"/>
          <p:cNvSpPr/>
          <p:nvPr/>
        </p:nvSpPr>
        <p:spPr>
          <a:xfrm>
            <a:off x="179513" y="1357298"/>
            <a:ext cx="8964487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sz="3200" dirty="0" smtClean="0"/>
              <a:t>1)	veselības stāvokļa īpatnības,</a:t>
            </a:r>
          </a:p>
          <a:p>
            <a:r>
              <a:rPr lang="lv-LV" sz="3200" dirty="0" smtClean="0"/>
              <a:t>2)	mācību motīvu individuālās īpatnības,</a:t>
            </a:r>
          </a:p>
          <a:p>
            <a:r>
              <a:rPr lang="lv-LV" sz="3200" dirty="0" smtClean="0"/>
              <a:t>3)	izziņas darbības īpatnības (uztvere, atmiņa, iztēle, domāšana…),</a:t>
            </a:r>
          </a:p>
          <a:p>
            <a:r>
              <a:rPr lang="lv-LV" sz="3200" dirty="0" smtClean="0"/>
              <a:t>4)	mācīšanās prasmes,</a:t>
            </a:r>
          </a:p>
          <a:p>
            <a:r>
              <a:rPr lang="lv-LV" sz="3200" dirty="0" smtClean="0"/>
              <a:t>5)	personības individuālās īpatnības (temperaments, griba, smadzeņu puslodes darbības dominante, intereses…)</a:t>
            </a:r>
          </a:p>
          <a:p>
            <a:r>
              <a:rPr lang="lv-LV" sz="3200" dirty="0" smtClean="0"/>
              <a:t>6)	konkrētā mācību materiāla zināšanas, prasmes un iemaņas,</a:t>
            </a:r>
          </a:p>
          <a:p>
            <a:r>
              <a:rPr lang="lv-LV" sz="3200" dirty="0" smtClean="0"/>
              <a:t>7)	skolēna pašsajūta skolā un klases kolektīvā.</a:t>
            </a:r>
          </a:p>
          <a:p>
            <a:endParaRPr lang="lv-LV" sz="2800" dirty="0"/>
          </a:p>
        </p:txBody>
      </p:sp>
    </p:spTree>
    <p:extLst>
      <p:ext uri="{BB962C8B-B14F-4D97-AF65-F5344CB8AC3E}">
        <p14:creationId xmlns:p14="http://schemas.microsoft.com/office/powerpoint/2010/main" xmlns="" val="36083818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isnstūris 2"/>
          <p:cNvSpPr/>
          <p:nvPr/>
        </p:nvSpPr>
        <p:spPr>
          <a:xfrm>
            <a:off x="571472" y="214290"/>
            <a:ext cx="835292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sz="5400" b="1" dirty="0" smtClean="0"/>
              <a:t>Mācību individualizācija </a:t>
            </a:r>
            <a:r>
              <a:rPr lang="lv-LV" sz="5400" dirty="0" smtClean="0"/>
              <a:t>nedrīkst novest pie skolēnu individuālo atšķirību, spēju nivelēšanas, </a:t>
            </a:r>
          </a:p>
          <a:p>
            <a:r>
              <a:rPr lang="lv-LV" sz="5400" dirty="0" smtClean="0"/>
              <a:t>viņu personības savdabības “izšķīdināšanas”.</a:t>
            </a:r>
            <a:endParaRPr lang="lv-LV" sz="5400" dirty="0"/>
          </a:p>
        </p:txBody>
      </p:sp>
    </p:spTree>
    <p:extLst>
      <p:ext uri="{BB962C8B-B14F-4D97-AF65-F5344CB8AC3E}">
        <p14:creationId xmlns:p14="http://schemas.microsoft.com/office/powerpoint/2010/main" xmlns="" val="29191823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isnstūris 1"/>
          <p:cNvSpPr/>
          <p:nvPr/>
        </p:nvSpPr>
        <p:spPr>
          <a:xfrm>
            <a:off x="243322" y="1412776"/>
            <a:ext cx="91532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sz="5400" dirty="0" smtClean="0"/>
              <a:t>Mācību individualizācija cieši saistīta ar skolēnu mācāmību, t.i., ar viņu vispārējām prāta spējām apgūt zināšanas.</a:t>
            </a:r>
          </a:p>
        </p:txBody>
      </p:sp>
    </p:spTree>
    <p:extLst>
      <p:ext uri="{BB962C8B-B14F-4D97-AF65-F5344CB8AC3E}">
        <p14:creationId xmlns:p14="http://schemas.microsoft.com/office/powerpoint/2010/main" xmlns="" val="10599909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572528" cy="1143000"/>
          </a:xfrm>
        </p:spPr>
        <p:txBody>
          <a:bodyPr>
            <a:normAutofit fontScale="90000"/>
          </a:bodyPr>
          <a:lstStyle/>
          <a:p>
            <a:r>
              <a:rPr lang="lv-LV" sz="4400" dirty="0" smtClean="0"/>
              <a:t>Intelektuālo īpašību kopums, kas nosaka mācību produktivitāti:</a:t>
            </a:r>
            <a:r>
              <a:rPr lang="lv-LV" dirty="0" smtClean="0"/>
              <a:t/>
            </a:r>
            <a:br>
              <a:rPr lang="lv-LV" dirty="0" smtClean="0"/>
            </a:br>
            <a:endParaRPr lang="lv-LV" dirty="0"/>
          </a:p>
        </p:txBody>
      </p:sp>
      <p:sp>
        <p:nvSpPr>
          <p:cNvPr id="3" name="Taisnstūris 2"/>
          <p:cNvSpPr/>
          <p:nvPr/>
        </p:nvSpPr>
        <p:spPr>
          <a:xfrm>
            <a:off x="647056" y="1366724"/>
            <a:ext cx="849694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sz="4400" dirty="0" smtClean="0"/>
              <a:t>•</a:t>
            </a:r>
            <a:r>
              <a:rPr lang="lv-LV" dirty="0" smtClean="0"/>
              <a:t>	</a:t>
            </a:r>
            <a:r>
              <a:rPr lang="lv-LV" sz="4400" dirty="0" smtClean="0"/>
              <a:t>domāšanas darbību </a:t>
            </a:r>
            <a:r>
              <a:rPr lang="lv-LV" sz="4400" dirty="0" err="1" smtClean="0"/>
              <a:t>vispārinātība</a:t>
            </a:r>
            <a:r>
              <a:rPr lang="lv-LV" sz="4400" dirty="0" smtClean="0"/>
              <a:t>,</a:t>
            </a:r>
          </a:p>
          <a:p>
            <a:r>
              <a:rPr lang="lv-LV" sz="4400" dirty="0" smtClean="0"/>
              <a:t>•	domāšanas </a:t>
            </a:r>
            <a:r>
              <a:rPr lang="lv-LV" sz="4400" dirty="0" err="1" smtClean="0"/>
              <a:t>apjēgtība</a:t>
            </a:r>
            <a:r>
              <a:rPr lang="lv-LV" sz="4400" dirty="0" smtClean="0"/>
              <a:t>,</a:t>
            </a:r>
          </a:p>
          <a:p>
            <a:r>
              <a:rPr lang="lv-LV" sz="4400" dirty="0" smtClean="0"/>
              <a:t>•	domāšanas elastīgums,</a:t>
            </a:r>
          </a:p>
          <a:p>
            <a:r>
              <a:rPr lang="lv-LV" sz="4400" dirty="0" smtClean="0"/>
              <a:t>•	noturīgums,</a:t>
            </a:r>
          </a:p>
          <a:p>
            <a:r>
              <a:rPr lang="lv-LV" sz="4400" dirty="0" smtClean="0"/>
              <a:t>•	patstāvīgums,</a:t>
            </a:r>
          </a:p>
          <a:p>
            <a:r>
              <a:rPr lang="lv-LV" sz="4400" dirty="0" smtClean="0"/>
              <a:t>•	pedagoģiskās palīdzības uzņēmība.</a:t>
            </a:r>
            <a:endParaRPr lang="lv-LV" sz="4400" dirty="0"/>
          </a:p>
        </p:txBody>
      </p:sp>
    </p:spTree>
    <p:extLst>
      <p:ext uri="{BB962C8B-B14F-4D97-AF65-F5344CB8AC3E}">
        <p14:creationId xmlns:p14="http://schemas.microsoft.com/office/powerpoint/2010/main" xmlns="" val="13718443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50</TotalTime>
  <Words>538</Words>
  <Application>Microsoft Office PowerPoint</Application>
  <PresentationFormat>On-screen Show (4:3)</PresentationFormat>
  <Paragraphs>82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Trek</vt:lpstr>
      <vt:lpstr>Mācību individualizācija  un diferenciācija</vt:lpstr>
      <vt:lpstr>Mācību individualizācija ir dažādu ceļu meklēšana, lai nonāktu pie vienota izglītības rezultāta, bet mācību diferenciācijas būtība ir atšķirīgu rezultātu sasniegšanā.  </vt:lpstr>
      <vt:lpstr>Dažas pamatnostādnes: </vt:lpstr>
      <vt:lpstr>Mācību individualizācija īstenojama: </vt:lpstr>
      <vt:lpstr>Grūtības: </vt:lpstr>
      <vt:lpstr>Galvenās skolēnu individuālās īpatnības, kas jāizzina sekmīgas individualizācijas risināšanai</vt:lpstr>
      <vt:lpstr>Slide 7</vt:lpstr>
      <vt:lpstr>Slide 8</vt:lpstr>
      <vt:lpstr>Intelektuālo īpašību kopums, kas nosaka mācību produktivitāti: </vt:lpstr>
      <vt:lpstr>Slide 10</vt:lpstr>
      <vt:lpstr>Slide 11</vt:lpstr>
      <vt:lpstr>Slide 12</vt:lpstr>
      <vt:lpstr>Diferenciācijas formas: </vt:lpstr>
      <vt:lpstr>Galvenās grūtības: </vt:lpstr>
      <vt:lpstr>Izmantotās literatūras avoti: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Mācību individualizācija</dc:title>
  <dc:creator>Guntars</dc:creator>
  <cp:lastModifiedBy>User</cp:lastModifiedBy>
  <cp:revision>19</cp:revision>
  <dcterms:created xsi:type="dcterms:W3CDTF">2014-03-16T15:32:36Z</dcterms:created>
  <dcterms:modified xsi:type="dcterms:W3CDTF">2014-10-26T15:06:18Z</dcterms:modified>
</cp:coreProperties>
</file>