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79" r:id="rId2"/>
    <p:sldId id="303" r:id="rId3"/>
    <p:sldId id="374" r:id="rId4"/>
    <p:sldId id="304" r:id="rId5"/>
    <p:sldId id="307" r:id="rId6"/>
    <p:sldId id="308" r:id="rId7"/>
    <p:sldId id="309" r:id="rId8"/>
    <p:sldId id="311" r:id="rId9"/>
    <p:sldId id="423" r:id="rId10"/>
    <p:sldId id="368" r:id="rId11"/>
    <p:sldId id="313" r:id="rId12"/>
    <p:sldId id="316" r:id="rId13"/>
    <p:sldId id="317" r:id="rId14"/>
    <p:sldId id="371" r:id="rId15"/>
    <p:sldId id="369" r:id="rId16"/>
    <p:sldId id="318" r:id="rId17"/>
    <p:sldId id="424" r:id="rId18"/>
    <p:sldId id="425" r:id="rId19"/>
    <p:sldId id="426" r:id="rId20"/>
    <p:sldId id="427" r:id="rId21"/>
    <p:sldId id="428" r:id="rId22"/>
    <p:sldId id="429" r:id="rId23"/>
    <p:sldId id="430" r:id="rId24"/>
    <p:sldId id="397" r:id="rId25"/>
    <p:sldId id="398" r:id="rId26"/>
    <p:sldId id="402" r:id="rId27"/>
    <p:sldId id="405" r:id="rId28"/>
    <p:sldId id="388" r:id="rId29"/>
    <p:sldId id="414" r:id="rId30"/>
    <p:sldId id="300" r:id="rId31"/>
  </p:sldIdLst>
  <p:sldSz cx="9144000" cy="6858000" type="screen4x3"/>
  <p:notesSz cx="6784975" cy="9856788"/>
  <p:defaultTextStyle>
    <a:defPPr>
      <a:defRPr lang="lv-LV"/>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800000"/>
    <a:srgbClr val="326496"/>
    <a:srgbClr val="2E5C8A"/>
    <a:srgbClr val="214263"/>
    <a:srgbClr val="003399"/>
    <a:srgbClr val="990000"/>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543" autoAdjust="0"/>
    <p:restoredTop sz="94660"/>
  </p:normalViewPr>
  <p:slideViewPr>
    <p:cSldViewPr>
      <p:cViewPr>
        <p:scale>
          <a:sx n="100" d="100"/>
          <a:sy n="100" d="100"/>
        </p:scale>
        <p:origin x="-7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inaraz\Desktop\Copy%20of%20Inarai2014%209%20kl%20krievu%20val.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inaraz\Desktop\inarai\krv12.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Users\inaraz\Desktop\Copy%20of%20inarai%20krievu%2012.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C:\Users\inaraz\Desktop\Copy%20of%20inarai%20krievu%2012.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Users\inaraz\Desktop\Copy%20of%20inarai%20krievu%2012.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C:\Users\inaraz\Desktop\Copy%20of%20inarai%20krievu%2012.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C:\Users\inaraz\Desktop\Copy%20of%20inarai%20krievu%2012.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file:///C:\Users\inaraz\Desktop\Copy%20of%20inarai%20krievu%2012.xlsx"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oleObject" Target="file:///C:\Users\inaraz\Desktop\Copy%20of%20inarai%20krievu%2012.xlsx"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a:pPr>
            <a:r>
              <a:rPr lang="lv-LV" dirty="0">
                <a:solidFill>
                  <a:srgbClr val="C00000"/>
                </a:solidFill>
              </a:rPr>
              <a:t>Krievu valoda 9.klase</a:t>
            </a:r>
          </a:p>
        </c:rich>
      </c:tx>
      <c:layout/>
      <c:overlay val="0"/>
    </c:title>
    <c:autoTitleDeleted val="0"/>
    <c:plotArea>
      <c:layout/>
      <c:barChart>
        <c:barDir val="col"/>
        <c:grouping val="clustered"/>
        <c:varyColors val="0"/>
        <c:ser>
          <c:idx val="0"/>
          <c:order val="0"/>
          <c:tx>
            <c:strRef>
              <c:f>'krv9'!$B$1</c:f>
              <c:strCache>
                <c:ptCount val="1"/>
                <c:pt idx="0">
                  <c:v>2010</c:v>
                </c:pt>
              </c:strCache>
            </c:strRef>
          </c:tx>
          <c:invertIfNegative val="0"/>
          <c:cat>
            <c:strRef>
              <c:f>'krv9'!$A$2:$A$7</c:f>
              <c:strCache>
                <c:ptCount val="6"/>
                <c:pt idx="0">
                  <c:v>Lasīšana</c:v>
                </c:pt>
                <c:pt idx="1">
                  <c:v>Klausīšanās</c:v>
                </c:pt>
                <c:pt idx="2">
                  <c:v>Valodas lietojums</c:v>
                </c:pt>
                <c:pt idx="3">
                  <c:v>Rakstīšana</c:v>
                </c:pt>
                <c:pt idx="4">
                  <c:v>Runāšana</c:v>
                </c:pt>
                <c:pt idx="5">
                  <c:v>Kopā</c:v>
                </c:pt>
              </c:strCache>
            </c:strRef>
          </c:cat>
          <c:val>
            <c:numRef>
              <c:f>'krv9'!$B$2:$B$7</c:f>
              <c:numCache>
                <c:formatCode>0.00%</c:formatCode>
                <c:ptCount val="6"/>
                <c:pt idx="0">
                  <c:v>0.77049999999999996</c:v>
                </c:pt>
                <c:pt idx="1">
                  <c:v>0.69540000000000002</c:v>
                </c:pt>
                <c:pt idx="2">
                  <c:v>0.69769999999999999</c:v>
                </c:pt>
                <c:pt idx="3">
                  <c:v>0.49959999999999999</c:v>
                </c:pt>
                <c:pt idx="4">
                  <c:v>0.75539999999999996</c:v>
                </c:pt>
                <c:pt idx="5">
                  <c:v>0.68610000000000004</c:v>
                </c:pt>
              </c:numCache>
            </c:numRef>
          </c:val>
        </c:ser>
        <c:ser>
          <c:idx val="1"/>
          <c:order val="1"/>
          <c:tx>
            <c:strRef>
              <c:f>'krv9'!$C$1</c:f>
              <c:strCache>
                <c:ptCount val="1"/>
                <c:pt idx="0">
                  <c:v>2011</c:v>
                </c:pt>
              </c:strCache>
            </c:strRef>
          </c:tx>
          <c:invertIfNegative val="0"/>
          <c:cat>
            <c:strRef>
              <c:f>'krv9'!$A$2:$A$7</c:f>
              <c:strCache>
                <c:ptCount val="6"/>
                <c:pt idx="0">
                  <c:v>Lasīšana</c:v>
                </c:pt>
                <c:pt idx="1">
                  <c:v>Klausīšanās</c:v>
                </c:pt>
                <c:pt idx="2">
                  <c:v>Valodas lietojums</c:v>
                </c:pt>
                <c:pt idx="3">
                  <c:v>Rakstīšana</c:v>
                </c:pt>
                <c:pt idx="4">
                  <c:v>Runāšana</c:v>
                </c:pt>
                <c:pt idx="5">
                  <c:v>Kopā</c:v>
                </c:pt>
              </c:strCache>
            </c:strRef>
          </c:cat>
          <c:val>
            <c:numRef>
              <c:f>'krv9'!$C$2:$C$7</c:f>
              <c:numCache>
                <c:formatCode>0.00%</c:formatCode>
                <c:ptCount val="6"/>
                <c:pt idx="0">
                  <c:v>0.76939999999999997</c:v>
                </c:pt>
                <c:pt idx="1">
                  <c:v>0.66269999999999996</c:v>
                </c:pt>
                <c:pt idx="2">
                  <c:v>0.72470000000000001</c:v>
                </c:pt>
                <c:pt idx="3">
                  <c:v>0.53320000000000001</c:v>
                </c:pt>
                <c:pt idx="4">
                  <c:v>0.76429999999999998</c:v>
                </c:pt>
                <c:pt idx="5">
                  <c:v>0.69310000000000005</c:v>
                </c:pt>
              </c:numCache>
            </c:numRef>
          </c:val>
        </c:ser>
        <c:ser>
          <c:idx val="2"/>
          <c:order val="2"/>
          <c:tx>
            <c:strRef>
              <c:f>'krv9'!$D$1</c:f>
              <c:strCache>
                <c:ptCount val="1"/>
                <c:pt idx="0">
                  <c:v>2012</c:v>
                </c:pt>
              </c:strCache>
            </c:strRef>
          </c:tx>
          <c:invertIfNegative val="0"/>
          <c:cat>
            <c:strRef>
              <c:f>'krv9'!$A$2:$A$7</c:f>
              <c:strCache>
                <c:ptCount val="6"/>
                <c:pt idx="0">
                  <c:v>Lasīšana</c:v>
                </c:pt>
                <c:pt idx="1">
                  <c:v>Klausīšanās</c:v>
                </c:pt>
                <c:pt idx="2">
                  <c:v>Valodas lietojums</c:v>
                </c:pt>
                <c:pt idx="3">
                  <c:v>Rakstīšana</c:v>
                </c:pt>
                <c:pt idx="4">
                  <c:v>Runāšana</c:v>
                </c:pt>
                <c:pt idx="5">
                  <c:v>Kopā</c:v>
                </c:pt>
              </c:strCache>
            </c:strRef>
          </c:cat>
          <c:val>
            <c:numRef>
              <c:f>'krv9'!$D$2:$D$7</c:f>
              <c:numCache>
                <c:formatCode>0.00%</c:formatCode>
                <c:ptCount val="6"/>
                <c:pt idx="0">
                  <c:v>0.72629999999999995</c:v>
                </c:pt>
                <c:pt idx="1">
                  <c:v>0.62170000000000003</c:v>
                </c:pt>
                <c:pt idx="2">
                  <c:v>0.80059999999999998</c:v>
                </c:pt>
                <c:pt idx="3">
                  <c:v>0.54759999999999998</c:v>
                </c:pt>
                <c:pt idx="4">
                  <c:v>0.79279999999999995</c:v>
                </c:pt>
                <c:pt idx="5">
                  <c:v>0.70030000000000003</c:v>
                </c:pt>
              </c:numCache>
            </c:numRef>
          </c:val>
        </c:ser>
        <c:ser>
          <c:idx val="3"/>
          <c:order val="3"/>
          <c:tx>
            <c:strRef>
              <c:f>'krv9'!$E$1</c:f>
              <c:strCache>
                <c:ptCount val="1"/>
                <c:pt idx="0">
                  <c:v>2013</c:v>
                </c:pt>
              </c:strCache>
            </c:strRef>
          </c:tx>
          <c:invertIfNegative val="0"/>
          <c:cat>
            <c:strRef>
              <c:f>'krv9'!$A$2:$A$7</c:f>
              <c:strCache>
                <c:ptCount val="6"/>
                <c:pt idx="0">
                  <c:v>Lasīšana</c:v>
                </c:pt>
                <c:pt idx="1">
                  <c:v>Klausīšanās</c:v>
                </c:pt>
                <c:pt idx="2">
                  <c:v>Valodas lietojums</c:v>
                </c:pt>
                <c:pt idx="3">
                  <c:v>Rakstīšana</c:v>
                </c:pt>
                <c:pt idx="4">
                  <c:v>Runāšana</c:v>
                </c:pt>
                <c:pt idx="5">
                  <c:v>Kopā</c:v>
                </c:pt>
              </c:strCache>
            </c:strRef>
          </c:cat>
          <c:val>
            <c:numRef>
              <c:f>'krv9'!$E$2:$E$7</c:f>
              <c:numCache>
                <c:formatCode>0.00%</c:formatCode>
                <c:ptCount val="6"/>
                <c:pt idx="0">
                  <c:v>0.74770000000000003</c:v>
                </c:pt>
                <c:pt idx="1">
                  <c:v>0.69530000000000003</c:v>
                </c:pt>
                <c:pt idx="2">
                  <c:v>0.70789999999999997</c:v>
                </c:pt>
                <c:pt idx="3">
                  <c:v>0.59799999999999998</c:v>
                </c:pt>
                <c:pt idx="4">
                  <c:v>0.79879999999999995</c:v>
                </c:pt>
                <c:pt idx="5">
                  <c:v>0.71199999999999997</c:v>
                </c:pt>
              </c:numCache>
            </c:numRef>
          </c:val>
        </c:ser>
        <c:ser>
          <c:idx val="4"/>
          <c:order val="4"/>
          <c:tx>
            <c:strRef>
              <c:f>'krv9'!$F$1</c:f>
              <c:strCache>
                <c:ptCount val="1"/>
                <c:pt idx="0">
                  <c:v>2014</c:v>
                </c:pt>
              </c:strCache>
            </c:strRef>
          </c:tx>
          <c:invertIfNegative val="0"/>
          <c:cat>
            <c:strRef>
              <c:f>'krv9'!$A$2:$A$7</c:f>
              <c:strCache>
                <c:ptCount val="6"/>
                <c:pt idx="0">
                  <c:v>Lasīšana</c:v>
                </c:pt>
                <c:pt idx="1">
                  <c:v>Klausīšanās</c:v>
                </c:pt>
                <c:pt idx="2">
                  <c:v>Valodas lietojums</c:v>
                </c:pt>
                <c:pt idx="3">
                  <c:v>Rakstīšana</c:v>
                </c:pt>
                <c:pt idx="4">
                  <c:v>Runāšana</c:v>
                </c:pt>
                <c:pt idx="5">
                  <c:v>Kopā</c:v>
                </c:pt>
              </c:strCache>
            </c:strRef>
          </c:cat>
          <c:val>
            <c:numRef>
              <c:f>'krv9'!$F$2:$F$7</c:f>
              <c:numCache>
                <c:formatCode>0.00%</c:formatCode>
                <c:ptCount val="6"/>
                <c:pt idx="0">
                  <c:v>0.77599999999999991</c:v>
                </c:pt>
                <c:pt idx="1">
                  <c:v>0.68700000000000006</c:v>
                </c:pt>
                <c:pt idx="2">
                  <c:v>0.72699999999999998</c:v>
                </c:pt>
                <c:pt idx="3">
                  <c:v>0.60770000000000002</c:v>
                </c:pt>
                <c:pt idx="4">
                  <c:v>0.79280000000000006</c:v>
                </c:pt>
                <c:pt idx="5">
                  <c:v>0.72049999999999992</c:v>
                </c:pt>
              </c:numCache>
            </c:numRef>
          </c:val>
        </c:ser>
        <c:dLbls>
          <c:showLegendKey val="0"/>
          <c:showVal val="0"/>
          <c:showCatName val="0"/>
          <c:showSerName val="0"/>
          <c:showPercent val="0"/>
          <c:showBubbleSize val="0"/>
        </c:dLbls>
        <c:gapWidth val="150"/>
        <c:axId val="50342528"/>
        <c:axId val="50348416"/>
      </c:barChart>
      <c:catAx>
        <c:axId val="50342528"/>
        <c:scaling>
          <c:orientation val="minMax"/>
        </c:scaling>
        <c:delete val="0"/>
        <c:axPos val="b"/>
        <c:majorTickMark val="none"/>
        <c:minorTickMark val="none"/>
        <c:tickLblPos val="nextTo"/>
        <c:crossAx val="50348416"/>
        <c:crosses val="autoZero"/>
        <c:auto val="1"/>
        <c:lblAlgn val="ctr"/>
        <c:lblOffset val="100"/>
        <c:noMultiLvlLbl val="0"/>
      </c:catAx>
      <c:valAx>
        <c:axId val="50348416"/>
        <c:scaling>
          <c:orientation val="minMax"/>
        </c:scaling>
        <c:delete val="0"/>
        <c:axPos val="l"/>
        <c:majorGridlines/>
        <c:numFmt formatCode="0.00%" sourceLinked="1"/>
        <c:majorTickMark val="none"/>
        <c:minorTickMark val="none"/>
        <c:tickLblPos val="nextTo"/>
        <c:crossAx val="50342528"/>
        <c:crosses val="autoZero"/>
        <c:crossBetween val="between"/>
      </c:valAx>
      <c:dTable>
        <c:showHorzBorder val="1"/>
        <c:showVertBorder val="1"/>
        <c:showOutline val="1"/>
        <c:showKeys val="1"/>
      </c:dTable>
    </c:plotArea>
    <c:plotVisOnly val="1"/>
    <c:dispBlanksAs val="gap"/>
    <c:showDLblsOverMax val="0"/>
  </c:chart>
  <c:txPr>
    <a:bodyPr/>
    <a:lstStyle/>
    <a:p>
      <a:pPr>
        <a:defRPr sz="1800"/>
      </a:pPr>
      <a:endParaRPr lang="lv-LV"/>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lv-LV" dirty="0"/>
              <a:t>Krievu valoda 12.klase sadalījums valodas prasmes </a:t>
            </a:r>
            <a:r>
              <a:rPr lang="lv-LV" dirty="0" smtClean="0"/>
              <a:t>līmeņos </a:t>
            </a:r>
            <a:r>
              <a:rPr lang="lv-LV" dirty="0"/>
              <a:t>2012./2013. </a:t>
            </a:r>
          </a:p>
        </c:rich>
      </c:tx>
      <c:layout>
        <c:manualLayout>
          <c:xMode val="edge"/>
          <c:yMode val="edge"/>
          <c:x val="9.1512643316589176E-2"/>
          <c:y val="1.7360739646261569E-2"/>
        </c:manualLayout>
      </c:layout>
      <c:overlay val="0"/>
    </c:title>
    <c:autoTitleDeleted val="0"/>
    <c:plotArea>
      <c:layout/>
      <c:barChart>
        <c:barDir val="col"/>
        <c:grouping val="clustered"/>
        <c:varyColors val="0"/>
        <c:ser>
          <c:idx val="0"/>
          <c:order val="0"/>
          <c:tx>
            <c:strRef>
              <c:f>gadi!$B$6</c:f>
              <c:strCache>
                <c:ptCount val="1"/>
                <c:pt idx="0">
                  <c:v>Krievu valoda 12.klase sadalījums valodas prasmes līmeņiem 2012./2013. m.g.</c:v>
                </c:pt>
              </c:strCache>
            </c:strRef>
          </c:tx>
          <c:invertIfNegative val="0"/>
          <c:cat>
            <c:strRef>
              <c:f>gadi!$A$7:$A$9</c:f>
              <c:strCache>
                <c:ptCount val="3"/>
                <c:pt idx="0">
                  <c:v>Bez līmeņa</c:v>
                </c:pt>
                <c:pt idx="1">
                  <c:v>B1</c:v>
                </c:pt>
                <c:pt idx="2">
                  <c:v>B2</c:v>
                </c:pt>
              </c:strCache>
            </c:strRef>
          </c:cat>
          <c:val>
            <c:numRef>
              <c:f>gadi!$B$7:$B$9</c:f>
              <c:numCache>
                <c:formatCode>General</c:formatCode>
                <c:ptCount val="3"/>
                <c:pt idx="0">
                  <c:v>191</c:v>
                </c:pt>
                <c:pt idx="1">
                  <c:v>1363</c:v>
                </c:pt>
                <c:pt idx="2">
                  <c:v>1056</c:v>
                </c:pt>
              </c:numCache>
            </c:numRef>
          </c:val>
        </c:ser>
        <c:dLbls>
          <c:showLegendKey val="0"/>
          <c:showVal val="0"/>
          <c:showCatName val="0"/>
          <c:showSerName val="0"/>
          <c:showPercent val="0"/>
          <c:showBubbleSize val="0"/>
        </c:dLbls>
        <c:gapWidth val="150"/>
        <c:axId val="50390912"/>
        <c:axId val="50392448"/>
      </c:barChart>
      <c:catAx>
        <c:axId val="50390912"/>
        <c:scaling>
          <c:orientation val="minMax"/>
        </c:scaling>
        <c:delete val="0"/>
        <c:axPos val="b"/>
        <c:majorTickMark val="out"/>
        <c:minorTickMark val="none"/>
        <c:tickLblPos val="nextTo"/>
        <c:crossAx val="50392448"/>
        <c:crosses val="autoZero"/>
        <c:auto val="1"/>
        <c:lblAlgn val="ctr"/>
        <c:lblOffset val="100"/>
        <c:noMultiLvlLbl val="0"/>
      </c:catAx>
      <c:valAx>
        <c:axId val="50392448"/>
        <c:scaling>
          <c:orientation val="minMax"/>
        </c:scaling>
        <c:delete val="0"/>
        <c:axPos val="l"/>
        <c:majorGridlines/>
        <c:numFmt formatCode="General" sourceLinked="1"/>
        <c:majorTickMark val="out"/>
        <c:minorTickMark val="none"/>
        <c:tickLblPos val="nextTo"/>
        <c:crossAx val="50390912"/>
        <c:crosses val="autoZero"/>
        <c:crossBetween val="between"/>
      </c:valAx>
      <c:spPr>
        <a:noFill/>
        <a:ln w="25400">
          <a:noFill/>
        </a:ln>
      </c:spPr>
    </c:plotArea>
    <c:plotVisOnly val="1"/>
    <c:dispBlanksAs val="gap"/>
    <c:showDLblsOverMax val="0"/>
  </c:chart>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1135535141440659E-2"/>
          <c:y val="1.2724121409646384E-2"/>
          <c:w val="0.89880273646349762"/>
          <c:h val="0.94466447954486443"/>
        </c:manualLayout>
      </c:layout>
      <c:barChart>
        <c:barDir val="col"/>
        <c:grouping val="clustered"/>
        <c:varyColors val="0"/>
        <c:ser>
          <c:idx val="0"/>
          <c:order val="0"/>
          <c:invertIfNegative val="0"/>
          <c:cat>
            <c:strRef>
              <c:f>krvl!$A$2593:$AD$2593</c:f>
              <c:strCache>
                <c:ptCount val="30"/>
                <c:pt idx="0">
                  <c:v>101</c:v>
                </c:pt>
                <c:pt idx="1">
                  <c:v>102</c:v>
                </c:pt>
                <c:pt idx="2">
                  <c:v>103</c:v>
                </c:pt>
                <c:pt idx="3">
                  <c:v>104</c:v>
                </c:pt>
                <c:pt idx="4">
                  <c:v>105</c:v>
                </c:pt>
                <c:pt idx="5">
                  <c:v>106</c:v>
                </c:pt>
                <c:pt idx="6">
                  <c:v>107</c:v>
                </c:pt>
                <c:pt idx="7">
                  <c:v>108</c:v>
                </c:pt>
                <c:pt idx="8">
                  <c:v>109</c:v>
                </c:pt>
                <c:pt idx="9">
                  <c:v>110</c:v>
                </c:pt>
                <c:pt idx="10">
                  <c:v>201</c:v>
                </c:pt>
                <c:pt idx="11">
                  <c:v>202</c:v>
                </c:pt>
                <c:pt idx="12">
                  <c:v>203</c:v>
                </c:pt>
                <c:pt idx="13">
                  <c:v>204</c:v>
                </c:pt>
                <c:pt idx="14">
                  <c:v>205</c:v>
                </c:pt>
                <c:pt idx="15">
                  <c:v>206</c:v>
                </c:pt>
                <c:pt idx="16">
                  <c:v>207</c:v>
                </c:pt>
                <c:pt idx="17">
                  <c:v>208</c:v>
                </c:pt>
                <c:pt idx="18">
                  <c:v>209</c:v>
                </c:pt>
                <c:pt idx="19">
                  <c:v>210</c:v>
                </c:pt>
                <c:pt idx="20">
                  <c:v>211</c:v>
                </c:pt>
                <c:pt idx="21">
                  <c:v>212</c:v>
                </c:pt>
                <c:pt idx="22">
                  <c:v>213</c:v>
                </c:pt>
                <c:pt idx="23">
                  <c:v>214</c:v>
                </c:pt>
                <c:pt idx="24">
                  <c:v>301</c:v>
                </c:pt>
                <c:pt idx="25">
                  <c:v>302</c:v>
                </c:pt>
                <c:pt idx="26">
                  <c:v>303</c:v>
                </c:pt>
                <c:pt idx="27">
                  <c:v>304</c:v>
                </c:pt>
                <c:pt idx="28">
                  <c:v>305</c:v>
                </c:pt>
                <c:pt idx="29">
                  <c:v>306</c:v>
                </c:pt>
              </c:strCache>
            </c:strRef>
          </c:cat>
          <c:val>
            <c:numRef>
              <c:f>krvl!$A$2594:$AD$2594</c:f>
              <c:numCache>
                <c:formatCode>0.00%</c:formatCode>
                <c:ptCount val="30"/>
                <c:pt idx="0">
                  <c:v>0.96063296024700884</c:v>
                </c:pt>
                <c:pt idx="1">
                  <c:v>0.59089154766499419</c:v>
                </c:pt>
                <c:pt idx="2">
                  <c:v>0.76804322655345425</c:v>
                </c:pt>
                <c:pt idx="3">
                  <c:v>0.89888074102663063</c:v>
                </c:pt>
                <c:pt idx="4">
                  <c:v>0.92358162871478189</c:v>
                </c:pt>
                <c:pt idx="5">
                  <c:v>0.97607101505210347</c:v>
                </c:pt>
                <c:pt idx="6">
                  <c:v>0.95445773832497105</c:v>
                </c:pt>
                <c:pt idx="7">
                  <c:v>0.95059822462369736</c:v>
                </c:pt>
                <c:pt idx="8">
                  <c:v>0.86337321497491315</c:v>
                </c:pt>
                <c:pt idx="9">
                  <c:v>0.86105750675414894</c:v>
                </c:pt>
                <c:pt idx="10">
                  <c:v>0.7182554998070243</c:v>
                </c:pt>
                <c:pt idx="11">
                  <c:v>0.89038981088382863</c:v>
                </c:pt>
                <c:pt idx="12">
                  <c:v>0.95098417599382479</c:v>
                </c:pt>
                <c:pt idx="13">
                  <c:v>0.84561945194905441</c:v>
                </c:pt>
                <c:pt idx="14">
                  <c:v>0.9513701273639521</c:v>
                </c:pt>
                <c:pt idx="15">
                  <c:v>0.72713238131995372</c:v>
                </c:pt>
                <c:pt idx="16">
                  <c:v>0.94596680818216905</c:v>
                </c:pt>
                <c:pt idx="17">
                  <c:v>0.41296796603627944</c:v>
                </c:pt>
                <c:pt idx="18">
                  <c:v>0.81011192589733694</c:v>
                </c:pt>
                <c:pt idx="19">
                  <c:v>0.68506368197607104</c:v>
                </c:pt>
                <c:pt idx="20">
                  <c:v>0.79120030876109615</c:v>
                </c:pt>
                <c:pt idx="21">
                  <c:v>0.89347742184484757</c:v>
                </c:pt>
                <c:pt idx="22">
                  <c:v>0.60941721343110766</c:v>
                </c:pt>
                <c:pt idx="23">
                  <c:v>0.83828637591663446</c:v>
                </c:pt>
                <c:pt idx="24">
                  <c:v>0.5488228483211115</c:v>
                </c:pt>
                <c:pt idx="25">
                  <c:v>0.77074488614434578</c:v>
                </c:pt>
                <c:pt idx="26">
                  <c:v>0.36047857969895791</c:v>
                </c:pt>
                <c:pt idx="27">
                  <c:v>0.81435739096873794</c:v>
                </c:pt>
                <c:pt idx="28">
                  <c:v>0.82439212659204941</c:v>
                </c:pt>
                <c:pt idx="29">
                  <c:v>0.38209185642609034</c:v>
                </c:pt>
              </c:numCache>
            </c:numRef>
          </c:val>
        </c:ser>
        <c:dLbls>
          <c:showLegendKey val="0"/>
          <c:showVal val="0"/>
          <c:showCatName val="0"/>
          <c:showSerName val="0"/>
          <c:showPercent val="0"/>
          <c:showBubbleSize val="0"/>
        </c:dLbls>
        <c:gapWidth val="150"/>
        <c:axId val="52985856"/>
        <c:axId val="52987392"/>
      </c:barChart>
      <c:catAx>
        <c:axId val="52985856"/>
        <c:scaling>
          <c:orientation val="minMax"/>
        </c:scaling>
        <c:delete val="0"/>
        <c:axPos val="b"/>
        <c:majorTickMark val="out"/>
        <c:minorTickMark val="none"/>
        <c:tickLblPos val="nextTo"/>
        <c:crossAx val="52987392"/>
        <c:crosses val="autoZero"/>
        <c:auto val="1"/>
        <c:lblAlgn val="ctr"/>
        <c:lblOffset val="100"/>
        <c:noMultiLvlLbl val="0"/>
      </c:catAx>
      <c:valAx>
        <c:axId val="52987392"/>
        <c:scaling>
          <c:orientation val="minMax"/>
          <c:max val="1"/>
        </c:scaling>
        <c:delete val="0"/>
        <c:axPos val="l"/>
        <c:majorGridlines/>
        <c:numFmt formatCode="0.00%" sourceLinked="1"/>
        <c:majorTickMark val="out"/>
        <c:minorTickMark val="none"/>
        <c:tickLblPos val="nextTo"/>
        <c:crossAx val="52985856"/>
        <c:crosses val="autoZero"/>
        <c:crossBetween val="between"/>
      </c:valAx>
    </c:plotArea>
    <c:plotVisOnly val="1"/>
    <c:dispBlanksAs val="gap"/>
    <c:showDLblsOverMax val="0"/>
  </c:chart>
  <c:txPr>
    <a:bodyPr/>
    <a:lstStyle/>
    <a:p>
      <a:pPr>
        <a:defRPr sz="1800"/>
      </a:pPr>
      <a:endParaRPr lang="lv-LV"/>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invertIfNegative val="0"/>
          <c:cat>
            <c:strRef>
              <c:f>krvk!$A$2591:$AD$2591</c:f>
              <c:strCache>
                <c:ptCount val="30"/>
                <c:pt idx="0">
                  <c:v>101</c:v>
                </c:pt>
                <c:pt idx="1">
                  <c:v>102</c:v>
                </c:pt>
                <c:pt idx="2">
                  <c:v>103</c:v>
                </c:pt>
                <c:pt idx="3">
                  <c:v>104</c:v>
                </c:pt>
                <c:pt idx="4">
                  <c:v>105</c:v>
                </c:pt>
                <c:pt idx="5">
                  <c:v>106</c:v>
                </c:pt>
                <c:pt idx="6">
                  <c:v>107</c:v>
                </c:pt>
                <c:pt idx="7">
                  <c:v>108</c:v>
                </c:pt>
                <c:pt idx="8">
                  <c:v>109</c:v>
                </c:pt>
                <c:pt idx="9">
                  <c:v>110</c:v>
                </c:pt>
                <c:pt idx="10">
                  <c:v>201</c:v>
                </c:pt>
                <c:pt idx="11">
                  <c:v>202</c:v>
                </c:pt>
                <c:pt idx="12">
                  <c:v>203</c:v>
                </c:pt>
                <c:pt idx="13">
                  <c:v>204</c:v>
                </c:pt>
                <c:pt idx="14">
                  <c:v>205</c:v>
                </c:pt>
                <c:pt idx="15">
                  <c:v>206</c:v>
                </c:pt>
                <c:pt idx="16">
                  <c:v>207</c:v>
                </c:pt>
                <c:pt idx="17">
                  <c:v>208</c:v>
                </c:pt>
                <c:pt idx="18">
                  <c:v>209</c:v>
                </c:pt>
                <c:pt idx="19">
                  <c:v>210</c:v>
                </c:pt>
                <c:pt idx="20">
                  <c:v>211</c:v>
                </c:pt>
                <c:pt idx="21">
                  <c:v>212</c:v>
                </c:pt>
                <c:pt idx="22">
                  <c:v>213</c:v>
                </c:pt>
                <c:pt idx="23">
                  <c:v>214</c:v>
                </c:pt>
                <c:pt idx="24">
                  <c:v>301</c:v>
                </c:pt>
                <c:pt idx="25">
                  <c:v>302</c:v>
                </c:pt>
                <c:pt idx="26">
                  <c:v>303</c:v>
                </c:pt>
                <c:pt idx="27">
                  <c:v>304</c:v>
                </c:pt>
                <c:pt idx="28">
                  <c:v>305</c:v>
                </c:pt>
                <c:pt idx="29">
                  <c:v>306</c:v>
                </c:pt>
              </c:strCache>
            </c:strRef>
          </c:cat>
          <c:val>
            <c:numRef>
              <c:f>krvk!$A$2592:$AD$2592</c:f>
              <c:numCache>
                <c:formatCode>0.00%</c:formatCode>
                <c:ptCount val="30"/>
                <c:pt idx="0">
                  <c:v>0.84241019698725372</c:v>
                </c:pt>
                <c:pt idx="1">
                  <c:v>0.7211278485901893</c:v>
                </c:pt>
                <c:pt idx="2">
                  <c:v>0.92893008883738892</c:v>
                </c:pt>
                <c:pt idx="3">
                  <c:v>0.81769022788721513</c:v>
                </c:pt>
                <c:pt idx="4">
                  <c:v>0.87022016222479726</c:v>
                </c:pt>
                <c:pt idx="5">
                  <c:v>0.8791039011201236</c:v>
                </c:pt>
                <c:pt idx="6">
                  <c:v>0.68327539590575515</c:v>
                </c:pt>
                <c:pt idx="7">
                  <c:v>0.46040942448821937</c:v>
                </c:pt>
                <c:pt idx="8">
                  <c:v>0.57512553109308617</c:v>
                </c:pt>
                <c:pt idx="9">
                  <c:v>0.84086519891850131</c:v>
                </c:pt>
                <c:pt idx="10">
                  <c:v>0.93202008497489375</c:v>
                </c:pt>
                <c:pt idx="11">
                  <c:v>0.87060641174198528</c:v>
                </c:pt>
                <c:pt idx="12">
                  <c:v>0.90961761297798382</c:v>
                </c:pt>
                <c:pt idx="13">
                  <c:v>0.59366550791811512</c:v>
                </c:pt>
                <c:pt idx="14">
                  <c:v>0.69679412900733873</c:v>
                </c:pt>
                <c:pt idx="15">
                  <c:v>0.98107377365778292</c:v>
                </c:pt>
                <c:pt idx="16">
                  <c:v>0.61722672846658944</c:v>
                </c:pt>
                <c:pt idx="17">
                  <c:v>0.71610660486674393</c:v>
                </c:pt>
                <c:pt idx="18">
                  <c:v>0.82850521436848201</c:v>
                </c:pt>
                <c:pt idx="19">
                  <c:v>0.86597141753572804</c:v>
                </c:pt>
                <c:pt idx="20">
                  <c:v>0.69872537659327927</c:v>
                </c:pt>
                <c:pt idx="21">
                  <c:v>0.66280417149478565</c:v>
                </c:pt>
                <c:pt idx="22">
                  <c:v>0.84511394360757053</c:v>
                </c:pt>
                <c:pt idx="23">
                  <c:v>0.3928157589803013</c:v>
                </c:pt>
                <c:pt idx="24">
                  <c:v>0.76322904596369257</c:v>
                </c:pt>
                <c:pt idx="25">
                  <c:v>0.50444186944766323</c:v>
                </c:pt>
                <c:pt idx="26">
                  <c:v>0.49826187717265352</c:v>
                </c:pt>
                <c:pt idx="27">
                  <c:v>0.35187331015836232</c:v>
                </c:pt>
                <c:pt idx="28">
                  <c:v>0.65894167632290457</c:v>
                </c:pt>
                <c:pt idx="29">
                  <c:v>0.55272305909617614</c:v>
                </c:pt>
              </c:numCache>
            </c:numRef>
          </c:val>
        </c:ser>
        <c:dLbls>
          <c:showLegendKey val="0"/>
          <c:showVal val="0"/>
          <c:showCatName val="0"/>
          <c:showSerName val="0"/>
          <c:showPercent val="0"/>
          <c:showBubbleSize val="0"/>
        </c:dLbls>
        <c:gapWidth val="150"/>
        <c:axId val="53007872"/>
        <c:axId val="53009408"/>
      </c:barChart>
      <c:catAx>
        <c:axId val="53007872"/>
        <c:scaling>
          <c:orientation val="minMax"/>
        </c:scaling>
        <c:delete val="0"/>
        <c:axPos val="b"/>
        <c:majorTickMark val="out"/>
        <c:minorTickMark val="none"/>
        <c:tickLblPos val="nextTo"/>
        <c:crossAx val="53009408"/>
        <c:crosses val="autoZero"/>
        <c:auto val="1"/>
        <c:lblAlgn val="ctr"/>
        <c:lblOffset val="100"/>
        <c:noMultiLvlLbl val="0"/>
      </c:catAx>
      <c:valAx>
        <c:axId val="53009408"/>
        <c:scaling>
          <c:orientation val="minMax"/>
          <c:max val="1"/>
        </c:scaling>
        <c:delete val="0"/>
        <c:axPos val="l"/>
        <c:majorGridlines/>
        <c:numFmt formatCode="0.00%" sourceLinked="1"/>
        <c:majorTickMark val="out"/>
        <c:minorTickMark val="none"/>
        <c:tickLblPos val="nextTo"/>
        <c:crossAx val="53007872"/>
        <c:crosses val="autoZero"/>
        <c:crossBetween val="between"/>
      </c:valAx>
    </c:plotArea>
    <c:plotVisOnly val="1"/>
    <c:dispBlanksAs val="gap"/>
    <c:showDLblsOverMax val="0"/>
  </c:chart>
  <c:txPr>
    <a:bodyPr/>
    <a:lstStyle/>
    <a:p>
      <a:pPr>
        <a:defRPr sz="1800"/>
      </a:pPr>
      <a:endParaRPr lang="lv-LV"/>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invertIfNegative val="0"/>
          <c:cat>
            <c:strRef>
              <c:f>krvv!$A$2593:$AN$2593</c:f>
              <c:strCache>
                <c:ptCount val="40"/>
                <c:pt idx="0">
                  <c:v>101</c:v>
                </c:pt>
                <c:pt idx="1">
                  <c:v>102</c:v>
                </c:pt>
                <c:pt idx="2">
                  <c:v>103</c:v>
                </c:pt>
                <c:pt idx="3">
                  <c:v>104</c:v>
                </c:pt>
                <c:pt idx="4">
                  <c:v>105</c:v>
                </c:pt>
                <c:pt idx="5">
                  <c:v>106</c:v>
                </c:pt>
                <c:pt idx="6">
                  <c:v>107</c:v>
                </c:pt>
                <c:pt idx="7">
                  <c:v>108</c:v>
                </c:pt>
                <c:pt idx="8">
                  <c:v>109</c:v>
                </c:pt>
                <c:pt idx="9">
                  <c:v>110</c:v>
                </c:pt>
                <c:pt idx="10">
                  <c:v>111</c:v>
                </c:pt>
                <c:pt idx="11">
                  <c:v>112</c:v>
                </c:pt>
                <c:pt idx="12">
                  <c:v>201</c:v>
                </c:pt>
                <c:pt idx="13">
                  <c:v>202</c:v>
                </c:pt>
                <c:pt idx="14">
                  <c:v>203</c:v>
                </c:pt>
                <c:pt idx="15">
                  <c:v>204</c:v>
                </c:pt>
                <c:pt idx="16">
                  <c:v>205</c:v>
                </c:pt>
                <c:pt idx="17">
                  <c:v>206</c:v>
                </c:pt>
                <c:pt idx="18">
                  <c:v>207</c:v>
                </c:pt>
                <c:pt idx="19">
                  <c:v>208</c:v>
                </c:pt>
                <c:pt idx="20">
                  <c:v>209</c:v>
                </c:pt>
                <c:pt idx="21">
                  <c:v>210</c:v>
                </c:pt>
                <c:pt idx="22">
                  <c:v>301</c:v>
                </c:pt>
                <c:pt idx="23">
                  <c:v>302</c:v>
                </c:pt>
                <c:pt idx="24">
                  <c:v>303</c:v>
                </c:pt>
                <c:pt idx="25">
                  <c:v>304</c:v>
                </c:pt>
                <c:pt idx="26">
                  <c:v>305</c:v>
                </c:pt>
                <c:pt idx="27">
                  <c:v>306</c:v>
                </c:pt>
                <c:pt idx="28">
                  <c:v>307</c:v>
                </c:pt>
                <c:pt idx="29">
                  <c:v>308</c:v>
                </c:pt>
                <c:pt idx="30">
                  <c:v>309</c:v>
                </c:pt>
                <c:pt idx="31">
                  <c:v>310</c:v>
                </c:pt>
                <c:pt idx="32">
                  <c:v>401</c:v>
                </c:pt>
                <c:pt idx="33">
                  <c:v>402</c:v>
                </c:pt>
                <c:pt idx="34">
                  <c:v>403</c:v>
                </c:pt>
                <c:pt idx="35">
                  <c:v>404</c:v>
                </c:pt>
                <c:pt idx="36">
                  <c:v>405</c:v>
                </c:pt>
                <c:pt idx="37">
                  <c:v>406</c:v>
                </c:pt>
                <c:pt idx="38">
                  <c:v>407</c:v>
                </c:pt>
                <c:pt idx="39">
                  <c:v>408</c:v>
                </c:pt>
              </c:strCache>
            </c:strRef>
          </c:cat>
          <c:val>
            <c:numRef>
              <c:f>krvv!$A$2594:$AN$2594</c:f>
              <c:numCache>
                <c:formatCode>0.00%</c:formatCode>
                <c:ptCount val="40"/>
                <c:pt idx="0">
                  <c:v>0.94172134311076805</c:v>
                </c:pt>
                <c:pt idx="1">
                  <c:v>0.80046314164415289</c:v>
                </c:pt>
                <c:pt idx="2">
                  <c:v>0.6526437668853724</c:v>
                </c:pt>
                <c:pt idx="3">
                  <c:v>0.88730219992280968</c:v>
                </c:pt>
                <c:pt idx="4">
                  <c:v>0.66769587032033961</c:v>
                </c:pt>
                <c:pt idx="5">
                  <c:v>0.54187572365881898</c:v>
                </c:pt>
                <c:pt idx="6">
                  <c:v>0.89347742184484757</c:v>
                </c:pt>
                <c:pt idx="7">
                  <c:v>0.7564646854496333</c:v>
                </c:pt>
                <c:pt idx="8">
                  <c:v>0.95908915476649947</c:v>
                </c:pt>
                <c:pt idx="9">
                  <c:v>0.57390968737939019</c:v>
                </c:pt>
                <c:pt idx="10">
                  <c:v>0.88460054033191815</c:v>
                </c:pt>
                <c:pt idx="11">
                  <c:v>0.8178309532998842</c:v>
                </c:pt>
                <c:pt idx="12">
                  <c:v>0.78541103820918567</c:v>
                </c:pt>
                <c:pt idx="13">
                  <c:v>0.64222307989193361</c:v>
                </c:pt>
                <c:pt idx="14">
                  <c:v>0.80702431493631799</c:v>
                </c:pt>
                <c:pt idx="15">
                  <c:v>0.89038981088382863</c:v>
                </c:pt>
                <c:pt idx="16">
                  <c:v>0.87032033963720568</c:v>
                </c:pt>
                <c:pt idx="17">
                  <c:v>0.95445773832497105</c:v>
                </c:pt>
                <c:pt idx="18">
                  <c:v>0.61675028946352761</c:v>
                </c:pt>
                <c:pt idx="19">
                  <c:v>0.60710150521034345</c:v>
                </c:pt>
                <c:pt idx="20">
                  <c:v>0.81821690467001162</c:v>
                </c:pt>
                <c:pt idx="21">
                  <c:v>0.84561945194905441</c:v>
                </c:pt>
                <c:pt idx="22">
                  <c:v>0.68892319567734461</c:v>
                </c:pt>
                <c:pt idx="23">
                  <c:v>0.58085681204168271</c:v>
                </c:pt>
                <c:pt idx="24">
                  <c:v>0.77228869162485525</c:v>
                </c:pt>
                <c:pt idx="25">
                  <c:v>0.58703203396372061</c:v>
                </c:pt>
                <c:pt idx="26">
                  <c:v>0.47201852566576613</c:v>
                </c:pt>
                <c:pt idx="27">
                  <c:v>0.69316866074874561</c:v>
                </c:pt>
                <c:pt idx="28">
                  <c:v>0.63489000385951366</c:v>
                </c:pt>
                <c:pt idx="29">
                  <c:v>0.22771130837514472</c:v>
                </c:pt>
                <c:pt idx="30">
                  <c:v>0.86916248552682362</c:v>
                </c:pt>
                <c:pt idx="31">
                  <c:v>0.91277499035121579</c:v>
                </c:pt>
                <c:pt idx="32">
                  <c:v>0.40447703589347744</c:v>
                </c:pt>
                <c:pt idx="33">
                  <c:v>0.30605943651099959</c:v>
                </c:pt>
                <c:pt idx="34">
                  <c:v>0.3898108838286376</c:v>
                </c:pt>
                <c:pt idx="35">
                  <c:v>0.30027016595908917</c:v>
                </c:pt>
                <c:pt idx="36">
                  <c:v>0.40524893863373213</c:v>
                </c:pt>
                <c:pt idx="37">
                  <c:v>0.37437282902354302</c:v>
                </c:pt>
                <c:pt idx="38">
                  <c:v>0.17020455422616751</c:v>
                </c:pt>
                <c:pt idx="39">
                  <c:v>0.24893863373214975</c:v>
                </c:pt>
              </c:numCache>
            </c:numRef>
          </c:val>
        </c:ser>
        <c:dLbls>
          <c:showLegendKey val="0"/>
          <c:showVal val="0"/>
          <c:showCatName val="0"/>
          <c:showSerName val="0"/>
          <c:showPercent val="0"/>
          <c:showBubbleSize val="0"/>
        </c:dLbls>
        <c:gapWidth val="150"/>
        <c:axId val="53049984"/>
        <c:axId val="53059968"/>
      </c:barChart>
      <c:catAx>
        <c:axId val="53049984"/>
        <c:scaling>
          <c:orientation val="minMax"/>
        </c:scaling>
        <c:delete val="0"/>
        <c:axPos val="b"/>
        <c:majorTickMark val="out"/>
        <c:minorTickMark val="none"/>
        <c:tickLblPos val="nextTo"/>
        <c:crossAx val="53059968"/>
        <c:crosses val="autoZero"/>
        <c:auto val="1"/>
        <c:lblAlgn val="ctr"/>
        <c:lblOffset val="100"/>
        <c:noMultiLvlLbl val="0"/>
      </c:catAx>
      <c:valAx>
        <c:axId val="53059968"/>
        <c:scaling>
          <c:orientation val="minMax"/>
          <c:max val="1"/>
        </c:scaling>
        <c:delete val="0"/>
        <c:axPos val="l"/>
        <c:majorGridlines/>
        <c:numFmt formatCode="0.00%" sourceLinked="1"/>
        <c:majorTickMark val="out"/>
        <c:minorTickMark val="none"/>
        <c:tickLblPos val="nextTo"/>
        <c:crossAx val="53049984"/>
        <c:crosses val="autoZero"/>
        <c:crossBetween val="between"/>
      </c:valAx>
    </c:plotArea>
    <c:plotVisOnly val="1"/>
    <c:dispBlanksAs val="gap"/>
    <c:showDLblsOverMax val="0"/>
  </c:chart>
  <c:txPr>
    <a:bodyPr/>
    <a:lstStyle/>
    <a:p>
      <a:pPr>
        <a:defRPr sz="1800"/>
      </a:pPr>
      <a:endParaRPr lang="lv-LV"/>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358292019053173"/>
          <c:y val="2.2601940950241182E-2"/>
          <c:w val="0.83944177116749297"/>
          <c:h val="0.90440366072893508"/>
        </c:manualLayout>
      </c:layout>
      <c:barChart>
        <c:barDir val="col"/>
        <c:grouping val="clustered"/>
        <c:varyColors val="0"/>
        <c:ser>
          <c:idx val="0"/>
          <c:order val="0"/>
          <c:invertIfNegative val="0"/>
          <c:cat>
            <c:strRef>
              <c:f>krvx!$A$2593:$J$2593</c:f>
              <c:strCache>
                <c:ptCount val="10"/>
                <c:pt idx="0">
                  <c:v>U1P1</c:v>
                </c:pt>
                <c:pt idx="1">
                  <c:v>U1P2</c:v>
                </c:pt>
                <c:pt idx="2">
                  <c:v>U1P3</c:v>
                </c:pt>
                <c:pt idx="3">
                  <c:v>U1P4</c:v>
                </c:pt>
                <c:pt idx="4">
                  <c:v>U1P5</c:v>
                </c:pt>
                <c:pt idx="5">
                  <c:v>U2P1</c:v>
                </c:pt>
                <c:pt idx="6">
                  <c:v>U2P2</c:v>
                </c:pt>
                <c:pt idx="7">
                  <c:v>U2P3</c:v>
                </c:pt>
                <c:pt idx="8">
                  <c:v>U2P4</c:v>
                </c:pt>
                <c:pt idx="9">
                  <c:v>U2P5</c:v>
                </c:pt>
              </c:strCache>
            </c:strRef>
          </c:cat>
          <c:val>
            <c:numRef>
              <c:f>krvx!$A$2596:$J$2596</c:f>
              <c:numCache>
                <c:formatCode>0.00%</c:formatCode>
                <c:ptCount val="10"/>
                <c:pt idx="0">
                  <c:v>0.81422874051202887</c:v>
                </c:pt>
                <c:pt idx="1">
                  <c:v>0.74244178566833918</c:v>
                </c:pt>
                <c:pt idx="2">
                  <c:v>0.74527209571593989</c:v>
                </c:pt>
                <c:pt idx="3">
                  <c:v>0.69059565161456327</c:v>
                </c:pt>
                <c:pt idx="4">
                  <c:v>0.41013765598867874</c:v>
                </c:pt>
                <c:pt idx="5">
                  <c:v>0.66213817059050561</c:v>
                </c:pt>
                <c:pt idx="6">
                  <c:v>0.67626399073716714</c:v>
                </c:pt>
                <c:pt idx="7">
                  <c:v>0.64940177537630261</c:v>
                </c:pt>
                <c:pt idx="8">
                  <c:v>0.59351601698186029</c:v>
                </c:pt>
                <c:pt idx="9">
                  <c:v>0.28189888074102665</c:v>
                </c:pt>
              </c:numCache>
            </c:numRef>
          </c:val>
        </c:ser>
        <c:dLbls>
          <c:showLegendKey val="0"/>
          <c:showVal val="0"/>
          <c:showCatName val="0"/>
          <c:showSerName val="0"/>
          <c:showPercent val="0"/>
          <c:showBubbleSize val="0"/>
        </c:dLbls>
        <c:gapWidth val="150"/>
        <c:axId val="51728768"/>
        <c:axId val="51730304"/>
      </c:barChart>
      <c:catAx>
        <c:axId val="51728768"/>
        <c:scaling>
          <c:orientation val="minMax"/>
        </c:scaling>
        <c:delete val="0"/>
        <c:axPos val="b"/>
        <c:majorTickMark val="out"/>
        <c:minorTickMark val="none"/>
        <c:tickLblPos val="nextTo"/>
        <c:crossAx val="51730304"/>
        <c:crosses val="autoZero"/>
        <c:auto val="1"/>
        <c:lblAlgn val="ctr"/>
        <c:lblOffset val="100"/>
        <c:noMultiLvlLbl val="0"/>
      </c:catAx>
      <c:valAx>
        <c:axId val="51730304"/>
        <c:scaling>
          <c:orientation val="minMax"/>
          <c:max val="1"/>
        </c:scaling>
        <c:delete val="0"/>
        <c:axPos val="l"/>
        <c:majorGridlines/>
        <c:numFmt formatCode="0.00%" sourceLinked="1"/>
        <c:majorTickMark val="out"/>
        <c:minorTickMark val="none"/>
        <c:tickLblPos val="nextTo"/>
        <c:crossAx val="51728768"/>
        <c:crosses val="autoZero"/>
        <c:crossBetween val="between"/>
      </c:valAx>
    </c:plotArea>
    <c:plotVisOnly val="1"/>
    <c:dispBlanksAs val="gap"/>
    <c:showDLblsOverMax val="0"/>
  </c:chart>
  <c:txPr>
    <a:bodyPr/>
    <a:lstStyle/>
    <a:p>
      <a:pPr>
        <a:defRPr sz="1800"/>
      </a:pPr>
      <a:endParaRPr lang="lv-LV"/>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4221954894527079E-2"/>
          <c:y val="1.2402841986594073E-2"/>
          <c:w val="0.89880273646349762"/>
          <c:h val="0.94606168124655898"/>
        </c:manualLayout>
      </c:layout>
      <c:barChart>
        <c:barDir val="col"/>
        <c:grouping val="clustered"/>
        <c:varyColors val="0"/>
        <c:ser>
          <c:idx val="0"/>
          <c:order val="0"/>
          <c:invertIfNegative val="0"/>
          <c:cat>
            <c:strRef>
              <c:f>krvr!$A$2593:$F$2593</c:f>
              <c:strCache>
                <c:ptCount val="6"/>
                <c:pt idx="0">
                  <c:v>L1U1P1</c:v>
                </c:pt>
                <c:pt idx="1">
                  <c:v>L1U1P2</c:v>
                </c:pt>
                <c:pt idx="2">
                  <c:v>L1U1P3</c:v>
                </c:pt>
                <c:pt idx="3">
                  <c:v>L1U1P4</c:v>
                </c:pt>
                <c:pt idx="4">
                  <c:v>L1U1P5</c:v>
                </c:pt>
                <c:pt idx="5">
                  <c:v>L1U1P6</c:v>
                </c:pt>
              </c:strCache>
            </c:strRef>
          </c:cat>
          <c:val>
            <c:numRef>
              <c:f>krvr!$A$2596:$F$2596</c:f>
              <c:numCache>
                <c:formatCode>0.00%</c:formatCode>
                <c:ptCount val="6"/>
                <c:pt idx="0">
                  <c:v>0.79666795317123373</c:v>
                </c:pt>
                <c:pt idx="1">
                  <c:v>0.78168017496462117</c:v>
                </c:pt>
                <c:pt idx="2">
                  <c:v>0.72275826579184355</c:v>
                </c:pt>
                <c:pt idx="3">
                  <c:v>0.80422616750289466</c:v>
                </c:pt>
                <c:pt idx="4">
                  <c:v>0.78936703975299116</c:v>
                </c:pt>
                <c:pt idx="5">
                  <c:v>0.7944808954071787</c:v>
                </c:pt>
              </c:numCache>
            </c:numRef>
          </c:val>
        </c:ser>
        <c:dLbls>
          <c:showLegendKey val="0"/>
          <c:showVal val="0"/>
          <c:showCatName val="0"/>
          <c:showSerName val="0"/>
          <c:showPercent val="0"/>
          <c:showBubbleSize val="0"/>
        </c:dLbls>
        <c:gapWidth val="150"/>
        <c:axId val="51738496"/>
        <c:axId val="51740032"/>
      </c:barChart>
      <c:catAx>
        <c:axId val="51738496"/>
        <c:scaling>
          <c:orientation val="minMax"/>
        </c:scaling>
        <c:delete val="0"/>
        <c:axPos val="b"/>
        <c:majorTickMark val="out"/>
        <c:minorTickMark val="none"/>
        <c:tickLblPos val="nextTo"/>
        <c:crossAx val="51740032"/>
        <c:crosses val="autoZero"/>
        <c:auto val="1"/>
        <c:lblAlgn val="ctr"/>
        <c:lblOffset val="100"/>
        <c:noMultiLvlLbl val="0"/>
      </c:catAx>
      <c:valAx>
        <c:axId val="51740032"/>
        <c:scaling>
          <c:orientation val="minMax"/>
          <c:max val="1"/>
        </c:scaling>
        <c:delete val="0"/>
        <c:axPos val="l"/>
        <c:majorGridlines/>
        <c:numFmt formatCode="0.00%" sourceLinked="1"/>
        <c:majorTickMark val="out"/>
        <c:minorTickMark val="none"/>
        <c:tickLblPos val="nextTo"/>
        <c:crossAx val="51738496"/>
        <c:crosses val="autoZero"/>
        <c:crossBetween val="between"/>
      </c:valAx>
    </c:plotArea>
    <c:plotVisOnly val="1"/>
    <c:dispBlanksAs val="gap"/>
    <c:showDLblsOverMax val="0"/>
  </c:chart>
  <c:txPr>
    <a:bodyPr/>
    <a:lstStyle/>
    <a:p>
      <a:pPr>
        <a:defRPr sz="1800"/>
      </a:pPr>
      <a:endParaRPr lang="lv-LV"/>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4221954894527079E-2"/>
          <c:y val="1.2724121409646384E-2"/>
          <c:w val="0.89880273646349762"/>
          <c:h val="0.94466447954486443"/>
        </c:manualLayout>
      </c:layout>
      <c:barChart>
        <c:barDir val="col"/>
        <c:grouping val="clustered"/>
        <c:varyColors val="0"/>
        <c:ser>
          <c:idx val="0"/>
          <c:order val="0"/>
          <c:invertIfNegative val="0"/>
          <c:cat>
            <c:strRef>
              <c:f>kopa!$A$1:$F$1</c:f>
              <c:strCache>
                <c:ptCount val="6"/>
                <c:pt idx="0">
                  <c:v>Klausīšanās</c:v>
                </c:pt>
                <c:pt idx="1">
                  <c:v>Lasīšana</c:v>
                </c:pt>
                <c:pt idx="2">
                  <c:v>Valodas lietojums</c:v>
                </c:pt>
                <c:pt idx="3">
                  <c:v>Runāšana</c:v>
                </c:pt>
                <c:pt idx="4">
                  <c:v>Rakstīšana</c:v>
                </c:pt>
                <c:pt idx="5">
                  <c:v>Kopā</c:v>
                </c:pt>
              </c:strCache>
            </c:strRef>
          </c:cat>
          <c:val>
            <c:numRef>
              <c:f>kopa!$A$2:$F$2</c:f>
              <c:numCache>
                <c:formatCode>0.00%</c:formatCode>
                <c:ptCount val="6"/>
                <c:pt idx="0">
                  <c:v>0.69491126978000772</c:v>
                </c:pt>
                <c:pt idx="1">
                  <c:v>0.78392485526823619</c:v>
                </c:pt>
                <c:pt idx="2">
                  <c:v>0.65631995368583562</c:v>
                </c:pt>
                <c:pt idx="3">
                  <c:v>0.76477020455422628</c:v>
                </c:pt>
                <c:pt idx="4">
                  <c:v>0.60995754534928603</c:v>
                </c:pt>
                <c:pt idx="5">
                  <c:v>0.70905275955229641</c:v>
                </c:pt>
              </c:numCache>
            </c:numRef>
          </c:val>
        </c:ser>
        <c:dLbls>
          <c:showLegendKey val="0"/>
          <c:showVal val="0"/>
          <c:showCatName val="0"/>
          <c:showSerName val="0"/>
          <c:showPercent val="0"/>
          <c:showBubbleSize val="0"/>
        </c:dLbls>
        <c:gapWidth val="150"/>
        <c:axId val="53423488"/>
        <c:axId val="53429376"/>
      </c:barChart>
      <c:catAx>
        <c:axId val="53423488"/>
        <c:scaling>
          <c:orientation val="minMax"/>
        </c:scaling>
        <c:delete val="0"/>
        <c:axPos val="b"/>
        <c:majorTickMark val="out"/>
        <c:minorTickMark val="none"/>
        <c:tickLblPos val="nextTo"/>
        <c:crossAx val="53429376"/>
        <c:crosses val="autoZero"/>
        <c:auto val="1"/>
        <c:lblAlgn val="ctr"/>
        <c:lblOffset val="100"/>
        <c:noMultiLvlLbl val="0"/>
      </c:catAx>
      <c:valAx>
        <c:axId val="53429376"/>
        <c:scaling>
          <c:orientation val="minMax"/>
          <c:max val="1"/>
        </c:scaling>
        <c:delete val="0"/>
        <c:axPos val="l"/>
        <c:majorGridlines/>
        <c:numFmt formatCode="0.00%" sourceLinked="1"/>
        <c:majorTickMark val="out"/>
        <c:minorTickMark val="none"/>
        <c:tickLblPos val="nextTo"/>
        <c:crossAx val="53423488"/>
        <c:crosses val="autoZero"/>
        <c:crossBetween val="between"/>
      </c:valAx>
    </c:plotArea>
    <c:plotVisOnly val="1"/>
    <c:dispBlanksAs val="gap"/>
    <c:showDLblsOverMax val="0"/>
  </c:chart>
  <c:txPr>
    <a:bodyPr/>
    <a:lstStyle/>
    <a:p>
      <a:pPr>
        <a:defRPr sz="1800"/>
      </a:pPr>
      <a:endParaRPr lang="lv-LV"/>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lv-LV" sz="1200" dirty="0"/>
              <a:t>Krievu valoda 12.klase CE</a:t>
            </a:r>
            <a:endParaRPr lang="en-US" sz="1200" dirty="0"/>
          </a:p>
        </c:rich>
      </c:tx>
      <c:layout/>
      <c:overlay val="0"/>
    </c:title>
    <c:autoTitleDeleted val="0"/>
    <c:plotArea>
      <c:layout>
        <c:manualLayout>
          <c:layoutTarget val="inner"/>
          <c:xMode val="edge"/>
          <c:yMode val="edge"/>
          <c:x val="0.11499355983279866"/>
          <c:y val="6.5411626692304825E-2"/>
          <c:w val="0.87574718090794201"/>
          <c:h val="0.67947648043430053"/>
        </c:manualLayout>
      </c:layout>
      <c:barChart>
        <c:barDir val="col"/>
        <c:grouping val="clustered"/>
        <c:varyColors val="0"/>
        <c:ser>
          <c:idx val="0"/>
          <c:order val="0"/>
          <c:tx>
            <c:strRef>
              <c:f>Sheet1!$B$1</c:f>
              <c:strCache>
                <c:ptCount val="1"/>
                <c:pt idx="0">
                  <c:v>2009</c:v>
                </c:pt>
              </c:strCache>
            </c:strRef>
          </c:tx>
          <c:invertIfNegative val="0"/>
          <c:cat>
            <c:strRef>
              <c:f>Sheet1!$A$2:$A$7</c:f>
              <c:strCache>
                <c:ptCount val="6"/>
                <c:pt idx="0">
                  <c:v>Klausīšanās</c:v>
                </c:pt>
                <c:pt idx="1">
                  <c:v>Lasīšana</c:v>
                </c:pt>
                <c:pt idx="2">
                  <c:v>Runāšana</c:v>
                </c:pt>
                <c:pt idx="3">
                  <c:v>Valodas lietojums</c:v>
                </c:pt>
                <c:pt idx="4">
                  <c:v>Rakstīšana</c:v>
                </c:pt>
                <c:pt idx="5">
                  <c:v>Kopā</c:v>
                </c:pt>
              </c:strCache>
            </c:strRef>
          </c:cat>
          <c:val>
            <c:numRef>
              <c:f>Sheet1!$B$2:$B$7</c:f>
              <c:numCache>
                <c:formatCode>0.00%</c:formatCode>
                <c:ptCount val="6"/>
                <c:pt idx="0">
                  <c:v>0.67312284569138436</c:v>
                </c:pt>
                <c:pt idx="1">
                  <c:v>0.78995631262525201</c:v>
                </c:pt>
                <c:pt idx="2">
                  <c:v>0.72967543658746015</c:v>
                </c:pt>
                <c:pt idx="3">
                  <c:v>0.66128413970798816</c:v>
                </c:pt>
                <c:pt idx="4">
                  <c:v>0.54226925279128646</c:v>
                </c:pt>
                <c:pt idx="5">
                  <c:v>0.68053415402233108</c:v>
                </c:pt>
              </c:numCache>
            </c:numRef>
          </c:val>
        </c:ser>
        <c:ser>
          <c:idx val="1"/>
          <c:order val="1"/>
          <c:tx>
            <c:strRef>
              <c:f>Sheet1!$C$1</c:f>
              <c:strCache>
                <c:ptCount val="1"/>
                <c:pt idx="0">
                  <c:v>2010</c:v>
                </c:pt>
              </c:strCache>
            </c:strRef>
          </c:tx>
          <c:invertIfNegative val="0"/>
          <c:cat>
            <c:strRef>
              <c:f>Sheet1!$A$2:$A$7</c:f>
              <c:strCache>
                <c:ptCount val="6"/>
                <c:pt idx="0">
                  <c:v>Klausīšanās</c:v>
                </c:pt>
                <c:pt idx="1">
                  <c:v>Lasīšana</c:v>
                </c:pt>
                <c:pt idx="2">
                  <c:v>Runāšana</c:v>
                </c:pt>
                <c:pt idx="3">
                  <c:v>Valodas lietojums</c:v>
                </c:pt>
                <c:pt idx="4">
                  <c:v>Rakstīšana</c:v>
                </c:pt>
                <c:pt idx="5">
                  <c:v>Kopā</c:v>
                </c:pt>
              </c:strCache>
            </c:strRef>
          </c:cat>
          <c:val>
            <c:numRef>
              <c:f>Sheet1!$C$2:$C$7</c:f>
              <c:numCache>
                <c:formatCode>0.00%</c:formatCode>
                <c:ptCount val="6"/>
                <c:pt idx="0">
                  <c:v>0.5715942266131564</c:v>
                </c:pt>
                <c:pt idx="1">
                  <c:v>0.76025294844087121</c:v>
                </c:pt>
                <c:pt idx="2">
                  <c:v>0.71000206853967296</c:v>
                </c:pt>
                <c:pt idx="3">
                  <c:v>0.69226143871565193</c:v>
                </c:pt>
                <c:pt idx="4">
                  <c:v>0.54721210250077534</c:v>
                </c:pt>
                <c:pt idx="5">
                  <c:v>0.66935489348564503</c:v>
                </c:pt>
              </c:numCache>
            </c:numRef>
          </c:val>
        </c:ser>
        <c:ser>
          <c:idx val="2"/>
          <c:order val="2"/>
          <c:tx>
            <c:strRef>
              <c:f>Sheet1!$D$1</c:f>
              <c:strCache>
                <c:ptCount val="1"/>
                <c:pt idx="0">
                  <c:v>2011</c:v>
                </c:pt>
              </c:strCache>
            </c:strRef>
          </c:tx>
          <c:invertIfNegative val="0"/>
          <c:cat>
            <c:strRef>
              <c:f>Sheet1!$A$2:$A$7</c:f>
              <c:strCache>
                <c:ptCount val="6"/>
                <c:pt idx="0">
                  <c:v>Klausīšanās</c:v>
                </c:pt>
                <c:pt idx="1">
                  <c:v>Lasīšana</c:v>
                </c:pt>
                <c:pt idx="2">
                  <c:v>Runāšana</c:v>
                </c:pt>
                <c:pt idx="3">
                  <c:v>Valodas lietojums</c:v>
                </c:pt>
                <c:pt idx="4">
                  <c:v>Rakstīšana</c:v>
                </c:pt>
                <c:pt idx="5">
                  <c:v>Kopā</c:v>
                </c:pt>
              </c:strCache>
            </c:strRef>
          </c:cat>
          <c:val>
            <c:numRef>
              <c:f>Sheet1!$D$2:$D$7</c:f>
              <c:numCache>
                <c:formatCode>0.00%</c:formatCode>
                <c:ptCount val="6"/>
                <c:pt idx="0">
                  <c:v>0.67861860604247681</c:v>
                </c:pt>
                <c:pt idx="1">
                  <c:v>0.78030290158540239</c:v>
                </c:pt>
                <c:pt idx="2">
                  <c:v>0.74400900388872282</c:v>
                </c:pt>
                <c:pt idx="3">
                  <c:v>0.706408914148968</c:v>
                </c:pt>
                <c:pt idx="4">
                  <c:v>0.60033278492372122</c:v>
                </c:pt>
                <c:pt idx="5">
                  <c:v>0.70560418785521983</c:v>
                </c:pt>
              </c:numCache>
            </c:numRef>
          </c:val>
        </c:ser>
        <c:ser>
          <c:idx val="3"/>
          <c:order val="3"/>
          <c:tx>
            <c:strRef>
              <c:f>Sheet1!$E$1</c:f>
              <c:strCache>
                <c:ptCount val="1"/>
                <c:pt idx="0">
                  <c:v>2012</c:v>
                </c:pt>
              </c:strCache>
            </c:strRef>
          </c:tx>
          <c:invertIfNegative val="0"/>
          <c:cat>
            <c:strRef>
              <c:f>Sheet1!$A$2:$A$7</c:f>
              <c:strCache>
                <c:ptCount val="6"/>
                <c:pt idx="0">
                  <c:v>Klausīšanās</c:v>
                </c:pt>
                <c:pt idx="1">
                  <c:v>Lasīšana</c:v>
                </c:pt>
                <c:pt idx="2">
                  <c:v>Runāšana</c:v>
                </c:pt>
                <c:pt idx="3">
                  <c:v>Valodas lietojums</c:v>
                </c:pt>
                <c:pt idx="4">
                  <c:v>Rakstīšana</c:v>
                </c:pt>
                <c:pt idx="5">
                  <c:v>Kopā</c:v>
                </c:pt>
              </c:strCache>
            </c:strRef>
          </c:cat>
          <c:val>
            <c:numRef>
              <c:f>Sheet1!$E$2:$E$7</c:f>
              <c:numCache>
                <c:formatCode>0.00%</c:formatCode>
                <c:ptCount val="6"/>
                <c:pt idx="0">
                  <c:v>0.62167659854976931</c:v>
                </c:pt>
                <c:pt idx="1">
                  <c:v>0.62452158866183261</c:v>
                </c:pt>
                <c:pt idx="2">
                  <c:v>0.75119911008569551</c:v>
                </c:pt>
                <c:pt idx="3">
                  <c:v>0.66520270270270265</c:v>
                </c:pt>
                <c:pt idx="4">
                  <c:v>0.61739864864864868</c:v>
                </c:pt>
                <c:pt idx="5">
                  <c:v>0.66002435728411335</c:v>
                </c:pt>
              </c:numCache>
            </c:numRef>
          </c:val>
        </c:ser>
        <c:ser>
          <c:idx val="4"/>
          <c:order val="4"/>
          <c:tx>
            <c:strRef>
              <c:f>Sheet1!$F$1</c:f>
              <c:strCache>
                <c:ptCount val="1"/>
                <c:pt idx="0">
                  <c:v>2013</c:v>
                </c:pt>
              </c:strCache>
            </c:strRef>
          </c:tx>
          <c:invertIfNegative val="0"/>
          <c:cat>
            <c:strRef>
              <c:f>Sheet1!$A$2:$A$7</c:f>
              <c:strCache>
                <c:ptCount val="6"/>
                <c:pt idx="0">
                  <c:v>Klausīšanās</c:v>
                </c:pt>
                <c:pt idx="1">
                  <c:v>Lasīšana</c:v>
                </c:pt>
                <c:pt idx="2">
                  <c:v>Runāšana</c:v>
                </c:pt>
                <c:pt idx="3">
                  <c:v>Valodas lietojums</c:v>
                </c:pt>
                <c:pt idx="4">
                  <c:v>Rakstīšana</c:v>
                </c:pt>
                <c:pt idx="5">
                  <c:v>Kopā</c:v>
                </c:pt>
              </c:strCache>
            </c:strRef>
          </c:cat>
          <c:val>
            <c:numRef>
              <c:f>Sheet1!$F$2:$F$7</c:f>
              <c:numCache>
                <c:formatCode>0.00%</c:formatCode>
                <c:ptCount val="6"/>
                <c:pt idx="0">
                  <c:v>0.66921306513409962</c:v>
                </c:pt>
                <c:pt idx="1">
                  <c:v>0.5650774712643678</c:v>
                </c:pt>
                <c:pt idx="2">
                  <c:v>0.76536551724137925</c:v>
                </c:pt>
                <c:pt idx="3">
                  <c:v>0.68649425287356325</c:v>
                </c:pt>
                <c:pt idx="4">
                  <c:v>0.52182471264367813</c:v>
                </c:pt>
                <c:pt idx="5">
                  <c:v>0.6415804980842913</c:v>
                </c:pt>
              </c:numCache>
            </c:numRef>
          </c:val>
        </c:ser>
        <c:ser>
          <c:idx val="5"/>
          <c:order val="5"/>
          <c:tx>
            <c:strRef>
              <c:f>Sheet1!$G$1</c:f>
              <c:strCache>
                <c:ptCount val="1"/>
                <c:pt idx="0">
                  <c:v>2014</c:v>
                </c:pt>
              </c:strCache>
            </c:strRef>
          </c:tx>
          <c:invertIfNegative val="0"/>
          <c:cat>
            <c:strRef>
              <c:f>Sheet1!$A$2:$A$7</c:f>
              <c:strCache>
                <c:ptCount val="6"/>
                <c:pt idx="0">
                  <c:v>Klausīšanās</c:v>
                </c:pt>
                <c:pt idx="1">
                  <c:v>Lasīšana</c:v>
                </c:pt>
                <c:pt idx="2">
                  <c:v>Runāšana</c:v>
                </c:pt>
                <c:pt idx="3">
                  <c:v>Valodas lietojums</c:v>
                </c:pt>
                <c:pt idx="4">
                  <c:v>Rakstīšana</c:v>
                </c:pt>
                <c:pt idx="5">
                  <c:v>Kopā</c:v>
                </c:pt>
              </c:strCache>
            </c:strRef>
          </c:cat>
          <c:val>
            <c:numRef>
              <c:f>Sheet1!$G$2:$G$7</c:f>
              <c:numCache>
                <c:formatCode>0.00%</c:formatCode>
                <c:ptCount val="6"/>
                <c:pt idx="0">
                  <c:v>0.69491126978000772</c:v>
                </c:pt>
                <c:pt idx="1">
                  <c:v>0.78392485526823619</c:v>
                </c:pt>
                <c:pt idx="2">
                  <c:v>0.76477020455422628</c:v>
                </c:pt>
                <c:pt idx="3">
                  <c:v>0.65631995368583562</c:v>
                </c:pt>
                <c:pt idx="4">
                  <c:v>0.60995754534928603</c:v>
                </c:pt>
                <c:pt idx="5">
                  <c:v>0.70905275955229641</c:v>
                </c:pt>
              </c:numCache>
            </c:numRef>
          </c:val>
        </c:ser>
        <c:dLbls>
          <c:showLegendKey val="0"/>
          <c:showVal val="0"/>
          <c:showCatName val="0"/>
          <c:showSerName val="0"/>
          <c:showPercent val="0"/>
          <c:showBubbleSize val="0"/>
        </c:dLbls>
        <c:gapWidth val="150"/>
        <c:axId val="53486720"/>
        <c:axId val="53488256"/>
      </c:barChart>
      <c:catAx>
        <c:axId val="53486720"/>
        <c:scaling>
          <c:orientation val="minMax"/>
        </c:scaling>
        <c:delete val="0"/>
        <c:axPos val="b"/>
        <c:numFmt formatCode="General" sourceLinked="1"/>
        <c:majorTickMark val="none"/>
        <c:minorTickMark val="none"/>
        <c:tickLblPos val="nextTo"/>
        <c:crossAx val="53488256"/>
        <c:crosses val="autoZero"/>
        <c:auto val="1"/>
        <c:lblAlgn val="ctr"/>
        <c:lblOffset val="100"/>
        <c:noMultiLvlLbl val="0"/>
      </c:catAx>
      <c:valAx>
        <c:axId val="53488256"/>
        <c:scaling>
          <c:orientation val="minMax"/>
        </c:scaling>
        <c:delete val="0"/>
        <c:axPos val="l"/>
        <c:majorGridlines/>
        <c:title>
          <c:layout/>
          <c:overlay val="0"/>
        </c:title>
        <c:numFmt formatCode="0.00%" sourceLinked="1"/>
        <c:majorTickMark val="none"/>
        <c:minorTickMark val="none"/>
        <c:tickLblPos val="nextTo"/>
        <c:crossAx val="53486720"/>
        <c:crosses val="autoZero"/>
        <c:crossBetween val="between"/>
      </c:valAx>
      <c:dTable>
        <c:showHorzBorder val="1"/>
        <c:showVertBorder val="1"/>
        <c:showOutline val="1"/>
        <c:showKeys val="1"/>
      </c:dTable>
    </c:plotArea>
    <c:plotVisOnly val="1"/>
    <c:dispBlanksAs val="gap"/>
    <c:showDLblsOverMax val="0"/>
  </c:chart>
  <c:externalData r:id="rId2">
    <c:autoUpdate val="0"/>
  </c:externalData>
</c:chartSpace>
</file>

<file path=ppt/drawings/_rels/drawing1.xml.rels><?xml version="1.0" encoding="UTF-8" standalone="yes"?>
<Relationships xmlns="http://schemas.openxmlformats.org/package/2006/relationships"><Relationship Id="rId1" Type="http://schemas.openxmlformats.org/officeDocument/2006/relationships/image" Target="../media/image12.png"/></Relationships>
</file>

<file path=ppt/drawings/drawing1.xml><?xml version="1.0" encoding="utf-8"?>
<c:userShapes xmlns:c="http://schemas.openxmlformats.org/drawingml/2006/chart">
  <cdr:relSizeAnchor xmlns:cdr="http://schemas.openxmlformats.org/drawingml/2006/chartDrawing">
    <cdr:from>
      <cdr:x>0</cdr:x>
      <cdr:y>0</cdr:y>
    </cdr:from>
    <cdr:to>
      <cdr:x>1</cdr:x>
      <cdr:y>1</cdr:y>
    </cdr:to>
    <cdr:pic>
      <cdr:nvPicPr>
        <cdr:cNvPr id="4"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9314286" cy="6095239"/>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2940050" cy="49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pPr>
              <a:defRPr/>
            </a:pPr>
            <a:endParaRPr lang="lv-LV"/>
          </a:p>
        </p:txBody>
      </p:sp>
      <p:sp>
        <p:nvSpPr>
          <p:cNvPr id="153603" name="Rectangle 3"/>
          <p:cNvSpPr>
            <a:spLocks noGrp="1" noChangeArrowheads="1"/>
          </p:cNvSpPr>
          <p:nvPr>
            <p:ph type="dt" sz="quarter" idx="1"/>
          </p:nvPr>
        </p:nvSpPr>
        <p:spPr bwMode="auto">
          <a:xfrm>
            <a:off x="3843338" y="0"/>
            <a:ext cx="2940050" cy="49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pPr>
              <a:defRPr/>
            </a:pPr>
            <a:endParaRPr lang="lv-LV"/>
          </a:p>
        </p:txBody>
      </p:sp>
      <p:sp>
        <p:nvSpPr>
          <p:cNvPr id="153604" name="Rectangle 4"/>
          <p:cNvSpPr>
            <a:spLocks noGrp="1" noChangeArrowheads="1"/>
          </p:cNvSpPr>
          <p:nvPr>
            <p:ph type="ftr" sz="quarter" idx="2"/>
          </p:nvPr>
        </p:nvSpPr>
        <p:spPr bwMode="auto">
          <a:xfrm>
            <a:off x="0" y="9363075"/>
            <a:ext cx="2940050" cy="4921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pPr>
              <a:defRPr/>
            </a:pPr>
            <a:endParaRPr lang="lv-LV"/>
          </a:p>
        </p:txBody>
      </p:sp>
      <p:sp>
        <p:nvSpPr>
          <p:cNvPr id="153605" name="Rectangle 5"/>
          <p:cNvSpPr>
            <a:spLocks noGrp="1" noChangeArrowheads="1"/>
          </p:cNvSpPr>
          <p:nvPr>
            <p:ph type="sldNum" sz="quarter" idx="3"/>
          </p:nvPr>
        </p:nvSpPr>
        <p:spPr bwMode="auto">
          <a:xfrm>
            <a:off x="3843338" y="9363075"/>
            <a:ext cx="2940050" cy="4921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pPr>
              <a:defRPr/>
            </a:pPr>
            <a:fld id="{1B1904ED-9A22-4FF4-8E44-5B2FBE69EE3A}" type="slidenum">
              <a:rPr lang="lv-LV"/>
              <a:pPr>
                <a:defRPr/>
              </a:pPr>
              <a:t>‹#›</a:t>
            </a:fld>
            <a:endParaRPr lang="lv-LV"/>
          </a:p>
        </p:txBody>
      </p:sp>
    </p:spTree>
    <p:extLst>
      <p:ext uri="{BB962C8B-B14F-4D97-AF65-F5344CB8AC3E}">
        <p14:creationId xmlns:p14="http://schemas.microsoft.com/office/powerpoint/2010/main" val="2944857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hdr" sz="quarter"/>
          </p:nvPr>
        </p:nvSpPr>
        <p:spPr bwMode="auto">
          <a:xfrm>
            <a:off x="0" y="0"/>
            <a:ext cx="2940050" cy="49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vl1pPr>
          </a:lstStyle>
          <a:p>
            <a:pPr>
              <a:defRPr/>
            </a:pPr>
            <a:endParaRPr lang="lv-LV"/>
          </a:p>
        </p:txBody>
      </p:sp>
      <p:sp>
        <p:nvSpPr>
          <p:cNvPr id="165891" name="Rectangle 3"/>
          <p:cNvSpPr>
            <a:spLocks noGrp="1" noChangeArrowheads="1"/>
          </p:cNvSpPr>
          <p:nvPr>
            <p:ph type="dt" idx="1"/>
          </p:nvPr>
        </p:nvSpPr>
        <p:spPr bwMode="auto">
          <a:xfrm>
            <a:off x="3843338" y="0"/>
            <a:ext cx="2940050" cy="49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vl1pPr>
          </a:lstStyle>
          <a:p>
            <a:pPr>
              <a:defRPr/>
            </a:pPr>
            <a:endParaRPr lang="lv-LV"/>
          </a:p>
        </p:txBody>
      </p:sp>
      <p:sp>
        <p:nvSpPr>
          <p:cNvPr id="37892" name="Rectangle 4"/>
          <p:cNvSpPr>
            <a:spLocks noGrp="1" noRot="1" noChangeAspect="1" noChangeArrowheads="1" noTextEdit="1"/>
          </p:cNvSpPr>
          <p:nvPr>
            <p:ph type="sldImg" idx="2"/>
          </p:nvPr>
        </p:nvSpPr>
        <p:spPr bwMode="auto">
          <a:xfrm>
            <a:off x="928688" y="739775"/>
            <a:ext cx="4929187" cy="3695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3" name="Rectangle 5"/>
          <p:cNvSpPr>
            <a:spLocks noGrp="1" noChangeArrowheads="1"/>
          </p:cNvSpPr>
          <p:nvPr>
            <p:ph type="body" sz="quarter" idx="3"/>
          </p:nvPr>
        </p:nvSpPr>
        <p:spPr bwMode="auto">
          <a:xfrm>
            <a:off x="679450" y="4681538"/>
            <a:ext cx="5426075" cy="4435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lv-LV" noProof="0" smtClean="0"/>
              <a:t>Click to edit Master text styles</a:t>
            </a:r>
          </a:p>
          <a:p>
            <a:pPr lvl="1"/>
            <a:r>
              <a:rPr lang="lv-LV" noProof="0" smtClean="0"/>
              <a:t>Second level</a:t>
            </a:r>
          </a:p>
          <a:p>
            <a:pPr lvl="2"/>
            <a:r>
              <a:rPr lang="lv-LV" noProof="0" smtClean="0"/>
              <a:t>Third level</a:t>
            </a:r>
          </a:p>
          <a:p>
            <a:pPr lvl="3"/>
            <a:r>
              <a:rPr lang="lv-LV" noProof="0" smtClean="0"/>
              <a:t>Fourth level</a:t>
            </a:r>
          </a:p>
          <a:p>
            <a:pPr lvl="4"/>
            <a:r>
              <a:rPr lang="lv-LV" noProof="0" smtClean="0"/>
              <a:t>Fifth level</a:t>
            </a:r>
          </a:p>
        </p:txBody>
      </p:sp>
      <p:sp>
        <p:nvSpPr>
          <p:cNvPr id="165894" name="Rectangle 6"/>
          <p:cNvSpPr>
            <a:spLocks noGrp="1" noChangeArrowheads="1"/>
          </p:cNvSpPr>
          <p:nvPr>
            <p:ph type="ftr" sz="quarter" idx="4"/>
          </p:nvPr>
        </p:nvSpPr>
        <p:spPr bwMode="auto">
          <a:xfrm>
            <a:off x="0" y="9363075"/>
            <a:ext cx="2940050" cy="4921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vl1pPr>
          </a:lstStyle>
          <a:p>
            <a:pPr>
              <a:defRPr/>
            </a:pPr>
            <a:endParaRPr lang="lv-LV"/>
          </a:p>
        </p:txBody>
      </p:sp>
      <p:sp>
        <p:nvSpPr>
          <p:cNvPr id="165895" name="Rectangle 7"/>
          <p:cNvSpPr>
            <a:spLocks noGrp="1" noChangeArrowheads="1"/>
          </p:cNvSpPr>
          <p:nvPr>
            <p:ph type="sldNum" sz="quarter" idx="5"/>
          </p:nvPr>
        </p:nvSpPr>
        <p:spPr bwMode="auto">
          <a:xfrm>
            <a:off x="3843338" y="9363075"/>
            <a:ext cx="2940050" cy="4921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pPr>
              <a:defRPr/>
            </a:pPr>
            <a:fld id="{9D7B9986-2BB4-46D0-BA19-8CB79B321642}" type="slidenum">
              <a:rPr lang="lv-LV"/>
              <a:pPr>
                <a:defRPr/>
              </a:pPr>
              <a:t>‹#›</a:t>
            </a:fld>
            <a:endParaRPr lang="lv-LV"/>
          </a:p>
        </p:txBody>
      </p:sp>
    </p:spTree>
    <p:extLst>
      <p:ext uri="{BB962C8B-B14F-4D97-AF65-F5344CB8AC3E}">
        <p14:creationId xmlns:p14="http://schemas.microsoft.com/office/powerpoint/2010/main" val="29237353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ltLang="lv-LV" smtClean="0"/>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67B042E-13B7-4039-BDAB-B28701566F84}" type="slidenum">
              <a:rPr lang="lv-LV" altLang="lv-LV" smtClean="0"/>
              <a:pPr eaLnBrk="1" hangingPunct="1">
                <a:spcBef>
                  <a:spcPct val="0"/>
                </a:spcBef>
              </a:pPr>
              <a:t>8</a:t>
            </a:fld>
            <a:endParaRPr lang="lv-LV" altLang="lv-LV"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lv-LV" altLang="lv-LV" smtClean="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C5822BD-43C5-4D9A-896C-CE287A6F9A5D}" type="slidenum">
              <a:rPr lang="lv-LV" altLang="lv-LV" smtClean="0"/>
              <a:pPr eaLnBrk="1" hangingPunct="1">
                <a:spcBef>
                  <a:spcPct val="0"/>
                </a:spcBef>
              </a:pPr>
              <a:t>11</a:t>
            </a:fld>
            <a:endParaRPr lang="lv-LV" altLang="lv-LV"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DB792690-5E71-408E-9CFE-24D5721EBBAF}" type="slidenum">
              <a:rPr lang="lv-LV"/>
              <a:pPr>
                <a:defRPr/>
              </a:pPr>
              <a:t>‹#›</a:t>
            </a:fld>
            <a:endParaRPr lang="lv-LV"/>
          </a:p>
        </p:txBody>
      </p:sp>
    </p:spTree>
    <p:extLst>
      <p:ext uri="{BB962C8B-B14F-4D97-AF65-F5344CB8AC3E}">
        <p14:creationId xmlns:p14="http://schemas.microsoft.com/office/powerpoint/2010/main" val="1702871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8C14451A-77B4-4491-B69F-D18B83AF28B2}" type="slidenum">
              <a:rPr lang="lv-LV"/>
              <a:pPr>
                <a:defRPr/>
              </a:pPr>
              <a:t>‹#›</a:t>
            </a:fld>
            <a:endParaRPr lang="lv-LV"/>
          </a:p>
        </p:txBody>
      </p:sp>
    </p:spTree>
    <p:extLst>
      <p:ext uri="{BB962C8B-B14F-4D97-AF65-F5344CB8AC3E}">
        <p14:creationId xmlns:p14="http://schemas.microsoft.com/office/powerpoint/2010/main" val="1216776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E39AA3D9-A750-47E2-A058-55110322CFE4}" type="slidenum">
              <a:rPr lang="lv-LV"/>
              <a:pPr>
                <a:defRPr/>
              </a:pPr>
              <a:t>‹#›</a:t>
            </a:fld>
            <a:endParaRPr lang="lv-LV"/>
          </a:p>
        </p:txBody>
      </p:sp>
    </p:spTree>
    <p:extLst>
      <p:ext uri="{BB962C8B-B14F-4D97-AF65-F5344CB8AC3E}">
        <p14:creationId xmlns:p14="http://schemas.microsoft.com/office/powerpoint/2010/main" val="1945138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lv-LV"/>
          </a:p>
        </p:txBody>
      </p:sp>
      <p:sp>
        <p:nvSpPr>
          <p:cNvPr id="3" name="Table Placeholder 2"/>
          <p:cNvSpPr>
            <a:spLocks noGrp="1"/>
          </p:cNvSpPr>
          <p:nvPr>
            <p:ph type="tbl" idx="1"/>
          </p:nvPr>
        </p:nvSpPr>
        <p:spPr>
          <a:xfrm>
            <a:off x="457200" y="1600200"/>
            <a:ext cx="8229600" cy="4525963"/>
          </a:xfrm>
        </p:spPr>
        <p:txBody>
          <a:bodyPr/>
          <a:lstStyle/>
          <a:p>
            <a:pPr lvl="0"/>
            <a:endParaRPr lang="lv-LV"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511E990D-31D9-4C5A-8563-9101DC44E3ED}" type="slidenum">
              <a:rPr lang="lv-LV"/>
              <a:pPr>
                <a:defRPr/>
              </a:pPr>
              <a:t>‹#›</a:t>
            </a:fld>
            <a:endParaRPr lang="lv-LV"/>
          </a:p>
        </p:txBody>
      </p:sp>
    </p:spTree>
    <p:extLst>
      <p:ext uri="{BB962C8B-B14F-4D97-AF65-F5344CB8AC3E}">
        <p14:creationId xmlns:p14="http://schemas.microsoft.com/office/powerpoint/2010/main" val="3646447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lv-LV"/>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endParaRPr lang="lv-LV"/>
          </a:p>
        </p:txBody>
      </p:sp>
      <p:sp>
        <p:nvSpPr>
          <p:cNvPr id="7" name="Rectangle 6"/>
          <p:cNvSpPr>
            <a:spLocks noGrp="1" noChangeArrowheads="1"/>
          </p:cNvSpPr>
          <p:nvPr>
            <p:ph type="sldNum" sz="quarter" idx="12"/>
          </p:nvPr>
        </p:nvSpPr>
        <p:spPr>
          <a:ln/>
        </p:spPr>
        <p:txBody>
          <a:bodyPr/>
          <a:lstStyle>
            <a:lvl1pPr>
              <a:defRPr/>
            </a:lvl1pPr>
          </a:lstStyle>
          <a:p>
            <a:pPr>
              <a:defRPr/>
            </a:pPr>
            <a:fld id="{4006952B-DA0D-47E6-BF83-B7B2C008DD76}" type="slidenum">
              <a:rPr lang="lv-LV"/>
              <a:pPr>
                <a:defRPr/>
              </a:pPr>
              <a:t>‹#›</a:t>
            </a:fld>
            <a:endParaRPr lang="lv-LV"/>
          </a:p>
        </p:txBody>
      </p:sp>
    </p:spTree>
    <p:extLst>
      <p:ext uri="{BB962C8B-B14F-4D97-AF65-F5344CB8AC3E}">
        <p14:creationId xmlns:p14="http://schemas.microsoft.com/office/powerpoint/2010/main" val="4045923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9146F90E-D96D-4F55-9244-7E92ECB1F8F8}" type="slidenum">
              <a:rPr lang="lv-LV"/>
              <a:pPr>
                <a:defRPr/>
              </a:pPr>
              <a:t>‹#›</a:t>
            </a:fld>
            <a:endParaRPr lang="lv-LV"/>
          </a:p>
        </p:txBody>
      </p:sp>
    </p:spTree>
    <p:extLst>
      <p:ext uri="{BB962C8B-B14F-4D97-AF65-F5344CB8AC3E}">
        <p14:creationId xmlns:p14="http://schemas.microsoft.com/office/powerpoint/2010/main" val="83334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lv-LV"/>
          </a:p>
        </p:txBody>
      </p:sp>
      <p:sp>
        <p:nvSpPr>
          <p:cNvPr id="5" name="Rectangle 5"/>
          <p:cNvSpPr>
            <a:spLocks noGrp="1" noChangeArrowheads="1"/>
          </p:cNvSpPr>
          <p:nvPr>
            <p:ph type="ftr" sz="quarter" idx="11"/>
          </p:nvPr>
        </p:nvSpPr>
        <p:spPr>
          <a:ln/>
        </p:spPr>
        <p:txBody>
          <a:bodyPr/>
          <a:lstStyle>
            <a:lvl1pPr>
              <a:defRPr/>
            </a:lvl1pPr>
          </a:lstStyle>
          <a:p>
            <a:pPr>
              <a:defRPr/>
            </a:pPr>
            <a:endParaRPr lang="lv-LV"/>
          </a:p>
        </p:txBody>
      </p:sp>
      <p:sp>
        <p:nvSpPr>
          <p:cNvPr id="6" name="Rectangle 6"/>
          <p:cNvSpPr>
            <a:spLocks noGrp="1" noChangeArrowheads="1"/>
          </p:cNvSpPr>
          <p:nvPr>
            <p:ph type="sldNum" sz="quarter" idx="12"/>
          </p:nvPr>
        </p:nvSpPr>
        <p:spPr>
          <a:ln/>
        </p:spPr>
        <p:txBody>
          <a:bodyPr/>
          <a:lstStyle>
            <a:lvl1pPr>
              <a:defRPr/>
            </a:lvl1pPr>
          </a:lstStyle>
          <a:p>
            <a:pPr>
              <a:defRPr/>
            </a:pPr>
            <a:fld id="{AB3203EC-FBFE-4E93-91F7-0B6796E55D68}" type="slidenum">
              <a:rPr lang="lv-LV"/>
              <a:pPr>
                <a:defRPr/>
              </a:pPr>
              <a:t>‹#›</a:t>
            </a:fld>
            <a:endParaRPr lang="lv-LV"/>
          </a:p>
        </p:txBody>
      </p:sp>
    </p:spTree>
    <p:extLst>
      <p:ext uri="{BB962C8B-B14F-4D97-AF65-F5344CB8AC3E}">
        <p14:creationId xmlns:p14="http://schemas.microsoft.com/office/powerpoint/2010/main" val="2844472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endParaRPr lang="lv-LV"/>
          </a:p>
        </p:txBody>
      </p:sp>
      <p:sp>
        <p:nvSpPr>
          <p:cNvPr id="7" name="Rectangle 6"/>
          <p:cNvSpPr>
            <a:spLocks noGrp="1" noChangeArrowheads="1"/>
          </p:cNvSpPr>
          <p:nvPr>
            <p:ph type="sldNum" sz="quarter" idx="12"/>
          </p:nvPr>
        </p:nvSpPr>
        <p:spPr>
          <a:ln/>
        </p:spPr>
        <p:txBody>
          <a:bodyPr/>
          <a:lstStyle>
            <a:lvl1pPr>
              <a:defRPr/>
            </a:lvl1pPr>
          </a:lstStyle>
          <a:p>
            <a:pPr>
              <a:defRPr/>
            </a:pPr>
            <a:fld id="{F588A716-EC32-4188-9DCF-6B5352FCD725}" type="slidenum">
              <a:rPr lang="lv-LV"/>
              <a:pPr>
                <a:defRPr/>
              </a:pPr>
              <a:t>‹#›</a:t>
            </a:fld>
            <a:endParaRPr lang="lv-LV"/>
          </a:p>
        </p:txBody>
      </p:sp>
    </p:spTree>
    <p:extLst>
      <p:ext uri="{BB962C8B-B14F-4D97-AF65-F5344CB8AC3E}">
        <p14:creationId xmlns:p14="http://schemas.microsoft.com/office/powerpoint/2010/main" val="335628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Rectangle 4"/>
          <p:cNvSpPr>
            <a:spLocks noGrp="1" noChangeArrowheads="1"/>
          </p:cNvSpPr>
          <p:nvPr>
            <p:ph type="dt" sz="half" idx="10"/>
          </p:nvPr>
        </p:nvSpPr>
        <p:spPr>
          <a:ln/>
        </p:spPr>
        <p:txBody>
          <a:bodyPr/>
          <a:lstStyle>
            <a:lvl1pPr>
              <a:defRPr/>
            </a:lvl1pPr>
          </a:lstStyle>
          <a:p>
            <a:pPr>
              <a:defRPr/>
            </a:pPr>
            <a:endParaRPr lang="lv-LV"/>
          </a:p>
        </p:txBody>
      </p:sp>
      <p:sp>
        <p:nvSpPr>
          <p:cNvPr id="8" name="Rectangle 5"/>
          <p:cNvSpPr>
            <a:spLocks noGrp="1" noChangeArrowheads="1"/>
          </p:cNvSpPr>
          <p:nvPr>
            <p:ph type="ftr" sz="quarter" idx="11"/>
          </p:nvPr>
        </p:nvSpPr>
        <p:spPr>
          <a:ln/>
        </p:spPr>
        <p:txBody>
          <a:bodyPr/>
          <a:lstStyle>
            <a:lvl1pPr>
              <a:defRPr/>
            </a:lvl1pPr>
          </a:lstStyle>
          <a:p>
            <a:pPr>
              <a:defRPr/>
            </a:pPr>
            <a:endParaRPr lang="lv-LV"/>
          </a:p>
        </p:txBody>
      </p:sp>
      <p:sp>
        <p:nvSpPr>
          <p:cNvPr id="9" name="Rectangle 6"/>
          <p:cNvSpPr>
            <a:spLocks noGrp="1" noChangeArrowheads="1"/>
          </p:cNvSpPr>
          <p:nvPr>
            <p:ph type="sldNum" sz="quarter" idx="12"/>
          </p:nvPr>
        </p:nvSpPr>
        <p:spPr>
          <a:ln/>
        </p:spPr>
        <p:txBody>
          <a:bodyPr/>
          <a:lstStyle>
            <a:lvl1pPr>
              <a:defRPr/>
            </a:lvl1pPr>
          </a:lstStyle>
          <a:p>
            <a:pPr>
              <a:defRPr/>
            </a:pPr>
            <a:fld id="{CC2CBF11-3844-4720-A4B3-7251EB34A294}" type="slidenum">
              <a:rPr lang="lv-LV"/>
              <a:pPr>
                <a:defRPr/>
              </a:pPr>
              <a:t>‹#›</a:t>
            </a:fld>
            <a:endParaRPr lang="lv-LV"/>
          </a:p>
        </p:txBody>
      </p:sp>
    </p:spTree>
    <p:extLst>
      <p:ext uri="{BB962C8B-B14F-4D97-AF65-F5344CB8AC3E}">
        <p14:creationId xmlns:p14="http://schemas.microsoft.com/office/powerpoint/2010/main" val="1390429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Rectangle 4"/>
          <p:cNvSpPr>
            <a:spLocks noGrp="1" noChangeArrowheads="1"/>
          </p:cNvSpPr>
          <p:nvPr>
            <p:ph type="dt" sz="half" idx="10"/>
          </p:nvPr>
        </p:nvSpPr>
        <p:spPr>
          <a:ln/>
        </p:spPr>
        <p:txBody>
          <a:bodyPr/>
          <a:lstStyle>
            <a:lvl1pPr>
              <a:defRPr/>
            </a:lvl1pPr>
          </a:lstStyle>
          <a:p>
            <a:pPr>
              <a:defRPr/>
            </a:pPr>
            <a:endParaRPr lang="lv-LV"/>
          </a:p>
        </p:txBody>
      </p:sp>
      <p:sp>
        <p:nvSpPr>
          <p:cNvPr id="4" name="Rectangle 5"/>
          <p:cNvSpPr>
            <a:spLocks noGrp="1" noChangeArrowheads="1"/>
          </p:cNvSpPr>
          <p:nvPr>
            <p:ph type="ftr" sz="quarter" idx="11"/>
          </p:nvPr>
        </p:nvSpPr>
        <p:spPr>
          <a:ln/>
        </p:spPr>
        <p:txBody>
          <a:bodyPr/>
          <a:lstStyle>
            <a:lvl1pPr>
              <a:defRPr/>
            </a:lvl1pPr>
          </a:lstStyle>
          <a:p>
            <a:pPr>
              <a:defRPr/>
            </a:pPr>
            <a:endParaRPr lang="lv-LV"/>
          </a:p>
        </p:txBody>
      </p:sp>
      <p:sp>
        <p:nvSpPr>
          <p:cNvPr id="5" name="Rectangle 6"/>
          <p:cNvSpPr>
            <a:spLocks noGrp="1" noChangeArrowheads="1"/>
          </p:cNvSpPr>
          <p:nvPr>
            <p:ph type="sldNum" sz="quarter" idx="12"/>
          </p:nvPr>
        </p:nvSpPr>
        <p:spPr>
          <a:ln/>
        </p:spPr>
        <p:txBody>
          <a:bodyPr/>
          <a:lstStyle>
            <a:lvl1pPr>
              <a:defRPr/>
            </a:lvl1pPr>
          </a:lstStyle>
          <a:p>
            <a:pPr>
              <a:defRPr/>
            </a:pPr>
            <a:fld id="{2622DA78-6275-492F-905E-4679464F1FC5}" type="slidenum">
              <a:rPr lang="lv-LV"/>
              <a:pPr>
                <a:defRPr/>
              </a:pPr>
              <a:t>‹#›</a:t>
            </a:fld>
            <a:endParaRPr lang="lv-LV"/>
          </a:p>
        </p:txBody>
      </p:sp>
    </p:spTree>
    <p:extLst>
      <p:ext uri="{BB962C8B-B14F-4D97-AF65-F5344CB8AC3E}">
        <p14:creationId xmlns:p14="http://schemas.microsoft.com/office/powerpoint/2010/main" val="1912222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lv-LV"/>
          </a:p>
        </p:txBody>
      </p:sp>
      <p:sp>
        <p:nvSpPr>
          <p:cNvPr id="3" name="Rectangle 5"/>
          <p:cNvSpPr>
            <a:spLocks noGrp="1" noChangeArrowheads="1"/>
          </p:cNvSpPr>
          <p:nvPr>
            <p:ph type="ftr" sz="quarter" idx="11"/>
          </p:nvPr>
        </p:nvSpPr>
        <p:spPr>
          <a:ln/>
        </p:spPr>
        <p:txBody>
          <a:bodyPr/>
          <a:lstStyle>
            <a:lvl1pPr>
              <a:defRPr/>
            </a:lvl1pPr>
          </a:lstStyle>
          <a:p>
            <a:pPr>
              <a:defRPr/>
            </a:pPr>
            <a:endParaRPr lang="lv-LV"/>
          </a:p>
        </p:txBody>
      </p:sp>
      <p:sp>
        <p:nvSpPr>
          <p:cNvPr id="4" name="Rectangle 6"/>
          <p:cNvSpPr>
            <a:spLocks noGrp="1" noChangeArrowheads="1"/>
          </p:cNvSpPr>
          <p:nvPr>
            <p:ph type="sldNum" sz="quarter" idx="12"/>
          </p:nvPr>
        </p:nvSpPr>
        <p:spPr>
          <a:ln/>
        </p:spPr>
        <p:txBody>
          <a:bodyPr/>
          <a:lstStyle>
            <a:lvl1pPr>
              <a:defRPr/>
            </a:lvl1pPr>
          </a:lstStyle>
          <a:p>
            <a:pPr>
              <a:defRPr/>
            </a:pPr>
            <a:fld id="{BC2D737B-E160-4434-A33D-EA33F0551F4F}" type="slidenum">
              <a:rPr lang="lv-LV"/>
              <a:pPr>
                <a:defRPr/>
              </a:pPr>
              <a:t>‹#›</a:t>
            </a:fld>
            <a:endParaRPr lang="lv-LV"/>
          </a:p>
        </p:txBody>
      </p:sp>
    </p:spTree>
    <p:extLst>
      <p:ext uri="{BB962C8B-B14F-4D97-AF65-F5344CB8AC3E}">
        <p14:creationId xmlns:p14="http://schemas.microsoft.com/office/powerpoint/2010/main" val="1511865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endParaRPr lang="lv-LV"/>
          </a:p>
        </p:txBody>
      </p:sp>
      <p:sp>
        <p:nvSpPr>
          <p:cNvPr id="7" name="Rectangle 6"/>
          <p:cNvSpPr>
            <a:spLocks noGrp="1" noChangeArrowheads="1"/>
          </p:cNvSpPr>
          <p:nvPr>
            <p:ph type="sldNum" sz="quarter" idx="12"/>
          </p:nvPr>
        </p:nvSpPr>
        <p:spPr>
          <a:ln/>
        </p:spPr>
        <p:txBody>
          <a:bodyPr/>
          <a:lstStyle>
            <a:lvl1pPr>
              <a:defRPr/>
            </a:lvl1pPr>
          </a:lstStyle>
          <a:p>
            <a:pPr>
              <a:defRPr/>
            </a:pPr>
            <a:fld id="{104E1868-D0BA-4462-8A81-BF064939AB67}" type="slidenum">
              <a:rPr lang="lv-LV"/>
              <a:pPr>
                <a:defRPr/>
              </a:pPr>
              <a:t>‹#›</a:t>
            </a:fld>
            <a:endParaRPr lang="lv-LV"/>
          </a:p>
        </p:txBody>
      </p:sp>
    </p:spTree>
    <p:extLst>
      <p:ext uri="{BB962C8B-B14F-4D97-AF65-F5344CB8AC3E}">
        <p14:creationId xmlns:p14="http://schemas.microsoft.com/office/powerpoint/2010/main" val="1515923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lv-LV"/>
          </a:p>
        </p:txBody>
      </p:sp>
      <p:sp>
        <p:nvSpPr>
          <p:cNvPr id="6" name="Rectangle 5"/>
          <p:cNvSpPr>
            <a:spLocks noGrp="1" noChangeArrowheads="1"/>
          </p:cNvSpPr>
          <p:nvPr>
            <p:ph type="ftr" sz="quarter" idx="11"/>
          </p:nvPr>
        </p:nvSpPr>
        <p:spPr>
          <a:ln/>
        </p:spPr>
        <p:txBody>
          <a:bodyPr/>
          <a:lstStyle>
            <a:lvl1pPr>
              <a:defRPr/>
            </a:lvl1pPr>
          </a:lstStyle>
          <a:p>
            <a:pPr>
              <a:defRPr/>
            </a:pPr>
            <a:endParaRPr lang="lv-LV"/>
          </a:p>
        </p:txBody>
      </p:sp>
      <p:sp>
        <p:nvSpPr>
          <p:cNvPr id="7" name="Rectangle 6"/>
          <p:cNvSpPr>
            <a:spLocks noGrp="1" noChangeArrowheads="1"/>
          </p:cNvSpPr>
          <p:nvPr>
            <p:ph type="sldNum" sz="quarter" idx="12"/>
          </p:nvPr>
        </p:nvSpPr>
        <p:spPr>
          <a:ln/>
        </p:spPr>
        <p:txBody>
          <a:bodyPr/>
          <a:lstStyle>
            <a:lvl1pPr>
              <a:defRPr/>
            </a:lvl1pPr>
          </a:lstStyle>
          <a:p>
            <a:pPr>
              <a:defRPr/>
            </a:pPr>
            <a:fld id="{0DE44767-576B-4A13-96BE-FBB2B6467C90}" type="slidenum">
              <a:rPr lang="lv-LV"/>
              <a:pPr>
                <a:defRPr/>
              </a:pPr>
              <a:t>‹#›</a:t>
            </a:fld>
            <a:endParaRPr lang="lv-LV"/>
          </a:p>
        </p:txBody>
      </p:sp>
    </p:spTree>
    <p:extLst>
      <p:ext uri="{BB962C8B-B14F-4D97-AF65-F5344CB8AC3E}">
        <p14:creationId xmlns:p14="http://schemas.microsoft.com/office/powerpoint/2010/main" val="1457137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v-LV" altLang="lv-LV"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altLang="lv-LV" smtClean="0"/>
              <a:t>Click to edit Master text styles</a:t>
            </a:r>
          </a:p>
          <a:p>
            <a:pPr lvl="1"/>
            <a:r>
              <a:rPr lang="lv-LV" altLang="lv-LV" smtClean="0"/>
              <a:t>Second level</a:t>
            </a:r>
          </a:p>
          <a:p>
            <a:pPr lvl="2"/>
            <a:r>
              <a:rPr lang="lv-LV" altLang="lv-LV" smtClean="0"/>
              <a:t>Third level</a:t>
            </a:r>
          </a:p>
          <a:p>
            <a:pPr lvl="3"/>
            <a:r>
              <a:rPr lang="lv-LV" altLang="lv-LV" smtClean="0"/>
              <a:t>Fourth level</a:t>
            </a:r>
          </a:p>
          <a:p>
            <a:pPr lvl="4"/>
            <a:r>
              <a:rPr lang="lv-LV" altLang="lv-LV"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pPr>
              <a:defRPr/>
            </a:pPr>
            <a:endParaRPr lang="lv-LV"/>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pPr>
              <a:defRPr/>
            </a:pPr>
            <a:endParaRPr lang="lv-LV"/>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pPr>
              <a:defRPr/>
            </a:pPr>
            <a:fld id="{4A7B2ABC-F5D8-4719-8842-1689B50914D8}" type="slidenum">
              <a:rPr lang="lv-LV"/>
              <a:pPr>
                <a:defRPr/>
              </a:pPr>
              <a:t>‹#›</a:t>
            </a:fld>
            <a:endParaRPr lang="lv-LV"/>
          </a:p>
        </p:txBody>
      </p:sp>
      <p:sp>
        <p:nvSpPr>
          <p:cNvPr id="1031" name="Rectangle 7"/>
          <p:cNvSpPr>
            <a:spLocks noChangeArrowheads="1"/>
          </p:cNvSpPr>
          <p:nvPr userDrawn="1"/>
        </p:nvSpPr>
        <p:spPr bwMode="auto">
          <a:xfrm>
            <a:off x="0" y="5876925"/>
            <a:ext cx="9144000" cy="981075"/>
          </a:xfrm>
          <a:prstGeom prst="rect">
            <a:avLst/>
          </a:prstGeom>
          <a:solidFill>
            <a:srgbClr val="DDDDDD"/>
          </a:solidFill>
          <a:ln w="9525">
            <a:solidFill>
              <a:srgbClr val="326496"/>
            </a:solidFill>
            <a:miter lim="800000"/>
            <a:headEnd/>
            <a:tailEnd/>
          </a:ln>
        </p:spPr>
        <p:txBody>
          <a:bodyPr wrap="none" anchor="ct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endParaRPr lang="lv-LV" altLang="lv-LV" smtClean="0"/>
          </a:p>
        </p:txBody>
      </p:sp>
      <p:pic>
        <p:nvPicPr>
          <p:cNvPr id="1032" name="Picture 8" descr="logovisc"/>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5888038"/>
            <a:ext cx="19986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eacea.ec.europa.eu/education/eurydice/documents/thematic_reports/130LV.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mailto:inara.zdanovska@visc.gov.lv" TargetMode="Externa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a:xfrm>
            <a:off x="457200" y="476250"/>
            <a:ext cx="8229600" cy="4105275"/>
          </a:xfrm>
        </p:spPr>
        <p:txBody>
          <a:bodyPr/>
          <a:lstStyle/>
          <a:p>
            <a:pPr algn="ctr" eaLnBrk="1" hangingPunct="1">
              <a:buFontTx/>
              <a:buNone/>
            </a:pPr>
            <a:r>
              <a:rPr lang="lv-LV" altLang="lv-LV" sz="4000" b="1" smtClean="0">
                <a:solidFill>
                  <a:srgbClr val="003399"/>
                </a:solidFill>
                <a:latin typeface="Times New Roman" pitchFamily="18" charset="0"/>
              </a:rPr>
              <a:t/>
            </a:r>
            <a:br>
              <a:rPr lang="lv-LV" altLang="lv-LV" sz="4000" b="1" smtClean="0">
                <a:solidFill>
                  <a:srgbClr val="003399"/>
                </a:solidFill>
                <a:latin typeface="Times New Roman" pitchFamily="18" charset="0"/>
              </a:rPr>
            </a:br>
            <a:r>
              <a:rPr lang="lv-LV" altLang="lv-LV" sz="2800" b="1" smtClean="0">
                <a:solidFill>
                  <a:srgbClr val="990000"/>
                </a:solidFill>
                <a:latin typeface="Times New Roman" pitchFamily="18" charset="0"/>
              </a:rPr>
              <a:t>Izglītības un zinātnes ministrija</a:t>
            </a:r>
          </a:p>
          <a:p>
            <a:pPr algn="ctr" eaLnBrk="1" hangingPunct="1">
              <a:buFontTx/>
              <a:buNone/>
            </a:pPr>
            <a:endParaRPr lang="lv-LV" altLang="lv-LV" sz="2800" b="1" smtClean="0">
              <a:solidFill>
                <a:srgbClr val="990000"/>
              </a:solidFill>
              <a:latin typeface="Times New Roman" pitchFamily="18" charset="0"/>
            </a:endParaRPr>
          </a:p>
          <a:p>
            <a:pPr algn="ctr" eaLnBrk="1" hangingPunct="1">
              <a:buFontTx/>
              <a:buNone/>
            </a:pPr>
            <a:r>
              <a:rPr lang="lv-LV" altLang="lv-LV" b="1" smtClean="0">
                <a:solidFill>
                  <a:srgbClr val="990000"/>
                </a:solidFill>
                <a:latin typeface="Times New Roman" pitchFamily="18" charset="0"/>
              </a:rPr>
              <a:t>VALSTS IZGLĪTĪBAS SATURA CENTRS</a:t>
            </a:r>
            <a:r>
              <a:rPr lang="lv-LV" altLang="lv-LV" sz="2800" b="1" smtClean="0">
                <a:solidFill>
                  <a:srgbClr val="990000"/>
                </a:solidFill>
                <a:latin typeface="Times New Roman" pitchFamily="18" charset="0"/>
              </a:rPr>
              <a:t/>
            </a:r>
            <a:br>
              <a:rPr lang="lv-LV" altLang="lv-LV" sz="2800" b="1" smtClean="0">
                <a:solidFill>
                  <a:srgbClr val="990000"/>
                </a:solidFill>
                <a:latin typeface="Times New Roman" pitchFamily="18" charset="0"/>
              </a:rPr>
            </a:br>
            <a:r>
              <a:rPr lang="lv-LV" altLang="lv-LV" sz="3600" b="1" smtClean="0">
                <a:solidFill>
                  <a:srgbClr val="990000"/>
                </a:solidFill>
                <a:latin typeface="Times New Roman" pitchFamily="18" charset="0"/>
              </a:rPr>
              <a:t/>
            </a:r>
            <a:br>
              <a:rPr lang="lv-LV" altLang="lv-LV" sz="3600" b="1" smtClean="0">
                <a:solidFill>
                  <a:srgbClr val="990000"/>
                </a:solidFill>
                <a:latin typeface="Times New Roman" pitchFamily="18" charset="0"/>
              </a:rPr>
            </a:br>
            <a:endParaRPr lang="lv-LV" altLang="lv-LV" sz="3600" b="1" smtClean="0">
              <a:solidFill>
                <a:srgbClr val="990000"/>
              </a:solidFill>
              <a:latin typeface="Times New Roman" pitchFamily="18" charset="0"/>
            </a:endParaRPr>
          </a:p>
          <a:p>
            <a:pPr algn="ctr" eaLnBrk="1" hangingPunct="1">
              <a:buFontTx/>
              <a:buNone/>
            </a:pPr>
            <a:r>
              <a:rPr lang="lv-LV" altLang="lv-LV" sz="2800" b="1" smtClean="0">
                <a:solidFill>
                  <a:srgbClr val="990000"/>
                </a:solidFill>
                <a:latin typeface="Times New Roman" pitchFamily="18" charset="0"/>
              </a:rPr>
              <a:t>2014.gada valsts pārbaudes darbu rezultāti</a:t>
            </a:r>
          </a:p>
        </p:txBody>
      </p:sp>
      <p:sp>
        <p:nvSpPr>
          <p:cNvPr id="2051" name="Rectangle 4"/>
          <p:cNvSpPr>
            <a:spLocks noChangeArrowheads="1"/>
          </p:cNvSpPr>
          <p:nvPr/>
        </p:nvSpPr>
        <p:spPr bwMode="auto">
          <a:xfrm>
            <a:off x="0" y="5876925"/>
            <a:ext cx="9144000" cy="981075"/>
          </a:xfrm>
          <a:prstGeom prst="rect">
            <a:avLst/>
          </a:prstGeom>
          <a:solidFill>
            <a:srgbClr val="DDDDDD"/>
          </a:solidFill>
          <a:ln w="9525">
            <a:solidFill>
              <a:srgbClr val="326496"/>
            </a:solid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lv-LV" altLang="lv-LV" sz="1800"/>
              <a:t>                                                                                                  Ināra Zdanovska,</a:t>
            </a:r>
          </a:p>
          <a:p>
            <a:pPr algn="ctr" eaLnBrk="1" hangingPunct="1">
              <a:spcBef>
                <a:spcPct val="0"/>
              </a:spcBef>
              <a:buFontTx/>
              <a:buNone/>
            </a:pPr>
            <a:r>
              <a:rPr lang="lv-LV" altLang="lv-LV" sz="1800"/>
              <a:t>                                         VISC Valsts pārbaudījumu sagatavošanas nodaļas </a:t>
            </a:r>
          </a:p>
          <a:p>
            <a:pPr algn="ctr" eaLnBrk="1" hangingPunct="1">
              <a:spcBef>
                <a:spcPct val="0"/>
              </a:spcBef>
              <a:buFontTx/>
              <a:buNone/>
            </a:pPr>
            <a:r>
              <a:rPr lang="lv-LV" altLang="lv-LV" sz="1800"/>
              <a:t>                                                                                                  vecākā referente</a:t>
            </a:r>
          </a:p>
        </p:txBody>
      </p:sp>
      <p:pic>
        <p:nvPicPr>
          <p:cNvPr id="2052" name="Picture 7" descr="logovis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76925"/>
            <a:ext cx="2339975"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2" y="404664"/>
            <a:ext cx="8142287" cy="55103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9750" y="-171450"/>
            <a:ext cx="8229600" cy="1143000"/>
          </a:xfrm>
        </p:spPr>
        <p:txBody>
          <a:bodyPr/>
          <a:lstStyle/>
          <a:p>
            <a:pPr eaLnBrk="1" hangingPunct="1"/>
            <a:r>
              <a:rPr lang="lv-LV" altLang="lv-LV" sz="2400" b="1" u="sng" dirty="0" smtClean="0">
                <a:solidFill>
                  <a:srgbClr val="990000"/>
                </a:solidFill>
              </a:rPr>
              <a:t>Biežāk sastopamās kļūdas</a:t>
            </a:r>
          </a:p>
        </p:txBody>
      </p:sp>
      <p:sp>
        <p:nvSpPr>
          <p:cNvPr id="12291" name="Rectangle 3"/>
          <p:cNvSpPr>
            <a:spLocks noGrp="1" noChangeArrowheads="1"/>
          </p:cNvSpPr>
          <p:nvPr>
            <p:ph type="body" idx="1"/>
          </p:nvPr>
        </p:nvSpPr>
        <p:spPr>
          <a:xfrm>
            <a:off x="323850" y="692150"/>
            <a:ext cx="8229600" cy="5184775"/>
          </a:xfrm>
          <a:ln>
            <a:solidFill>
              <a:srgbClr val="800000"/>
            </a:solidFill>
            <a:miter lim="800000"/>
            <a:headEnd/>
            <a:tailEnd/>
          </a:ln>
        </p:spPr>
        <p:txBody>
          <a:bodyPr/>
          <a:lstStyle/>
          <a:p>
            <a:pPr eaLnBrk="1" hangingPunct="1">
              <a:buFontTx/>
              <a:buNone/>
            </a:pPr>
            <a:r>
              <a:rPr lang="lv-LV" altLang="lv-LV" sz="2000" b="1" u="sng" dirty="0" smtClean="0"/>
              <a:t>Lasīšanas un klausīšanās daļā</a:t>
            </a:r>
          </a:p>
          <a:p>
            <a:pPr eaLnBrk="1" hangingPunct="1">
              <a:buFontTx/>
              <a:buNone/>
            </a:pPr>
            <a:r>
              <a:rPr lang="lv-LV" altLang="lv-LV" sz="1800" dirty="0" smtClean="0">
                <a:solidFill>
                  <a:srgbClr val="990000"/>
                </a:solidFill>
              </a:rPr>
              <a:t>1.Neuzmanīga uzdevumu nosacījumu un tekstu lasīšana.</a:t>
            </a:r>
          </a:p>
          <a:p>
            <a:pPr eaLnBrk="1" hangingPunct="1">
              <a:buFontTx/>
              <a:buNone/>
            </a:pPr>
            <a:r>
              <a:rPr lang="lv-LV" altLang="lv-LV" sz="1800" dirty="0" smtClean="0">
                <a:solidFill>
                  <a:srgbClr val="990000"/>
                </a:solidFill>
              </a:rPr>
              <a:t>2.Kļūdaina teikumu daļu savietošana, neiedziļinoties teksta saturā.</a:t>
            </a:r>
          </a:p>
          <a:p>
            <a:pPr eaLnBrk="1" hangingPunct="1">
              <a:buFontTx/>
              <a:buNone/>
            </a:pPr>
            <a:r>
              <a:rPr lang="lv-LV" altLang="lv-LV" sz="1800" u="sng" dirty="0" smtClean="0">
                <a:solidFill>
                  <a:srgbClr val="C00000"/>
                </a:solidFill>
              </a:rPr>
              <a:t>Klausīšanās daļas </a:t>
            </a:r>
            <a:r>
              <a:rPr lang="lv-LV" altLang="lv-LV" sz="1800" dirty="0" smtClean="0"/>
              <a:t>uzdevumos</a:t>
            </a:r>
            <a:r>
              <a:rPr lang="lv-LV" altLang="lv-LV" sz="1800" dirty="0" smtClean="0">
                <a:solidFill>
                  <a:srgbClr val="C00000"/>
                </a:solidFill>
              </a:rPr>
              <a:t> </a:t>
            </a:r>
            <a:r>
              <a:rPr lang="lv-LV" altLang="lv-LV" sz="1800" dirty="0" smtClean="0"/>
              <a:t>mācību procesā vēlams izmantot tematiski daudzveidīgus tekstus, arī par mazāk zināmām tēmām un situācijām, kā arī dažāda veida tekstus – ne tikai biežāk izmantotos informatīva rakstura publicistiskos vai populārzinātniskos, bet arī tekstus, kuros ir sižetiska darbība, pausti dažādi viedokļi un emocijas. Tikai tādā gadījumā varēs attīstīt skolēnā teksta kritiskās izpratnes līmeni.</a:t>
            </a:r>
          </a:p>
          <a:p>
            <a:pPr eaLnBrk="1" hangingPunct="1">
              <a:buFontTx/>
              <a:buNone/>
            </a:pPr>
            <a:r>
              <a:rPr lang="lv-LV" altLang="lv-LV" sz="1800" u="sng" dirty="0" smtClean="0">
                <a:solidFill>
                  <a:srgbClr val="C00000"/>
                </a:solidFill>
              </a:rPr>
              <a:t>Lasīšanas daļas </a:t>
            </a:r>
            <a:r>
              <a:rPr lang="lv-LV" altLang="lv-LV" sz="1800" dirty="0" smtClean="0"/>
              <a:t>uzdevumu izpilde rosina pārdomāt, kāda tipa, satura un grūtības pakāpes tekstus un jautājumus izmantot mācību procesā. Lai uzlabotu skolēnu lasītā teksta izpratni, skolotājiem jācenšas vairāk izmantot kognitīvās stratēģijas. Pētījumā „Lasītprasmes mācīšana Eiropā: konteksts, rīcībpolitika un prakse” (sk. </a:t>
            </a:r>
            <a:r>
              <a:rPr lang="lv-LV" altLang="lv-LV" sz="1800" b="1" u="sng" dirty="0" smtClean="0">
                <a:hlinkClick r:id="rId3"/>
              </a:rPr>
              <a:t>http://eacea.ec.europa.eu/education/eurydice/documents/thematic_reports/130LV.pdf</a:t>
            </a:r>
            <a:r>
              <a:rPr lang="lv-LV" altLang="lv-LV" sz="1800" b="1" u="sng" dirty="0" smtClean="0"/>
              <a:t> </a:t>
            </a:r>
            <a:r>
              <a:rPr lang="lv-LV" altLang="lv-LV" sz="1800" u="sng" dirty="0" smtClean="0"/>
              <a:t>) </a:t>
            </a:r>
            <a:r>
              <a:rPr lang="lv-LV" altLang="lv-LV" sz="1800" dirty="0" smtClean="0"/>
              <a:t>minētas dažādas kognitīvās stratēģijas.</a:t>
            </a:r>
            <a:endParaRPr lang="ru-RU" altLang="lv-LV" sz="1800" dirty="0" smtClean="0">
              <a:solidFill>
                <a:srgbClr val="990000"/>
              </a:solidFill>
            </a:endParaRPr>
          </a:p>
          <a:p>
            <a:pPr eaLnBrk="1" hangingPunct="1">
              <a:buFontTx/>
              <a:buNone/>
            </a:pPr>
            <a:endParaRPr lang="ru-RU" altLang="lv-LV" sz="1800" dirty="0" smtClean="0">
              <a:solidFill>
                <a:srgbClr val="990000"/>
              </a:solidFill>
            </a:endParaRPr>
          </a:p>
          <a:p>
            <a:pPr eaLnBrk="1" hangingPunct="1">
              <a:buFontTx/>
              <a:buNone/>
            </a:pPr>
            <a:endParaRPr lang="ru-RU" altLang="lv-LV" sz="1600" i="1" dirty="0" smtClean="0">
              <a:solidFill>
                <a:srgbClr val="00B05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68313" y="-315913"/>
            <a:ext cx="8229600" cy="936626"/>
          </a:xfrm>
        </p:spPr>
        <p:txBody>
          <a:bodyPr/>
          <a:lstStyle/>
          <a:p>
            <a:pPr eaLnBrk="1" hangingPunct="1"/>
            <a:r>
              <a:rPr lang="lv-LV" altLang="lv-LV" sz="2000" b="1" u="sng" smtClean="0"/>
              <a:t>Valodas lietojuma un rakstīšanas daļā</a:t>
            </a:r>
          </a:p>
        </p:txBody>
      </p:sp>
      <p:sp>
        <p:nvSpPr>
          <p:cNvPr id="13315" name="Rectangle 3"/>
          <p:cNvSpPr>
            <a:spLocks noGrp="1" noChangeArrowheads="1"/>
          </p:cNvSpPr>
          <p:nvPr>
            <p:ph type="body" idx="1"/>
          </p:nvPr>
        </p:nvSpPr>
        <p:spPr>
          <a:xfrm>
            <a:off x="539750" y="333375"/>
            <a:ext cx="8229600" cy="5616575"/>
          </a:xfrm>
        </p:spPr>
        <p:txBody>
          <a:bodyPr/>
          <a:lstStyle/>
          <a:p>
            <a:pPr marL="609600" indent="-609600" eaLnBrk="1" hangingPunct="1">
              <a:buFontTx/>
              <a:buNone/>
              <a:defRPr/>
            </a:pPr>
            <a:r>
              <a:rPr lang="lv-LV" altLang="lv-LV" sz="1400" b="1" dirty="0" smtClean="0">
                <a:solidFill>
                  <a:srgbClr val="990000"/>
                </a:solidFill>
              </a:rPr>
              <a:t>1.Grūtības ar atbilstošā vārda izvēli 1.uzdevumā un ierakstīšanu pareizajā formā 2.uzdevumā </a:t>
            </a:r>
            <a:r>
              <a:rPr lang="lv-LV" altLang="lv-LV" sz="1400" dirty="0" smtClean="0">
                <a:solidFill>
                  <a:srgbClr val="990000"/>
                </a:solidFill>
              </a:rPr>
              <a:t>(valodas lietojums).</a:t>
            </a:r>
            <a:endParaRPr lang="lv-LV" altLang="lv-LV" sz="1400" i="1" dirty="0" smtClean="0">
              <a:solidFill>
                <a:srgbClr val="00B050"/>
              </a:solidFill>
            </a:endParaRPr>
          </a:p>
          <a:p>
            <a:pPr marL="609600" indent="-609600" eaLnBrk="1" hangingPunct="1">
              <a:buFontTx/>
              <a:buNone/>
              <a:defRPr/>
            </a:pPr>
            <a:r>
              <a:rPr lang="ru-RU" altLang="lv-LV" sz="1400" b="1" dirty="0" smtClean="0">
                <a:solidFill>
                  <a:srgbClr val="990000"/>
                </a:solidFill>
              </a:rPr>
              <a:t>2</a:t>
            </a:r>
            <a:r>
              <a:rPr lang="lv-LV" altLang="lv-LV" sz="1400" b="1" dirty="0" smtClean="0">
                <a:solidFill>
                  <a:srgbClr val="990000"/>
                </a:solidFill>
              </a:rPr>
              <a:t>. Pareizrakstība, pieturzīmju lietošana </a:t>
            </a:r>
            <a:r>
              <a:rPr lang="lv-LV" altLang="lv-LV" sz="1400" dirty="0" smtClean="0">
                <a:solidFill>
                  <a:srgbClr val="990000"/>
                </a:solidFill>
              </a:rPr>
              <a:t>(rakstīšana)</a:t>
            </a:r>
            <a:r>
              <a:rPr lang="lv-LV" altLang="lv-LV" sz="1400" b="1" i="1" dirty="0" smtClean="0">
                <a:solidFill>
                  <a:srgbClr val="990000"/>
                </a:solidFill>
              </a:rPr>
              <a:t>.</a:t>
            </a:r>
          </a:p>
          <a:p>
            <a:pPr marL="609600" indent="-609600" eaLnBrk="1" hangingPunct="1">
              <a:buFontTx/>
              <a:buNone/>
              <a:defRPr/>
            </a:pPr>
            <a:r>
              <a:rPr lang="ru-RU" altLang="lv-LV" sz="1400" b="1" dirty="0" smtClean="0">
                <a:solidFill>
                  <a:srgbClr val="990000"/>
                </a:solidFill>
              </a:rPr>
              <a:t>3</a:t>
            </a:r>
            <a:r>
              <a:rPr lang="lv-LV" altLang="lv-LV" sz="1400" b="1" dirty="0" smtClean="0">
                <a:solidFill>
                  <a:srgbClr val="990000"/>
                </a:solidFill>
              </a:rPr>
              <a:t>. Uzdevuma noteikumu pavirša lasīšana , visu nosacījumu nepildīšana </a:t>
            </a:r>
            <a:r>
              <a:rPr lang="lv-LV" altLang="lv-LV" sz="1400" dirty="0" smtClean="0">
                <a:solidFill>
                  <a:srgbClr val="990000"/>
                </a:solidFill>
              </a:rPr>
              <a:t>(rakstīšana)</a:t>
            </a:r>
            <a:r>
              <a:rPr lang="lv-LV" altLang="lv-LV" sz="1400" b="1" i="1" dirty="0" smtClean="0">
                <a:solidFill>
                  <a:srgbClr val="990000"/>
                </a:solidFill>
              </a:rPr>
              <a:t>.</a:t>
            </a:r>
          </a:p>
          <a:p>
            <a:pPr marL="609600" indent="-609600" eaLnBrk="1" hangingPunct="1">
              <a:buFontTx/>
              <a:buNone/>
              <a:defRPr/>
            </a:pPr>
            <a:r>
              <a:rPr lang="ru-RU" altLang="lv-LV" sz="1400" b="1" dirty="0" smtClean="0">
                <a:solidFill>
                  <a:srgbClr val="990000"/>
                </a:solidFill>
              </a:rPr>
              <a:t>4</a:t>
            </a:r>
            <a:r>
              <a:rPr lang="lv-LV" altLang="lv-LV" sz="1400" b="1" dirty="0" smtClean="0">
                <a:solidFill>
                  <a:srgbClr val="990000"/>
                </a:solidFill>
              </a:rPr>
              <a:t>. Mazs vārdu krājums </a:t>
            </a:r>
            <a:r>
              <a:rPr lang="lv-LV" altLang="lv-LV" sz="1400" dirty="0" smtClean="0">
                <a:solidFill>
                  <a:srgbClr val="990000"/>
                </a:solidFill>
              </a:rPr>
              <a:t>(rakstīšana)</a:t>
            </a:r>
            <a:r>
              <a:rPr lang="lv-LV" altLang="lv-LV" sz="1400" b="1" i="1" dirty="0" smtClean="0">
                <a:solidFill>
                  <a:srgbClr val="990000"/>
                </a:solidFill>
              </a:rPr>
              <a:t>.</a:t>
            </a:r>
          </a:p>
          <a:p>
            <a:pPr marL="609600" indent="-609600" eaLnBrk="1" hangingPunct="1">
              <a:buFontTx/>
              <a:buNone/>
              <a:defRPr/>
            </a:pPr>
            <a:r>
              <a:rPr lang="ru-RU" altLang="lv-LV" sz="1400" b="1" dirty="0" smtClean="0">
                <a:solidFill>
                  <a:srgbClr val="990000"/>
                </a:solidFill>
              </a:rPr>
              <a:t>5</a:t>
            </a:r>
            <a:r>
              <a:rPr lang="lv-LV" altLang="lv-LV" sz="1400" b="1" dirty="0" smtClean="0">
                <a:solidFill>
                  <a:srgbClr val="990000"/>
                </a:solidFill>
              </a:rPr>
              <a:t>. Vienveidīgas teikumu konstrukcijas </a:t>
            </a:r>
            <a:r>
              <a:rPr lang="lv-LV" altLang="lv-LV" sz="1400" dirty="0" smtClean="0">
                <a:solidFill>
                  <a:srgbClr val="990000"/>
                </a:solidFill>
              </a:rPr>
              <a:t>(rakstīšana)</a:t>
            </a:r>
            <a:r>
              <a:rPr lang="lv-LV" altLang="lv-LV" sz="1400" b="1" i="1" dirty="0" smtClean="0">
                <a:solidFill>
                  <a:srgbClr val="990000"/>
                </a:solidFill>
              </a:rPr>
              <a:t>.</a:t>
            </a:r>
          </a:p>
          <a:p>
            <a:pPr marL="609600" indent="-609600" eaLnBrk="1" hangingPunct="1">
              <a:buFontTx/>
              <a:buNone/>
              <a:defRPr/>
            </a:pPr>
            <a:r>
              <a:rPr lang="ru-RU" altLang="lv-LV" sz="1400" b="1" dirty="0" smtClean="0">
                <a:solidFill>
                  <a:srgbClr val="990000"/>
                </a:solidFill>
              </a:rPr>
              <a:t>6</a:t>
            </a:r>
            <a:r>
              <a:rPr lang="lv-LV" altLang="lv-LV" sz="1400" b="1" dirty="0" smtClean="0">
                <a:solidFill>
                  <a:srgbClr val="990000"/>
                </a:solidFill>
              </a:rPr>
              <a:t>. Tekstveide </a:t>
            </a:r>
            <a:r>
              <a:rPr lang="lv-LV" altLang="lv-LV" sz="1400" dirty="0" smtClean="0">
                <a:solidFill>
                  <a:srgbClr val="990000"/>
                </a:solidFill>
              </a:rPr>
              <a:t>(rakstīšana)</a:t>
            </a:r>
            <a:r>
              <a:rPr lang="lv-LV" altLang="lv-LV" sz="1400" b="1" i="1" dirty="0" smtClean="0">
                <a:solidFill>
                  <a:srgbClr val="990000"/>
                </a:solidFill>
              </a:rPr>
              <a:t>.</a:t>
            </a:r>
          </a:p>
          <a:p>
            <a:pPr>
              <a:defRPr/>
            </a:pPr>
            <a:r>
              <a:rPr lang="lv-LV" sz="1800" b="1" dirty="0"/>
              <a:t>Rakstīšanas daļas rezultāti parāda, ka jācenšas uzdot skolēniem rakstīt tematiski interesantus radošos darbus, lai viņiem būtu patstāvīgi jāproducē rakstītais teksts. Turklāt skolotājam jāizvirza stingras prasības attiecībā uz teksta gramatisko pareizību. </a:t>
            </a:r>
            <a:r>
              <a:rPr lang="lv-LV" sz="1800" b="1" dirty="0" smtClean="0"/>
              <a:t>Valodas </a:t>
            </a:r>
            <a:r>
              <a:rPr lang="lv-LV" sz="1800" b="1" dirty="0"/>
              <a:t>lietojuma uzdevumi rāda, ka skolēni pietiekami labi zina valodas likumības, ja piedāvāta izvēle. Savukārt situācijā, kad paši producē rakstītu tekstu, skolēni šīs likumības neievēro. Tātad skolotājiem vajadzētu domāt par uzdevumiem, kuros skolēniem jādemonstrē ne tikai iegūtās zināšanas, bet valodas kompetence kopumā, proti, lai skolēnam būtu nepieciešamība, rakstot tekstu, vienlaikus domāt gan par saturu, teksta uzbūvi, vārdu krājumu un gramatisko pareizību.</a:t>
            </a:r>
          </a:p>
          <a:p>
            <a:pPr>
              <a:defRPr/>
            </a:pPr>
            <a:r>
              <a:rPr lang="lv-LV" sz="1800" b="1" dirty="0"/>
              <a:t>Tāpat būtu jānorāda skolēniem uz rakstīšanas kultūru, lai uzrakstītais būtu skaidri salasāms un viegli uztverams.   </a:t>
            </a:r>
          </a:p>
          <a:p>
            <a:pPr marL="609600" indent="-609600" eaLnBrk="1" hangingPunct="1">
              <a:buFontTx/>
              <a:buNone/>
              <a:defRPr/>
            </a:pPr>
            <a:endParaRPr lang="ru-RU" altLang="lv-LV" sz="1800" b="1" i="1" dirty="0" smtClean="0">
              <a:solidFill>
                <a:srgbClr val="99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0"/>
            <a:ext cx="8229600" cy="620713"/>
          </a:xfrm>
        </p:spPr>
        <p:txBody>
          <a:bodyPr/>
          <a:lstStyle/>
          <a:p>
            <a:pPr eaLnBrk="1" hangingPunct="1"/>
            <a:r>
              <a:rPr lang="lv-LV" altLang="lv-LV" sz="2400" b="1" u="sng" smtClean="0"/>
              <a:t>Mutvārdu daļā</a:t>
            </a:r>
          </a:p>
        </p:txBody>
      </p:sp>
      <p:sp>
        <p:nvSpPr>
          <p:cNvPr id="14339" name="Rectangle 3"/>
          <p:cNvSpPr>
            <a:spLocks noGrp="1" noChangeArrowheads="1"/>
          </p:cNvSpPr>
          <p:nvPr>
            <p:ph type="body" idx="1"/>
          </p:nvPr>
        </p:nvSpPr>
        <p:spPr>
          <a:xfrm>
            <a:off x="827088" y="549275"/>
            <a:ext cx="8229600" cy="5534025"/>
          </a:xfrm>
        </p:spPr>
        <p:txBody>
          <a:bodyPr/>
          <a:lstStyle/>
          <a:p>
            <a:pPr eaLnBrk="1" hangingPunct="1">
              <a:buFontTx/>
              <a:buNone/>
              <a:defRPr/>
            </a:pPr>
            <a:r>
              <a:rPr lang="lv-LV" altLang="lv-LV" sz="1600" b="1" dirty="0" smtClean="0">
                <a:solidFill>
                  <a:srgbClr val="990000"/>
                </a:solidFill>
              </a:rPr>
              <a:t>1. Ierobežots vārdu krājums.</a:t>
            </a:r>
          </a:p>
          <a:p>
            <a:pPr eaLnBrk="1" hangingPunct="1">
              <a:buFontTx/>
              <a:buNone/>
              <a:defRPr/>
            </a:pPr>
            <a:r>
              <a:rPr lang="lv-LV" altLang="lv-LV" sz="1600" b="1" dirty="0" smtClean="0">
                <a:solidFill>
                  <a:srgbClr val="990000"/>
                </a:solidFill>
              </a:rPr>
              <a:t>2. Nav izpildīti visi uzdevuma nosacījumi.</a:t>
            </a:r>
            <a:endParaRPr lang="ru-RU" altLang="lv-LV" sz="1600" b="1" dirty="0" smtClean="0">
              <a:solidFill>
                <a:srgbClr val="990000"/>
              </a:solidFill>
            </a:endParaRPr>
          </a:p>
          <a:p>
            <a:pPr eaLnBrk="1" hangingPunct="1">
              <a:buFontTx/>
              <a:buNone/>
              <a:defRPr/>
            </a:pPr>
            <a:r>
              <a:rPr lang="ru-RU" altLang="lv-LV" sz="1600" b="1" dirty="0" smtClean="0">
                <a:solidFill>
                  <a:srgbClr val="990000"/>
                </a:solidFill>
              </a:rPr>
              <a:t>3. </a:t>
            </a:r>
            <a:r>
              <a:rPr lang="lv-LV" altLang="lv-LV" sz="1600" b="1" dirty="0" smtClean="0">
                <a:solidFill>
                  <a:srgbClr val="990000"/>
                </a:solidFill>
              </a:rPr>
              <a:t>Runā frāzēs vai nepilnos teikumos.</a:t>
            </a:r>
          </a:p>
          <a:p>
            <a:pPr eaLnBrk="1" hangingPunct="1">
              <a:buFontTx/>
              <a:buNone/>
              <a:defRPr/>
            </a:pPr>
            <a:r>
              <a:rPr lang="lv-LV" altLang="lv-LV" sz="1600" b="1" dirty="0" smtClean="0">
                <a:solidFill>
                  <a:srgbClr val="990000"/>
                </a:solidFill>
              </a:rPr>
              <a:t>4. Lieto daudz </a:t>
            </a:r>
            <a:r>
              <a:rPr lang="lv-LV" altLang="lv-LV" sz="1600" b="1" i="1" dirty="0" err="1" smtClean="0">
                <a:solidFill>
                  <a:srgbClr val="990000"/>
                </a:solidFill>
              </a:rPr>
              <a:t>parazītvārdu</a:t>
            </a:r>
            <a:r>
              <a:rPr lang="lv-LV" altLang="lv-LV" sz="1600" b="1" dirty="0" smtClean="0">
                <a:solidFill>
                  <a:srgbClr val="990000"/>
                </a:solidFill>
              </a:rPr>
              <a:t>.</a:t>
            </a:r>
          </a:p>
          <a:p>
            <a:pPr eaLnBrk="1" hangingPunct="1">
              <a:buFontTx/>
              <a:buNone/>
              <a:defRPr/>
            </a:pPr>
            <a:r>
              <a:rPr lang="lv-LV" altLang="lv-LV" sz="1600" b="1" dirty="0" smtClean="0">
                <a:solidFill>
                  <a:srgbClr val="990000"/>
                </a:solidFill>
              </a:rPr>
              <a:t>5. Trūkst viedokļa pamatojuma.</a:t>
            </a:r>
          </a:p>
          <a:p>
            <a:pPr eaLnBrk="1" hangingPunct="1">
              <a:buFontTx/>
              <a:buNone/>
              <a:defRPr/>
            </a:pPr>
            <a:r>
              <a:rPr lang="lv-LV" altLang="lv-LV" sz="1600" b="1" dirty="0" smtClean="0">
                <a:solidFill>
                  <a:srgbClr val="990000"/>
                </a:solidFill>
              </a:rPr>
              <a:t>6. Haotisks stāstījums.</a:t>
            </a:r>
          </a:p>
          <a:p>
            <a:pPr eaLnBrk="1" hangingPunct="1">
              <a:buFontTx/>
              <a:buNone/>
              <a:defRPr/>
            </a:pPr>
            <a:r>
              <a:rPr lang="lv-LV" altLang="lv-LV" sz="1600" b="1" dirty="0" smtClean="0">
                <a:solidFill>
                  <a:srgbClr val="990000"/>
                </a:solidFill>
              </a:rPr>
              <a:t>7. Kļūdains gramatisko formu lietojums.</a:t>
            </a:r>
          </a:p>
          <a:p>
            <a:pPr>
              <a:defRPr/>
            </a:pPr>
            <a:r>
              <a:rPr lang="lv-LV" sz="1800" b="1" dirty="0" smtClean="0"/>
              <a:t>Skolotājiem būtu </a:t>
            </a:r>
            <a:r>
              <a:rPr lang="lv-LV" sz="1800" b="1" dirty="0"/>
              <a:t>jāattīsta skolēna prasme pamatot savu viedokli, analizēt, sistematizēt un izklāstīt secinājumus. Tāpat īpaša uzmanība jāpievērš tam, lai skolēni spētu mutvārdos ne tikai aprakstīt, bet arī raksturot un kritiski izvērtēt redzēto, dzirdēto, lasīto. Ņemot vērā, ka runāšana saistīta ar psiholoģiskajiem aspektiem, runas īpatnībām un citiem faktoriem, skolotājiem pēc iespējas vairāk jācenšas individuāli strādāt ar katru skolēnu. Ļoti svarīgi, lai skolēni daudz klausītos dzimtās valodas lietotāju runu (piemēram, TV, radio, sarunās u.c.), jo tādā veidā tiks attīstīta valodas apguvēja runa. </a:t>
            </a:r>
          </a:p>
          <a:p>
            <a:pPr marL="0" indent="0">
              <a:buFontTx/>
              <a:buNone/>
              <a:defRPr/>
            </a:pPr>
            <a:r>
              <a:rPr lang="lv-LV" sz="1800" b="1" dirty="0"/>
              <a:t> </a:t>
            </a:r>
          </a:p>
          <a:p>
            <a:pPr eaLnBrk="1" hangingPunct="1">
              <a:defRPr/>
            </a:pPr>
            <a:endParaRPr lang="lv-LV" altLang="lv-LV" sz="18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1273175" y="620713"/>
            <a:ext cx="6697663"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lv-LV" altLang="lv-LV" sz="2800" dirty="0">
                <a:solidFill>
                  <a:srgbClr val="C00000"/>
                </a:solidFill>
              </a:rPr>
              <a:t>CE rezultāti krievu valodā (svešvalodā) 12.klasei</a:t>
            </a:r>
          </a:p>
          <a:p>
            <a:pPr eaLnBrk="1" hangingPunct="1">
              <a:spcBef>
                <a:spcPct val="0"/>
              </a:spcBef>
              <a:buFontTx/>
              <a:buNone/>
            </a:pPr>
            <a:endParaRPr lang="lv-LV" altLang="lv-LV" sz="2800" dirty="0">
              <a:solidFill>
                <a:srgbClr val="C00000"/>
              </a:solidFill>
            </a:endParaRPr>
          </a:p>
          <a:p>
            <a:pPr eaLnBrk="1" hangingPunct="1">
              <a:spcBef>
                <a:spcPct val="0"/>
              </a:spcBef>
              <a:buFontTx/>
              <a:buNone/>
            </a:pPr>
            <a:r>
              <a:rPr lang="lv-LV" altLang="lv-LV" sz="2800" b="0" u="sng" dirty="0">
                <a:solidFill>
                  <a:srgbClr val="C00000"/>
                </a:solidFill>
              </a:rPr>
              <a:t>CE kārtoja:</a:t>
            </a:r>
          </a:p>
          <a:p>
            <a:pPr eaLnBrk="1" hangingPunct="1">
              <a:spcBef>
                <a:spcPct val="0"/>
              </a:spcBef>
              <a:buFontTx/>
              <a:buNone/>
            </a:pPr>
            <a:endParaRPr lang="lv-LV" altLang="lv-LV" sz="2800" b="0" u="sng" dirty="0">
              <a:solidFill>
                <a:srgbClr val="C00000"/>
              </a:solidFill>
            </a:endParaRPr>
          </a:p>
          <a:p>
            <a:pPr eaLnBrk="1" hangingPunct="1">
              <a:spcBef>
                <a:spcPct val="0"/>
              </a:spcBef>
              <a:buFontTx/>
              <a:buNone/>
            </a:pPr>
            <a:r>
              <a:rPr lang="lv-LV" altLang="lv-LV" sz="2800" b="0" u="sng" dirty="0">
                <a:solidFill>
                  <a:srgbClr val="C00000"/>
                </a:solidFill>
              </a:rPr>
              <a:t>2591 izglītojamais 2014.gadā</a:t>
            </a:r>
            <a:endParaRPr lang="ru-RU" altLang="lv-LV" sz="2800" b="0" dirty="0">
              <a:solidFill>
                <a:srgbClr val="C00000"/>
              </a:solidFill>
            </a:endParaRPr>
          </a:p>
          <a:p>
            <a:pPr eaLnBrk="1" hangingPunct="1">
              <a:spcBef>
                <a:spcPct val="0"/>
              </a:spcBef>
              <a:buFontTx/>
              <a:buNone/>
            </a:pPr>
            <a:r>
              <a:rPr lang="ru-RU" altLang="lv-LV" sz="2800" b="0" dirty="0"/>
              <a:t>2610</a:t>
            </a:r>
            <a:r>
              <a:rPr lang="lv-LV" altLang="lv-LV" sz="2800" b="0" dirty="0"/>
              <a:t> izglītojamie 201</a:t>
            </a:r>
            <a:r>
              <a:rPr lang="ru-RU" altLang="lv-LV" sz="2800" b="0" dirty="0"/>
              <a:t>3</a:t>
            </a:r>
            <a:r>
              <a:rPr lang="lv-LV" altLang="lv-LV" sz="2800" b="0" dirty="0"/>
              <a:t>.gadā</a:t>
            </a:r>
            <a:endParaRPr lang="lv-LV" altLang="lv-LV" sz="2800" b="0" u="sng" dirty="0"/>
          </a:p>
          <a:p>
            <a:pPr eaLnBrk="1" hangingPunct="1">
              <a:spcBef>
                <a:spcPct val="0"/>
              </a:spcBef>
              <a:buFontTx/>
              <a:buNone/>
            </a:pPr>
            <a:r>
              <a:rPr lang="lv-LV" altLang="lv-LV" sz="2800" b="0" dirty="0"/>
              <a:t>3034 izglītojamie 2012.gadā</a:t>
            </a:r>
          </a:p>
          <a:p>
            <a:pPr eaLnBrk="1" hangingPunct="1">
              <a:spcBef>
                <a:spcPct val="0"/>
              </a:spcBef>
              <a:buFontTx/>
              <a:buNone/>
            </a:pPr>
            <a:r>
              <a:rPr lang="lv-LV" altLang="lv-LV" sz="2800" b="0" dirty="0"/>
              <a:t>3343 izglītojamie 2011.gadā</a:t>
            </a:r>
          </a:p>
          <a:p>
            <a:pPr eaLnBrk="1" hangingPunct="1">
              <a:spcBef>
                <a:spcPct val="0"/>
              </a:spcBef>
              <a:buFontTx/>
              <a:buNone/>
            </a:pPr>
            <a:r>
              <a:rPr lang="lv-LV" altLang="lv-LV" sz="2800" b="0" dirty="0"/>
              <a:t>3239 izglītojamie 2010.gadā</a:t>
            </a:r>
          </a:p>
          <a:p>
            <a:pPr eaLnBrk="1" hangingPunct="1">
              <a:spcBef>
                <a:spcPct val="0"/>
              </a:spcBef>
              <a:buFontTx/>
              <a:buNone/>
            </a:pPr>
            <a:r>
              <a:rPr lang="lv-LV" altLang="lv-LV" sz="2800" b="0" dirty="0"/>
              <a:t>3493 izglītojamie 2009.gadā</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endParaRPr lang="lv-LV" altLang="lv-LV" smtClean="0"/>
          </a:p>
        </p:txBody>
      </p:sp>
      <p:sp>
        <p:nvSpPr>
          <p:cNvPr id="16387" name="Content Placeholder 2"/>
          <p:cNvSpPr>
            <a:spLocks noGrp="1"/>
          </p:cNvSpPr>
          <p:nvPr>
            <p:ph idx="1"/>
          </p:nvPr>
        </p:nvSpPr>
        <p:spPr>
          <a:xfrm>
            <a:off x="457200" y="1600200"/>
            <a:ext cx="8229600" cy="4276725"/>
          </a:xfrm>
        </p:spPr>
        <p:txBody>
          <a:bodyPr/>
          <a:lstStyle/>
          <a:p>
            <a:endParaRPr lang="lv-LV" altLang="lv-LV" smtClean="0"/>
          </a:p>
        </p:txBody>
      </p:sp>
      <p:pic>
        <p:nvPicPr>
          <p:cNvPr id="1638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38" y="115888"/>
            <a:ext cx="8385175" cy="5761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765296264"/>
              </p:ext>
            </p:extLst>
          </p:nvPr>
        </p:nvGraphicFramePr>
        <p:xfrm>
          <a:off x="251520" y="116632"/>
          <a:ext cx="8369424" cy="568863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0"/>
            <a:ext cx="8229600" cy="404813"/>
          </a:xfrm>
        </p:spPr>
        <p:txBody>
          <a:bodyPr/>
          <a:lstStyle/>
          <a:p>
            <a:r>
              <a:rPr lang="lv-LV" altLang="lv-LV" sz="1600" b="1" dirty="0" smtClean="0">
                <a:solidFill>
                  <a:srgbClr val="C00000"/>
                </a:solidFill>
              </a:rPr>
              <a:t>Lasīšana 12.klase 2014</a:t>
            </a:r>
          </a:p>
        </p:txBody>
      </p:sp>
      <p:graphicFrame>
        <p:nvGraphicFramePr>
          <p:cNvPr id="4" name="Content Placeholder 3"/>
          <p:cNvGraphicFramePr>
            <a:graphicFrameLocks noGrp="1"/>
          </p:cNvGraphicFramePr>
          <p:nvPr>
            <p:ph idx="1"/>
          </p:nvPr>
        </p:nvGraphicFramePr>
        <p:xfrm>
          <a:off x="467544" y="332656"/>
          <a:ext cx="8229600" cy="55768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100013"/>
            <a:ext cx="8229600" cy="576263"/>
          </a:xfrm>
        </p:spPr>
        <p:txBody>
          <a:bodyPr/>
          <a:lstStyle/>
          <a:p>
            <a:r>
              <a:rPr lang="lv-LV" altLang="lv-LV" sz="1600" b="1" dirty="0" smtClean="0">
                <a:solidFill>
                  <a:srgbClr val="C00000"/>
                </a:solidFill>
              </a:rPr>
              <a:t>Klausīšanās 12.klase 2014</a:t>
            </a:r>
          </a:p>
        </p:txBody>
      </p:sp>
      <p:graphicFrame>
        <p:nvGraphicFramePr>
          <p:cNvPr id="4" name="Content Placeholder 3"/>
          <p:cNvGraphicFramePr>
            <a:graphicFrameLocks noGrp="1"/>
          </p:cNvGraphicFramePr>
          <p:nvPr>
            <p:ph idx="1"/>
          </p:nvPr>
        </p:nvGraphicFramePr>
        <p:xfrm>
          <a:off x="457200" y="404813"/>
          <a:ext cx="8229600" cy="57213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0"/>
            <a:ext cx="8229600" cy="549275"/>
          </a:xfrm>
        </p:spPr>
        <p:txBody>
          <a:bodyPr/>
          <a:lstStyle/>
          <a:p>
            <a:r>
              <a:rPr lang="lv-LV" altLang="lv-LV" sz="1600" b="1" dirty="0" smtClean="0">
                <a:solidFill>
                  <a:srgbClr val="C00000"/>
                </a:solidFill>
              </a:rPr>
              <a:t>Valodas lietojums 12.klase 2014</a:t>
            </a:r>
          </a:p>
        </p:txBody>
      </p:sp>
      <p:graphicFrame>
        <p:nvGraphicFramePr>
          <p:cNvPr id="4" name="Content Placeholder 3"/>
          <p:cNvGraphicFramePr>
            <a:graphicFrameLocks noGrp="1"/>
          </p:cNvGraphicFramePr>
          <p:nvPr>
            <p:ph idx="1"/>
          </p:nvPr>
        </p:nvGraphicFramePr>
        <p:xfrm>
          <a:off x="467544" y="404664"/>
          <a:ext cx="8229600" cy="55768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492500" y="592138"/>
            <a:ext cx="1841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lv-LV" altLang="lv-LV" b="0">
              <a:solidFill>
                <a:schemeClr val="tx2"/>
              </a:solidFill>
            </a:endParaRPr>
          </a:p>
        </p:txBody>
      </p:sp>
      <p:sp>
        <p:nvSpPr>
          <p:cNvPr id="3075" name="Rectangle 3"/>
          <p:cNvSpPr>
            <a:spLocks noGrp="1" noChangeArrowheads="1"/>
          </p:cNvSpPr>
          <p:nvPr>
            <p:ph type="title"/>
          </p:nvPr>
        </p:nvSpPr>
        <p:spPr/>
        <p:txBody>
          <a:bodyPr/>
          <a:lstStyle/>
          <a:p>
            <a:pPr eaLnBrk="1" hangingPunct="1"/>
            <a:r>
              <a:rPr lang="lv-LV" altLang="lv-LV" sz="4000" smtClean="0"/>
              <a:t/>
            </a:r>
            <a:br>
              <a:rPr lang="lv-LV" altLang="lv-LV" sz="4000" smtClean="0"/>
            </a:br>
            <a:r>
              <a:rPr lang="lv-LV" altLang="lv-LV" sz="4000" smtClean="0"/>
              <a:t/>
            </a:r>
            <a:br>
              <a:rPr lang="lv-LV" altLang="lv-LV" sz="4000" smtClean="0"/>
            </a:br>
            <a:r>
              <a:rPr lang="lv-LV" altLang="lv-LV" sz="4000" smtClean="0"/>
              <a:t/>
            </a:r>
            <a:br>
              <a:rPr lang="lv-LV" altLang="lv-LV" sz="4000" smtClean="0"/>
            </a:br>
            <a:r>
              <a:rPr lang="lv-LV" altLang="lv-LV" sz="4000" smtClean="0"/>
              <a:t/>
            </a:r>
            <a:br>
              <a:rPr lang="lv-LV" altLang="lv-LV" sz="4000" smtClean="0"/>
            </a:br>
            <a:r>
              <a:rPr lang="lv-LV" altLang="lv-LV" sz="4000" smtClean="0"/>
              <a:t/>
            </a:r>
            <a:br>
              <a:rPr lang="lv-LV" altLang="lv-LV" sz="4000" smtClean="0"/>
            </a:br>
            <a:r>
              <a:rPr lang="lv-LV" altLang="lv-LV" sz="4000" smtClean="0"/>
              <a:t/>
            </a:r>
            <a:br>
              <a:rPr lang="lv-LV" altLang="lv-LV" sz="4000" smtClean="0"/>
            </a:br>
            <a:r>
              <a:rPr lang="lv-LV" altLang="lv-LV" sz="4000" b="1" smtClean="0">
                <a:solidFill>
                  <a:srgbClr val="990000"/>
                </a:solidFill>
              </a:rPr>
              <a:t>2013./2014.m.g.</a:t>
            </a:r>
            <a:br>
              <a:rPr lang="lv-LV" altLang="lv-LV" sz="4000" b="1" smtClean="0">
                <a:solidFill>
                  <a:srgbClr val="990000"/>
                </a:solidFill>
              </a:rPr>
            </a:br>
            <a:r>
              <a:rPr lang="lv-LV" altLang="lv-LV" sz="4000" b="1" smtClean="0">
                <a:solidFill>
                  <a:srgbClr val="990000"/>
                </a:solidFill>
              </a:rPr>
              <a:t>valsts  pārbaudes darbu rezultātu apkopojums</a:t>
            </a:r>
            <a:br>
              <a:rPr lang="lv-LV" altLang="lv-LV" sz="4000" b="1" smtClean="0">
                <a:solidFill>
                  <a:srgbClr val="990000"/>
                </a:solidFill>
              </a:rPr>
            </a:br>
            <a:r>
              <a:rPr lang="lv-LV" altLang="lv-LV" sz="4000" b="1" smtClean="0">
                <a:solidFill>
                  <a:srgbClr val="990000"/>
                </a:solidFill>
              </a:rPr>
              <a:t> krievu valodā (svešvalodā)</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242888"/>
            <a:ext cx="8229600" cy="863601"/>
          </a:xfrm>
        </p:spPr>
        <p:txBody>
          <a:bodyPr/>
          <a:lstStyle/>
          <a:p>
            <a:r>
              <a:rPr lang="lv-LV" altLang="lv-LV" sz="1600" b="1" dirty="0" smtClean="0">
                <a:solidFill>
                  <a:srgbClr val="C00000"/>
                </a:solidFill>
              </a:rPr>
              <a:t>Rakstīšana12.klase 2014</a:t>
            </a:r>
          </a:p>
        </p:txBody>
      </p:sp>
      <p:graphicFrame>
        <p:nvGraphicFramePr>
          <p:cNvPr id="4" name="Content Placeholder 3"/>
          <p:cNvGraphicFramePr>
            <a:graphicFrameLocks noGrp="1"/>
          </p:cNvGraphicFramePr>
          <p:nvPr>
            <p:ph idx="1"/>
          </p:nvPr>
        </p:nvGraphicFramePr>
        <p:xfrm>
          <a:off x="457200" y="476250"/>
          <a:ext cx="8229600" cy="564991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0"/>
            <a:ext cx="8229600" cy="404813"/>
          </a:xfrm>
        </p:spPr>
        <p:txBody>
          <a:bodyPr/>
          <a:lstStyle/>
          <a:p>
            <a:r>
              <a:rPr lang="lv-LV" altLang="lv-LV" sz="1600" b="1" dirty="0" smtClean="0">
                <a:solidFill>
                  <a:srgbClr val="C00000"/>
                </a:solidFill>
              </a:rPr>
              <a:t>Mutvārdi12.klase 2014</a:t>
            </a:r>
          </a:p>
        </p:txBody>
      </p:sp>
      <p:graphicFrame>
        <p:nvGraphicFramePr>
          <p:cNvPr id="4" name="Content Placeholder 3"/>
          <p:cNvGraphicFramePr>
            <a:graphicFrameLocks noGrp="1"/>
          </p:cNvGraphicFramePr>
          <p:nvPr>
            <p:ph idx="1"/>
          </p:nvPr>
        </p:nvGraphicFramePr>
        <p:xfrm>
          <a:off x="457200" y="404813"/>
          <a:ext cx="8229600" cy="57213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100013"/>
            <a:ext cx="8229600" cy="576263"/>
          </a:xfrm>
        </p:spPr>
        <p:txBody>
          <a:bodyPr/>
          <a:lstStyle/>
          <a:p>
            <a:r>
              <a:rPr lang="lv-LV" altLang="lv-LV" sz="1600" b="1" dirty="0" smtClean="0">
                <a:solidFill>
                  <a:srgbClr val="C00000"/>
                </a:solidFill>
              </a:rPr>
              <a:t>Sadalījums pa daļām 12.klase 2014</a:t>
            </a:r>
          </a:p>
        </p:txBody>
      </p:sp>
      <p:graphicFrame>
        <p:nvGraphicFramePr>
          <p:cNvPr id="4" name="Content Placeholder 3"/>
          <p:cNvGraphicFramePr>
            <a:graphicFrameLocks noGrp="1"/>
          </p:cNvGraphicFramePr>
          <p:nvPr>
            <p:ph idx="1"/>
          </p:nvPr>
        </p:nvGraphicFramePr>
        <p:xfrm>
          <a:off x="457200" y="549275"/>
          <a:ext cx="8229600" cy="55768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539750" y="-215900"/>
            <a:ext cx="8229600" cy="620713"/>
          </a:xfrm>
        </p:spPr>
        <p:txBody>
          <a:bodyPr/>
          <a:lstStyle/>
          <a:p>
            <a:r>
              <a:rPr lang="lv-LV" altLang="lv-LV" sz="1600" b="1" dirty="0" smtClean="0">
                <a:solidFill>
                  <a:srgbClr val="C00000"/>
                </a:solidFill>
              </a:rPr>
              <a:t>Salīdzinājums pa gadiem</a:t>
            </a:r>
          </a:p>
        </p:txBody>
      </p:sp>
      <p:graphicFrame>
        <p:nvGraphicFramePr>
          <p:cNvPr id="4" name="Content Placeholder 3"/>
          <p:cNvGraphicFramePr>
            <a:graphicFrameLocks noGrp="1"/>
          </p:cNvGraphicFramePr>
          <p:nvPr>
            <p:ph idx="1"/>
          </p:nvPr>
        </p:nvGraphicFramePr>
        <p:xfrm>
          <a:off x="539552" y="188641"/>
          <a:ext cx="8136904" cy="568863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539750" y="53975"/>
            <a:ext cx="8229600" cy="782737"/>
          </a:xfrm>
        </p:spPr>
        <p:txBody>
          <a:bodyPr/>
          <a:lstStyle/>
          <a:p>
            <a:r>
              <a:rPr lang="lv-LV" sz="2000" b="1" dirty="0">
                <a:solidFill>
                  <a:srgbClr val="C00000"/>
                </a:solidFill>
              </a:rPr>
              <a:t>Centralizētais eksāmens </a:t>
            </a:r>
            <a:r>
              <a:rPr lang="lv-LV" sz="2000" b="1" dirty="0" smtClean="0">
                <a:solidFill>
                  <a:srgbClr val="C00000"/>
                </a:solidFill>
              </a:rPr>
              <a:t>12.klasei </a:t>
            </a:r>
            <a:r>
              <a:rPr lang="lv-LV" sz="2000" b="1" dirty="0">
                <a:solidFill>
                  <a:srgbClr val="C00000"/>
                </a:solidFill>
              </a:rPr>
              <a:t>– problēmas un ieteikumi</a:t>
            </a:r>
            <a:endParaRPr lang="lv-LV" altLang="lv-LV" sz="2000" b="1" dirty="0" smtClean="0"/>
          </a:p>
        </p:txBody>
      </p:sp>
      <p:sp>
        <p:nvSpPr>
          <p:cNvPr id="29699" name="Rectangle 4"/>
          <p:cNvSpPr>
            <a:spLocks noChangeArrowheads="1"/>
          </p:cNvSpPr>
          <p:nvPr/>
        </p:nvSpPr>
        <p:spPr bwMode="auto">
          <a:xfrm>
            <a:off x="539750" y="1196975"/>
            <a:ext cx="8208714"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indent="0">
              <a:buNone/>
            </a:pPr>
            <a:r>
              <a:rPr lang="lv-LV" sz="1600" u="sng" dirty="0"/>
              <a:t>Klausīšanās:</a:t>
            </a:r>
          </a:p>
          <a:p>
            <a:pPr>
              <a:buAutoNum type="arabicParenR"/>
            </a:pPr>
            <a:r>
              <a:rPr lang="lv-LV" sz="1600" dirty="0"/>
              <a:t>neuzmanīga klausīšanās (nevis klausīties, bet sadzirdēt!);</a:t>
            </a:r>
          </a:p>
          <a:p>
            <a:pPr>
              <a:buAutoNum type="arabicParenR"/>
            </a:pPr>
            <a:r>
              <a:rPr lang="lv-LV" sz="1600" dirty="0" smtClean="0"/>
              <a:t>trūkstošās informācijas ierakstīšana.</a:t>
            </a:r>
            <a:endParaRPr lang="lv-LV" sz="1600" dirty="0"/>
          </a:p>
          <a:p>
            <a:pPr marL="0" indent="0">
              <a:buNone/>
            </a:pPr>
            <a:r>
              <a:rPr lang="lv-LV" sz="1600" dirty="0" smtClean="0">
                <a:solidFill>
                  <a:srgbClr val="C00000"/>
                </a:solidFill>
              </a:rPr>
              <a:t>Mācību </a:t>
            </a:r>
            <a:r>
              <a:rPr lang="lv-LV" sz="1600" dirty="0">
                <a:solidFill>
                  <a:srgbClr val="C00000"/>
                </a:solidFill>
              </a:rPr>
              <a:t>procesā iekļaut uzdevumus, lai skolēni vingrinātos uztvert arī netieši paustu informāciju, atšķirīgi formulētu informāciju, jāattīsta prasme apkopot visu dzirdēto informāciju un to ierakstīt atbilstošajā vietā utt.</a:t>
            </a:r>
          </a:p>
          <a:p>
            <a:pPr marL="0" indent="0">
              <a:buNone/>
            </a:pPr>
            <a:endParaRPr lang="lv-LV" sz="1600" dirty="0">
              <a:solidFill>
                <a:srgbClr val="C00000"/>
              </a:solidFill>
            </a:endParaRPr>
          </a:p>
          <a:p>
            <a:pPr marL="0" indent="0">
              <a:buNone/>
            </a:pPr>
            <a:endParaRPr lang="lv-LV" sz="1600" dirty="0"/>
          </a:p>
          <a:p>
            <a:pPr marL="0" indent="0">
              <a:buNone/>
            </a:pPr>
            <a:r>
              <a:rPr lang="lv-LV" sz="1600" u="sng" dirty="0"/>
              <a:t>Lasīšana:</a:t>
            </a:r>
          </a:p>
          <a:p>
            <a:pPr>
              <a:buAutoNum type="arabicParenR"/>
            </a:pPr>
            <a:r>
              <a:rPr lang="lv-LV" sz="1600" dirty="0"/>
              <a:t>teksts tiek pārskatīts, detalizētas informācijas meklēšana un analīze - nenotiek;</a:t>
            </a:r>
          </a:p>
          <a:p>
            <a:pPr>
              <a:buAutoNum type="arabicParenR"/>
            </a:pPr>
            <a:r>
              <a:rPr lang="lv-LV" sz="1600" dirty="0" smtClean="0"/>
              <a:t>spēja </a:t>
            </a:r>
            <a:r>
              <a:rPr lang="lv-LV" sz="1600" dirty="0"/>
              <a:t>uztvert tekstu kopumā</a:t>
            </a:r>
            <a:r>
              <a:rPr lang="lv-LV" sz="1600" dirty="0" smtClean="0"/>
              <a:t>;</a:t>
            </a:r>
          </a:p>
          <a:p>
            <a:pPr>
              <a:buAutoNum type="arabicParenR"/>
            </a:pPr>
            <a:r>
              <a:rPr lang="lv-LV" sz="1600" dirty="0"/>
              <a:t>s</a:t>
            </a:r>
            <a:r>
              <a:rPr lang="lv-LV" sz="1600" dirty="0" smtClean="0"/>
              <a:t>pēja saskatīt galveno, svarīgāko tekstā;</a:t>
            </a:r>
            <a:endParaRPr lang="lv-LV" sz="1600" dirty="0"/>
          </a:p>
          <a:p>
            <a:pPr>
              <a:buAutoNum type="arabicParenR"/>
            </a:pPr>
            <a:r>
              <a:rPr lang="lv-LV" sz="1600" dirty="0"/>
              <a:t>problēmas ar </a:t>
            </a:r>
            <a:r>
              <a:rPr lang="lv-LV" sz="1600" dirty="0" smtClean="0"/>
              <a:t>leksiku.</a:t>
            </a:r>
            <a:endParaRPr lang="lv-LV" sz="1600" dirty="0"/>
          </a:p>
          <a:p>
            <a:pPr marL="0" indent="0">
              <a:buNone/>
            </a:pPr>
            <a:r>
              <a:rPr lang="lv-LV" sz="1600" dirty="0" smtClean="0">
                <a:solidFill>
                  <a:srgbClr val="C00000"/>
                </a:solidFill>
              </a:rPr>
              <a:t>Mācību </a:t>
            </a:r>
            <a:r>
              <a:rPr lang="lv-LV" sz="1600" dirty="0">
                <a:solidFill>
                  <a:srgbClr val="C00000"/>
                </a:solidFill>
              </a:rPr>
              <a:t>procesā attīstīt dažādas lasīšanas stratēģijas, strādāt ar teksta izpratni un analīzi.</a:t>
            </a:r>
            <a:endParaRPr lang="lv-LV" sz="16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68313" y="0"/>
            <a:ext cx="8229600" cy="836712"/>
          </a:xfrm>
        </p:spPr>
        <p:txBody>
          <a:bodyPr/>
          <a:lstStyle/>
          <a:p>
            <a:r>
              <a:rPr lang="lv-LV" sz="2000" b="1" dirty="0">
                <a:solidFill>
                  <a:srgbClr val="C00000"/>
                </a:solidFill>
              </a:rPr>
              <a:t>Centralizētais eksāmens 12.klasei – problēmas un ieteikumi</a:t>
            </a:r>
            <a:endParaRPr lang="lv-LV" altLang="lv-LV" sz="2000" b="1" dirty="0" smtClean="0"/>
          </a:p>
        </p:txBody>
      </p:sp>
      <p:sp>
        <p:nvSpPr>
          <p:cNvPr id="26627" name="Rectangle 2"/>
          <p:cNvSpPr>
            <a:spLocks noChangeArrowheads="1"/>
          </p:cNvSpPr>
          <p:nvPr/>
        </p:nvSpPr>
        <p:spPr bwMode="auto">
          <a:xfrm>
            <a:off x="611188" y="1196975"/>
            <a:ext cx="7102475" cy="575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indent="0">
              <a:buNone/>
            </a:pPr>
            <a:r>
              <a:rPr lang="lv-LV" sz="1600" u="sng" dirty="0"/>
              <a:t>Valodas lietojums:</a:t>
            </a:r>
          </a:p>
          <a:p>
            <a:pPr>
              <a:buAutoNum type="arabicParenR"/>
            </a:pPr>
            <a:r>
              <a:rPr lang="lv-LV" sz="1600" dirty="0"/>
              <a:t>vārdu nozīme un pareizrakstība;</a:t>
            </a:r>
          </a:p>
          <a:p>
            <a:pPr>
              <a:buAutoNum type="arabicParenR"/>
            </a:pPr>
            <a:r>
              <a:rPr lang="lv-LV" sz="1600" dirty="0"/>
              <a:t>atbilstošas vārda formas lietošana teikumā</a:t>
            </a:r>
            <a:r>
              <a:rPr lang="lv-LV" sz="1600" dirty="0" smtClean="0"/>
              <a:t>;</a:t>
            </a:r>
          </a:p>
          <a:p>
            <a:pPr>
              <a:buAutoNum type="arabicParenR"/>
            </a:pPr>
            <a:r>
              <a:rPr lang="lv-LV" sz="1600" dirty="0"/>
              <a:t>p</a:t>
            </a:r>
            <a:r>
              <a:rPr lang="lv-LV" sz="1600" dirty="0" smtClean="0"/>
              <a:t>rievārdu lietošana;</a:t>
            </a:r>
          </a:p>
          <a:p>
            <a:pPr>
              <a:buAutoNum type="arabicParenR"/>
            </a:pPr>
            <a:r>
              <a:rPr lang="lv-LV" sz="1600" dirty="0"/>
              <a:t>l</a:t>
            </a:r>
            <a:r>
              <a:rPr lang="lv-LV" sz="1600" dirty="0" smtClean="0"/>
              <a:t>eksika.</a:t>
            </a:r>
            <a:endParaRPr lang="lv-LV" sz="1600" dirty="0"/>
          </a:p>
          <a:p>
            <a:pPr marL="0" indent="0">
              <a:buNone/>
            </a:pPr>
            <a:r>
              <a:rPr lang="lv-LV" sz="1600" dirty="0" smtClean="0">
                <a:solidFill>
                  <a:srgbClr val="C00000"/>
                </a:solidFill>
              </a:rPr>
              <a:t>Mācību </a:t>
            </a:r>
            <a:r>
              <a:rPr lang="lv-LV" sz="1600" dirty="0">
                <a:solidFill>
                  <a:srgbClr val="C00000"/>
                </a:solidFill>
              </a:rPr>
              <a:t>procesā – strādāt ar dažādām vārdšķirām, paplašināt </a:t>
            </a:r>
            <a:r>
              <a:rPr lang="lv-LV" sz="1600" dirty="0" smtClean="0">
                <a:solidFill>
                  <a:srgbClr val="C00000"/>
                </a:solidFill>
              </a:rPr>
              <a:t>leksikas krājumu, nostiprināt pareizrakstības iemaņas.</a:t>
            </a:r>
            <a:endParaRPr lang="lv-LV" sz="1600" dirty="0">
              <a:solidFill>
                <a:srgbClr val="C00000"/>
              </a:solidFill>
            </a:endParaRPr>
          </a:p>
          <a:p>
            <a:pPr marL="0" indent="0">
              <a:buNone/>
            </a:pPr>
            <a:endParaRPr lang="lv-LV" sz="1600" dirty="0">
              <a:solidFill>
                <a:srgbClr val="C00000"/>
              </a:solidFill>
            </a:endParaRPr>
          </a:p>
          <a:p>
            <a:pPr marL="0" indent="0">
              <a:buNone/>
            </a:pPr>
            <a:r>
              <a:rPr lang="lv-LV" sz="1600" u="sng" dirty="0"/>
              <a:t>Rakstīšana:</a:t>
            </a:r>
          </a:p>
          <a:p>
            <a:pPr>
              <a:buAutoNum type="arabicParenR"/>
            </a:pPr>
            <a:r>
              <a:rPr lang="lv-LV" sz="1600" dirty="0" smtClean="0"/>
              <a:t>vēstules </a:t>
            </a:r>
            <a:r>
              <a:rPr lang="lv-LV" sz="1600" dirty="0"/>
              <a:t>noformēšana un uzrakstīšana bez kļūdām;</a:t>
            </a:r>
          </a:p>
          <a:p>
            <a:pPr>
              <a:buAutoNum type="arabicParenR"/>
            </a:pPr>
            <a:r>
              <a:rPr lang="lv-LV" sz="1600" dirty="0"/>
              <a:t>paviršība, grūti salasāmi rokraksti;</a:t>
            </a:r>
          </a:p>
          <a:p>
            <a:pPr>
              <a:buAutoNum type="arabicParenR"/>
            </a:pPr>
            <a:r>
              <a:rPr lang="lv-LV" sz="1600" dirty="0"/>
              <a:t>visu nosacījumu izpilde;</a:t>
            </a:r>
          </a:p>
          <a:p>
            <a:pPr>
              <a:buAutoNum type="arabicParenR"/>
            </a:pPr>
            <a:r>
              <a:rPr lang="lv-LV" sz="1600" dirty="0" smtClean="0"/>
              <a:t>visu </a:t>
            </a:r>
            <a:r>
              <a:rPr lang="lv-LV" sz="1600" dirty="0"/>
              <a:t>veidu gramatiskās kļūdas.</a:t>
            </a:r>
          </a:p>
          <a:p>
            <a:pPr marL="0" indent="0">
              <a:buNone/>
            </a:pPr>
            <a:r>
              <a:rPr lang="lv-LV" sz="1600" dirty="0">
                <a:solidFill>
                  <a:srgbClr val="C00000"/>
                </a:solidFill>
              </a:rPr>
              <a:t>Vairāk uzdot skolēniem rakstīt radošos darbus, strādāt pie tekstveides, vārdu krājuma paplašināšanas, teikumu konstrukcijām, nostiprināt pieturzīmju </a:t>
            </a:r>
            <a:r>
              <a:rPr lang="lv-LV" sz="1600" dirty="0" smtClean="0">
                <a:solidFill>
                  <a:srgbClr val="C00000"/>
                </a:solidFill>
              </a:rPr>
              <a:t>lietošanu, strādāt </a:t>
            </a:r>
            <a:r>
              <a:rPr lang="lv-LV" sz="1600" dirty="0">
                <a:solidFill>
                  <a:srgbClr val="C00000"/>
                </a:solidFill>
              </a:rPr>
              <a:t>ar pieļauto kļūdu analīzi.</a:t>
            </a:r>
          </a:p>
          <a:p>
            <a:pPr marL="0" indent="0">
              <a:buNone/>
            </a:pPr>
            <a:endParaRPr lang="lv-LV" sz="2400" dirty="0">
              <a:solidFill>
                <a:srgbClr val="C00000"/>
              </a:solidFill>
            </a:endParaRPr>
          </a:p>
          <a:p>
            <a:endParaRPr lang="lv-LV" sz="2400" dirty="0"/>
          </a:p>
          <a:p>
            <a:pPr eaLnBrk="1" hangingPunct="1">
              <a:lnSpc>
                <a:spcPct val="90000"/>
              </a:lnSpc>
              <a:spcBef>
                <a:spcPct val="0"/>
              </a:spcBef>
              <a:buFontTx/>
              <a:buNone/>
            </a:pPr>
            <a:endParaRPr lang="lv-LV" altLang="lv-LV" sz="1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539750" y="0"/>
            <a:ext cx="8229600" cy="1143000"/>
          </a:xfrm>
        </p:spPr>
        <p:txBody>
          <a:bodyPr/>
          <a:lstStyle/>
          <a:p>
            <a:pPr eaLnBrk="1" hangingPunct="1"/>
            <a:r>
              <a:rPr lang="lv-LV" altLang="lv-LV" sz="3600" u="sng" smtClean="0"/>
              <a:t>Ieteikumi skolotājiem</a:t>
            </a:r>
          </a:p>
        </p:txBody>
      </p:sp>
      <p:sp>
        <p:nvSpPr>
          <p:cNvPr id="21507" name="Rectangle 3"/>
          <p:cNvSpPr>
            <a:spLocks noGrp="1" noChangeArrowheads="1"/>
          </p:cNvSpPr>
          <p:nvPr>
            <p:ph type="body" idx="1"/>
          </p:nvPr>
        </p:nvSpPr>
        <p:spPr>
          <a:xfrm>
            <a:off x="395288" y="1052513"/>
            <a:ext cx="8229600" cy="4525962"/>
          </a:xfrm>
        </p:spPr>
        <p:txBody>
          <a:bodyPr/>
          <a:lstStyle/>
          <a:p>
            <a:pPr marL="0" indent="0">
              <a:buFontTx/>
              <a:buNone/>
              <a:defRPr/>
            </a:pPr>
            <a:r>
              <a:rPr lang="lv-LV" sz="2000" b="1" i="1" dirty="0"/>
              <a:t>☺ </a:t>
            </a:r>
            <a:r>
              <a:rPr lang="lv-LV" sz="2000" b="1" dirty="0"/>
              <a:t>Skolēnu lasītprasmē nepieciešams apgūt arī svarīgākās lasīšanas stratēģijas:</a:t>
            </a:r>
          </a:p>
          <a:p>
            <a:pPr>
              <a:defRPr/>
            </a:pPr>
            <a:r>
              <a:rPr lang="lv-LV" sz="2000" dirty="0"/>
              <a:t>  </a:t>
            </a:r>
            <a:r>
              <a:rPr lang="lv-LV" sz="2000" b="1" dirty="0"/>
              <a:t>Pārskatīšana</a:t>
            </a:r>
            <a:r>
              <a:rPr lang="lv-LV" sz="2000" dirty="0"/>
              <a:t> – teksta ātra lasīšana, lai gūtu vispārīgu priekšstatu par materiālu. Šāda lasīšana ļauj skolēnam aptuveni novērtēt vietas tekstā, pie kuru lasīšanas vēlāk būs jāatgriežas.</a:t>
            </a:r>
          </a:p>
          <a:p>
            <a:pPr>
              <a:defRPr/>
            </a:pPr>
            <a:r>
              <a:rPr lang="lv-LV" sz="2000" dirty="0"/>
              <a:t>  </a:t>
            </a:r>
            <a:r>
              <a:rPr lang="lv-LV" sz="2000" b="1" dirty="0"/>
              <a:t>Caurskatīšana – </a:t>
            </a:r>
            <a:r>
              <a:rPr lang="lv-LV" sz="2000" dirty="0"/>
              <a:t>atšķirīga lasīšanas stratēģija, kas ietver ātru, bet koncentrētu teksta lasīšanu ar mērķi atrast specifisku informāciju vai detaļas, piemēram, datums, vārds utt.</a:t>
            </a:r>
          </a:p>
          <a:p>
            <a:pPr>
              <a:defRPr/>
            </a:pPr>
            <a:r>
              <a:rPr lang="lv-LV" sz="2000" dirty="0"/>
              <a:t> </a:t>
            </a:r>
            <a:r>
              <a:rPr lang="lv-LV" sz="2000" b="1" dirty="0"/>
              <a:t>Detalizēta lasīšana</a:t>
            </a:r>
            <a:r>
              <a:rPr lang="lv-LV" sz="2000" dirty="0"/>
              <a:t> -  teksta lēna, rūpīga, uzmanīga lasīšana, pievēršoties autora teiktajam, atspoguļojot teksta struktūru, mērķi, saturu un toni.  </a:t>
            </a:r>
          </a:p>
          <a:p>
            <a:pPr marL="0" indent="0">
              <a:buFontTx/>
              <a:buNone/>
              <a:defRPr/>
            </a:pPr>
            <a:r>
              <a:rPr lang="lv-LV" sz="2000" b="1" i="1" dirty="0">
                <a:solidFill>
                  <a:srgbClr val="FF0000"/>
                </a:solidFill>
              </a:rPr>
              <a:t>(Ļaut skolēniem strādāt ar tekstu lapām – veikt pasvītrojumus, pierakstīt komentārus)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179388" y="260350"/>
            <a:ext cx="8569325"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lv-LV" altLang="lv-LV" sz="2000" i="1"/>
              <a:t>☺ </a:t>
            </a:r>
            <a:r>
              <a:rPr lang="lv-LV" altLang="lv-LV" sz="2000"/>
              <a:t>Mācību procesā dot uzdevumus ar konkrētu izpildes laiku.</a:t>
            </a:r>
          </a:p>
          <a:p>
            <a:pPr eaLnBrk="1" hangingPunct="1">
              <a:spcBef>
                <a:spcPct val="0"/>
              </a:spcBef>
              <a:buFontTx/>
              <a:buNone/>
            </a:pPr>
            <a:endParaRPr lang="lv-LV" altLang="lv-LV" sz="2000"/>
          </a:p>
          <a:p>
            <a:pPr eaLnBrk="1" hangingPunct="1">
              <a:spcBef>
                <a:spcPct val="0"/>
              </a:spcBef>
              <a:buFontTx/>
              <a:buNone/>
            </a:pPr>
            <a:r>
              <a:rPr lang="lv-LV" altLang="lv-LV" sz="2000" i="1"/>
              <a:t> ☺   </a:t>
            </a:r>
            <a:r>
              <a:rPr lang="lv-LV" altLang="lv-LV" sz="2000"/>
              <a:t>Mācību procesā vairāk vingrināties klausīšanās uzdevumu veikšanā, nostiprināt prasmi vienlaicīgi sadzirdēt un atzīmēt vai ierakstīt darba lapā prasīto informāciju.</a:t>
            </a:r>
          </a:p>
          <a:p>
            <a:pPr eaLnBrk="1" hangingPunct="1">
              <a:spcBef>
                <a:spcPct val="0"/>
              </a:spcBef>
              <a:buFontTx/>
              <a:buNone/>
            </a:pPr>
            <a:endParaRPr lang="lv-LV" altLang="lv-LV" sz="2000"/>
          </a:p>
          <a:p>
            <a:pPr eaLnBrk="1" hangingPunct="1">
              <a:spcBef>
                <a:spcPct val="0"/>
              </a:spcBef>
              <a:buFontTx/>
              <a:buNone/>
            </a:pPr>
            <a:r>
              <a:rPr lang="lv-LV" altLang="lv-LV" sz="2000"/>
              <a:t> </a:t>
            </a:r>
            <a:r>
              <a:rPr lang="lv-LV" altLang="lv-LV" sz="2000" i="1"/>
              <a:t>☺  </a:t>
            </a:r>
            <a:r>
              <a:rPr lang="lv-LV" altLang="lv-LV" sz="2000"/>
              <a:t>Nostiprināt gramatikas zināšanas un pareizrakstības iemaņas, argumentēt savu viedokli ar piemēriem no literatūras, no dzīves, no savas pieredzes.</a:t>
            </a:r>
          </a:p>
          <a:p>
            <a:pPr eaLnBrk="1" hangingPunct="1">
              <a:spcBef>
                <a:spcPct val="0"/>
              </a:spcBef>
              <a:buFontTx/>
              <a:buNone/>
            </a:pPr>
            <a:endParaRPr lang="lv-LV" altLang="lv-LV" sz="2000"/>
          </a:p>
          <a:p>
            <a:pPr eaLnBrk="1" hangingPunct="1">
              <a:spcBef>
                <a:spcPct val="0"/>
              </a:spcBef>
              <a:buFontTx/>
              <a:buNone/>
            </a:pPr>
            <a:r>
              <a:rPr lang="lv-LV" altLang="lv-LV" sz="2000" i="1"/>
              <a:t> ☺  </a:t>
            </a:r>
            <a:r>
              <a:rPr lang="lv-LV" altLang="lv-LV" sz="2000"/>
              <a:t>Mudināt skolēnus veikt visus uzdevumus līdz galam un pārbaudīt paveikto.</a:t>
            </a:r>
          </a:p>
          <a:p>
            <a:pPr eaLnBrk="1" hangingPunct="1">
              <a:spcBef>
                <a:spcPct val="0"/>
              </a:spcBef>
              <a:buFontTx/>
              <a:buNone/>
            </a:pPr>
            <a:endParaRPr lang="lv-LV" altLang="lv-LV" sz="2000"/>
          </a:p>
          <a:p>
            <a:pPr eaLnBrk="1" hangingPunct="1">
              <a:spcBef>
                <a:spcPct val="0"/>
              </a:spcBef>
              <a:buFontTx/>
              <a:buNone/>
            </a:pPr>
            <a:r>
              <a:rPr lang="lv-LV" altLang="lv-LV" sz="2000" i="1"/>
              <a:t> ☺  </a:t>
            </a:r>
            <a:r>
              <a:rPr lang="lv-LV" altLang="lv-LV" sz="2000"/>
              <a:t>Paplašināt vārdu krājumu, atbildēt uz jautājumiem pilnos teikumos, sniegt argumentētas atbildes, stāstījumā izmantot personīgo pieredzi.</a:t>
            </a:r>
          </a:p>
          <a:p>
            <a:pPr eaLnBrk="1" hangingPunct="1">
              <a:spcBef>
                <a:spcPct val="0"/>
              </a:spcBef>
              <a:buFontTx/>
              <a:buNone/>
            </a:pPr>
            <a:endParaRPr lang="lv-LV" altLang="lv-LV" sz="240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0250" y="836613"/>
            <a:ext cx="7993063" cy="4924425"/>
          </a:xfrm>
          <a:prstGeom prst="rect">
            <a:avLst/>
          </a:prstGeom>
        </p:spPr>
        <p:txBody>
          <a:bodyPr>
            <a:spAutoFit/>
          </a:bodyPr>
          <a:lstStyle/>
          <a:p>
            <a:pPr algn="just">
              <a:defRPr/>
            </a:pPr>
            <a:r>
              <a:rPr lang="lv-LV" sz="1400" u="sng" dirty="0"/>
              <a:t>10. Valodas prasmes līmeni nosaka šādi kritēriji: </a:t>
            </a:r>
          </a:p>
          <a:p>
            <a:pPr algn="just">
              <a:defRPr/>
            </a:pPr>
            <a:endParaRPr lang="lv-LV" sz="1400" dirty="0"/>
          </a:p>
          <a:p>
            <a:pPr algn="just">
              <a:defRPr/>
            </a:pPr>
            <a:r>
              <a:rPr lang="lv-LV" sz="1400" dirty="0"/>
              <a:t>10.2. </a:t>
            </a:r>
            <a:r>
              <a:rPr lang="lv-LV" sz="2000" dirty="0">
                <a:solidFill>
                  <a:srgbClr val="C00000"/>
                </a:solidFill>
              </a:rPr>
              <a:t>C1</a:t>
            </a:r>
            <a:r>
              <a:rPr lang="lv-LV" sz="1400" dirty="0"/>
              <a:t> – spēj </a:t>
            </a:r>
            <a:r>
              <a:rPr lang="lv-LV" sz="1400" i="1" dirty="0">
                <a:solidFill>
                  <a:srgbClr val="C00000"/>
                </a:solidFill>
              </a:rPr>
              <a:t>saprast dažādas tematikas sarežģītus, garus tekstus</a:t>
            </a:r>
            <a:r>
              <a:rPr lang="lv-LV" sz="1400" dirty="0">
                <a:solidFill>
                  <a:srgbClr val="C00000"/>
                </a:solidFill>
              </a:rPr>
              <a:t> </a:t>
            </a:r>
            <a:r>
              <a:rPr lang="lv-LV" sz="1400" dirty="0"/>
              <a:t>un </a:t>
            </a:r>
            <a:r>
              <a:rPr lang="lv-LV" sz="1400" i="1" dirty="0">
                <a:solidFill>
                  <a:srgbClr val="C00000"/>
                </a:solidFill>
              </a:rPr>
              <a:t>uztvert zemtekstu</a:t>
            </a:r>
            <a:r>
              <a:rPr lang="lv-LV" sz="1400" dirty="0"/>
              <a:t>. Spēj </a:t>
            </a:r>
            <a:r>
              <a:rPr lang="lv-LV" sz="1400" i="1" dirty="0">
                <a:solidFill>
                  <a:srgbClr val="C00000"/>
                </a:solidFill>
              </a:rPr>
              <a:t>izteikties radoši un spontāni</a:t>
            </a:r>
            <a:r>
              <a:rPr lang="lv-LV" sz="1400" dirty="0">
                <a:solidFill>
                  <a:srgbClr val="C00000"/>
                </a:solidFill>
              </a:rPr>
              <a:t>, </a:t>
            </a:r>
            <a:r>
              <a:rPr lang="lv-LV" sz="1400" i="1" dirty="0">
                <a:solidFill>
                  <a:srgbClr val="C00000"/>
                </a:solidFill>
              </a:rPr>
              <a:t>īpaši nemeklējot vārdus</a:t>
            </a:r>
            <a:r>
              <a:rPr lang="lv-LV" sz="1400" dirty="0"/>
              <a:t>. Spēj atbilstoši un </a:t>
            </a:r>
            <a:r>
              <a:rPr lang="lv-LV" sz="1400" i="1" dirty="0">
                <a:solidFill>
                  <a:srgbClr val="C00000"/>
                </a:solidFill>
              </a:rPr>
              <a:t>prasmīgi lietot valodu sociālajā, akadēmiskajā un profesionālajā</a:t>
            </a:r>
            <a:r>
              <a:rPr lang="lv-LV" sz="1400" dirty="0">
                <a:solidFill>
                  <a:schemeClr val="bg2">
                    <a:lumMod val="25000"/>
                  </a:schemeClr>
                </a:solidFill>
              </a:rPr>
              <a:t> </a:t>
            </a:r>
            <a:r>
              <a:rPr lang="lv-LV" sz="1400" dirty="0"/>
              <a:t>jomā. Spēj </a:t>
            </a:r>
            <a:r>
              <a:rPr lang="lv-LV" sz="1400" i="1" dirty="0">
                <a:solidFill>
                  <a:srgbClr val="C00000"/>
                </a:solidFill>
              </a:rPr>
              <a:t>izveidot skaidru, labi strukturētu, detalizētu tekstu par sarežģītiem jautājumiem</a:t>
            </a:r>
            <a:r>
              <a:rPr lang="lv-LV" sz="1400" dirty="0"/>
              <a:t>, labi pārzinot tekstveides principus, lietojot atbilstošus saistījuma un saskaņojuma līdzekļus; </a:t>
            </a:r>
          </a:p>
          <a:p>
            <a:pPr algn="just">
              <a:defRPr/>
            </a:pPr>
            <a:r>
              <a:rPr lang="lv-LV" sz="1400" dirty="0"/>
              <a:t/>
            </a:r>
            <a:br>
              <a:rPr lang="lv-LV" sz="1400" dirty="0"/>
            </a:br>
            <a:r>
              <a:rPr lang="lv-LV" sz="1400" dirty="0"/>
              <a:t>10.3. </a:t>
            </a:r>
            <a:r>
              <a:rPr lang="lv-LV" sz="2000" dirty="0">
                <a:solidFill>
                  <a:srgbClr val="C00000"/>
                </a:solidFill>
              </a:rPr>
              <a:t>B2</a:t>
            </a:r>
            <a:r>
              <a:rPr lang="lv-LV" sz="1400" dirty="0"/>
              <a:t> – spēj </a:t>
            </a:r>
            <a:r>
              <a:rPr lang="lv-LV" sz="1400" i="1" dirty="0">
                <a:solidFill>
                  <a:srgbClr val="C00000"/>
                </a:solidFill>
              </a:rPr>
              <a:t>saprast galveno domu sarežģītos tekstos</a:t>
            </a:r>
            <a:r>
              <a:rPr lang="lv-LV" sz="1400" dirty="0">
                <a:solidFill>
                  <a:srgbClr val="C00000"/>
                </a:solidFill>
              </a:rPr>
              <a:t> </a:t>
            </a:r>
            <a:r>
              <a:rPr lang="lv-LV" sz="1400" dirty="0"/>
              <a:t>gan par konkrētiem, gan abstraktiem tematiem, arī diskusijās par profesionāliem jautājumiem savā specialitātē. Spēj </a:t>
            </a:r>
            <a:r>
              <a:rPr lang="lv-LV" sz="1400" i="1" dirty="0">
                <a:solidFill>
                  <a:srgbClr val="C00000"/>
                </a:solidFill>
              </a:rPr>
              <a:t>sarunāties samērā brīvi un spontāni</a:t>
            </a:r>
            <a:r>
              <a:rPr lang="lv-LV" sz="1400" dirty="0"/>
              <a:t>, saziņa ar dzimtās valodas lietotājiem noris bez aizķeršanās. Spēj </a:t>
            </a:r>
            <a:r>
              <a:rPr lang="lv-LV" sz="1400" i="1" dirty="0">
                <a:solidFill>
                  <a:srgbClr val="C00000"/>
                </a:solidFill>
              </a:rPr>
              <a:t>skaidri un detalizēti izteikties par dažādiem tematiem, pamatot savu viedokli</a:t>
            </a:r>
            <a:r>
              <a:rPr lang="lv-LV" sz="1400" dirty="0"/>
              <a:t>, izklāstot dažādu variantu priekšrocības un trūkumus;</a:t>
            </a:r>
          </a:p>
          <a:p>
            <a:pPr algn="just">
              <a:defRPr/>
            </a:pPr>
            <a:r>
              <a:rPr lang="lv-LV" sz="1400" dirty="0"/>
              <a:t> </a:t>
            </a:r>
            <a:br>
              <a:rPr lang="lv-LV" sz="1400" dirty="0"/>
            </a:br>
            <a:r>
              <a:rPr lang="lv-LV" sz="1400" dirty="0"/>
              <a:t>10.4. </a:t>
            </a:r>
            <a:r>
              <a:rPr lang="lv-LV" sz="2000" dirty="0">
                <a:solidFill>
                  <a:srgbClr val="C00000"/>
                </a:solidFill>
              </a:rPr>
              <a:t>B1</a:t>
            </a:r>
            <a:r>
              <a:rPr lang="lv-LV" sz="1400" dirty="0"/>
              <a:t> – spēj </a:t>
            </a:r>
            <a:r>
              <a:rPr lang="lv-LV" sz="1400" i="1" dirty="0">
                <a:solidFill>
                  <a:srgbClr val="C00000"/>
                </a:solidFill>
              </a:rPr>
              <a:t>saprast svarīgāko skaidros izteikumos literārā valodā</a:t>
            </a:r>
            <a:r>
              <a:rPr lang="lv-LV" sz="1400" dirty="0">
                <a:solidFill>
                  <a:srgbClr val="C00000"/>
                </a:solidFill>
              </a:rPr>
              <a:t> </a:t>
            </a:r>
            <a:r>
              <a:rPr lang="lv-LV" sz="1400" i="1" dirty="0">
                <a:solidFill>
                  <a:srgbClr val="C00000"/>
                </a:solidFill>
              </a:rPr>
              <a:t>par zināmiem tematiem tekstos, kas saistīti ar darbu, skolu, brīvo laiku utt</a:t>
            </a:r>
            <a:r>
              <a:rPr lang="lv-LV" sz="1400" dirty="0"/>
              <a:t>. Spēj gandrīz vienmēr tikt galā situācijās, kādas var rasties, ceļojot pa vietām, kur runā apgūstamajā valodā. Spēj </a:t>
            </a:r>
            <a:r>
              <a:rPr lang="lv-LV" sz="1400" i="1" dirty="0">
                <a:solidFill>
                  <a:srgbClr val="C00000"/>
                </a:solidFill>
              </a:rPr>
              <a:t>izveidot vienkāršu, saistītu tekstu</a:t>
            </a:r>
            <a:r>
              <a:rPr lang="lv-LV" sz="1400" dirty="0">
                <a:solidFill>
                  <a:schemeClr val="bg2">
                    <a:lumMod val="25000"/>
                  </a:schemeClr>
                </a:solidFill>
              </a:rPr>
              <a:t> </a:t>
            </a:r>
            <a:r>
              <a:rPr lang="lv-LV" sz="1400" dirty="0"/>
              <a:t>par tuviem vai personīgi interesējošiem tematiem. Spēj </a:t>
            </a:r>
            <a:r>
              <a:rPr lang="lv-LV" sz="1400" i="1" dirty="0">
                <a:solidFill>
                  <a:srgbClr val="C00000"/>
                </a:solidFill>
              </a:rPr>
              <a:t>aprakstīt pieredzēto, notikumus, sapņus, cerības un centienus</a:t>
            </a:r>
            <a:r>
              <a:rPr lang="lv-LV" sz="1400" dirty="0"/>
              <a:t>, īsi pamatot un paskaidrot savus uzskatus, plānus. </a:t>
            </a:r>
          </a:p>
          <a:p>
            <a:pPr algn="just">
              <a:defRPr/>
            </a:pPr>
            <a:endParaRPr lang="lv-LV"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374650" y="-315416"/>
            <a:ext cx="8229600" cy="1224136"/>
          </a:xfrm>
        </p:spPr>
        <p:txBody>
          <a:bodyPr/>
          <a:lstStyle/>
          <a:p>
            <a:r>
              <a:rPr lang="lv-LV" altLang="lv-LV" sz="2800" b="1" dirty="0" smtClean="0">
                <a:solidFill>
                  <a:srgbClr val="990000"/>
                </a:solidFill>
              </a:rPr>
              <a:t/>
            </a:r>
            <a:br>
              <a:rPr lang="lv-LV" altLang="lv-LV" sz="2800" b="1" dirty="0" smtClean="0">
                <a:solidFill>
                  <a:srgbClr val="990000"/>
                </a:solidFill>
              </a:rPr>
            </a:br>
            <a:r>
              <a:rPr lang="lv-LV" altLang="lv-LV" sz="2000" b="1" dirty="0" smtClean="0">
                <a:solidFill>
                  <a:srgbClr val="990000"/>
                </a:solidFill>
              </a:rPr>
              <a:t>Valsts pārbaudes darbi 2014./2015.m.g.</a:t>
            </a:r>
            <a:br>
              <a:rPr lang="lv-LV" altLang="lv-LV" sz="2000" b="1" dirty="0" smtClean="0">
                <a:solidFill>
                  <a:srgbClr val="990000"/>
                </a:solidFill>
              </a:rPr>
            </a:br>
            <a:endParaRPr lang="lv-LV" altLang="lv-LV" sz="2000" dirty="0" smtClean="0"/>
          </a:p>
        </p:txBody>
      </p:sp>
      <p:sp>
        <p:nvSpPr>
          <p:cNvPr id="35843" name="Rectangle 2"/>
          <p:cNvSpPr>
            <a:spLocks noChangeArrowheads="1"/>
          </p:cNvSpPr>
          <p:nvPr/>
        </p:nvSpPr>
        <p:spPr bwMode="auto">
          <a:xfrm>
            <a:off x="395536" y="620688"/>
            <a:ext cx="8208714" cy="51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0"/>
              </a:spcBef>
              <a:buFontTx/>
              <a:buNone/>
            </a:pPr>
            <a:r>
              <a:rPr lang="lv-LV" altLang="lv-LV" sz="1800" dirty="0"/>
              <a:t>Eksāmena rakstu daļa </a:t>
            </a:r>
            <a:r>
              <a:rPr lang="lv-LV" altLang="lv-LV" sz="1800" u="sng" dirty="0">
                <a:solidFill>
                  <a:srgbClr val="FF0000"/>
                </a:solidFill>
              </a:rPr>
              <a:t>9.klasei</a:t>
            </a:r>
            <a:r>
              <a:rPr lang="lv-LV" altLang="lv-LV" sz="1800" dirty="0"/>
              <a:t> krievu valodā (svešvalodā) – </a:t>
            </a:r>
          </a:p>
          <a:p>
            <a:pPr eaLnBrk="1" hangingPunct="1">
              <a:lnSpc>
                <a:spcPct val="80000"/>
              </a:lnSpc>
              <a:spcBef>
                <a:spcPct val="0"/>
              </a:spcBef>
              <a:buFontTx/>
              <a:buNone/>
            </a:pPr>
            <a:endParaRPr lang="lv-LV" altLang="lv-LV" sz="1800" u="sng" dirty="0"/>
          </a:p>
          <a:p>
            <a:pPr eaLnBrk="1" hangingPunct="1">
              <a:lnSpc>
                <a:spcPct val="80000"/>
              </a:lnSpc>
              <a:spcBef>
                <a:spcPct val="0"/>
              </a:spcBef>
              <a:buFontTx/>
              <a:buNone/>
            </a:pPr>
            <a:r>
              <a:rPr lang="lv-LV" altLang="lv-LV" sz="1800" u="sng" dirty="0" smtClean="0"/>
              <a:t>2015.gada 27.maijā</a:t>
            </a:r>
            <a:endParaRPr lang="lv-LV" altLang="lv-LV" sz="1800" u="sng" dirty="0"/>
          </a:p>
          <a:p>
            <a:pPr eaLnBrk="1" hangingPunct="1">
              <a:lnSpc>
                <a:spcPct val="80000"/>
              </a:lnSpc>
              <a:spcBef>
                <a:spcPct val="0"/>
              </a:spcBef>
              <a:buFontTx/>
              <a:buNone/>
            </a:pPr>
            <a:endParaRPr lang="lv-LV" altLang="lv-LV" sz="1800" dirty="0"/>
          </a:p>
          <a:p>
            <a:pPr eaLnBrk="1" hangingPunct="1">
              <a:lnSpc>
                <a:spcPct val="80000"/>
              </a:lnSpc>
              <a:spcBef>
                <a:spcPct val="0"/>
              </a:spcBef>
              <a:buFontTx/>
              <a:buNone/>
            </a:pPr>
            <a:r>
              <a:rPr lang="lv-LV" altLang="lv-LV" sz="1800" dirty="0"/>
              <a:t>Eksāmena mutvārdu daļa – </a:t>
            </a:r>
            <a:r>
              <a:rPr lang="lv-LV" altLang="lv-LV" sz="1800" u="sng" dirty="0" smtClean="0"/>
              <a:t>2015.gada 27. un / vai 28.maijā</a:t>
            </a:r>
            <a:endParaRPr lang="lv-LV" altLang="lv-LV" sz="1800" u="sng" dirty="0"/>
          </a:p>
          <a:p>
            <a:pPr eaLnBrk="1" hangingPunct="1">
              <a:lnSpc>
                <a:spcPct val="80000"/>
              </a:lnSpc>
              <a:spcBef>
                <a:spcPct val="0"/>
              </a:spcBef>
              <a:buFontTx/>
              <a:buNone/>
            </a:pPr>
            <a:endParaRPr lang="lv-LV" altLang="lv-LV" sz="1800" u="sng" dirty="0"/>
          </a:p>
          <a:p>
            <a:pPr eaLnBrk="1" hangingPunct="1">
              <a:lnSpc>
                <a:spcPct val="80000"/>
              </a:lnSpc>
              <a:spcBef>
                <a:spcPct val="0"/>
              </a:spcBef>
              <a:buFontTx/>
              <a:buNone/>
            </a:pPr>
            <a:endParaRPr lang="lv-LV" altLang="lv-LV" sz="1800" u="sng" dirty="0"/>
          </a:p>
          <a:p>
            <a:pPr eaLnBrk="1" hangingPunct="1">
              <a:lnSpc>
                <a:spcPct val="80000"/>
              </a:lnSpc>
              <a:spcBef>
                <a:spcPct val="0"/>
              </a:spcBef>
              <a:buFontTx/>
              <a:buNone/>
            </a:pPr>
            <a:r>
              <a:rPr lang="lv-LV" altLang="lv-LV" sz="1800" u="sng" dirty="0">
                <a:solidFill>
                  <a:srgbClr val="FF0000"/>
                </a:solidFill>
              </a:rPr>
              <a:t>CE 12.klasei </a:t>
            </a:r>
            <a:r>
              <a:rPr lang="lv-LV" altLang="lv-LV" sz="1800" dirty="0"/>
              <a:t>rakstu daļa –</a:t>
            </a:r>
            <a:r>
              <a:rPr lang="lv-LV" altLang="lv-LV" sz="1800" u="sng" dirty="0"/>
              <a:t> </a:t>
            </a:r>
            <a:r>
              <a:rPr lang="lv-LV" altLang="lv-LV" sz="1800" u="sng" dirty="0" smtClean="0"/>
              <a:t>2015.gada 19.martā</a:t>
            </a:r>
            <a:endParaRPr lang="lv-LV" altLang="lv-LV" sz="1800" u="sng" dirty="0"/>
          </a:p>
          <a:p>
            <a:pPr eaLnBrk="1" hangingPunct="1">
              <a:lnSpc>
                <a:spcPct val="80000"/>
              </a:lnSpc>
              <a:spcBef>
                <a:spcPct val="0"/>
              </a:spcBef>
              <a:buFontTx/>
              <a:buNone/>
            </a:pPr>
            <a:endParaRPr lang="lv-LV" altLang="lv-LV" sz="1800" u="sng" dirty="0"/>
          </a:p>
          <a:p>
            <a:pPr eaLnBrk="1" hangingPunct="1">
              <a:lnSpc>
                <a:spcPct val="80000"/>
              </a:lnSpc>
              <a:spcBef>
                <a:spcPct val="0"/>
              </a:spcBef>
              <a:buFontTx/>
              <a:buNone/>
            </a:pPr>
            <a:r>
              <a:rPr lang="lv-LV" altLang="lv-LV" sz="1800" dirty="0"/>
              <a:t>Eksāmena mutvārdu daļa – </a:t>
            </a:r>
            <a:r>
              <a:rPr lang="lv-LV" altLang="lv-LV" sz="1800" u="sng" dirty="0" smtClean="0"/>
              <a:t>2015.gada 19. </a:t>
            </a:r>
            <a:r>
              <a:rPr lang="lv-LV" altLang="lv-LV" sz="1800" u="sng" dirty="0"/>
              <a:t>un / vai </a:t>
            </a:r>
            <a:r>
              <a:rPr lang="lv-LV" altLang="lv-LV" sz="1800" u="sng" dirty="0" smtClean="0"/>
              <a:t>20.martā</a:t>
            </a:r>
            <a:endParaRPr lang="lv-LV" altLang="lv-LV" sz="1800" u="sng" dirty="0"/>
          </a:p>
          <a:p>
            <a:pPr eaLnBrk="1" hangingPunct="1">
              <a:lnSpc>
                <a:spcPct val="80000"/>
              </a:lnSpc>
              <a:spcBef>
                <a:spcPct val="0"/>
              </a:spcBef>
              <a:buFontTx/>
              <a:buNone/>
            </a:pPr>
            <a:endParaRPr lang="lv-LV" altLang="lv-LV" sz="1800" dirty="0"/>
          </a:p>
          <a:p>
            <a:pPr eaLnBrk="1" hangingPunct="1">
              <a:lnSpc>
                <a:spcPct val="80000"/>
              </a:lnSpc>
              <a:spcBef>
                <a:spcPct val="0"/>
              </a:spcBef>
              <a:buFontTx/>
              <a:buNone/>
            </a:pPr>
            <a:endParaRPr lang="lv-LV" altLang="lv-LV" sz="1800" dirty="0"/>
          </a:p>
          <a:p>
            <a:pPr eaLnBrk="1" hangingPunct="1">
              <a:lnSpc>
                <a:spcPct val="80000"/>
              </a:lnSpc>
              <a:spcBef>
                <a:spcPct val="0"/>
              </a:spcBef>
              <a:buFontTx/>
              <a:buNone/>
            </a:pPr>
            <a:r>
              <a:rPr lang="lv-LV" altLang="lv-LV" sz="1800" dirty="0">
                <a:solidFill>
                  <a:srgbClr val="FF0000"/>
                </a:solidFill>
              </a:rPr>
              <a:t>CE 12.klasei </a:t>
            </a:r>
            <a:r>
              <a:rPr lang="lv-LV" altLang="lv-LV" sz="1800" u="sng" dirty="0">
                <a:solidFill>
                  <a:srgbClr val="FF0000"/>
                </a:solidFill>
              </a:rPr>
              <a:t>vērtēšana </a:t>
            </a:r>
            <a:r>
              <a:rPr lang="lv-LV" altLang="lv-LV" sz="1800" dirty="0">
                <a:solidFill>
                  <a:srgbClr val="FF0000"/>
                </a:solidFill>
              </a:rPr>
              <a:t> </a:t>
            </a:r>
            <a:r>
              <a:rPr lang="lv-LV" altLang="lv-LV" sz="1800" dirty="0"/>
              <a:t>– </a:t>
            </a:r>
            <a:r>
              <a:rPr lang="lv-LV" altLang="lv-LV" sz="1800" u="sng" dirty="0"/>
              <a:t>rakstīšanas daļa</a:t>
            </a:r>
            <a:r>
              <a:rPr lang="lv-LV" altLang="lv-LV" sz="1800" dirty="0"/>
              <a:t> – </a:t>
            </a:r>
            <a:r>
              <a:rPr lang="lv-LV" altLang="lv-LV" sz="1800" dirty="0" smtClean="0"/>
              <a:t>2015.gada </a:t>
            </a:r>
            <a:r>
              <a:rPr lang="lv-LV" altLang="lv-LV" sz="1800" dirty="0"/>
              <a:t>3. –  5. jūnijs</a:t>
            </a:r>
          </a:p>
          <a:p>
            <a:pPr eaLnBrk="1" hangingPunct="1">
              <a:lnSpc>
                <a:spcPct val="80000"/>
              </a:lnSpc>
              <a:spcBef>
                <a:spcPct val="0"/>
              </a:spcBef>
              <a:buFontTx/>
              <a:buNone/>
            </a:pPr>
            <a:endParaRPr lang="lv-LV" altLang="lv-LV" sz="1800" dirty="0"/>
          </a:p>
          <a:p>
            <a:pPr eaLnBrk="1" hangingPunct="1">
              <a:lnSpc>
                <a:spcPct val="80000"/>
              </a:lnSpc>
              <a:spcBef>
                <a:spcPct val="0"/>
              </a:spcBef>
              <a:buFontTx/>
              <a:buNone/>
            </a:pPr>
            <a:r>
              <a:rPr lang="lv-LV" altLang="lv-LV" sz="1800" dirty="0"/>
              <a:t>Objektīvās daļas (</a:t>
            </a:r>
            <a:r>
              <a:rPr lang="lv-LV" altLang="lv-LV" sz="1800" u="sng" dirty="0"/>
              <a:t>lasīšana, klausīšanās, valodas lietojums</a:t>
            </a:r>
            <a:r>
              <a:rPr lang="lv-LV" altLang="lv-LV" sz="1800" dirty="0"/>
              <a:t>) – tiks </a:t>
            </a:r>
            <a:r>
              <a:rPr lang="lv-LV" altLang="lv-LV" sz="1800" dirty="0" smtClean="0"/>
              <a:t>vērtētas</a:t>
            </a:r>
          </a:p>
          <a:p>
            <a:pPr eaLnBrk="1" hangingPunct="1">
              <a:lnSpc>
                <a:spcPct val="80000"/>
              </a:lnSpc>
              <a:spcBef>
                <a:spcPct val="0"/>
              </a:spcBef>
              <a:buFontTx/>
              <a:buNone/>
            </a:pPr>
            <a:endParaRPr lang="lv-LV" altLang="lv-LV" sz="1800" dirty="0"/>
          </a:p>
          <a:p>
            <a:pPr eaLnBrk="1" hangingPunct="1">
              <a:lnSpc>
                <a:spcPct val="80000"/>
              </a:lnSpc>
              <a:spcBef>
                <a:spcPct val="0"/>
              </a:spcBef>
              <a:buFontTx/>
              <a:buNone/>
            </a:pPr>
            <a:r>
              <a:rPr lang="lv-LV" altLang="lv-LV" sz="1800" dirty="0" smtClean="0"/>
              <a:t> 2015.gada </a:t>
            </a:r>
            <a:r>
              <a:rPr lang="lv-LV" altLang="lv-LV" sz="1800" dirty="0" smtClean="0"/>
              <a:t>18. </a:t>
            </a:r>
            <a:r>
              <a:rPr lang="lv-LV" altLang="lv-LV" sz="1800" dirty="0" smtClean="0"/>
              <a:t>un </a:t>
            </a:r>
            <a:r>
              <a:rPr lang="lv-LV" altLang="lv-LV" sz="1800" dirty="0" smtClean="0"/>
              <a:t>19.aprīlī</a:t>
            </a:r>
            <a:endParaRPr lang="lv-LV" altLang="lv-LV" sz="1800" dirty="0"/>
          </a:p>
          <a:p>
            <a:pPr eaLnBrk="1" hangingPunct="1">
              <a:lnSpc>
                <a:spcPct val="80000"/>
              </a:lnSpc>
              <a:spcBef>
                <a:spcPct val="0"/>
              </a:spcBef>
              <a:buFontTx/>
              <a:buNone/>
            </a:pPr>
            <a:endParaRPr lang="lv-LV" altLang="lv-LV" sz="1800" dirty="0"/>
          </a:p>
          <a:p>
            <a:pPr eaLnBrk="1" hangingPunct="1">
              <a:lnSpc>
                <a:spcPct val="80000"/>
              </a:lnSpc>
              <a:spcBef>
                <a:spcPct val="0"/>
              </a:spcBef>
              <a:buFontTx/>
              <a:buNone/>
            </a:pPr>
            <a:r>
              <a:rPr lang="lv-LV" altLang="lv-LV" sz="1800" u="sng" dirty="0">
                <a:solidFill>
                  <a:srgbClr val="FF0000"/>
                </a:solidFill>
              </a:rPr>
              <a:t>Pieteikšanās visu CE vērtēšanai</a:t>
            </a:r>
          </a:p>
          <a:p>
            <a:pPr eaLnBrk="1" hangingPunct="1">
              <a:lnSpc>
                <a:spcPct val="80000"/>
              </a:lnSpc>
              <a:spcBef>
                <a:spcPct val="0"/>
              </a:spcBef>
              <a:buFontTx/>
              <a:buNone/>
            </a:pPr>
            <a:endParaRPr lang="lv-LV" altLang="lv-LV" sz="1800" dirty="0">
              <a:solidFill>
                <a:srgbClr val="FF0000"/>
              </a:solidFill>
            </a:endParaRPr>
          </a:p>
          <a:p>
            <a:pPr eaLnBrk="1" hangingPunct="1">
              <a:lnSpc>
                <a:spcPct val="80000"/>
              </a:lnSpc>
              <a:spcBef>
                <a:spcPct val="0"/>
              </a:spcBef>
              <a:buFontTx/>
              <a:buNone/>
            </a:pPr>
            <a:r>
              <a:rPr lang="lv-LV" altLang="lv-LV" sz="1800" dirty="0">
                <a:solidFill>
                  <a:srgbClr val="FF0000"/>
                </a:solidFill>
              </a:rPr>
              <a:t>                                               </a:t>
            </a:r>
            <a:r>
              <a:rPr lang="lv-LV" altLang="lv-LV" sz="1800" u="sng" dirty="0">
                <a:solidFill>
                  <a:srgbClr val="FF0000"/>
                </a:solidFill>
              </a:rPr>
              <a:t>no </a:t>
            </a:r>
            <a:r>
              <a:rPr lang="lv-LV" altLang="lv-LV" sz="1800" u="sng" dirty="0" smtClean="0">
                <a:solidFill>
                  <a:srgbClr val="FF0000"/>
                </a:solidFill>
              </a:rPr>
              <a:t>2015.gada 2.februāra </a:t>
            </a:r>
            <a:r>
              <a:rPr lang="lv-LV" altLang="lv-LV" sz="1800" u="sng" dirty="0">
                <a:solidFill>
                  <a:srgbClr val="FF0000"/>
                </a:solidFill>
              </a:rPr>
              <a:t>līdz </a:t>
            </a:r>
            <a:r>
              <a:rPr lang="lv-LV" altLang="lv-LV" sz="1800" u="sng" dirty="0" smtClean="0">
                <a:solidFill>
                  <a:srgbClr val="FF0000"/>
                </a:solidFill>
              </a:rPr>
              <a:t>2.martam</a:t>
            </a:r>
            <a:endParaRPr lang="lv-LV" altLang="lv-LV" sz="1800" dirty="0">
              <a:solidFill>
                <a:srgbClr val="FF0000"/>
              </a:solidFill>
            </a:endParaRPr>
          </a:p>
          <a:p>
            <a:pPr eaLnBrk="1" hangingPunct="1">
              <a:lnSpc>
                <a:spcPct val="80000"/>
              </a:lnSpc>
              <a:spcBef>
                <a:spcPct val="0"/>
              </a:spcBef>
              <a:buFontTx/>
              <a:buNone/>
            </a:pPr>
            <a:endParaRPr lang="lv-LV" altLang="lv-LV" sz="1800" dirty="0"/>
          </a:p>
          <a:p>
            <a:pPr eaLnBrk="1" hangingPunct="1">
              <a:lnSpc>
                <a:spcPct val="80000"/>
              </a:lnSpc>
              <a:spcBef>
                <a:spcPct val="0"/>
              </a:spcBef>
              <a:buFontTx/>
              <a:buNone/>
            </a:pPr>
            <a:r>
              <a:rPr lang="lv-LV" altLang="lv-LV" sz="1800" dirty="0" smtClean="0"/>
              <a:t>                                 Sertifikāti – 2015.gada 30.jūnijā</a:t>
            </a:r>
            <a:endParaRPr lang="lv-LV" altLang="lv-LV" sz="1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74638"/>
            <a:ext cx="8229600" cy="4522787"/>
          </a:xfrm>
        </p:spPr>
        <p:txBody>
          <a:bodyPr/>
          <a:lstStyle/>
          <a:p>
            <a:r>
              <a:rPr lang="lv-LV" altLang="lv-LV" sz="3200" dirty="0" smtClean="0">
                <a:solidFill>
                  <a:srgbClr val="C00000"/>
                </a:solidFill>
              </a:rPr>
              <a:t>Eksāmena rezultāti krievu valodā (svešvalodā) 9.klasei</a:t>
            </a:r>
            <a:br>
              <a:rPr lang="lv-LV" altLang="lv-LV" sz="3200" dirty="0" smtClean="0">
                <a:solidFill>
                  <a:srgbClr val="C00000"/>
                </a:solidFill>
              </a:rPr>
            </a:br>
            <a:r>
              <a:rPr lang="lv-LV" altLang="lv-LV" dirty="0" smtClean="0">
                <a:solidFill>
                  <a:srgbClr val="C00000"/>
                </a:solidFill>
              </a:rPr>
              <a:t/>
            </a:r>
            <a:br>
              <a:rPr lang="lv-LV" altLang="lv-LV" dirty="0" smtClean="0">
                <a:solidFill>
                  <a:srgbClr val="C00000"/>
                </a:solidFill>
              </a:rPr>
            </a:br>
            <a:r>
              <a:rPr lang="lv-LV" altLang="lv-LV" sz="1800" u="sng" dirty="0" smtClean="0">
                <a:solidFill>
                  <a:srgbClr val="C00000"/>
                </a:solidFill>
              </a:rPr>
              <a:t>Eksāmenu kārtoja: </a:t>
            </a:r>
            <a:br>
              <a:rPr lang="lv-LV" altLang="lv-LV" sz="1800" u="sng" dirty="0" smtClean="0">
                <a:solidFill>
                  <a:srgbClr val="C00000"/>
                </a:solidFill>
              </a:rPr>
            </a:br>
            <a:r>
              <a:rPr lang="ru-RU" altLang="lv-LV" sz="1800" u="sng" dirty="0" smtClean="0">
                <a:solidFill>
                  <a:srgbClr val="C00000"/>
                </a:solidFill>
              </a:rPr>
              <a:t/>
            </a:r>
            <a:br>
              <a:rPr lang="ru-RU" altLang="lv-LV" sz="1800" u="sng" dirty="0" smtClean="0">
                <a:solidFill>
                  <a:srgbClr val="C00000"/>
                </a:solidFill>
              </a:rPr>
            </a:br>
            <a:r>
              <a:rPr lang="lv-LV" altLang="lv-LV" sz="1800" u="sng" dirty="0" smtClean="0">
                <a:solidFill>
                  <a:srgbClr val="C00000"/>
                </a:solidFill>
              </a:rPr>
              <a:t>2793 izglītojamie 2014.gadā</a:t>
            </a:r>
            <a:br>
              <a:rPr lang="lv-LV" altLang="lv-LV" sz="1800" u="sng" dirty="0" smtClean="0">
                <a:solidFill>
                  <a:srgbClr val="C00000"/>
                </a:solidFill>
              </a:rPr>
            </a:br>
            <a:r>
              <a:rPr lang="ru-RU" altLang="lv-LV" sz="1800" dirty="0" smtClean="0">
                <a:solidFill>
                  <a:schemeClr val="tx1"/>
                </a:solidFill>
              </a:rPr>
              <a:t>2745 </a:t>
            </a:r>
            <a:r>
              <a:rPr lang="lv-LV" altLang="lv-LV" sz="1800" dirty="0" smtClean="0">
                <a:solidFill>
                  <a:schemeClr val="tx1"/>
                </a:solidFill>
              </a:rPr>
              <a:t>izglītojamie 201</a:t>
            </a:r>
            <a:r>
              <a:rPr lang="ru-RU" altLang="lv-LV" sz="1800" dirty="0" smtClean="0">
                <a:solidFill>
                  <a:schemeClr val="tx1"/>
                </a:solidFill>
              </a:rPr>
              <a:t>3</a:t>
            </a:r>
            <a:r>
              <a:rPr lang="lv-LV" altLang="lv-LV" sz="1800" dirty="0" smtClean="0">
                <a:solidFill>
                  <a:schemeClr val="tx1"/>
                </a:solidFill>
              </a:rPr>
              <a:t>.gadā</a:t>
            </a:r>
            <a:br>
              <a:rPr lang="lv-LV" altLang="lv-LV" sz="1800" dirty="0" smtClean="0">
                <a:solidFill>
                  <a:schemeClr val="tx1"/>
                </a:solidFill>
              </a:rPr>
            </a:br>
            <a:r>
              <a:rPr lang="lv-LV" altLang="lv-LV" sz="1800" dirty="0" smtClean="0">
                <a:solidFill>
                  <a:schemeClr val="tx1"/>
                </a:solidFill>
              </a:rPr>
              <a:t>2888 izglītojamie 2012.gadā</a:t>
            </a:r>
            <a:br>
              <a:rPr lang="lv-LV" altLang="lv-LV" sz="1800" dirty="0" smtClean="0">
                <a:solidFill>
                  <a:schemeClr val="tx1"/>
                </a:solidFill>
              </a:rPr>
            </a:br>
            <a:r>
              <a:rPr lang="lv-LV" altLang="lv-LV" sz="1800" dirty="0" smtClean="0">
                <a:solidFill>
                  <a:schemeClr val="tx1"/>
                </a:solidFill>
              </a:rPr>
              <a:t>2860 izglītojamie 2011.gadā</a:t>
            </a:r>
            <a:br>
              <a:rPr lang="lv-LV" altLang="lv-LV" sz="1800" dirty="0" smtClean="0">
                <a:solidFill>
                  <a:schemeClr val="tx1"/>
                </a:solidFill>
              </a:rPr>
            </a:br>
            <a:r>
              <a:rPr lang="lv-LV" altLang="lv-LV" sz="1800" dirty="0" smtClean="0">
                <a:solidFill>
                  <a:schemeClr val="tx1"/>
                </a:solidFill>
              </a:rPr>
              <a:t>3875 izglītojamie 2010.gadā</a:t>
            </a:r>
            <a:br>
              <a:rPr lang="lv-LV" altLang="lv-LV" sz="1800" dirty="0" smtClean="0">
                <a:solidFill>
                  <a:schemeClr val="tx1"/>
                </a:solidFill>
              </a:rPr>
            </a:br>
            <a:r>
              <a:rPr lang="lv-LV" altLang="lv-LV" sz="1800" dirty="0" smtClean="0">
                <a:solidFill>
                  <a:schemeClr val="tx1"/>
                </a:solidFill>
              </a:rPr>
              <a:t>4242 izglītojamie 2009.gadā</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lv-LV" altLang="lv-LV" sz="3200" b="1" smtClean="0">
                <a:solidFill>
                  <a:srgbClr val="990000"/>
                </a:solidFill>
              </a:rPr>
              <a:t>PALDIES PAR UZMANĪBU!</a:t>
            </a:r>
            <a:br>
              <a:rPr lang="lv-LV" altLang="lv-LV" sz="3200" b="1" smtClean="0">
                <a:solidFill>
                  <a:srgbClr val="990000"/>
                </a:solidFill>
              </a:rPr>
            </a:br>
            <a:endParaRPr lang="lv-LV" altLang="lv-LV" sz="3600" b="1" smtClean="0">
              <a:solidFill>
                <a:srgbClr val="990000"/>
              </a:solidFill>
            </a:endParaRPr>
          </a:p>
        </p:txBody>
      </p:sp>
      <p:sp>
        <p:nvSpPr>
          <p:cNvPr id="36867" name="Rectangle 3"/>
          <p:cNvSpPr>
            <a:spLocks noGrp="1" noChangeArrowheads="1"/>
          </p:cNvSpPr>
          <p:nvPr>
            <p:ph type="body" idx="1"/>
          </p:nvPr>
        </p:nvSpPr>
        <p:spPr>
          <a:xfrm>
            <a:off x="2555875" y="5805488"/>
            <a:ext cx="4464050" cy="1052512"/>
          </a:xfrm>
        </p:spPr>
        <p:txBody>
          <a:bodyPr/>
          <a:lstStyle/>
          <a:p>
            <a:pPr algn="ctr" eaLnBrk="1" hangingPunct="1">
              <a:buFontTx/>
              <a:buNone/>
            </a:pPr>
            <a:r>
              <a:rPr lang="lv-LV" altLang="lv-LV" sz="1400" b="1" smtClean="0">
                <a:solidFill>
                  <a:srgbClr val="003399"/>
                </a:solidFill>
                <a:latin typeface="Times New Roman" pitchFamily="18" charset="0"/>
              </a:rPr>
              <a:t>VISC</a:t>
            </a:r>
          </a:p>
          <a:p>
            <a:pPr algn="ctr" eaLnBrk="1" hangingPunct="1">
              <a:buFontTx/>
              <a:buNone/>
            </a:pPr>
            <a:r>
              <a:rPr lang="lv-LV" altLang="lv-LV" sz="1400" b="1" smtClean="0">
                <a:solidFill>
                  <a:srgbClr val="003399"/>
                </a:solidFill>
                <a:latin typeface="Times New Roman" pitchFamily="18" charset="0"/>
              </a:rPr>
              <a:t>Vaļņu iela 2, Rīga</a:t>
            </a:r>
          </a:p>
          <a:p>
            <a:pPr algn="ctr" eaLnBrk="1" hangingPunct="1">
              <a:buFontTx/>
              <a:buNone/>
            </a:pPr>
            <a:r>
              <a:rPr lang="lv-LV" altLang="lv-LV" sz="1400" b="1" smtClean="0">
                <a:solidFill>
                  <a:srgbClr val="003399"/>
                </a:solidFill>
                <a:latin typeface="Times New Roman" pitchFamily="18" charset="0"/>
              </a:rPr>
              <a:t>visc@visc.gov.lv</a:t>
            </a:r>
          </a:p>
          <a:p>
            <a:pPr algn="ctr" eaLnBrk="1" hangingPunct="1">
              <a:buFontTx/>
              <a:buNone/>
            </a:pPr>
            <a:r>
              <a:rPr lang="lv-LV" altLang="lv-LV" sz="1400" b="1" smtClean="0">
                <a:solidFill>
                  <a:srgbClr val="003399"/>
                </a:solidFill>
                <a:latin typeface="Times New Roman" pitchFamily="18" charset="0"/>
              </a:rPr>
              <a:t>www.visc.gov.lv</a:t>
            </a:r>
          </a:p>
        </p:txBody>
      </p:sp>
      <p:sp>
        <p:nvSpPr>
          <p:cNvPr id="36868" name="Rectangle 5"/>
          <p:cNvSpPr>
            <a:spLocks noChangeArrowheads="1"/>
          </p:cNvSpPr>
          <p:nvPr/>
        </p:nvSpPr>
        <p:spPr bwMode="auto">
          <a:xfrm>
            <a:off x="4572000" y="3860800"/>
            <a:ext cx="446405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lv-LV" altLang="lv-LV" sz="2400">
                <a:hlinkClick r:id="rId2"/>
              </a:rPr>
              <a:t>inara.zdanovska@visc.gov.lv</a:t>
            </a:r>
            <a:r>
              <a:rPr lang="lv-LV" altLang="lv-LV" sz="2400"/>
              <a:t/>
            </a:r>
            <a:br>
              <a:rPr lang="lv-LV" altLang="lv-LV" sz="2400"/>
            </a:br>
            <a:r>
              <a:rPr lang="lv-LV" altLang="lv-LV" sz="2800"/>
              <a:t>               </a:t>
            </a:r>
            <a:r>
              <a:rPr lang="lv-LV" altLang="lv-LV" sz="2400">
                <a:solidFill>
                  <a:srgbClr val="990000"/>
                </a:solidFill>
              </a:rPr>
              <a:t>tālr. 67814481</a:t>
            </a:r>
          </a:p>
        </p:txBody>
      </p:sp>
      <p:pic>
        <p:nvPicPr>
          <p:cNvPr id="3686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4463" y="1533525"/>
            <a:ext cx="3876675" cy="327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4463" y="1533525"/>
            <a:ext cx="3876675" cy="364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533525"/>
            <a:ext cx="4021138" cy="364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2"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90513" y="1484313"/>
            <a:ext cx="4933951"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9734550" cy="561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5438" y="1047750"/>
            <a:ext cx="5953125" cy="476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5438" y="1047750"/>
            <a:ext cx="5953125" cy="476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2475" y="3376613"/>
            <a:ext cx="19050" cy="10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4875" y="3529013"/>
            <a:ext cx="19050" cy="10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438" y="1047750"/>
            <a:ext cx="5953125" cy="476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9138" y="3238500"/>
            <a:ext cx="857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1538" y="3390900"/>
            <a:ext cx="8572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2475" y="3419475"/>
            <a:ext cx="19050" cy="19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4875" y="3571875"/>
            <a:ext cx="19050" cy="19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2"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4000" y="1125538"/>
            <a:ext cx="8721725" cy="424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2652911130"/>
              </p:ext>
            </p:extLst>
          </p:nvPr>
        </p:nvGraphicFramePr>
        <p:xfrm>
          <a:off x="971600" y="260648"/>
          <a:ext cx="6950819" cy="555674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0"/>
  <p:tag name="TIME" val="15"/>
  <p:tag name="QUESTION"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lv-LV"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lv-LV"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Austin</Template>
  <TotalTime>5060</TotalTime>
  <Words>1146</Words>
  <Application>Microsoft Office PowerPoint</Application>
  <PresentationFormat>On-screen Show (4:3)</PresentationFormat>
  <Paragraphs>135</Paragraphs>
  <Slides>30</Slides>
  <Notes>2</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Default Design</vt:lpstr>
      <vt:lpstr>PowerPoint Presentation</vt:lpstr>
      <vt:lpstr>      2013./2014.m.g. valsts  pārbaudes darbu rezultātu apkopojums  krievu valodā (svešvalodā)</vt:lpstr>
      <vt:lpstr>Eksāmena rezultāti krievu valodā (svešvalodā) 9.klasei  Eksāmenu kārtoja:   2793 izglītojamie 2014.gadā 2745 izglītojamie 2013.gadā 2888 izglītojamie 2012.gadā 2860 izglītojamie 2011.gadā 3875 izglītojamie 2010.gadā 4242 izglītojamie 2009.gadā</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Biežāk sastopamās kļūdas</vt:lpstr>
      <vt:lpstr>Valodas lietojuma un rakstīšanas daļā</vt:lpstr>
      <vt:lpstr>Mutvārdu daļā</vt:lpstr>
      <vt:lpstr>PowerPoint Presentation</vt:lpstr>
      <vt:lpstr>PowerPoint Presentation</vt:lpstr>
      <vt:lpstr>PowerPoint Presentation</vt:lpstr>
      <vt:lpstr>Lasīšana 12.klase 2014</vt:lpstr>
      <vt:lpstr>Klausīšanās 12.klase 2014</vt:lpstr>
      <vt:lpstr>Valodas lietojums 12.klase 2014</vt:lpstr>
      <vt:lpstr>Rakstīšana12.klase 2014</vt:lpstr>
      <vt:lpstr>Mutvārdi12.klase 2014</vt:lpstr>
      <vt:lpstr>Sadalījums pa daļām 12.klase 2014</vt:lpstr>
      <vt:lpstr>Salīdzinājums pa gadiem</vt:lpstr>
      <vt:lpstr>Centralizētais eksāmens 12.klasei – problēmas un ieteikumi</vt:lpstr>
      <vt:lpstr>Centralizētais eksāmens 12.klasei – problēmas un ieteikumi</vt:lpstr>
      <vt:lpstr>Ieteikumi skolotājiem</vt:lpstr>
      <vt:lpstr>PowerPoint Presentation</vt:lpstr>
      <vt:lpstr>PowerPoint Presentation</vt:lpstr>
      <vt:lpstr> Valsts pārbaudes darbi 2014./2015.m.g. </vt:lpstr>
      <vt:lpstr>PALDIES PAR UZMANĪBU!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Administrators</dc:creator>
  <cp:lastModifiedBy>Inara Zdanovska</cp:lastModifiedBy>
  <cp:revision>288</cp:revision>
  <cp:lastPrinted>2014-10-22T12:00:01Z</cp:lastPrinted>
  <dcterms:created xsi:type="dcterms:W3CDTF">2006-04-04T08:34:37Z</dcterms:created>
  <dcterms:modified xsi:type="dcterms:W3CDTF">2014-10-23T10:26:24Z</dcterms:modified>
</cp:coreProperties>
</file>