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1.xml" ContentType="application/vnd.openxmlformats-officedocument.drawingml.chart+xml"/>
  <Override PartName="/ppt/notesSlides/notesSlide23.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theme/themeOverride1.xml" ContentType="application/vnd.openxmlformats-officedocument.themeOverride+xml"/>
  <Override PartName="/ppt/charts/chart4.xml" ContentType="application/vnd.openxmlformats-officedocument.drawingml.chart+xml"/>
  <Override PartName="/ppt/notesSlides/notesSlide24.xml" ContentType="application/vnd.openxmlformats-officedocument.presentationml.notesSlide+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notesSlides/notesSlide25.xml" ContentType="application/vnd.openxmlformats-officedocument.presentationml.notesSlide+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theme/themeOverride2.xml" ContentType="application/vnd.openxmlformats-officedocument.themeOverride+xml"/>
  <Override PartName="/ppt/charts/chart12.xml" ContentType="application/vnd.openxmlformats-officedocument.drawingml.chart+xml"/>
  <Override PartName="/ppt/notesSlides/notesSlide26.xml" ContentType="application/vnd.openxmlformats-officedocument.presentationml.notesSlide+xml"/>
  <Override PartName="/ppt/charts/chart13.xml" ContentType="application/vnd.openxmlformats-officedocument.drawingml.chart+xml"/>
  <Override PartName="/ppt/theme/themeOverride3.xml" ContentType="application/vnd.openxmlformats-officedocument.themeOverride+xml"/>
  <Override PartName="/ppt/charts/chart14.xml" ContentType="application/vnd.openxmlformats-officedocument.drawingml.chart+xml"/>
  <Override PartName="/ppt/notesSlides/notesSlide27.xml" ContentType="application/vnd.openxmlformats-officedocument.presentationml.notesSlide+xml"/>
  <Override PartName="/ppt/charts/chart15.xml" ContentType="application/vnd.openxmlformats-officedocument.drawingml.chart+xml"/>
  <Override PartName="/ppt/theme/themeOverride4.xml" ContentType="application/vnd.openxmlformats-officedocument.themeOverride+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8"/>
  </p:notesMasterIdLst>
  <p:handoutMasterIdLst>
    <p:handoutMasterId r:id="rId99"/>
  </p:handoutMasterIdLst>
  <p:sldIdLst>
    <p:sldId id="290" r:id="rId2"/>
    <p:sldId id="349" r:id="rId3"/>
    <p:sldId id="409" r:id="rId4"/>
    <p:sldId id="561" r:id="rId5"/>
    <p:sldId id="570" r:id="rId6"/>
    <p:sldId id="571" r:id="rId7"/>
    <p:sldId id="569" r:id="rId8"/>
    <p:sldId id="382" r:id="rId9"/>
    <p:sldId id="502" r:id="rId10"/>
    <p:sldId id="407" r:id="rId11"/>
    <p:sldId id="385" r:id="rId12"/>
    <p:sldId id="537" r:id="rId13"/>
    <p:sldId id="538" r:id="rId14"/>
    <p:sldId id="543" r:id="rId15"/>
    <p:sldId id="544" r:id="rId16"/>
    <p:sldId id="545" r:id="rId17"/>
    <p:sldId id="546" r:id="rId18"/>
    <p:sldId id="547" r:id="rId19"/>
    <p:sldId id="548" r:id="rId20"/>
    <p:sldId id="558" r:id="rId21"/>
    <p:sldId id="549" r:id="rId22"/>
    <p:sldId id="550" r:id="rId23"/>
    <p:sldId id="551" r:id="rId24"/>
    <p:sldId id="552" r:id="rId25"/>
    <p:sldId id="553" r:id="rId26"/>
    <p:sldId id="554" r:id="rId27"/>
    <p:sldId id="555" r:id="rId28"/>
    <p:sldId id="556" r:id="rId29"/>
    <p:sldId id="557" r:id="rId30"/>
    <p:sldId id="562" r:id="rId31"/>
    <p:sldId id="411" r:id="rId32"/>
    <p:sldId id="338" r:id="rId33"/>
    <p:sldId id="412" r:id="rId34"/>
    <p:sldId id="389" r:id="rId35"/>
    <p:sldId id="413" r:id="rId36"/>
    <p:sldId id="414" r:id="rId37"/>
    <p:sldId id="505" r:id="rId38"/>
    <p:sldId id="566" r:id="rId39"/>
    <p:sldId id="348" r:id="rId40"/>
    <p:sldId id="342" r:id="rId41"/>
    <p:sldId id="438" r:id="rId42"/>
    <p:sldId id="296" r:id="rId43"/>
    <p:sldId id="508" r:id="rId44"/>
    <p:sldId id="345" r:id="rId45"/>
    <p:sldId id="454" r:id="rId46"/>
    <p:sldId id="441" r:id="rId47"/>
    <p:sldId id="445" r:id="rId48"/>
    <p:sldId id="525" r:id="rId49"/>
    <p:sldId id="523" r:id="rId50"/>
    <p:sldId id="526" r:id="rId51"/>
    <p:sldId id="522" r:id="rId52"/>
    <p:sldId id="541" r:id="rId53"/>
    <p:sldId id="539" r:id="rId54"/>
    <p:sldId id="524" r:id="rId55"/>
    <p:sldId id="542" r:id="rId56"/>
    <p:sldId id="540" r:id="rId57"/>
    <p:sldId id="527" r:id="rId58"/>
    <p:sldId id="529" r:id="rId59"/>
    <p:sldId id="530" r:id="rId60"/>
    <p:sldId id="455" r:id="rId61"/>
    <p:sldId id="456" r:id="rId62"/>
    <p:sldId id="458" r:id="rId63"/>
    <p:sldId id="531" r:id="rId64"/>
    <p:sldId id="457" r:id="rId65"/>
    <p:sldId id="528" r:id="rId66"/>
    <p:sldId id="564" r:id="rId67"/>
    <p:sldId id="484" r:id="rId68"/>
    <p:sldId id="485" r:id="rId69"/>
    <p:sldId id="486" r:id="rId70"/>
    <p:sldId id="487" r:id="rId71"/>
    <p:sldId id="488" r:id="rId72"/>
    <p:sldId id="497" r:id="rId73"/>
    <p:sldId id="559" r:id="rId74"/>
    <p:sldId id="560" r:id="rId75"/>
    <p:sldId id="489" r:id="rId76"/>
    <p:sldId id="490" r:id="rId77"/>
    <p:sldId id="491" r:id="rId78"/>
    <p:sldId id="492" r:id="rId79"/>
    <p:sldId id="493" r:id="rId80"/>
    <p:sldId id="494" r:id="rId81"/>
    <p:sldId id="495" r:id="rId82"/>
    <p:sldId id="532" r:id="rId83"/>
    <p:sldId id="535" r:id="rId84"/>
    <p:sldId id="567" r:id="rId85"/>
    <p:sldId id="533" r:id="rId86"/>
    <p:sldId id="568" r:id="rId87"/>
    <p:sldId id="572" r:id="rId88"/>
    <p:sldId id="431" r:id="rId89"/>
    <p:sldId id="573" r:id="rId90"/>
    <p:sldId id="432" r:id="rId91"/>
    <p:sldId id="379" r:id="rId92"/>
    <p:sldId id="380" r:id="rId93"/>
    <p:sldId id="509" r:id="rId94"/>
    <p:sldId id="423" r:id="rId95"/>
    <p:sldId id="391" r:id="rId96"/>
    <p:sldId id="574" r:id="rId97"/>
  </p:sldIdLst>
  <p:sldSz cx="9144000" cy="6858000" type="screen4x3"/>
  <p:notesSz cx="6662738" cy="9906000"/>
  <p:defaultTextStyle>
    <a:defPPr>
      <a:defRPr lang="lv-LV"/>
    </a:defPPr>
    <a:lvl1pPr algn="l" rtl="0" fontAlgn="base">
      <a:spcBef>
        <a:spcPct val="0"/>
      </a:spcBef>
      <a:spcAft>
        <a:spcPct val="0"/>
      </a:spcAft>
      <a:defRPr sz="2000" kern="1200">
        <a:solidFill>
          <a:schemeClr val="tx1"/>
        </a:solidFill>
        <a:latin typeface="Arial" charset="0"/>
        <a:ea typeface="+mn-ea"/>
        <a:cs typeface="+mn-cs"/>
      </a:defRPr>
    </a:lvl1pPr>
    <a:lvl2pPr marL="457200" algn="l" rtl="0" fontAlgn="base">
      <a:spcBef>
        <a:spcPct val="0"/>
      </a:spcBef>
      <a:spcAft>
        <a:spcPct val="0"/>
      </a:spcAft>
      <a:defRPr sz="2000" kern="1200">
        <a:solidFill>
          <a:schemeClr val="tx1"/>
        </a:solidFill>
        <a:latin typeface="Arial" charset="0"/>
        <a:ea typeface="+mn-ea"/>
        <a:cs typeface="+mn-cs"/>
      </a:defRPr>
    </a:lvl2pPr>
    <a:lvl3pPr marL="914400" algn="l" rtl="0" fontAlgn="base">
      <a:spcBef>
        <a:spcPct val="0"/>
      </a:spcBef>
      <a:spcAft>
        <a:spcPct val="0"/>
      </a:spcAft>
      <a:defRPr sz="2000" kern="1200">
        <a:solidFill>
          <a:schemeClr val="tx1"/>
        </a:solidFill>
        <a:latin typeface="Arial" charset="0"/>
        <a:ea typeface="+mn-ea"/>
        <a:cs typeface="+mn-cs"/>
      </a:defRPr>
    </a:lvl3pPr>
    <a:lvl4pPr marL="1371600" algn="l" rtl="0" fontAlgn="base">
      <a:spcBef>
        <a:spcPct val="0"/>
      </a:spcBef>
      <a:spcAft>
        <a:spcPct val="0"/>
      </a:spcAft>
      <a:defRPr sz="2000" kern="1200">
        <a:solidFill>
          <a:schemeClr val="tx1"/>
        </a:solidFill>
        <a:latin typeface="Arial" charset="0"/>
        <a:ea typeface="+mn-ea"/>
        <a:cs typeface="+mn-cs"/>
      </a:defRPr>
    </a:lvl4pPr>
    <a:lvl5pPr marL="1828800" algn="l"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AD8923"/>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3374" autoAdjust="0"/>
  </p:normalViewPr>
  <p:slideViewPr>
    <p:cSldViewPr>
      <p:cViewPr>
        <p:scale>
          <a:sx n="90" d="100"/>
          <a:sy n="90" d="100"/>
        </p:scale>
        <p:origin x="744" y="8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handoutMaster" Target="handoutMasters/handoutMaster1.xml"/><Relationship Id="rId10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oleObject" Target="file:///C:\Users\kaspars\Desktop\2014_sesija\Rezult&#257;ti\1.da&#316;apa%20poz.xlsx" TargetMode="External"/></Relationships>
</file>

<file path=ppt/charts/_rels/chart11.xml.rels><?xml version="1.0" encoding="UTF-8" standalone="yes"?>
<Relationships xmlns="http://schemas.openxmlformats.org/package/2006/relationships"><Relationship Id="rId2" Type="http://schemas.openxmlformats.org/officeDocument/2006/relationships/package" Target="../embeddings/Microsoft_Excel_Worksheet9.xlsx"/><Relationship Id="rId1" Type="http://schemas.openxmlformats.org/officeDocument/2006/relationships/themeOverride" Target="../theme/themeOverride2.xml"/></Relationships>
</file>

<file path=ppt/charts/_rels/chart12.xml.rels><?xml version="1.0" encoding="UTF-8" standalone="yes"?>
<Relationships xmlns="http://schemas.openxmlformats.org/package/2006/relationships"><Relationship Id="rId1" Type="http://schemas.openxmlformats.org/officeDocument/2006/relationships/oleObject" Target="file:///C:\Users\kaspars\Desktop\2014_sesija\Rezult&#257;ti\1.da&#316;apa%20poz.xlsx" TargetMode="External"/></Relationships>
</file>

<file path=ppt/charts/_rels/chart13.xml.rels><?xml version="1.0" encoding="UTF-8" standalone="yes"?>
<Relationships xmlns="http://schemas.openxmlformats.org/package/2006/relationships"><Relationship Id="rId2" Type="http://schemas.openxmlformats.org/officeDocument/2006/relationships/package" Target="../embeddings/Microsoft_Excel_Worksheet10.xlsx"/><Relationship Id="rId1" Type="http://schemas.openxmlformats.org/officeDocument/2006/relationships/themeOverride" Target="../theme/themeOverride3.xml"/></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5.xml.rels><?xml version="1.0" encoding="UTF-8" standalone="yes"?>
<Relationships xmlns="http://schemas.openxmlformats.org/package/2006/relationships"><Relationship Id="rId2" Type="http://schemas.openxmlformats.org/officeDocument/2006/relationships/package" Target="../embeddings/Microsoft_Excel_Worksheet12.xlsx"/><Relationship Id="rId1" Type="http://schemas.openxmlformats.org/officeDocument/2006/relationships/themeOverride" Target="../theme/themeOverride4.xml"/></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7.xml.rels><?xml version="1.0" encoding="UTF-8" standalone="yes"?>
<Relationships xmlns="http://schemas.openxmlformats.org/package/2006/relationships"><Relationship Id="rId1" Type="http://schemas.openxmlformats.org/officeDocument/2006/relationships/oleObject" Target="file:///C:\Users\kaspars\Desktop\2014_sesija\Rezult&#257;ti\12klase\3dala.xlsx"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file:///C:\Users\kaspars\Desktop\2014_sesija\Rezult&#257;ti\12klase\3dala.xlsx" TargetMode="Externa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1.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1" Type="http://schemas.openxmlformats.org/officeDocument/2006/relationships/oleObject" Target="file:///C:\Users\kaspars\Desktop\2014_sesija\Rezult&#257;ti\1.da&#316;apa%20poz.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hPercent val="77"/>
      <c:rotY val="20"/>
      <c:depthPercent val="100"/>
      <c:rAngAx val="1"/>
    </c:view3D>
    <c:floor>
      <c:thickness val="0"/>
      <c:spPr>
        <a:solidFill>
          <a:srgbClr val="C0C0C0"/>
        </a:solidFill>
        <a:ln w="3175">
          <a:solidFill>
            <a:schemeClr val="tx1"/>
          </a:solidFill>
          <a:prstDash val="solid"/>
        </a:ln>
      </c:spPr>
    </c:floor>
    <c:sideWall>
      <c:thickness val="0"/>
      <c:spPr>
        <a:solidFill>
          <a:srgbClr val="FFFFFF"/>
        </a:solidFill>
        <a:ln w="12700">
          <a:solidFill>
            <a:srgbClr val="808080"/>
          </a:solidFill>
          <a:prstDash val="solid"/>
        </a:ln>
      </c:spPr>
    </c:sideWall>
    <c:backWall>
      <c:thickness val="0"/>
      <c:spPr>
        <a:solidFill>
          <a:srgbClr val="FFFFFF"/>
        </a:solidFill>
        <a:ln w="12700">
          <a:solidFill>
            <a:srgbClr val="808080"/>
          </a:solidFill>
          <a:prstDash val="solid"/>
        </a:ln>
      </c:spPr>
    </c:backWall>
    <c:plotArea>
      <c:layout>
        <c:manualLayout>
          <c:layoutTarget val="inner"/>
          <c:xMode val="edge"/>
          <c:yMode val="edge"/>
          <c:x val="7.6190476190476197E-2"/>
          <c:y val="6.2350119904076809E-2"/>
          <c:w val="0.80690125690810499"/>
          <c:h val="0.81456139703848551"/>
        </c:manualLayout>
      </c:layout>
      <c:bar3DChart>
        <c:barDir val="col"/>
        <c:grouping val="clustered"/>
        <c:varyColors val="0"/>
        <c:ser>
          <c:idx val="0"/>
          <c:order val="0"/>
          <c:tx>
            <c:strRef>
              <c:f>Sheet1!$A$2</c:f>
              <c:strCache>
                <c:ptCount val="1"/>
                <c:pt idx="0">
                  <c:v>2008</c:v>
                </c:pt>
              </c:strCache>
            </c:strRef>
          </c:tx>
          <c:spPr>
            <a:solidFill>
              <a:schemeClr val="bg1">
                <a:lumMod val="75000"/>
              </a:schemeClr>
            </a:solidFill>
            <a:ln w="17251">
              <a:solidFill>
                <a:schemeClr val="tx1"/>
              </a:solidFill>
              <a:prstDash val="solid"/>
            </a:ln>
          </c:spPr>
          <c:invertIfNegative val="0"/>
          <c:cat>
            <c:strRef>
              <c:f>Sheet1!$B$1:$E$1</c:f>
              <c:strCache>
                <c:ptCount val="4"/>
                <c:pt idx="0">
                  <c:v>Vidējais</c:v>
                </c:pt>
                <c:pt idx="1">
                  <c:v>Lasīšana un VSI</c:v>
                </c:pt>
                <c:pt idx="2">
                  <c:v>Rakstīšana</c:v>
                </c:pt>
                <c:pt idx="3">
                  <c:v>Runāšana</c:v>
                </c:pt>
              </c:strCache>
            </c:strRef>
          </c:cat>
          <c:val>
            <c:numRef>
              <c:f>Sheet1!$B$2:$E$2</c:f>
              <c:numCache>
                <c:formatCode>General</c:formatCode>
                <c:ptCount val="4"/>
                <c:pt idx="0" formatCode="0%">
                  <c:v>0.61000000000000021</c:v>
                </c:pt>
                <c:pt idx="2">
                  <c:v>0.55000000000000004</c:v>
                </c:pt>
                <c:pt idx="3">
                  <c:v>0.81</c:v>
                </c:pt>
              </c:numCache>
            </c:numRef>
          </c:val>
        </c:ser>
        <c:ser>
          <c:idx val="1"/>
          <c:order val="1"/>
          <c:tx>
            <c:strRef>
              <c:f>Sheet1!$A$3</c:f>
              <c:strCache>
                <c:ptCount val="1"/>
                <c:pt idx="0">
                  <c:v>2009</c:v>
                </c:pt>
              </c:strCache>
            </c:strRef>
          </c:tx>
          <c:spPr>
            <a:solidFill>
              <a:schemeClr val="tx1">
                <a:lumMod val="65000"/>
                <a:lumOff val="35000"/>
              </a:schemeClr>
            </a:solidFill>
            <a:ln w="17251">
              <a:solidFill>
                <a:schemeClr val="tx1"/>
              </a:solidFill>
              <a:prstDash val="solid"/>
            </a:ln>
          </c:spPr>
          <c:invertIfNegative val="0"/>
          <c:cat>
            <c:strRef>
              <c:f>Sheet1!$B$1:$E$1</c:f>
              <c:strCache>
                <c:ptCount val="4"/>
                <c:pt idx="0">
                  <c:v>Vidējais</c:v>
                </c:pt>
                <c:pt idx="1">
                  <c:v>Lasīšana un VSI</c:v>
                </c:pt>
                <c:pt idx="2">
                  <c:v>Rakstīšana</c:v>
                </c:pt>
                <c:pt idx="3">
                  <c:v>Runāšana</c:v>
                </c:pt>
              </c:strCache>
            </c:strRef>
          </c:cat>
          <c:val>
            <c:numRef>
              <c:f>Sheet1!$B$3:$E$3</c:f>
              <c:numCache>
                <c:formatCode>General</c:formatCode>
                <c:ptCount val="4"/>
                <c:pt idx="0">
                  <c:v>0.61000000000000021</c:v>
                </c:pt>
                <c:pt idx="2">
                  <c:v>0.56000000000000005</c:v>
                </c:pt>
                <c:pt idx="3">
                  <c:v>0.82000000000000017</c:v>
                </c:pt>
              </c:numCache>
            </c:numRef>
          </c:val>
        </c:ser>
        <c:ser>
          <c:idx val="2"/>
          <c:order val="2"/>
          <c:tx>
            <c:strRef>
              <c:f>Sheet1!$A$4</c:f>
              <c:strCache>
                <c:ptCount val="1"/>
                <c:pt idx="0">
                  <c:v>2010</c:v>
                </c:pt>
              </c:strCache>
            </c:strRef>
          </c:tx>
          <c:spPr>
            <a:solidFill>
              <a:schemeClr val="hlink"/>
            </a:solidFill>
            <a:ln w="17251">
              <a:solidFill>
                <a:schemeClr val="tx1"/>
              </a:solidFill>
              <a:prstDash val="solid"/>
            </a:ln>
          </c:spPr>
          <c:invertIfNegative val="0"/>
          <c:cat>
            <c:strRef>
              <c:f>Sheet1!$B$1:$E$1</c:f>
              <c:strCache>
                <c:ptCount val="4"/>
                <c:pt idx="0">
                  <c:v>Vidējais</c:v>
                </c:pt>
                <c:pt idx="1">
                  <c:v>Lasīšana un VSI</c:v>
                </c:pt>
                <c:pt idx="2">
                  <c:v>Rakstīšana</c:v>
                </c:pt>
                <c:pt idx="3">
                  <c:v>Runāšana</c:v>
                </c:pt>
              </c:strCache>
            </c:strRef>
          </c:cat>
          <c:val>
            <c:numRef>
              <c:f>Sheet1!$B$4:$E$4</c:f>
              <c:numCache>
                <c:formatCode>General</c:formatCode>
                <c:ptCount val="4"/>
                <c:pt idx="0">
                  <c:v>0.66000000000000025</c:v>
                </c:pt>
                <c:pt idx="2">
                  <c:v>0.56999999999999995</c:v>
                </c:pt>
                <c:pt idx="3">
                  <c:v>0.82000000000000017</c:v>
                </c:pt>
              </c:numCache>
            </c:numRef>
          </c:val>
        </c:ser>
        <c:ser>
          <c:idx val="3"/>
          <c:order val="3"/>
          <c:tx>
            <c:strRef>
              <c:f>Sheet1!$A$5</c:f>
              <c:strCache>
                <c:ptCount val="1"/>
                <c:pt idx="0">
                  <c:v>2011</c:v>
                </c:pt>
              </c:strCache>
            </c:strRef>
          </c:tx>
          <c:spPr>
            <a:solidFill>
              <a:schemeClr val="folHlink"/>
            </a:solidFill>
            <a:ln w="17251">
              <a:solidFill>
                <a:schemeClr val="tx1"/>
              </a:solidFill>
              <a:prstDash val="solid"/>
            </a:ln>
          </c:spPr>
          <c:invertIfNegative val="0"/>
          <c:cat>
            <c:strRef>
              <c:f>Sheet1!$B$1:$E$1</c:f>
              <c:strCache>
                <c:ptCount val="4"/>
                <c:pt idx="0">
                  <c:v>Vidējais</c:v>
                </c:pt>
                <c:pt idx="1">
                  <c:v>Lasīšana un VSI</c:v>
                </c:pt>
                <c:pt idx="2">
                  <c:v>Rakstīšana</c:v>
                </c:pt>
                <c:pt idx="3">
                  <c:v>Runāšana</c:v>
                </c:pt>
              </c:strCache>
            </c:strRef>
          </c:cat>
          <c:val>
            <c:numRef>
              <c:f>Sheet1!$B$5:$E$5</c:f>
              <c:numCache>
                <c:formatCode>General</c:formatCode>
                <c:ptCount val="4"/>
                <c:pt idx="0">
                  <c:v>0.65000000000000024</c:v>
                </c:pt>
                <c:pt idx="2">
                  <c:v>0.58000000000000007</c:v>
                </c:pt>
                <c:pt idx="3">
                  <c:v>0.82000000000000017</c:v>
                </c:pt>
              </c:numCache>
            </c:numRef>
          </c:val>
        </c:ser>
        <c:ser>
          <c:idx val="4"/>
          <c:order val="4"/>
          <c:tx>
            <c:strRef>
              <c:f>Sheet1!$A$6</c:f>
              <c:strCache>
                <c:ptCount val="1"/>
                <c:pt idx="0">
                  <c:v>2012</c:v>
                </c:pt>
              </c:strCache>
            </c:strRef>
          </c:tx>
          <c:spPr>
            <a:ln>
              <a:solidFill>
                <a:schemeClr val="tx1"/>
              </a:solidFill>
            </a:ln>
          </c:spPr>
          <c:invertIfNegative val="0"/>
          <c:cat>
            <c:strRef>
              <c:f>Sheet1!$B$1:$E$1</c:f>
              <c:strCache>
                <c:ptCount val="4"/>
                <c:pt idx="0">
                  <c:v>Vidējais</c:v>
                </c:pt>
                <c:pt idx="1">
                  <c:v>Lasīšana un VSI</c:v>
                </c:pt>
                <c:pt idx="2">
                  <c:v>Rakstīšana</c:v>
                </c:pt>
                <c:pt idx="3">
                  <c:v>Runāšana</c:v>
                </c:pt>
              </c:strCache>
            </c:strRef>
          </c:cat>
          <c:val>
            <c:numRef>
              <c:f>Sheet1!$B$6:$E$6</c:f>
              <c:numCache>
                <c:formatCode>General</c:formatCode>
                <c:ptCount val="4"/>
                <c:pt idx="0">
                  <c:v>0.64000000000000024</c:v>
                </c:pt>
                <c:pt idx="1">
                  <c:v>0.61000000000000021</c:v>
                </c:pt>
                <c:pt idx="2">
                  <c:v>0.58000000000000007</c:v>
                </c:pt>
                <c:pt idx="3">
                  <c:v>0.84000000000000019</c:v>
                </c:pt>
              </c:numCache>
            </c:numRef>
          </c:val>
        </c:ser>
        <c:ser>
          <c:idx val="5"/>
          <c:order val="5"/>
          <c:tx>
            <c:strRef>
              <c:f>Sheet1!$A$7</c:f>
              <c:strCache>
                <c:ptCount val="1"/>
                <c:pt idx="0">
                  <c:v>2013</c:v>
                </c:pt>
              </c:strCache>
            </c:strRef>
          </c:tx>
          <c:spPr>
            <a:solidFill>
              <a:srgbClr val="FFCC00"/>
            </a:solidFill>
            <a:ln>
              <a:solidFill>
                <a:schemeClr val="tx1"/>
              </a:solidFill>
            </a:ln>
          </c:spPr>
          <c:invertIfNegative val="0"/>
          <c:cat>
            <c:strRef>
              <c:f>Sheet1!$B$1:$E$1</c:f>
              <c:strCache>
                <c:ptCount val="4"/>
                <c:pt idx="0">
                  <c:v>Vidējais</c:v>
                </c:pt>
                <c:pt idx="1">
                  <c:v>Lasīšana un VSI</c:v>
                </c:pt>
                <c:pt idx="2">
                  <c:v>Rakstīšana</c:v>
                </c:pt>
                <c:pt idx="3">
                  <c:v>Runāšana</c:v>
                </c:pt>
              </c:strCache>
            </c:strRef>
          </c:cat>
          <c:val>
            <c:numRef>
              <c:f>Sheet1!$B$7:$E$7</c:f>
              <c:numCache>
                <c:formatCode>General</c:formatCode>
                <c:ptCount val="4"/>
                <c:pt idx="0">
                  <c:v>0.66000000000000025</c:v>
                </c:pt>
                <c:pt idx="1">
                  <c:v>0.65000000000000024</c:v>
                </c:pt>
                <c:pt idx="2">
                  <c:v>0.58000000000000007</c:v>
                </c:pt>
                <c:pt idx="3">
                  <c:v>0.84000000000000019</c:v>
                </c:pt>
              </c:numCache>
            </c:numRef>
          </c:val>
        </c:ser>
        <c:ser>
          <c:idx val="6"/>
          <c:order val="6"/>
          <c:tx>
            <c:strRef>
              <c:f>Sheet1!$A$8</c:f>
              <c:strCache>
                <c:ptCount val="1"/>
                <c:pt idx="0">
                  <c:v>2014</c:v>
                </c:pt>
              </c:strCache>
            </c:strRef>
          </c:tx>
          <c:invertIfNegative val="0"/>
          <c:cat>
            <c:strRef>
              <c:f>Sheet1!$B$1:$E$1</c:f>
              <c:strCache>
                <c:ptCount val="4"/>
                <c:pt idx="0">
                  <c:v>Vidējais</c:v>
                </c:pt>
                <c:pt idx="1">
                  <c:v>Lasīšana un VSI</c:v>
                </c:pt>
                <c:pt idx="2">
                  <c:v>Rakstīšana</c:v>
                </c:pt>
                <c:pt idx="3">
                  <c:v>Runāšana</c:v>
                </c:pt>
              </c:strCache>
            </c:strRef>
          </c:cat>
          <c:val>
            <c:numRef>
              <c:f>Sheet1!$B$8:$E$8</c:f>
              <c:numCache>
                <c:formatCode>General</c:formatCode>
                <c:ptCount val="4"/>
                <c:pt idx="0">
                  <c:v>0.65000000000000024</c:v>
                </c:pt>
                <c:pt idx="1">
                  <c:v>0.62000000000000022</c:v>
                </c:pt>
                <c:pt idx="2">
                  <c:v>0.56000000000000005</c:v>
                </c:pt>
                <c:pt idx="3">
                  <c:v>0.84000000000000019</c:v>
                </c:pt>
              </c:numCache>
            </c:numRef>
          </c:val>
        </c:ser>
        <c:dLbls>
          <c:showLegendKey val="0"/>
          <c:showVal val="0"/>
          <c:showCatName val="0"/>
          <c:showSerName val="0"/>
          <c:showPercent val="0"/>
          <c:showBubbleSize val="0"/>
        </c:dLbls>
        <c:gapWidth val="150"/>
        <c:gapDepth val="0"/>
        <c:shape val="box"/>
        <c:axId val="70072960"/>
        <c:axId val="70099328"/>
        <c:axId val="0"/>
      </c:bar3DChart>
      <c:catAx>
        <c:axId val="70072960"/>
        <c:scaling>
          <c:orientation val="minMax"/>
        </c:scaling>
        <c:delete val="0"/>
        <c:axPos val="b"/>
        <c:numFmt formatCode="General" sourceLinked="1"/>
        <c:majorTickMark val="out"/>
        <c:minorTickMark val="none"/>
        <c:tickLblPos val="low"/>
        <c:spPr>
          <a:ln w="4313">
            <a:solidFill>
              <a:schemeClr val="tx1"/>
            </a:solidFill>
            <a:prstDash val="solid"/>
          </a:ln>
        </c:spPr>
        <c:txPr>
          <a:bodyPr rot="0" vert="horz"/>
          <a:lstStyle/>
          <a:p>
            <a:pPr>
              <a:defRPr sz="1100" b="1" i="0" u="none" strike="noStrike" baseline="0">
                <a:solidFill>
                  <a:schemeClr val="tx1"/>
                </a:solidFill>
                <a:latin typeface="Arial"/>
                <a:ea typeface="Arial"/>
                <a:cs typeface="Arial"/>
              </a:defRPr>
            </a:pPr>
            <a:endParaRPr lang="lv-LV"/>
          </a:p>
        </c:txPr>
        <c:crossAx val="70099328"/>
        <c:crosses val="autoZero"/>
        <c:auto val="1"/>
        <c:lblAlgn val="ctr"/>
        <c:lblOffset val="100"/>
        <c:tickLblSkip val="1"/>
        <c:tickMarkSkip val="1"/>
        <c:noMultiLvlLbl val="0"/>
      </c:catAx>
      <c:valAx>
        <c:axId val="70099328"/>
        <c:scaling>
          <c:orientation val="minMax"/>
        </c:scaling>
        <c:delete val="0"/>
        <c:axPos val="l"/>
        <c:majorGridlines>
          <c:spPr>
            <a:ln w="4313">
              <a:solidFill>
                <a:schemeClr val="tx1"/>
              </a:solidFill>
              <a:prstDash val="solid"/>
            </a:ln>
          </c:spPr>
        </c:majorGridlines>
        <c:numFmt formatCode="0%" sourceLinked="1"/>
        <c:majorTickMark val="out"/>
        <c:minorTickMark val="none"/>
        <c:tickLblPos val="nextTo"/>
        <c:spPr>
          <a:ln w="4313">
            <a:solidFill>
              <a:schemeClr val="tx1"/>
            </a:solidFill>
            <a:prstDash val="solid"/>
          </a:ln>
        </c:spPr>
        <c:txPr>
          <a:bodyPr rot="0" vert="horz"/>
          <a:lstStyle/>
          <a:p>
            <a:pPr>
              <a:defRPr sz="1400" b="0" i="0" u="none" strike="noStrike" baseline="0">
                <a:solidFill>
                  <a:schemeClr val="tx1"/>
                </a:solidFill>
                <a:latin typeface="Arial"/>
                <a:ea typeface="Arial"/>
                <a:cs typeface="Arial"/>
              </a:defRPr>
            </a:pPr>
            <a:endParaRPr lang="lv-LV"/>
          </a:p>
        </c:txPr>
        <c:crossAx val="70072960"/>
        <c:crosses val="autoZero"/>
        <c:crossBetween val="between"/>
      </c:valAx>
      <c:spPr>
        <a:noFill/>
        <a:ln w="34501">
          <a:noFill/>
        </a:ln>
      </c:spPr>
    </c:plotArea>
    <c:legend>
      <c:legendPos val="r"/>
      <c:layout>
        <c:manualLayout>
          <c:xMode val="edge"/>
          <c:yMode val="edge"/>
          <c:x val="0.88036582383723705"/>
          <c:y val="0.33327721329915777"/>
          <c:w val="8.9576832787206004E-2"/>
          <c:h val="0.38846263069575337"/>
        </c:manualLayout>
      </c:layout>
      <c:overlay val="0"/>
      <c:spPr>
        <a:noFill/>
        <a:ln w="4313">
          <a:solidFill>
            <a:schemeClr val="tx1"/>
          </a:solidFill>
          <a:prstDash val="solid"/>
        </a:ln>
      </c:spPr>
      <c:txPr>
        <a:bodyPr/>
        <a:lstStyle/>
        <a:p>
          <a:pPr>
            <a:defRPr sz="1600" b="1" i="0" u="none" strike="noStrike" baseline="0">
              <a:solidFill>
                <a:schemeClr val="tx1"/>
              </a:solidFill>
              <a:latin typeface="Arial"/>
              <a:ea typeface="Arial"/>
              <a:cs typeface="Arial"/>
            </a:defRPr>
          </a:pPr>
          <a:endParaRPr lang="lv-LV"/>
        </a:p>
      </c:txPr>
    </c:legend>
    <c:plotVisOnly val="1"/>
    <c:dispBlanksAs val="gap"/>
    <c:showDLblsOverMax val="0"/>
  </c:chart>
  <c:spPr>
    <a:noFill/>
    <a:ln>
      <a:noFill/>
    </a:ln>
  </c:spPr>
  <c:txPr>
    <a:bodyPr/>
    <a:lstStyle/>
    <a:p>
      <a:pPr>
        <a:defRPr sz="2445" b="1" i="0" u="none" strike="noStrike" baseline="0">
          <a:solidFill>
            <a:schemeClr val="tx1"/>
          </a:solidFill>
          <a:latin typeface="Arial"/>
          <a:ea typeface="Arial"/>
          <a:cs typeface="Arial"/>
        </a:defRPr>
      </a:pPr>
      <a:endParaRPr lang="lv-LV"/>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26"/>
    </mc:Choice>
    <mc:Fallback>
      <c:style val="26"/>
    </mc:Fallback>
  </mc:AlternateContent>
  <c:chart>
    <c:title>
      <c:tx>
        <c:rich>
          <a:bodyPr/>
          <a:lstStyle/>
          <a:p>
            <a:pPr>
              <a:defRPr/>
            </a:pPr>
            <a:r>
              <a:rPr lang="lv-LV"/>
              <a:t>1.daļas 1.uzdevuma vidējais rezultāts %</a:t>
            </a:r>
          </a:p>
        </c:rich>
      </c:tx>
      <c:overlay val="0"/>
    </c:title>
    <c:autoTitleDeleted val="0"/>
    <c:plotArea>
      <c:layout/>
      <c:barChart>
        <c:barDir val="col"/>
        <c:grouping val="clustered"/>
        <c:varyColors val="0"/>
        <c:ser>
          <c:idx val="0"/>
          <c:order val="0"/>
          <c:spPr>
            <a:solidFill>
              <a:srgbClr val="00B050"/>
            </a:solidFill>
          </c:spPr>
          <c:invertIfNegative val="0"/>
          <c:dLbls>
            <c:dLbl>
              <c:idx val="0"/>
              <c:layout>
                <c:manualLayout>
                  <c:x val="-1.2514076141671547E-17"/>
                  <c:y val="6.2663185378590072E-2"/>
                </c:manualLayout>
              </c:layout>
              <c:showLegendKey val="0"/>
              <c:showVal val="1"/>
              <c:showCatName val="0"/>
              <c:showSerName val="0"/>
              <c:showPercent val="0"/>
              <c:showBubbleSize val="0"/>
            </c:dLbl>
            <c:dLbl>
              <c:idx val="1"/>
              <c:layout>
                <c:manualLayout>
                  <c:x val="-1.4504619835627257E-3"/>
                  <c:y val="6.9342246752395295E-2"/>
                </c:manualLayout>
              </c:layout>
              <c:showLegendKey val="0"/>
              <c:showVal val="1"/>
              <c:showCatName val="0"/>
              <c:showSerName val="0"/>
              <c:showPercent val="0"/>
              <c:showBubbleSize val="0"/>
            </c:dLbl>
            <c:dLbl>
              <c:idx val="2"/>
              <c:layout>
                <c:manualLayout>
                  <c:x val="-2.7303754266211604E-3"/>
                  <c:y val="4.804177545691906E-2"/>
                </c:manualLayout>
              </c:layout>
              <c:showLegendKey val="0"/>
              <c:showVal val="1"/>
              <c:showCatName val="0"/>
              <c:showSerName val="0"/>
              <c:showPercent val="0"/>
              <c:showBubbleSize val="0"/>
            </c:dLbl>
            <c:dLbl>
              <c:idx val="3"/>
              <c:layout>
                <c:manualLayout>
                  <c:x val="-2.9009239671254523E-3"/>
                  <c:y val="8.1437209936683505E-2"/>
                </c:manualLayout>
              </c:layout>
              <c:showLegendKey val="0"/>
              <c:showVal val="1"/>
              <c:showCatName val="0"/>
              <c:showSerName val="0"/>
              <c:showPercent val="0"/>
              <c:showBubbleSize val="0"/>
            </c:dLbl>
            <c:dLbl>
              <c:idx val="4"/>
              <c:layout>
                <c:manualLayout>
                  <c:x val="-1.535776558501415E-3"/>
                  <c:y val="9.0505013885874674E-2"/>
                </c:manualLayout>
              </c:layout>
              <c:showLegendKey val="0"/>
              <c:showVal val="1"/>
              <c:showCatName val="0"/>
              <c:showSerName val="0"/>
              <c:showPercent val="0"/>
              <c:showBubbleSize val="0"/>
            </c:dLbl>
            <c:dLbl>
              <c:idx val="5"/>
              <c:layout>
                <c:manualLayout>
                  <c:x val="0"/>
                  <c:y val="9.4382750872227819E-2"/>
                </c:manualLayout>
              </c:layout>
              <c:showLegendKey val="0"/>
              <c:showVal val="1"/>
              <c:showCatName val="0"/>
              <c:showSerName val="0"/>
              <c:showPercent val="0"/>
              <c:showBubbleSize val="0"/>
            </c:dLbl>
            <c:dLbl>
              <c:idx val="6"/>
              <c:layout>
                <c:manualLayout>
                  <c:x val="1.0011260913337239E-16"/>
                  <c:y val="5.4308093994778109E-2"/>
                </c:manualLayout>
              </c:layout>
              <c:showLegendKey val="0"/>
              <c:showVal val="1"/>
              <c:showCatName val="0"/>
              <c:showSerName val="0"/>
              <c:showPercent val="0"/>
              <c:showBubbleSize val="0"/>
            </c:dLbl>
            <c:dLbl>
              <c:idx val="7"/>
              <c:layout>
                <c:manualLayout>
                  <c:x val="1.3651877133105807E-3"/>
                  <c:y val="5.0130548302872051E-2"/>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Visi!$W$5:$AD$5</c:f>
              <c:strCache>
                <c:ptCount val="8"/>
                <c:pt idx="0">
                  <c:v>sākas</c:v>
                </c:pt>
                <c:pt idx="1">
                  <c:v>sešdesmitajos</c:v>
                </c:pt>
                <c:pt idx="2">
                  <c:v>putnu</c:v>
                </c:pt>
                <c:pt idx="3">
                  <c:v>piebilzdama/piebilstot</c:v>
                </c:pt>
                <c:pt idx="4">
                  <c:v>Niklāvam Strunkem</c:v>
                </c:pt>
                <c:pt idx="5">
                  <c:v>cepure</c:v>
                </c:pt>
                <c:pt idx="6">
                  <c:v>kaut kur</c:v>
                </c:pt>
                <c:pt idx="7">
                  <c:v>Atzīstieties</c:v>
                </c:pt>
              </c:strCache>
            </c:strRef>
          </c:cat>
          <c:val>
            <c:numRef>
              <c:f>Visi!$W$6:$AD$6</c:f>
              <c:numCache>
                <c:formatCode>General</c:formatCode>
                <c:ptCount val="8"/>
                <c:pt idx="0">
                  <c:v>80</c:v>
                </c:pt>
                <c:pt idx="1">
                  <c:v>58</c:v>
                </c:pt>
                <c:pt idx="2">
                  <c:v>87</c:v>
                </c:pt>
                <c:pt idx="3">
                  <c:v>56</c:v>
                </c:pt>
                <c:pt idx="4">
                  <c:v>65</c:v>
                </c:pt>
                <c:pt idx="5">
                  <c:v>58</c:v>
                </c:pt>
                <c:pt idx="6">
                  <c:v>70</c:v>
                </c:pt>
                <c:pt idx="7">
                  <c:v>30</c:v>
                </c:pt>
              </c:numCache>
            </c:numRef>
          </c:val>
        </c:ser>
        <c:dLbls>
          <c:showLegendKey val="0"/>
          <c:showVal val="0"/>
          <c:showCatName val="0"/>
          <c:showSerName val="0"/>
          <c:showPercent val="0"/>
          <c:showBubbleSize val="0"/>
        </c:dLbls>
        <c:gapWidth val="75"/>
        <c:overlap val="-25"/>
        <c:axId val="28620672"/>
        <c:axId val="28622208"/>
      </c:barChart>
      <c:catAx>
        <c:axId val="28620672"/>
        <c:scaling>
          <c:orientation val="minMax"/>
        </c:scaling>
        <c:delete val="0"/>
        <c:axPos val="b"/>
        <c:majorTickMark val="none"/>
        <c:minorTickMark val="none"/>
        <c:tickLblPos val="nextTo"/>
        <c:txPr>
          <a:bodyPr/>
          <a:lstStyle/>
          <a:p>
            <a:pPr>
              <a:defRPr sz="1200"/>
            </a:pPr>
            <a:endParaRPr lang="lv-LV"/>
          </a:p>
        </c:txPr>
        <c:crossAx val="28622208"/>
        <c:crosses val="autoZero"/>
        <c:auto val="1"/>
        <c:lblAlgn val="ctr"/>
        <c:lblOffset val="100"/>
        <c:noMultiLvlLbl val="0"/>
      </c:catAx>
      <c:valAx>
        <c:axId val="28622208"/>
        <c:scaling>
          <c:orientation val="minMax"/>
        </c:scaling>
        <c:delete val="0"/>
        <c:axPos val="l"/>
        <c:majorGridlines/>
        <c:numFmt formatCode="General" sourceLinked="1"/>
        <c:majorTickMark val="none"/>
        <c:minorTickMark val="none"/>
        <c:tickLblPos val="nextTo"/>
        <c:crossAx val="28620672"/>
        <c:crosses val="autoZero"/>
        <c:crossBetween val="between"/>
      </c:valAx>
    </c:plotArea>
    <c:plotVisOnly val="1"/>
    <c:dispBlanksAs val="gap"/>
    <c:showDLblsOverMax val="0"/>
  </c:chart>
  <c:txPr>
    <a:bodyPr/>
    <a:lstStyle/>
    <a:p>
      <a:pPr>
        <a:defRPr sz="1800"/>
      </a:pPr>
      <a:endParaRPr lang="lv-LV"/>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view3D>
      <c:rotX val="15"/>
      <c:rotY val="20"/>
      <c:rAngAx val="1"/>
    </c:view3D>
    <c:floor>
      <c:thickness val="0"/>
    </c:floor>
    <c:sideWall>
      <c:thickness val="0"/>
    </c:sideWall>
    <c:backWall>
      <c:thickness val="0"/>
    </c:backWall>
    <c:plotArea>
      <c:layout>
        <c:manualLayout>
          <c:layoutTarget val="inner"/>
          <c:xMode val="edge"/>
          <c:yMode val="edge"/>
          <c:x val="6.0585095687256056E-2"/>
          <c:y val="4.0293599856426263E-2"/>
          <c:w val="0.78326375122690639"/>
          <c:h val="0.88490773104982634"/>
        </c:manualLayout>
      </c:layout>
      <c:bar3DChart>
        <c:barDir val="col"/>
        <c:grouping val="clustered"/>
        <c:varyColors val="0"/>
        <c:ser>
          <c:idx val="0"/>
          <c:order val="0"/>
          <c:tx>
            <c:strRef>
              <c:f>Sheet1!$A$9</c:f>
              <c:strCache>
                <c:ptCount val="1"/>
                <c:pt idx="0">
                  <c:v>2012</c:v>
                </c:pt>
              </c:strCache>
            </c:strRef>
          </c:tx>
          <c:invertIfNegative val="0"/>
          <c:cat>
            <c:strRef>
              <c:f>Sheet1!$B$8:$F$8</c:f>
              <c:strCache>
                <c:ptCount val="5"/>
                <c:pt idx="0">
                  <c:v>Tag. forma</c:v>
                </c:pt>
                <c:pt idx="1">
                  <c:v>t/d mija</c:v>
                </c:pt>
                <c:pt idx="2">
                  <c:v>Kopdzimte</c:v>
                </c:pt>
                <c:pt idx="3">
                  <c:v>Jā + N.</c:v>
                </c:pt>
                <c:pt idx="4">
                  <c:v>kopā/šķirti</c:v>
                </c:pt>
              </c:strCache>
            </c:strRef>
          </c:cat>
          <c:val>
            <c:numRef>
              <c:f>Sheet1!$B$9:$F$9</c:f>
              <c:numCache>
                <c:formatCode>General</c:formatCode>
                <c:ptCount val="5"/>
                <c:pt idx="0" formatCode="0%">
                  <c:v>0.64</c:v>
                </c:pt>
                <c:pt idx="1">
                  <c:v>0.86</c:v>
                </c:pt>
                <c:pt idx="3">
                  <c:v>0.52</c:v>
                </c:pt>
                <c:pt idx="4">
                  <c:v>0.77</c:v>
                </c:pt>
              </c:numCache>
            </c:numRef>
          </c:val>
        </c:ser>
        <c:ser>
          <c:idx val="1"/>
          <c:order val="1"/>
          <c:tx>
            <c:strRef>
              <c:f>Sheet1!$A$10</c:f>
              <c:strCache>
                <c:ptCount val="1"/>
                <c:pt idx="0">
                  <c:v>2013</c:v>
                </c:pt>
              </c:strCache>
            </c:strRef>
          </c:tx>
          <c:spPr>
            <a:solidFill>
              <a:schemeClr val="accent1">
                <a:lumMod val="50000"/>
              </a:schemeClr>
            </a:solidFill>
          </c:spPr>
          <c:invertIfNegative val="0"/>
          <c:cat>
            <c:strRef>
              <c:f>Sheet1!$B$8:$F$8</c:f>
              <c:strCache>
                <c:ptCount val="5"/>
                <c:pt idx="0">
                  <c:v>Tag. forma</c:v>
                </c:pt>
                <c:pt idx="1">
                  <c:v>t/d mija</c:v>
                </c:pt>
                <c:pt idx="2">
                  <c:v>Kopdzimte</c:v>
                </c:pt>
                <c:pt idx="3">
                  <c:v>Jā + N.</c:v>
                </c:pt>
                <c:pt idx="4">
                  <c:v>kopā/šķirti</c:v>
                </c:pt>
              </c:strCache>
            </c:strRef>
          </c:cat>
          <c:val>
            <c:numRef>
              <c:f>Sheet1!$B$10:$F$10</c:f>
              <c:numCache>
                <c:formatCode>General</c:formatCode>
                <c:ptCount val="5"/>
                <c:pt idx="0" formatCode="0%">
                  <c:v>0.84</c:v>
                </c:pt>
                <c:pt idx="1">
                  <c:v>0.56000000000000005</c:v>
                </c:pt>
                <c:pt idx="2">
                  <c:v>0.7</c:v>
                </c:pt>
                <c:pt idx="3">
                  <c:v>0.79</c:v>
                </c:pt>
                <c:pt idx="4">
                  <c:v>0.83</c:v>
                </c:pt>
              </c:numCache>
            </c:numRef>
          </c:val>
        </c:ser>
        <c:ser>
          <c:idx val="2"/>
          <c:order val="2"/>
          <c:tx>
            <c:strRef>
              <c:f>Sheet1!$A$11</c:f>
              <c:strCache>
                <c:ptCount val="1"/>
                <c:pt idx="0">
                  <c:v>2014</c:v>
                </c:pt>
              </c:strCache>
            </c:strRef>
          </c:tx>
          <c:spPr>
            <a:solidFill>
              <a:srgbClr val="00B0F0"/>
            </a:solidFill>
          </c:spPr>
          <c:invertIfNegative val="0"/>
          <c:cat>
            <c:strRef>
              <c:f>Sheet1!$B$8:$F$8</c:f>
              <c:strCache>
                <c:ptCount val="5"/>
                <c:pt idx="0">
                  <c:v>Tag. forma</c:v>
                </c:pt>
                <c:pt idx="1">
                  <c:v>t/d mija</c:v>
                </c:pt>
                <c:pt idx="2">
                  <c:v>Kopdzimte</c:v>
                </c:pt>
                <c:pt idx="3">
                  <c:v>Jā + N.</c:v>
                </c:pt>
                <c:pt idx="4">
                  <c:v>kopā/šķirti</c:v>
                </c:pt>
              </c:strCache>
            </c:strRef>
          </c:cat>
          <c:val>
            <c:numRef>
              <c:f>Sheet1!$B$11:$F$11</c:f>
              <c:numCache>
                <c:formatCode>General</c:formatCode>
                <c:ptCount val="5"/>
                <c:pt idx="0" formatCode="0%">
                  <c:v>0.8</c:v>
                </c:pt>
                <c:pt idx="1">
                  <c:v>0.56000000000000005</c:v>
                </c:pt>
                <c:pt idx="2">
                  <c:v>0.65</c:v>
                </c:pt>
                <c:pt idx="3">
                  <c:v>0.57999999999999996</c:v>
                </c:pt>
                <c:pt idx="4">
                  <c:v>0.7</c:v>
                </c:pt>
              </c:numCache>
            </c:numRef>
          </c:val>
        </c:ser>
        <c:dLbls>
          <c:showLegendKey val="0"/>
          <c:showVal val="0"/>
          <c:showCatName val="0"/>
          <c:showSerName val="0"/>
          <c:showPercent val="0"/>
          <c:showBubbleSize val="0"/>
        </c:dLbls>
        <c:gapWidth val="150"/>
        <c:shape val="box"/>
        <c:axId val="84802560"/>
        <c:axId val="84878080"/>
        <c:axId val="0"/>
      </c:bar3DChart>
      <c:catAx>
        <c:axId val="84802560"/>
        <c:scaling>
          <c:orientation val="minMax"/>
        </c:scaling>
        <c:delete val="0"/>
        <c:axPos val="b"/>
        <c:numFmt formatCode="General" sourceLinked="1"/>
        <c:majorTickMark val="out"/>
        <c:minorTickMark val="none"/>
        <c:tickLblPos val="nextTo"/>
        <c:txPr>
          <a:bodyPr/>
          <a:lstStyle/>
          <a:p>
            <a:pPr>
              <a:defRPr sz="1100"/>
            </a:pPr>
            <a:endParaRPr lang="lv-LV"/>
          </a:p>
        </c:txPr>
        <c:crossAx val="84878080"/>
        <c:crosses val="autoZero"/>
        <c:auto val="1"/>
        <c:lblAlgn val="ctr"/>
        <c:lblOffset val="100"/>
        <c:noMultiLvlLbl val="0"/>
      </c:catAx>
      <c:valAx>
        <c:axId val="84878080"/>
        <c:scaling>
          <c:orientation val="minMax"/>
        </c:scaling>
        <c:delete val="0"/>
        <c:axPos val="l"/>
        <c:majorGridlines/>
        <c:numFmt formatCode="0%" sourceLinked="0"/>
        <c:majorTickMark val="none"/>
        <c:minorTickMark val="none"/>
        <c:tickLblPos val="nextTo"/>
        <c:txPr>
          <a:bodyPr/>
          <a:lstStyle/>
          <a:p>
            <a:pPr>
              <a:defRPr sz="1400"/>
            </a:pPr>
            <a:endParaRPr lang="lv-LV"/>
          </a:p>
        </c:txPr>
        <c:crossAx val="84802560"/>
        <c:crosses val="autoZero"/>
        <c:crossBetween val="between"/>
      </c:valAx>
      <c:spPr>
        <a:noFill/>
      </c:spPr>
    </c:plotArea>
    <c:legend>
      <c:legendPos val="r"/>
      <c:overlay val="0"/>
    </c:legend>
    <c:plotVisOnly val="1"/>
    <c:dispBlanksAs val="gap"/>
    <c:showDLblsOverMax val="0"/>
  </c:chart>
  <c:txPr>
    <a:bodyPr/>
    <a:lstStyle/>
    <a:p>
      <a:pPr>
        <a:defRPr sz="1800"/>
      </a:pPr>
      <a:endParaRPr lang="lv-LV"/>
    </a:p>
  </c:txPr>
  <c:externalData r:id="rId2">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26"/>
    </mc:Choice>
    <mc:Fallback>
      <c:style val="26"/>
    </mc:Fallback>
  </mc:AlternateContent>
  <c:chart>
    <c:title>
      <c:tx>
        <c:rich>
          <a:bodyPr/>
          <a:lstStyle/>
          <a:p>
            <a:pPr>
              <a:defRPr/>
            </a:pPr>
            <a:r>
              <a:rPr lang="lv-LV"/>
              <a:t>1.daļas 2.uzdevuma rezultāti pa punktiem %</a:t>
            </a:r>
          </a:p>
        </c:rich>
      </c:tx>
      <c:overlay val="0"/>
    </c:title>
    <c:autoTitleDeleted val="0"/>
    <c:plotArea>
      <c:layout/>
      <c:barChart>
        <c:barDir val="col"/>
        <c:grouping val="clustered"/>
        <c:varyColors val="0"/>
        <c:ser>
          <c:idx val="0"/>
          <c:order val="0"/>
          <c:tx>
            <c:strRef>
              <c:f>Visi!$V$17</c:f>
              <c:strCache>
                <c:ptCount val="1"/>
                <c:pt idx="0">
                  <c:v>0 punktu</c:v>
                </c:pt>
              </c:strCache>
            </c:strRef>
          </c:tx>
          <c:invertIfNegative val="0"/>
          <c:cat>
            <c:strRef>
              <c:f>Visi!$W$16:$AE$16</c:f>
              <c:strCache>
                <c:ptCount val="9"/>
                <c:pt idx="0">
                  <c:v>1.teikums</c:v>
                </c:pt>
                <c:pt idx="1">
                  <c:v>2.teikums</c:v>
                </c:pt>
                <c:pt idx="2">
                  <c:v>3.teikums</c:v>
                </c:pt>
                <c:pt idx="3">
                  <c:v>4.teikums</c:v>
                </c:pt>
                <c:pt idx="4">
                  <c:v>5.teikums</c:v>
                </c:pt>
                <c:pt idx="5">
                  <c:v>6.teikums</c:v>
                </c:pt>
                <c:pt idx="6">
                  <c:v>7.teikums</c:v>
                </c:pt>
                <c:pt idx="7">
                  <c:v>8.teikums</c:v>
                </c:pt>
                <c:pt idx="8">
                  <c:v>9.teikums</c:v>
                </c:pt>
              </c:strCache>
            </c:strRef>
          </c:cat>
          <c:val>
            <c:numRef>
              <c:f>Visi!$W$17:$AE$17</c:f>
              <c:numCache>
                <c:formatCode>General</c:formatCode>
                <c:ptCount val="9"/>
                <c:pt idx="0">
                  <c:v>40</c:v>
                </c:pt>
                <c:pt idx="1">
                  <c:v>19</c:v>
                </c:pt>
                <c:pt idx="2">
                  <c:v>14</c:v>
                </c:pt>
                <c:pt idx="3">
                  <c:v>28</c:v>
                </c:pt>
                <c:pt idx="4">
                  <c:v>26</c:v>
                </c:pt>
                <c:pt idx="5">
                  <c:v>23</c:v>
                </c:pt>
                <c:pt idx="6">
                  <c:v>32</c:v>
                </c:pt>
                <c:pt idx="7">
                  <c:v>22</c:v>
                </c:pt>
                <c:pt idx="8">
                  <c:v>46</c:v>
                </c:pt>
              </c:numCache>
            </c:numRef>
          </c:val>
        </c:ser>
        <c:ser>
          <c:idx val="1"/>
          <c:order val="1"/>
          <c:tx>
            <c:strRef>
              <c:f>Visi!$V$18</c:f>
              <c:strCache>
                <c:ptCount val="1"/>
                <c:pt idx="0">
                  <c:v>1 punkts</c:v>
                </c:pt>
              </c:strCache>
            </c:strRef>
          </c:tx>
          <c:spPr>
            <a:solidFill>
              <a:srgbClr val="FFC000"/>
            </a:solidFill>
          </c:spPr>
          <c:invertIfNegative val="0"/>
          <c:cat>
            <c:strRef>
              <c:f>Visi!$W$16:$AE$16</c:f>
              <c:strCache>
                <c:ptCount val="9"/>
                <c:pt idx="0">
                  <c:v>1.teikums</c:v>
                </c:pt>
                <c:pt idx="1">
                  <c:v>2.teikums</c:v>
                </c:pt>
                <c:pt idx="2">
                  <c:v>3.teikums</c:v>
                </c:pt>
                <c:pt idx="3">
                  <c:v>4.teikums</c:v>
                </c:pt>
                <c:pt idx="4">
                  <c:v>5.teikums</c:v>
                </c:pt>
                <c:pt idx="5">
                  <c:v>6.teikums</c:v>
                </c:pt>
                <c:pt idx="6">
                  <c:v>7.teikums</c:v>
                </c:pt>
                <c:pt idx="7">
                  <c:v>8.teikums</c:v>
                </c:pt>
                <c:pt idx="8">
                  <c:v>9.teikums</c:v>
                </c:pt>
              </c:strCache>
            </c:strRef>
          </c:cat>
          <c:val>
            <c:numRef>
              <c:f>Visi!$W$18:$AE$18</c:f>
              <c:numCache>
                <c:formatCode>General</c:formatCode>
                <c:ptCount val="9"/>
                <c:pt idx="0">
                  <c:v>44</c:v>
                </c:pt>
                <c:pt idx="1">
                  <c:v>41</c:v>
                </c:pt>
                <c:pt idx="2">
                  <c:v>59</c:v>
                </c:pt>
                <c:pt idx="3">
                  <c:v>11</c:v>
                </c:pt>
                <c:pt idx="4">
                  <c:v>29</c:v>
                </c:pt>
                <c:pt idx="5">
                  <c:v>40</c:v>
                </c:pt>
                <c:pt idx="6">
                  <c:v>29</c:v>
                </c:pt>
                <c:pt idx="7">
                  <c:v>60</c:v>
                </c:pt>
                <c:pt idx="8">
                  <c:v>20</c:v>
                </c:pt>
              </c:numCache>
            </c:numRef>
          </c:val>
        </c:ser>
        <c:ser>
          <c:idx val="2"/>
          <c:order val="2"/>
          <c:tx>
            <c:strRef>
              <c:f>Visi!$V$19</c:f>
              <c:strCache>
                <c:ptCount val="1"/>
                <c:pt idx="0">
                  <c:v>2 punkti</c:v>
                </c:pt>
              </c:strCache>
            </c:strRef>
          </c:tx>
          <c:spPr>
            <a:solidFill>
              <a:srgbClr val="00B050"/>
            </a:solidFill>
          </c:spPr>
          <c:invertIfNegative val="0"/>
          <c:cat>
            <c:strRef>
              <c:f>Visi!$W$16:$AE$16</c:f>
              <c:strCache>
                <c:ptCount val="9"/>
                <c:pt idx="0">
                  <c:v>1.teikums</c:v>
                </c:pt>
                <c:pt idx="1">
                  <c:v>2.teikums</c:v>
                </c:pt>
                <c:pt idx="2">
                  <c:v>3.teikums</c:v>
                </c:pt>
                <c:pt idx="3">
                  <c:v>4.teikums</c:v>
                </c:pt>
                <c:pt idx="4">
                  <c:v>5.teikums</c:v>
                </c:pt>
                <c:pt idx="5">
                  <c:v>6.teikums</c:v>
                </c:pt>
                <c:pt idx="6">
                  <c:v>7.teikums</c:v>
                </c:pt>
                <c:pt idx="7">
                  <c:v>8.teikums</c:v>
                </c:pt>
                <c:pt idx="8">
                  <c:v>9.teikums</c:v>
                </c:pt>
              </c:strCache>
            </c:strRef>
          </c:cat>
          <c:val>
            <c:numRef>
              <c:f>Visi!$W$19:$AE$19</c:f>
              <c:numCache>
                <c:formatCode>General</c:formatCode>
                <c:ptCount val="9"/>
                <c:pt idx="0">
                  <c:v>16</c:v>
                </c:pt>
                <c:pt idx="1">
                  <c:v>40</c:v>
                </c:pt>
                <c:pt idx="2">
                  <c:v>27</c:v>
                </c:pt>
                <c:pt idx="3">
                  <c:v>61</c:v>
                </c:pt>
                <c:pt idx="4">
                  <c:v>45</c:v>
                </c:pt>
                <c:pt idx="5">
                  <c:v>37</c:v>
                </c:pt>
                <c:pt idx="6">
                  <c:v>39</c:v>
                </c:pt>
                <c:pt idx="7">
                  <c:v>18</c:v>
                </c:pt>
                <c:pt idx="8">
                  <c:v>34</c:v>
                </c:pt>
              </c:numCache>
            </c:numRef>
          </c:val>
        </c:ser>
        <c:dLbls>
          <c:showLegendKey val="0"/>
          <c:showVal val="0"/>
          <c:showCatName val="0"/>
          <c:showSerName val="0"/>
          <c:showPercent val="0"/>
          <c:showBubbleSize val="0"/>
        </c:dLbls>
        <c:gapWidth val="75"/>
        <c:overlap val="-25"/>
        <c:axId val="28669824"/>
        <c:axId val="28671360"/>
      </c:barChart>
      <c:catAx>
        <c:axId val="28669824"/>
        <c:scaling>
          <c:orientation val="minMax"/>
        </c:scaling>
        <c:delete val="0"/>
        <c:axPos val="b"/>
        <c:majorTickMark val="none"/>
        <c:minorTickMark val="none"/>
        <c:tickLblPos val="nextTo"/>
        <c:txPr>
          <a:bodyPr/>
          <a:lstStyle/>
          <a:p>
            <a:pPr>
              <a:defRPr sz="1200"/>
            </a:pPr>
            <a:endParaRPr lang="lv-LV"/>
          </a:p>
        </c:txPr>
        <c:crossAx val="28671360"/>
        <c:crosses val="autoZero"/>
        <c:auto val="1"/>
        <c:lblAlgn val="ctr"/>
        <c:lblOffset val="100"/>
        <c:noMultiLvlLbl val="0"/>
      </c:catAx>
      <c:valAx>
        <c:axId val="28671360"/>
        <c:scaling>
          <c:orientation val="minMax"/>
        </c:scaling>
        <c:delete val="0"/>
        <c:axPos val="l"/>
        <c:majorGridlines/>
        <c:numFmt formatCode="General" sourceLinked="1"/>
        <c:majorTickMark val="none"/>
        <c:minorTickMark val="none"/>
        <c:tickLblPos val="nextTo"/>
        <c:spPr>
          <a:ln w="9525">
            <a:noFill/>
          </a:ln>
        </c:spPr>
        <c:crossAx val="28669824"/>
        <c:crosses val="autoZero"/>
        <c:crossBetween val="between"/>
      </c:valAx>
    </c:plotArea>
    <c:legend>
      <c:legendPos val="b"/>
      <c:overlay val="0"/>
    </c:legend>
    <c:plotVisOnly val="1"/>
    <c:dispBlanksAs val="gap"/>
    <c:showDLblsOverMax val="0"/>
  </c:chart>
  <c:txPr>
    <a:bodyPr/>
    <a:lstStyle/>
    <a:p>
      <a:pPr>
        <a:defRPr sz="1800"/>
      </a:pPr>
      <a:endParaRPr lang="lv-LV"/>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view3D>
      <c:rotX val="15"/>
      <c:rotY val="20"/>
      <c:depthPercent val="100"/>
      <c:rAngAx val="1"/>
    </c:view3D>
    <c:floor>
      <c:thickness val="0"/>
    </c:floor>
    <c:sideWall>
      <c:thickness val="0"/>
    </c:sideWall>
    <c:backWall>
      <c:thickness val="0"/>
    </c:backWall>
    <c:plotArea>
      <c:layout/>
      <c:bar3DChart>
        <c:barDir val="col"/>
        <c:grouping val="clustered"/>
        <c:varyColors val="0"/>
        <c:ser>
          <c:idx val="0"/>
          <c:order val="0"/>
          <c:tx>
            <c:strRef>
              <c:f>Sheet1!$B$1</c:f>
              <c:strCache>
                <c:ptCount val="1"/>
                <c:pt idx="0">
                  <c:v>2012</c:v>
                </c:pt>
              </c:strCache>
            </c:strRef>
          </c:tx>
          <c:spPr>
            <a:solidFill>
              <a:srgbClr val="FFFFFF">
                <a:lumMod val="85000"/>
              </a:srgbClr>
            </a:solidFill>
            <a:ln w="25400" cap="flat" cmpd="sng" algn="ctr">
              <a:solidFill>
                <a:srgbClr val="333399">
                  <a:shade val="50000"/>
                </a:srgbClr>
              </a:solidFill>
              <a:prstDash val="solid"/>
            </a:ln>
            <a:effectLst/>
          </c:spPr>
          <c:invertIfNegative val="0"/>
          <c:cat>
            <c:strRef>
              <c:f>Sheet1!$A$2:$A$6</c:f>
              <c:strCache>
                <c:ptCount val="5"/>
                <c:pt idx="0">
                  <c:v>Valsts ģimnāzijas</c:v>
                </c:pt>
                <c:pt idx="1">
                  <c:v>Ģimnāzijas</c:v>
                </c:pt>
                <c:pt idx="2">
                  <c:v>Vidusskolas</c:v>
                </c:pt>
                <c:pt idx="3">
                  <c:v>Vakarskolas</c:v>
                </c:pt>
                <c:pt idx="4">
                  <c:v>Prof.skolas</c:v>
                </c:pt>
              </c:strCache>
            </c:strRef>
          </c:cat>
          <c:val>
            <c:numRef>
              <c:f>Sheet1!$B$2:$B$6</c:f>
              <c:numCache>
                <c:formatCode>General</c:formatCode>
                <c:ptCount val="5"/>
                <c:pt idx="0" formatCode="0%">
                  <c:v>0.69000000000000017</c:v>
                </c:pt>
                <c:pt idx="1">
                  <c:v>0.59</c:v>
                </c:pt>
                <c:pt idx="2">
                  <c:v>0.52</c:v>
                </c:pt>
                <c:pt idx="3">
                  <c:v>0.4200000000000001</c:v>
                </c:pt>
                <c:pt idx="4">
                  <c:v>0.41000000000000009</c:v>
                </c:pt>
              </c:numCache>
            </c:numRef>
          </c:val>
        </c:ser>
        <c:ser>
          <c:idx val="1"/>
          <c:order val="1"/>
          <c:tx>
            <c:strRef>
              <c:f>Sheet1!$C$1</c:f>
              <c:strCache>
                <c:ptCount val="1"/>
                <c:pt idx="0">
                  <c:v>2013</c:v>
                </c:pt>
              </c:strCache>
            </c:strRef>
          </c:tx>
          <c:spPr>
            <a:solidFill>
              <a:srgbClr val="BBE0E3">
                <a:lumMod val="75000"/>
              </a:srgbClr>
            </a:solidFill>
            <a:ln>
              <a:solidFill>
                <a:srgbClr val="2D2D8A">
                  <a:lumMod val="75000"/>
                </a:srgbClr>
              </a:solidFill>
            </a:ln>
          </c:spPr>
          <c:invertIfNegative val="0"/>
          <c:cat>
            <c:strRef>
              <c:f>Sheet1!$A$2:$A$6</c:f>
              <c:strCache>
                <c:ptCount val="5"/>
                <c:pt idx="0">
                  <c:v>Valsts ģimnāzijas</c:v>
                </c:pt>
                <c:pt idx="1">
                  <c:v>Ģimnāzijas</c:v>
                </c:pt>
                <c:pt idx="2">
                  <c:v>Vidusskolas</c:v>
                </c:pt>
                <c:pt idx="3">
                  <c:v>Vakarskolas</c:v>
                </c:pt>
                <c:pt idx="4">
                  <c:v>Prof.skolas</c:v>
                </c:pt>
              </c:strCache>
            </c:strRef>
          </c:cat>
          <c:val>
            <c:numRef>
              <c:f>Sheet1!$C$2:$C$6</c:f>
              <c:numCache>
                <c:formatCode>General</c:formatCode>
                <c:ptCount val="5"/>
                <c:pt idx="0">
                  <c:v>0.74000000000000021</c:v>
                </c:pt>
                <c:pt idx="1">
                  <c:v>0.68</c:v>
                </c:pt>
                <c:pt idx="2">
                  <c:v>0.59</c:v>
                </c:pt>
                <c:pt idx="3">
                  <c:v>0.48000000000000009</c:v>
                </c:pt>
                <c:pt idx="4">
                  <c:v>0.4900000000000001</c:v>
                </c:pt>
              </c:numCache>
            </c:numRef>
          </c:val>
        </c:ser>
        <c:ser>
          <c:idx val="2"/>
          <c:order val="2"/>
          <c:tx>
            <c:strRef>
              <c:f>Sheet1!$D$1</c:f>
              <c:strCache>
                <c:ptCount val="1"/>
                <c:pt idx="0">
                  <c:v>2014</c:v>
                </c:pt>
              </c:strCache>
            </c:strRef>
          </c:tx>
          <c:spPr>
            <a:solidFill>
              <a:srgbClr val="92D050"/>
            </a:solidFill>
          </c:spPr>
          <c:invertIfNegative val="0"/>
          <c:cat>
            <c:strRef>
              <c:f>Sheet1!$A$2:$A$6</c:f>
              <c:strCache>
                <c:ptCount val="5"/>
                <c:pt idx="0">
                  <c:v>Valsts ģimnāzijas</c:v>
                </c:pt>
                <c:pt idx="1">
                  <c:v>Ģimnāzijas</c:v>
                </c:pt>
                <c:pt idx="2">
                  <c:v>Vidusskolas</c:v>
                </c:pt>
                <c:pt idx="3">
                  <c:v>Vakarskolas</c:v>
                </c:pt>
                <c:pt idx="4">
                  <c:v>Prof.skolas</c:v>
                </c:pt>
              </c:strCache>
            </c:strRef>
          </c:cat>
          <c:val>
            <c:numRef>
              <c:f>Sheet1!$D$2:$D$6</c:f>
              <c:numCache>
                <c:formatCode>General</c:formatCode>
                <c:ptCount val="5"/>
                <c:pt idx="0">
                  <c:v>0.74000000000000021</c:v>
                </c:pt>
                <c:pt idx="1">
                  <c:v>0.67000000000000026</c:v>
                </c:pt>
                <c:pt idx="2">
                  <c:v>0.56000000000000005</c:v>
                </c:pt>
                <c:pt idx="3">
                  <c:v>0.46</c:v>
                </c:pt>
                <c:pt idx="4">
                  <c:v>0.46</c:v>
                </c:pt>
              </c:numCache>
            </c:numRef>
          </c:val>
        </c:ser>
        <c:dLbls>
          <c:showLegendKey val="0"/>
          <c:showVal val="0"/>
          <c:showCatName val="0"/>
          <c:showSerName val="0"/>
          <c:showPercent val="0"/>
          <c:showBubbleSize val="0"/>
        </c:dLbls>
        <c:gapWidth val="150"/>
        <c:shape val="box"/>
        <c:axId val="86953344"/>
        <c:axId val="86955136"/>
        <c:axId val="0"/>
      </c:bar3DChart>
      <c:catAx>
        <c:axId val="86953344"/>
        <c:scaling>
          <c:orientation val="minMax"/>
        </c:scaling>
        <c:delete val="0"/>
        <c:axPos val="b"/>
        <c:majorTickMark val="out"/>
        <c:minorTickMark val="none"/>
        <c:tickLblPos val="nextTo"/>
        <c:txPr>
          <a:bodyPr/>
          <a:lstStyle/>
          <a:p>
            <a:pPr>
              <a:defRPr sz="1400"/>
            </a:pPr>
            <a:endParaRPr lang="lv-LV"/>
          </a:p>
        </c:txPr>
        <c:crossAx val="86955136"/>
        <c:crosses val="autoZero"/>
        <c:auto val="1"/>
        <c:lblAlgn val="ctr"/>
        <c:lblOffset val="100"/>
        <c:noMultiLvlLbl val="0"/>
      </c:catAx>
      <c:valAx>
        <c:axId val="86955136"/>
        <c:scaling>
          <c:orientation val="minMax"/>
        </c:scaling>
        <c:delete val="0"/>
        <c:axPos val="l"/>
        <c:majorGridlines/>
        <c:numFmt formatCode="0%" sourceLinked="1"/>
        <c:majorTickMark val="out"/>
        <c:minorTickMark val="none"/>
        <c:tickLblPos val="nextTo"/>
        <c:txPr>
          <a:bodyPr/>
          <a:lstStyle/>
          <a:p>
            <a:pPr>
              <a:defRPr sz="1400"/>
            </a:pPr>
            <a:endParaRPr lang="lv-LV"/>
          </a:p>
        </c:txPr>
        <c:crossAx val="86953344"/>
        <c:crosses val="autoZero"/>
        <c:crossBetween val="between"/>
      </c:valAx>
    </c:plotArea>
    <c:legend>
      <c:legendPos val="r"/>
      <c:overlay val="0"/>
      <c:txPr>
        <a:bodyPr/>
        <a:lstStyle/>
        <a:p>
          <a:pPr>
            <a:defRPr sz="1200"/>
          </a:pPr>
          <a:endParaRPr lang="lv-LV"/>
        </a:p>
      </c:txPr>
    </c:legend>
    <c:plotVisOnly val="1"/>
    <c:dispBlanksAs val="gap"/>
    <c:showDLblsOverMax val="0"/>
  </c:chart>
  <c:txPr>
    <a:bodyPr/>
    <a:lstStyle/>
    <a:p>
      <a:pPr>
        <a:defRPr sz="1800"/>
      </a:pPr>
      <a:endParaRPr lang="lv-LV"/>
    </a:p>
  </c:txPr>
  <c:externalData r:id="rId2">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depthPercent val="100"/>
      <c:rAngAx val="1"/>
    </c:view3D>
    <c:floor>
      <c:thickness val="0"/>
    </c:floor>
    <c:sideWall>
      <c:thickness val="0"/>
    </c:sideWall>
    <c:backWall>
      <c:thickness val="0"/>
    </c:backWall>
    <c:plotArea>
      <c:layout>
        <c:manualLayout>
          <c:layoutTarget val="inner"/>
          <c:xMode val="edge"/>
          <c:yMode val="edge"/>
          <c:x val="7.3770049928817111E-2"/>
          <c:y val="2.0282468614598381E-2"/>
          <c:w val="0.83876088310862784"/>
          <c:h val="0.75358068874700157"/>
        </c:manualLayout>
      </c:layout>
      <c:bar3DChart>
        <c:barDir val="col"/>
        <c:grouping val="clustered"/>
        <c:varyColors val="0"/>
        <c:ser>
          <c:idx val="0"/>
          <c:order val="0"/>
          <c:tx>
            <c:strRef>
              <c:f>Sheet1!$B$1</c:f>
              <c:strCache>
                <c:ptCount val="1"/>
                <c:pt idx="0">
                  <c:v>2012</c:v>
                </c:pt>
              </c:strCache>
            </c:strRef>
          </c:tx>
          <c:spPr>
            <a:solidFill>
              <a:schemeClr val="bg1">
                <a:lumMod val="75000"/>
              </a:schemeClr>
            </a:solidFill>
            <a:ln w="25400" cap="flat" cmpd="sng" algn="ctr">
              <a:solidFill>
                <a:schemeClr val="accent2">
                  <a:shade val="50000"/>
                </a:schemeClr>
              </a:solidFill>
              <a:prstDash val="solid"/>
            </a:ln>
            <a:effectLst/>
          </c:spPr>
          <c:invertIfNegative val="0"/>
          <c:cat>
            <c:strRef>
              <c:f>Sheet1!$A$2:$A$7</c:f>
              <c:strCache>
                <c:ptCount val="6"/>
                <c:pt idx="0">
                  <c:v>Galvenā doma</c:v>
                </c:pt>
                <c:pt idx="1">
                  <c:v>Temats</c:v>
                </c:pt>
                <c:pt idx="2">
                  <c:v>Viedoklis</c:v>
                </c:pt>
                <c:pt idx="3">
                  <c:v>Vārdu nozīmes</c:v>
                </c:pt>
                <c:pt idx="4">
                  <c:v>Mērķis, aktualitāte</c:v>
                </c:pt>
                <c:pt idx="5">
                  <c:v>Valodas līdzekļi</c:v>
                </c:pt>
              </c:strCache>
            </c:strRef>
          </c:cat>
          <c:val>
            <c:numRef>
              <c:f>Sheet1!$B$2:$B$7</c:f>
              <c:numCache>
                <c:formatCode>General</c:formatCode>
                <c:ptCount val="6"/>
                <c:pt idx="0" formatCode="0%">
                  <c:v>0.53</c:v>
                </c:pt>
                <c:pt idx="1">
                  <c:v>0.54</c:v>
                </c:pt>
                <c:pt idx="2">
                  <c:v>0.58000000000000007</c:v>
                </c:pt>
                <c:pt idx="3">
                  <c:v>0.63000000000000023</c:v>
                </c:pt>
                <c:pt idx="4">
                  <c:v>0.47000000000000008</c:v>
                </c:pt>
                <c:pt idx="5">
                  <c:v>0.46</c:v>
                </c:pt>
              </c:numCache>
            </c:numRef>
          </c:val>
        </c:ser>
        <c:ser>
          <c:idx val="1"/>
          <c:order val="1"/>
          <c:tx>
            <c:strRef>
              <c:f>Sheet1!$C$1</c:f>
              <c:strCache>
                <c:ptCount val="1"/>
                <c:pt idx="0">
                  <c:v>2013</c:v>
                </c:pt>
              </c:strCache>
            </c:strRef>
          </c:tx>
          <c:spPr>
            <a:solidFill>
              <a:schemeClr val="accent1">
                <a:lumMod val="50000"/>
              </a:schemeClr>
            </a:solidFill>
            <a:ln>
              <a:solidFill>
                <a:schemeClr val="accent2">
                  <a:lumMod val="75000"/>
                </a:schemeClr>
              </a:solidFill>
            </a:ln>
          </c:spPr>
          <c:invertIfNegative val="0"/>
          <c:cat>
            <c:strRef>
              <c:f>Sheet1!$A$2:$A$7</c:f>
              <c:strCache>
                <c:ptCount val="6"/>
                <c:pt idx="0">
                  <c:v>Galvenā doma</c:v>
                </c:pt>
                <c:pt idx="1">
                  <c:v>Temats</c:v>
                </c:pt>
                <c:pt idx="2">
                  <c:v>Viedoklis</c:v>
                </c:pt>
                <c:pt idx="3">
                  <c:v>Vārdu nozīmes</c:v>
                </c:pt>
                <c:pt idx="4">
                  <c:v>Mērķis, aktualitāte</c:v>
                </c:pt>
                <c:pt idx="5">
                  <c:v>Valodas līdzekļi</c:v>
                </c:pt>
              </c:strCache>
            </c:strRef>
          </c:cat>
          <c:val>
            <c:numRef>
              <c:f>Sheet1!$C$2:$C$7</c:f>
              <c:numCache>
                <c:formatCode>General</c:formatCode>
                <c:ptCount val="6"/>
                <c:pt idx="0">
                  <c:v>0.58000000000000007</c:v>
                </c:pt>
                <c:pt idx="1">
                  <c:v>0.46</c:v>
                </c:pt>
                <c:pt idx="2">
                  <c:v>0.62000000000000022</c:v>
                </c:pt>
                <c:pt idx="3">
                  <c:v>0.77000000000000024</c:v>
                </c:pt>
                <c:pt idx="4">
                  <c:v>0.52</c:v>
                </c:pt>
                <c:pt idx="5">
                  <c:v>0.6000000000000002</c:v>
                </c:pt>
              </c:numCache>
            </c:numRef>
          </c:val>
        </c:ser>
        <c:ser>
          <c:idx val="2"/>
          <c:order val="2"/>
          <c:tx>
            <c:strRef>
              <c:f>Sheet1!$D$1</c:f>
              <c:strCache>
                <c:ptCount val="1"/>
                <c:pt idx="0">
                  <c:v>2014</c:v>
                </c:pt>
              </c:strCache>
            </c:strRef>
          </c:tx>
          <c:spPr>
            <a:solidFill>
              <a:schemeClr val="accent2">
                <a:lumMod val="40000"/>
                <a:lumOff val="60000"/>
              </a:schemeClr>
            </a:solidFill>
          </c:spPr>
          <c:invertIfNegative val="0"/>
          <c:cat>
            <c:strRef>
              <c:f>Sheet1!$A$2:$A$7</c:f>
              <c:strCache>
                <c:ptCount val="6"/>
                <c:pt idx="0">
                  <c:v>Galvenā doma</c:v>
                </c:pt>
                <c:pt idx="1">
                  <c:v>Temats</c:v>
                </c:pt>
                <c:pt idx="2">
                  <c:v>Viedoklis</c:v>
                </c:pt>
                <c:pt idx="3">
                  <c:v>Vārdu nozīmes</c:v>
                </c:pt>
                <c:pt idx="4">
                  <c:v>Mērķis, aktualitāte</c:v>
                </c:pt>
                <c:pt idx="5">
                  <c:v>Valodas līdzekļi</c:v>
                </c:pt>
              </c:strCache>
            </c:strRef>
          </c:cat>
          <c:val>
            <c:numRef>
              <c:f>Sheet1!$D$2:$D$7</c:f>
              <c:numCache>
                <c:formatCode>General</c:formatCode>
                <c:ptCount val="6"/>
                <c:pt idx="0">
                  <c:v>0.48000000000000009</c:v>
                </c:pt>
                <c:pt idx="1">
                  <c:v>0.38000000000000012</c:v>
                </c:pt>
                <c:pt idx="2">
                  <c:v>0.53</c:v>
                </c:pt>
                <c:pt idx="3">
                  <c:v>0.71000000000000019</c:v>
                </c:pt>
                <c:pt idx="4">
                  <c:v>0.4900000000000001</c:v>
                </c:pt>
                <c:pt idx="5">
                  <c:v>0.56000000000000005</c:v>
                </c:pt>
              </c:numCache>
            </c:numRef>
          </c:val>
        </c:ser>
        <c:dLbls>
          <c:showLegendKey val="0"/>
          <c:showVal val="0"/>
          <c:showCatName val="0"/>
          <c:showSerName val="0"/>
          <c:showPercent val="0"/>
          <c:showBubbleSize val="0"/>
        </c:dLbls>
        <c:gapWidth val="150"/>
        <c:shape val="box"/>
        <c:axId val="87004288"/>
        <c:axId val="87005824"/>
        <c:axId val="0"/>
      </c:bar3DChart>
      <c:catAx>
        <c:axId val="87004288"/>
        <c:scaling>
          <c:orientation val="minMax"/>
        </c:scaling>
        <c:delete val="0"/>
        <c:axPos val="b"/>
        <c:majorTickMark val="out"/>
        <c:minorTickMark val="none"/>
        <c:tickLblPos val="nextTo"/>
        <c:txPr>
          <a:bodyPr/>
          <a:lstStyle/>
          <a:p>
            <a:pPr>
              <a:defRPr sz="1100"/>
            </a:pPr>
            <a:endParaRPr lang="lv-LV"/>
          </a:p>
        </c:txPr>
        <c:crossAx val="87005824"/>
        <c:crosses val="autoZero"/>
        <c:auto val="1"/>
        <c:lblAlgn val="ctr"/>
        <c:lblOffset val="100"/>
        <c:noMultiLvlLbl val="0"/>
      </c:catAx>
      <c:valAx>
        <c:axId val="87005824"/>
        <c:scaling>
          <c:orientation val="minMax"/>
        </c:scaling>
        <c:delete val="0"/>
        <c:axPos val="l"/>
        <c:majorGridlines/>
        <c:numFmt formatCode="0%" sourceLinked="1"/>
        <c:majorTickMark val="out"/>
        <c:minorTickMark val="none"/>
        <c:tickLblPos val="nextTo"/>
        <c:txPr>
          <a:bodyPr/>
          <a:lstStyle/>
          <a:p>
            <a:pPr>
              <a:defRPr sz="1400"/>
            </a:pPr>
            <a:endParaRPr lang="lv-LV"/>
          </a:p>
        </c:txPr>
        <c:crossAx val="87004288"/>
        <c:crosses val="autoZero"/>
        <c:crossBetween val="between"/>
      </c:valAx>
    </c:plotArea>
    <c:legend>
      <c:legendPos val="r"/>
      <c:overlay val="0"/>
      <c:txPr>
        <a:bodyPr/>
        <a:lstStyle/>
        <a:p>
          <a:pPr>
            <a:defRPr sz="1200"/>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view3D>
      <c:rotX val="15"/>
      <c:rotY val="20"/>
      <c:depthPercent val="100"/>
      <c:rAngAx val="1"/>
    </c:view3D>
    <c:floor>
      <c:thickness val="0"/>
    </c:floor>
    <c:sideWall>
      <c:thickness val="0"/>
    </c:sideWall>
    <c:backWall>
      <c:thickness val="0"/>
    </c:backWall>
    <c:plotArea>
      <c:layout/>
      <c:bar3DChart>
        <c:barDir val="col"/>
        <c:grouping val="clustered"/>
        <c:varyColors val="0"/>
        <c:ser>
          <c:idx val="0"/>
          <c:order val="0"/>
          <c:tx>
            <c:strRef>
              <c:f>Sheet1!$B$1</c:f>
              <c:strCache>
                <c:ptCount val="1"/>
                <c:pt idx="0">
                  <c:v>2012</c:v>
                </c:pt>
              </c:strCache>
            </c:strRef>
          </c:tx>
          <c:spPr>
            <a:solidFill>
              <a:srgbClr val="FFFFFF">
                <a:lumMod val="85000"/>
              </a:srgbClr>
            </a:solidFill>
            <a:ln w="25400" cap="flat" cmpd="sng" algn="ctr">
              <a:solidFill>
                <a:srgbClr val="333399">
                  <a:shade val="50000"/>
                </a:srgbClr>
              </a:solidFill>
              <a:prstDash val="solid"/>
            </a:ln>
            <a:effectLst/>
          </c:spPr>
          <c:invertIfNegative val="0"/>
          <c:cat>
            <c:strRef>
              <c:f>Sheet1!$A$2:$A$6</c:f>
              <c:strCache>
                <c:ptCount val="5"/>
                <c:pt idx="0">
                  <c:v>Valsts ģimnāzijas</c:v>
                </c:pt>
                <c:pt idx="1">
                  <c:v>Ģimnāzijas</c:v>
                </c:pt>
                <c:pt idx="2">
                  <c:v>Vidusskolas</c:v>
                </c:pt>
                <c:pt idx="3">
                  <c:v>Vakarskolas</c:v>
                </c:pt>
                <c:pt idx="4">
                  <c:v>Prof.skolas</c:v>
                </c:pt>
              </c:strCache>
            </c:strRef>
          </c:cat>
          <c:val>
            <c:numRef>
              <c:f>Sheet1!$B$2:$B$6</c:f>
              <c:numCache>
                <c:formatCode>General</c:formatCode>
                <c:ptCount val="5"/>
                <c:pt idx="0" formatCode="0%">
                  <c:v>0.66000000000000025</c:v>
                </c:pt>
                <c:pt idx="1">
                  <c:v>0.56999999999999995</c:v>
                </c:pt>
                <c:pt idx="2">
                  <c:v>0.5</c:v>
                </c:pt>
                <c:pt idx="3">
                  <c:v>0.39000000000000012</c:v>
                </c:pt>
                <c:pt idx="4">
                  <c:v>0.38000000000000012</c:v>
                </c:pt>
              </c:numCache>
            </c:numRef>
          </c:val>
        </c:ser>
        <c:ser>
          <c:idx val="1"/>
          <c:order val="1"/>
          <c:tx>
            <c:strRef>
              <c:f>Sheet1!$C$1</c:f>
              <c:strCache>
                <c:ptCount val="1"/>
                <c:pt idx="0">
                  <c:v>2013</c:v>
                </c:pt>
              </c:strCache>
            </c:strRef>
          </c:tx>
          <c:spPr>
            <a:solidFill>
              <a:srgbClr val="BBE0E3">
                <a:lumMod val="75000"/>
              </a:srgbClr>
            </a:solidFill>
            <a:ln>
              <a:solidFill>
                <a:srgbClr val="2D2D8A">
                  <a:lumMod val="75000"/>
                </a:srgbClr>
              </a:solidFill>
            </a:ln>
          </c:spPr>
          <c:invertIfNegative val="0"/>
          <c:cat>
            <c:strRef>
              <c:f>Sheet1!$A$2:$A$6</c:f>
              <c:strCache>
                <c:ptCount val="5"/>
                <c:pt idx="0">
                  <c:v>Valsts ģimnāzijas</c:v>
                </c:pt>
                <c:pt idx="1">
                  <c:v>Ģimnāzijas</c:v>
                </c:pt>
                <c:pt idx="2">
                  <c:v>Vidusskolas</c:v>
                </c:pt>
                <c:pt idx="3">
                  <c:v>Vakarskolas</c:v>
                </c:pt>
                <c:pt idx="4">
                  <c:v>Prof.skolas</c:v>
                </c:pt>
              </c:strCache>
            </c:strRef>
          </c:cat>
          <c:val>
            <c:numRef>
              <c:f>Sheet1!$C$2:$C$6</c:f>
              <c:numCache>
                <c:formatCode>General</c:formatCode>
                <c:ptCount val="5"/>
                <c:pt idx="0">
                  <c:v>0.67000000000000026</c:v>
                </c:pt>
                <c:pt idx="1">
                  <c:v>0.56000000000000005</c:v>
                </c:pt>
                <c:pt idx="2">
                  <c:v>0.48000000000000009</c:v>
                </c:pt>
                <c:pt idx="3">
                  <c:v>0.37000000000000011</c:v>
                </c:pt>
                <c:pt idx="4">
                  <c:v>0.37000000000000011</c:v>
                </c:pt>
              </c:numCache>
            </c:numRef>
          </c:val>
        </c:ser>
        <c:ser>
          <c:idx val="2"/>
          <c:order val="2"/>
          <c:tx>
            <c:strRef>
              <c:f>Sheet1!$D$1</c:f>
              <c:strCache>
                <c:ptCount val="1"/>
                <c:pt idx="0">
                  <c:v>2014</c:v>
                </c:pt>
              </c:strCache>
            </c:strRef>
          </c:tx>
          <c:spPr>
            <a:solidFill>
              <a:srgbClr val="333399">
                <a:lumMod val="40000"/>
                <a:lumOff val="60000"/>
              </a:srgbClr>
            </a:solidFill>
          </c:spPr>
          <c:invertIfNegative val="0"/>
          <c:cat>
            <c:strRef>
              <c:f>Sheet1!$A$2:$A$6</c:f>
              <c:strCache>
                <c:ptCount val="5"/>
                <c:pt idx="0">
                  <c:v>Valsts ģimnāzijas</c:v>
                </c:pt>
                <c:pt idx="1">
                  <c:v>Ģimnāzijas</c:v>
                </c:pt>
                <c:pt idx="2">
                  <c:v>Vidusskolas</c:v>
                </c:pt>
                <c:pt idx="3">
                  <c:v>Vakarskolas</c:v>
                </c:pt>
                <c:pt idx="4">
                  <c:v>Prof.skolas</c:v>
                </c:pt>
              </c:strCache>
            </c:strRef>
          </c:cat>
          <c:val>
            <c:numRef>
              <c:f>Sheet1!$D$2:$D$6</c:f>
              <c:numCache>
                <c:formatCode>General</c:formatCode>
                <c:ptCount val="5"/>
                <c:pt idx="0">
                  <c:v>0.66000000000000025</c:v>
                </c:pt>
                <c:pt idx="1">
                  <c:v>0.59</c:v>
                </c:pt>
                <c:pt idx="2">
                  <c:v>0.48000000000000009</c:v>
                </c:pt>
                <c:pt idx="3">
                  <c:v>0.39000000000000012</c:v>
                </c:pt>
                <c:pt idx="4">
                  <c:v>0.39000000000000012</c:v>
                </c:pt>
              </c:numCache>
            </c:numRef>
          </c:val>
        </c:ser>
        <c:dLbls>
          <c:showLegendKey val="0"/>
          <c:showVal val="0"/>
          <c:showCatName val="0"/>
          <c:showSerName val="0"/>
          <c:showPercent val="0"/>
          <c:showBubbleSize val="0"/>
        </c:dLbls>
        <c:gapWidth val="150"/>
        <c:shape val="box"/>
        <c:axId val="87375232"/>
        <c:axId val="87381120"/>
        <c:axId val="0"/>
      </c:bar3DChart>
      <c:catAx>
        <c:axId val="87375232"/>
        <c:scaling>
          <c:orientation val="minMax"/>
        </c:scaling>
        <c:delete val="0"/>
        <c:axPos val="b"/>
        <c:majorTickMark val="out"/>
        <c:minorTickMark val="none"/>
        <c:tickLblPos val="nextTo"/>
        <c:txPr>
          <a:bodyPr/>
          <a:lstStyle/>
          <a:p>
            <a:pPr>
              <a:defRPr sz="1400"/>
            </a:pPr>
            <a:endParaRPr lang="lv-LV"/>
          </a:p>
        </c:txPr>
        <c:crossAx val="87381120"/>
        <c:crosses val="autoZero"/>
        <c:auto val="1"/>
        <c:lblAlgn val="ctr"/>
        <c:lblOffset val="100"/>
        <c:noMultiLvlLbl val="0"/>
      </c:catAx>
      <c:valAx>
        <c:axId val="87381120"/>
        <c:scaling>
          <c:orientation val="minMax"/>
        </c:scaling>
        <c:delete val="0"/>
        <c:axPos val="l"/>
        <c:majorGridlines/>
        <c:numFmt formatCode="0%" sourceLinked="1"/>
        <c:majorTickMark val="out"/>
        <c:minorTickMark val="none"/>
        <c:tickLblPos val="nextTo"/>
        <c:txPr>
          <a:bodyPr/>
          <a:lstStyle/>
          <a:p>
            <a:pPr>
              <a:defRPr sz="1400"/>
            </a:pPr>
            <a:endParaRPr lang="lv-LV"/>
          </a:p>
        </c:txPr>
        <c:crossAx val="87375232"/>
        <c:crosses val="autoZero"/>
        <c:crossBetween val="between"/>
      </c:valAx>
    </c:plotArea>
    <c:legend>
      <c:legendPos val="r"/>
      <c:overlay val="0"/>
      <c:txPr>
        <a:bodyPr/>
        <a:lstStyle/>
        <a:p>
          <a:pPr>
            <a:defRPr sz="1200"/>
          </a:pPr>
          <a:endParaRPr lang="lv-LV"/>
        </a:p>
      </c:txPr>
    </c:legend>
    <c:plotVisOnly val="1"/>
    <c:dispBlanksAs val="gap"/>
    <c:showDLblsOverMax val="0"/>
  </c:chart>
  <c:txPr>
    <a:bodyPr/>
    <a:lstStyle/>
    <a:p>
      <a:pPr>
        <a:defRPr sz="1800"/>
      </a:pPr>
      <a:endParaRPr lang="lv-LV"/>
    </a:p>
  </c:txPr>
  <c:externalData r:id="rId2">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0"/>
      <c:rotY val="20"/>
      <c:depthPercent val="100"/>
      <c:rAngAx val="1"/>
    </c:view3D>
    <c:floor>
      <c:thickness val="0"/>
    </c:floor>
    <c:sideWall>
      <c:thickness val="0"/>
    </c:sideWall>
    <c:backWall>
      <c:thickness val="0"/>
    </c:backWall>
    <c:plotArea>
      <c:layout>
        <c:manualLayout>
          <c:layoutTarget val="inner"/>
          <c:xMode val="edge"/>
          <c:yMode val="edge"/>
          <c:x val="8.1928930973481598E-2"/>
          <c:y val="3.4258398898438888E-2"/>
          <c:w val="0.85812177089535169"/>
          <c:h val="0.79472945766968794"/>
        </c:manualLayout>
      </c:layout>
      <c:bar3DChart>
        <c:barDir val="col"/>
        <c:grouping val="clustered"/>
        <c:varyColors val="0"/>
        <c:ser>
          <c:idx val="0"/>
          <c:order val="0"/>
          <c:tx>
            <c:strRef>
              <c:f>Sheet1!$B$1</c:f>
              <c:strCache>
                <c:ptCount val="1"/>
                <c:pt idx="0">
                  <c:v>2012</c:v>
                </c:pt>
              </c:strCache>
            </c:strRef>
          </c:tx>
          <c:spPr>
            <a:solidFill>
              <a:schemeClr val="bg1">
                <a:lumMod val="85000"/>
              </a:schemeClr>
            </a:solidFill>
            <a:ln w="25400" cap="flat" cmpd="sng" algn="ctr">
              <a:solidFill>
                <a:schemeClr val="accent2">
                  <a:shade val="50000"/>
                </a:schemeClr>
              </a:solidFill>
              <a:prstDash val="solid"/>
            </a:ln>
            <a:effectLst/>
          </c:spPr>
          <c:invertIfNegative val="0"/>
          <c:cat>
            <c:strRef>
              <c:f>Sheet1!$A$2:$A$9</c:f>
              <c:strCache>
                <c:ptCount val="8"/>
                <c:pt idx="0">
                  <c:v>Temats</c:v>
                </c:pt>
                <c:pt idx="1">
                  <c:v>Argumentācija</c:v>
                </c:pt>
                <c:pt idx="2">
                  <c:v>Apjoms</c:v>
                </c:pt>
                <c:pt idx="3">
                  <c:v>Rindkopas</c:v>
                </c:pt>
                <c:pt idx="4">
                  <c:v>Secīgums</c:v>
                </c:pt>
                <c:pt idx="5">
                  <c:v>Vārdu krājums</c:v>
                </c:pt>
                <c:pt idx="6">
                  <c:v>Stils</c:v>
                </c:pt>
                <c:pt idx="7">
                  <c:v>Pareizrakstība</c:v>
                </c:pt>
              </c:strCache>
            </c:strRef>
          </c:cat>
          <c:val>
            <c:numRef>
              <c:f>Sheet1!$B$2:$B$9</c:f>
              <c:numCache>
                <c:formatCode>General</c:formatCode>
                <c:ptCount val="8"/>
                <c:pt idx="0" formatCode="0%">
                  <c:v>0.62000000000000022</c:v>
                </c:pt>
                <c:pt idx="1">
                  <c:v>0.38000000000000012</c:v>
                </c:pt>
                <c:pt idx="2">
                  <c:v>0.95000000000000018</c:v>
                </c:pt>
                <c:pt idx="3">
                  <c:v>0.86000000000000021</c:v>
                </c:pt>
                <c:pt idx="4">
                  <c:v>0.68</c:v>
                </c:pt>
                <c:pt idx="5">
                  <c:v>0.7200000000000002</c:v>
                </c:pt>
                <c:pt idx="6">
                  <c:v>0.31000000000000011</c:v>
                </c:pt>
                <c:pt idx="7">
                  <c:v>0.27</c:v>
                </c:pt>
              </c:numCache>
            </c:numRef>
          </c:val>
        </c:ser>
        <c:ser>
          <c:idx val="1"/>
          <c:order val="1"/>
          <c:tx>
            <c:strRef>
              <c:f>Sheet1!$C$1</c:f>
              <c:strCache>
                <c:ptCount val="1"/>
                <c:pt idx="0">
                  <c:v>2013</c:v>
                </c:pt>
              </c:strCache>
            </c:strRef>
          </c:tx>
          <c:spPr>
            <a:solidFill>
              <a:schemeClr val="accent2">
                <a:lumMod val="60000"/>
                <a:lumOff val="40000"/>
              </a:schemeClr>
            </a:solidFill>
            <a:ln>
              <a:solidFill>
                <a:schemeClr val="tx1"/>
              </a:solidFill>
            </a:ln>
          </c:spPr>
          <c:invertIfNegative val="0"/>
          <c:cat>
            <c:strRef>
              <c:f>Sheet1!$A$2:$A$9</c:f>
              <c:strCache>
                <c:ptCount val="8"/>
                <c:pt idx="0">
                  <c:v>Temats</c:v>
                </c:pt>
                <c:pt idx="1">
                  <c:v>Argumentācija</c:v>
                </c:pt>
                <c:pt idx="2">
                  <c:v>Apjoms</c:v>
                </c:pt>
                <c:pt idx="3">
                  <c:v>Rindkopas</c:v>
                </c:pt>
                <c:pt idx="4">
                  <c:v>Secīgums</c:v>
                </c:pt>
                <c:pt idx="5">
                  <c:v>Vārdu krājums</c:v>
                </c:pt>
                <c:pt idx="6">
                  <c:v>Stils</c:v>
                </c:pt>
                <c:pt idx="7">
                  <c:v>Pareizrakstība</c:v>
                </c:pt>
              </c:strCache>
            </c:strRef>
          </c:cat>
          <c:val>
            <c:numRef>
              <c:f>Sheet1!$C$2:$C$9</c:f>
              <c:numCache>
                <c:formatCode>General</c:formatCode>
                <c:ptCount val="8"/>
                <c:pt idx="0">
                  <c:v>0.5</c:v>
                </c:pt>
                <c:pt idx="1">
                  <c:v>0.37000000000000011</c:v>
                </c:pt>
                <c:pt idx="2">
                  <c:v>0.89</c:v>
                </c:pt>
                <c:pt idx="3">
                  <c:v>0.8</c:v>
                </c:pt>
                <c:pt idx="4">
                  <c:v>0.56000000000000005</c:v>
                </c:pt>
                <c:pt idx="5">
                  <c:v>0.59</c:v>
                </c:pt>
                <c:pt idx="6">
                  <c:v>0.27</c:v>
                </c:pt>
                <c:pt idx="7">
                  <c:v>0.25</c:v>
                </c:pt>
              </c:numCache>
            </c:numRef>
          </c:val>
        </c:ser>
        <c:ser>
          <c:idx val="2"/>
          <c:order val="2"/>
          <c:tx>
            <c:strRef>
              <c:f>Sheet1!$D$1</c:f>
              <c:strCache>
                <c:ptCount val="1"/>
                <c:pt idx="0">
                  <c:v>2014</c:v>
                </c:pt>
              </c:strCache>
            </c:strRef>
          </c:tx>
          <c:spPr>
            <a:solidFill>
              <a:schemeClr val="accent1">
                <a:lumMod val="75000"/>
              </a:schemeClr>
            </a:solidFill>
          </c:spPr>
          <c:invertIfNegative val="0"/>
          <c:cat>
            <c:strRef>
              <c:f>Sheet1!$A$2:$A$9</c:f>
              <c:strCache>
                <c:ptCount val="8"/>
                <c:pt idx="0">
                  <c:v>Temats</c:v>
                </c:pt>
                <c:pt idx="1">
                  <c:v>Argumentācija</c:v>
                </c:pt>
                <c:pt idx="2">
                  <c:v>Apjoms</c:v>
                </c:pt>
                <c:pt idx="3">
                  <c:v>Rindkopas</c:v>
                </c:pt>
                <c:pt idx="4">
                  <c:v>Secīgums</c:v>
                </c:pt>
                <c:pt idx="5">
                  <c:v>Vārdu krājums</c:v>
                </c:pt>
                <c:pt idx="6">
                  <c:v>Stils</c:v>
                </c:pt>
                <c:pt idx="7">
                  <c:v>Pareizrakstība</c:v>
                </c:pt>
              </c:strCache>
            </c:strRef>
          </c:cat>
          <c:val>
            <c:numRef>
              <c:f>Sheet1!$D$2:$D$9</c:f>
              <c:numCache>
                <c:formatCode>General</c:formatCode>
                <c:ptCount val="8"/>
                <c:pt idx="0">
                  <c:v>0.54</c:v>
                </c:pt>
                <c:pt idx="1">
                  <c:v>0.4</c:v>
                </c:pt>
                <c:pt idx="2">
                  <c:v>0.92</c:v>
                </c:pt>
                <c:pt idx="3">
                  <c:v>0.8500000000000002</c:v>
                </c:pt>
                <c:pt idx="4">
                  <c:v>0.61000000000000021</c:v>
                </c:pt>
                <c:pt idx="5">
                  <c:v>0.69000000000000017</c:v>
                </c:pt>
                <c:pt idx="6">
                  <c:v>0.35000000000000009</c:v>
                </c:pt>
                <c:pt idx="7">
                  <c:v>0.26</c:v>
                </c:pt>
              </c:numCache>
            </c:numRef>
          </c:val>
        </c:ser>
        <c:dLbls>
          <c:showLegendKey val="0"/>
          <c:showVal val="0"/>
          <c:showCatName val="0"/>
          <c:showSerName val="0"/>
          <c:showPercent val="0"/>
          <c:showBubbleSize val="0"/>
        </c:dLbls>
        <c:gapWidth val="150"/>
        <c:shape val="box"/>
        <c:axId val="87455232"/>
        <c:axId val="87456768"/>
        <c:axId val="0"/>
      </c:bar3DChart>
      <c:catAx>
        <c:axId val="87455232"/>
        <c:scaling>
          <c:orientation val="minMax"/>
        </c:scaling>
        <c:delete val="0"/>
        <c:axPos val="b"/>
        <c:majorTickMark val="out"/>
        <c:minorTickMark val="none"/>
        <c:tickLblPos val="nextTo"/>
        <c:txPr>
          <a:bodyPr/>
          <a:lstStyle/>
          <a:p>
            <a:pPr>
              <a:defRPr sz="1050"/>
            </a:pPr>
            <a:endParaRPr lang="lv-LV"/>
          </a:p>
        </c:txPr>
        <c:crossAx val="87456768"/>
        <c:crosses val="autoZero"/>
        <c:auto val="1"/>
        <c:lblAlgn val="ctr"/>
        <c:lblOffset val="100"/>
        <c:noMultiLvlLbl val="0"/>
      </c:catAx>
      <c:valAx>
        <c:axId val="87456768"/>
        <c:scaling>
          <c:orientation val="minMax"/>
        </c:scaling>
        <c:delete val="0"/>
        <c:axPos val="l"/>
        <c:majorGridlines/>
        <c:numFmt formatCode="0%" sourceLinked="1"/>
        <c:majorTickMark val="out"/>
        <c:minorTickMark val="none"/>
        <c:tickLblPos val="nextTo"/>
        <c:txPr>
          <a:bodyPr/>
          <a:lstStyle/>
          <a:p>
            <a:pPr>
              <a:defRPr sz="1400"/>
            </a:pPr>
            <a:endParaRPr lang="lv-LV"/>
          </a:p>
        </c:txPr>
        <c:crossAx val="87455232"/>
        <c:crosses val="autoZero"/>
        <c:crossBetween val="between"/>
      </c:valAx>
    </c:plotArea>
    <c:legend>
      <c:legendPos val="r"/>
      <c:overlay val="0"/>
      <c:txPr>
        <a:bodyPr/>
        <a:lstStyle/>
        <a:p>
          <a:pPr>
            <a:defRPr sz="1200"/>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Sheet1!$G$3</c:f>
              <c:strCache>
                <c:ptCount val="1"/>
                <c:pt idx="0">
                  <c:v>2012</c:v>
                </c:pt>
              </c:strCache>
            </c:strRef>
          </c:tx>
          <c:invertIfNegative val="0"/>
          <c:cat>
            <c:strRef>
              <c:f>Sheet1!$F$4:$F$9</c:f>
              <c:strCache>
                <c:ptCount val="6"/>
                <c:pt idx="0">
                  <c:v>0 punktu</c:v>
                </c:pt>
                <c:pt idx="1">
                  <c:v>1 punkts</c:v>
                </c:pt>
                <c:pt idx="2">
                  <c:v>2 punkti</c:v>
                </c:pt>
                <c:pt idx="3">
                  <c:v>3 punkti</c:v>
                </c:pt>
                <c:pt idx="4">
                  <c:v>4  punkti</c:v>
                </c:pt>
                <c:pt idx="5">
                  <c:v>5  punkti</c:v>
                </c:pt>
              </c:strCache>
            </c:strRef>
          </c:cat>
          <c:val>
            <c:numRef>
              <c:f>Sheet1!$G$4:$G$9</c:f>
              <c:numCache>
                <c:formatCode>General</c:formatCode>
                <c:ptCount val="6"/>
                <c:pt idx="0">
                  <c:v>1</c:v>
                </c:pt>
                <c:pt idx="1">
                  <c:v>3</c:v>
                </c:pt>
                <c:pt idx="2">
                  <c:v>22</c:v>
                </c:pt>
                <c:pt idx="3">
                  <c:v>43</c:v>
                </c:pt>
                <c:pt idx="4">
                  <c:v>24</c:v>
                </c:pt>
                <c:pt idx="5">
                  <c:v>7</c:v>
                </c:pt>
              </c:numCache>
            </c:numRef>
          </c:val>
        </c:ser>
        <c:ser>
          <c:idx val="1"/>
          <c:order val="1"/>
          <c:tx>
            <c:strRef>
              <c:f>Sheet1!$H$3</c:f>
              <c:strCache>
                <c:ptCount val="1"/>
                <c:pt idx="0">
                  <c:v>2013</c:v>
                </c:pt>
              </c:strCache>
            </c:strRef>
          </c:tx>
          <c:invertIfNegative val="0"/>
          <c:cat>
            <c:strRef>
              <c:f>Sheet1!$F$4:$F$9</c:f>
              <c:strCache>
                <c:ptCount val="6"/>
                <c:pt idx="0">
                  <c:v>0 punktu</c:v>
                </c:pt>
                <c:pt idx="1">
                  <c:v>1 punkts</c:v>
                </c:pt>
                <c:pt idx="2">
                  <c:v>2 punkti</c:v>
                </c:pt>
                <c:pt idx="3">
                  <c:v>3 punkti</c:v>
                </c:pt>
                <c:pt idx="4">
                  <c:v>4  punkti</c:v>
                </c:pt>
                <c:pt idx="5">
                  <c:v>5  punkti</c:v>
                </c:pt>
              </c:strCache>
            </c:strRef>
          </c:cat>
          <c:val>
            <c:numRef>
              <c:f>Sheet1!$H$4:$H$9</c:f>
              <c:numCache>
                <c:formatCode>General</c:formatCode>
                <c:ptCount val="6"/>
                <c:pt idx="0">
                  <c:v>2</c:v>
                </c:pt>
                <c:pt idx="1">
                  <c:v>12</c:v>
                </c:pt>
                <c:pt idx="2">
                  <c:v>32</c:v>
                </c:pt>
                <c:pt idx="3">
                  <c:v>33</c:v>
                </c:pt>
                <c:pt idx="4">
                  <c:v>17</c:v>
                </c:pt>
                <c:pt idx="5">
                  <c:v>4</c:v>
                </c:pt>
              </c:numCache>
            </c:numRef>
          </c:val>
        </c:ser>
        <c:ser>
          <c:idx val="2"/>
          <c:order val="2"/>
          <c:tx>
            <c:strRef>
              <c:f>Sheet1!$I$3</c:f>
              <c:strCache>
                <c:ptCount val="1"/>
                <c:pt idx="0">
                  <c:v>2014</c:v>
                </c:pt>
              </c:strCache>
            </c:strRef>
          </c:tx>
          <c:spPr>
            <a:solidFill>
              <a:schemeClr val="accent2">
                <a:lumMod val="60000"/>
                <a:lumOff val="40000"/>
              </a:schemeClr>
            </a:solidFill>
          </c:spPr>
          <c:invertIfNegative val="0"/>
          <c:cat>
            <c:strRef>
              <c:f>Sheet1!$F$4:$F$9</c:f>
              <c:strCache>
                <c:ptCount val="6"/>
                <c:pt idx="0">
                  <c:v>0 punktu</c:v>
                </c:pt>
                <c:pt idx="1">
                  <c:v>1 punkts</c:v>
                </c:pt>
                <c:pt idx="2">
                  <c:v>2 punkti</c:v>
                </c:pt>
                <c:pt idx="3">
                  <c:v>3 punkti</c:v>
                </c:pt>
                <c:pt idx="4">
                  <c:v>4  punkti</c:v>
                </c:pt>
                <c:pt idx="5">
                  <c:v>5  punkti</c:v>
                </c:pt>
              </c:strCache>
            </c:strRef>
          </c:cat>
          <c:val>
            <c:numRef>
              <c:f>Sheet1!$I$4:$I$9</c:f>
              <c:numCache>
                <c:formatCode>General</c:formatCode>
                <c:ptCount val="6"/>
                <c:pt idx="0">
                  <c:v>2</c:v>
                </c:pt>
                <c:pt idx="1">
                  <c:v>10</c:v>
                </c:pt>
                <c:pt idx="2">
                  <c:v>32</c:v>
                </c:pt>
                <c:pt idx="3">
                  <c:v>35</c:v>
                </c:pt>
                <c:pt idx="4">
                  <c:v>16</c:v>
                </c:pt>
                <c:pt idx="5">
                  <c:v>5</c:v>
                </c:pt>
              </c:numCache>
            </c:numRef>
          </c:val>
        </c:ser>
        <c:dLbls>
          <c:showLegendKey val="0"/>
          <c:showVal val="0"/>
          <c:showCatName val="0"/>
          <c:showSerName val="0"/>
          <c:showPercent val="0"/>
          <c:showBubbleSize val="0"/>
        </c:dLbls>
        <c:gapWidth val="150"/>
        <c:shape val="box"/>
        <c:axId val="28702976"/>
        <c:axId val="28704768"/>
        <c:axId val="0"/>
      </c:bar3DChart>
      <c:catAx>
        <c:axId val="28702976"/>
        <c:scaling>
          <c:orientation val="minMax"/>
        </c:scaling>
        <c:delete val="0"/>
        <c:axPos val="b"/>
        <c:majorTickMark val="out"/>
        <c:minorTickMark val="none"/>
        <c:tickLblPos val="nextTo"/>
        <c:crossAx val="28704768"/>
        <c:crosses val="autoZero"/>
        <c:auto val="1"/>
        <c:lblAlgn val="ctr"/>
        <c:lblOffset val="100"/>
        <c:noMultiLvlLbl val="0"/>
      </c:catAx>
      <c:valAx>
        <c:axId val="28704768"/>
        <c:scaling>
          <c:orientation val="minMax"/>
        </c:scaling>
        <c:delete val="0"/>
        <c:axPos val="l"/>
        <c:majorGridlines/>
        <c:numFmt formatCode="General" sourceLinked="1"/>
        <c:majorTickMark val="out"/>
        <c:minorTickMark val="none"/>
        <c:tickLblPos val="nextTo"/>
        <c:crossAx val="28702976"/>
        <c:crosses val="autoZero"/>
        <c:crossBetween val="between"/>
      </c:valAx>
    </c:plotArea>
    <c:legend>
      <c:legendPos val="r"/>
      <c:overlay val="0"/>
    </c:legend>
    <c:plotVisOnly val="1"/>
    <c:dispBlanksAs val="gap"/>
    <c:showDLblsOverMax val="0"/>
  </c:chart>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manualLayout>
          <c:layoutTarget val="inner"/>
          <c:xMode val="edge"/>
          <c:yMode val="edge"/>
          <c:x val="5.8099518810148756E-2"/>
          <c:y val="6.6470669494486559E-2"/>
          <c:w val="0.77727690288713913"/>
          <c:h val="0.85075676685925072"/>
        </c:manualLayout>
      </c:layout>
      <c:bar3DChart>
        <c:barDir val="col"/>
        <c:grouping val="clustered"/>
        <c:varyColors val="0"/>
        <c:ser>
          <c:idx val="0"/>
          <c:order val="0"/>
          <c:tx>
            <c:strRef>
              <c:f>Sheet1!$C$20</c:f>
              <c:strCache>
                <c:ptCount val="1"/>
                <c:pt idx="0">
                  <c:v>2012</c:v>
                </c:pt>
              </c:strCache>
            </c:strRef>
          </c:tx>
          <c:spPr>
            <a:solidFill>
              <a:schemeClr val="accent6">
                <a:lumMod val="60000"/>
                <a:lumOff val="40000"/>
              </a:schemeClr>
            </a:solidFill>
          </c:spPr>
          <c:invertIfNegative val="0"/>
          <c:cat>
            <c:strRef>
              <c:f>Sheet1!$B$21:$B$23</c:f>
              <c:strCache>
                <c:ptCount val="3"/>
                <c:pt idx="0">
                  <c:v>0 punktu</c:v>
                </c:pt>
                <c:pt idx="1">
                  <c:v>1 punkts</c:v>
                </c:pt>
                <c:pt idx="2">
                  <c:v>2 punkti</c:v>
                </c:pt>
              </c:strCache>
            </c:strRef>
          </c:cat>
          <c:val>
            <c:numRef>
              <c:f>Sheet1!$C$21:$C$23</c:f>
              <c:numCache>
                <c:formatCode>General</c:formatCode>
                <c:ptCount val="3"/>
                <c:pt idx="0">
                  <c:v>4.5</c:v>
                </c:pt>
                <c:pt idx="1">
                  <c:v>18.399999999999999</c:v>
                </c:pt>
                <c:pt idx="2">
                  <c:v>77.099999999999994</c:v>
                </c:pt>
              </c:numCache>
            </c:numRef>
          </c:val>
        </c:ser>
        <c:ser>
          <c:idx val="1"/>
          <c:order val="1"/>
          <c:tx>
            <c:strRef>
              <c:f>Sheet1!$D$20</c:f>
              <c:strCache>
                <c:ptCount val="1"/>
                <c:pt idx="0">
                  <c:v>2013</c:v>
                </c:pt>
              </c:strCache>
            </c:strRef>
          </c:tx>
          <c:spPr>
            <a:solidFill>
              <a:srgbClr val="C00000"/>
            </a:solidFill>
          </c:spPr>
          <c:invertIfNegative val="0"/>
          <c:cat>
            <c:strRef>
              <c:f>Sheet1!$B$21:$B$23</c:f>
              <c:strCache>
                <c:ptCount val="3"/>
                <c:pt idx="0">
                  <c:v>0 punktu</c:v>
                </c:pt>
                <c:pt idx="1">
                  <c:v>1 punkts</c:v>
                </c:pt>
                <c:pt idx="2">
                  <c:v>2 punkti</c:v>
                </c:pt>
              </c:strCache>
            </c:strRef>
          </c:cat>
          <c:val>
            <c:numRef>
              <c:f>Sheet1!$D$21:$D$23</c:f>
              <c:numCache>
                <c:formatCode>General</c:formatCode>
                <c:ptCount val="3"/>
                <c:pt idx="0">
                  <c:v>4.5</c:v>
                </c:pt>
                <c:pt idx="1">
                  <c:v>21.5</c:v>
                </c:pt>
                <c:pt idx="2">
                  <c:v>74</c:v>
                </c:pt>
              </c:numCache>
            </c:numRef>
          </c:val>
        </c:ser>
        <c:ser>
          <c:idx val="2"/>
          <c:order val="2"/>
          <c:tx>
            <c:strRef>
              <c:f>Sheet1!$E$20</c:f>
              <c:strCache>
                <c:ptCount val="1"/>
                <c:pt idx="0">
                  <c:v>2014</c:v>
                </c:pt>
              </c:strCache>
            </c:strRef>
          </c:tx>
          <c:spPr>
            <a:solidFill>
              <a:srgbClr val="92D050"/>
            </a:solidFill>
          </c:spPr>
          <c:invertIfNegative val="0"/>
          <c:cat>
            <c:strRef>
              <c:f>Sheet1!$B$21:$B$23</c:f>
              <c:strCache>
                <c:ptCount val="3"/>
                <c:pt idx="0">
                  <c:v>0 punktu</c:v>
                </c:pt>
                <c:pt idx="1">
                  <c:v>1 punkts</c:v>
                </c:pt>
                <c:pt idx="2">
                  <c:v>2 punkti</c:v>
                </c:pt>
              </c:strCache>
            </c:strRef>
          </c:cat>
          <c:val>
            <c:numRef>
              <c:f>Sheet1!$E$21:$E$23</c:f>
              <c:numCache>
                <c:formatCode>General</c:formatCode>
                <c:ptCount val="3"/>
                <c:pt idx="0">
                  <c:v>4</c:v>
                </c:pt>
                <c:pt idx="1">
                  <c:v>21</c:v>
                </c:pt>
                <c:pt idx="2">
                  <c:v>75</c:v>
                </c:pt>
              </c:numCache>
            </c:numRef>
          </c:val>
        </c:ser>
        <c:dLbls>
          <c:showLegendKey val="0"/>
          <c:showVal val="0"/>
          <c:showCatName val="0"/>
          <c:showSerName val="0"/>
          <c:showPercent val="0"/>
          <c:showBubbleSize val="0"/>
        </c:dLbls>
        <c:gapWidth val="150"/>
        <c:shape val="box"/>
        <c:axId val="28772224"/>
        <c:axId val="28773760"/>
        <c:axId val="0"/>
      </c:bar3DChart>
      <c:catAx>
        <c:axId val="28772224"/>
        <c:scaling>
          <c:orientation val="minMax"/>
        </c:scaling>
        <c:delete val="0"/>
        <c:axPos val="b"/>
        <c:majorTickMark val="out"/>
        <c:minorTickMark val="none"/>
        <c:tickLblPos val="nextTo"/>
        <c:crossAx val="28773760"/>
        <c:crosses val="autoZero"/>
        <c:auto val="1"/>
        <c:lblAlgn val="ctr"/>
        <c:lblOffset val="100"/>
        <c:noMultiLvlLbl val="0"/>
      </c:catAx>
      <c:valAx>
        <c:axId val="28773760"/>
        <c:scaling>
          <c:orientation val="minMax"/>
        </c:scaling>
        <c:delete val="0"/>
        <c:axPos val="l"/>
        <c:majorGridlines/>
        <c:numFmt formatCode="General" sourceLinked="1"/>
        <c:majorTickMark val="out"/>
        <c:minorTickMark val="none"/>
        <c:tickLblPos val="nextTo"/>
        <c:crossAx val="28772224"/>
        <c:crosses val="autoZero"/>
        <c:crossBetween val="between"/>
      </c:valAx>
    </c:plotArea>
    <c:legend>
      <c:legendPos val="r"/>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1"/>
    <c:view3D>
      <c:rotX val="15"/>
      <c:hPercent val="59"/>
      <c:rotY val="20"/>
      <c:depthPercent val="100"/>
      <c:rAngAx val="1"/>
    </c:view3D>
    <c:floor>
      <c:thickness val="0"/>
    </c:floor>
    <c:sideWall>
      <c:thickness val="0"/>
    </c:sideWall>
    <c:backWall>
      <c:thickness val="0"/>
    </c:backWall>
    <c:plotArea>
      <c:layout>
        <c:manualLayout>
          <c:layoutTarget val="inner"/>
          <c:xMode val="edge"/>
          <c:yMode val="edge"/>
          <c:x val="6.5288356909684445E-2"/>
          <c:y val="5.7581573896353183E-2"/>
          <c:w val="0.89421432321354155"/>
          <c:h val="0.86119073680812408"/>
        </c:manualLayout>
      </c:layout>
      <c:bar3DChart>
        <c:barDir val="col"/>
        <c:grouping val="clustered"/>
        <c:varyColors val="0"/>
        <c:ser>
          <c:idx val="0"/>
          <c:order val="0"/>
          <c:tx>
            <c:strRef>
              <c:f>Sheet1!$A$2</c:f>
              <c:strCache>
                <c:ptCount val="1"/>
                <c:pt idx="0">
                  <c:v>2010</c:v>
                </c:pt>
              </c:strCache>
            </c:strRef>
          </c:tx>
          <c:spPr>
            <a:solidFill>
              <a:schemeClr val="bg1">
                <a:lumMod val="65000"/>
              </a:schemeClr>
            </a:solidFill>
            <a:ln>
              <a:solidFill>
                <a:schemeClr val="tx1"/>
              </a:solidFill>
            </a:ln>
          </c:spPr>
          <c:invertIfNegative val="0"/>
          <c:cat>
            <c:strRef>
              <c:f>Sheet1!$B$1:$E$1</c:f>
              <c:strCache>
                <c:ptCount val="4"/>
                <c:pt idx="0">
                  <c:v>Vārdu formas</c:v>
                </c:pt>
                <c:pt idx="1">
                  <c:v>Teikumu veidošana</c:v>
                </c:pt>
                <c:pt idx="2">
                  <c:v>Interpunkcija</c:v>
                </c:pt>
                <c:pt idx="3">
                  <c:v>Lietišķais raksts</c:v>
                </c:pt>
              </c:strCache>
            </c:strRef>
          </c:cat>
          <c:val>
            <c:numRef>
              <c:f>Sheet1!$B$2:$E$2</c:f>
              <c:numCache>
                <c:formatCode>General</c:formatCode>
                <c:ptCount val="4"/>
                <c:pt idx="0" formatCode="0%">
                  <c:v>0.70000000000000018</c:v>
                </c:pt>
                <c:pt idx="1">
                  <c:v>0.58000000000000007</c:v>
                </c:pt>
                <c:pt idx="2">
                  <c:v>0.4300000000000001</c:v>
                </c:pt>
                <c:pt idx="3">
                  <c:v>0.6000000000000002</c:v>
                </c:pt>
              </c:numCache>
            </c:numRef>
          </c:val>
        </c:ser>
        <c:ser>
          <c:idx val="1"/>
          <c:order val="1"/>
          <c:tx>
            <c:strRef>
              <c:f>Sheet1!$A$3</c:f>
              <c:strCache>
                <c:ptCount val="1"/>
                <c:pt idx="0">
                  <c:v>2011</c:v>
                </c:pt>
              </c:strCache>
            </c:strRef>
          </c:tx>
          <c:spPr>
            <a:solidFill>
              <a:schemeClr val="tx1">
                <a:lumMod val="65000"/>
                <a:lumOff val="35000"/>
              </a:schemeClr>
            </a:solidFill>
            <a:ln>
              <a:solidFill>
                <a:schemeClr val="tx1"/>
              </a:solidFill>
            </a:ln>
          </c:spPr>
          <c:invertIfNegative val="0"/>
          <c:cat>
            <c:strRef>
              <c:f>Sheet1!$B$1:$E$1</c:f>
              <c:strCache>
                <c:ptCount val="4"/>
                <c:pt idx="0">
                  <c:v>Vārdu formas</c:v>
                </c:pt>
                <c:pt idx="1">
                  <c:v>Teikumu veidošana</c:v>
                </c:pt>
                <c:pt idx="2">
                  <c:v>Interpunkcija</c:v>
                </c:pt>
                <c:pt idx="3">
                  <c:v>Lietišķais raksts</c:v>
                </c:pt>
              </c:strCache>
            </c:strRef>
          </c:cat>
          <c:val>
            <c:numRef>
              <c:f>Sheet1!$B$3:$E$3</c:f>
              <c:numCache>
                <c:formatCode>General</c:formatCode>
                <c:ptCount val="4"/>
                <c:pt idx="0">
                  <c:v>0.55000000000000004</c:v>
                </c:pt>
                <c:pt idx="1">
                  <c:v>0.67000000000000026</c:v>
                </c:pt>
                <c:pt idx="2">
                  <c:v>0.4900000000000001</c:v>
                </c:pt>
                <c:pt idx="3">
                  <c:v>0.52</c:v>
                </c:pt>
              </c:numCache>
            </c:numRef>
          </c:val>
        </c:ser>
        <c:ser>
          <c:idx val="2"/>
          <c:order val="2"/>
          <c:tx>
            <c:strRef>
              <c:f>Sheet1!$A$4</c:f>
              <c:strCache>
                <c:ptCount val="1"/>
                <c:pt idx="0">
                  <c:v>2012</c:v>
                </c:pt>
              </c:strCache>
            </c:strRef>
          </c:tx>
          <c:spPr>
            <a:solidFill>
              <a:schemeClr val="accent1">
                <a:lumMod val="75000"/>
              </a:schemeClr>
            </a:solidFill>
            <a:ln>
              <a:solidFill>
                <a:schemeClr val="tx1"/>
              </a:solidFill>
            </a:ln>
          </c:spPr>
          <c:invertIfNegative val="0"/>
          <c:cat>
            <c:strRef>
              <c:f>Sheet1!$B$1:$E$1</c:f>
              <c:strCache>
                <c:ptCount val="4"/>
                <c:pt idx="0">
                  <c:v>Vārdu formas</c:v>
                </c:pt>
                <c:pt idx="1">
                  <c:v>Teikumu veidošana</c:v>
                </c:pt>
                <c:pt idx="2">
                  <c:v>Interpunkcija</c:v>
                </c:pt>
                <c:pt idx="3">
                  <c:v>Lietišķais raksts</c:v>
                </c:pt>
              </c:strCache>
            </c:strRef>
          </c:cat>
          <c:val>
            <c:numRef>
              <c:f>Sheet1!$B$4:$E$4</c:f>
              <c:numCache>
                <c:formatCode>General</c:formatCode>
                <c:ptCount val="4"/>
                <c:pt idx="0">
                  <c:v>0.53</c:v>
                </c:pt>
                <c:pt idx="1">
                  <c:v>0.61000000000000021</c:v>
                </c:pt>
                <c:pt idx="2">
                  <c:v>0.4200000000000001</c:v>
                </c:pt>
                <c:pt idx="3">
                  <c:v>0.4900000000000001</c:v>
                </c:pt>
              </c:numCache>
            </c:numRef>
          </c:val>
        </c:ser>
        <c:ser>
          <c:idx val="3"/>
          <c:order val="3"/>
          <c:tx>
            <c:strRef>
              <c:f>Sheet1!$A$5</c:f>
              <c:strCache>
                <c:ptCount val="1"/>
                <c:pt idx="0">
                  <c:v>2013</c:v>
                </c:pt>
              </c:strCache>
            </c:strRef>
          </c:tx>
          <c:spPr>
            <a:solidFill>
              <a:schemeClr val="accent2">
                <a:lumMod val="40000"/>
                <a:lumOff val="60000"/>
              </a:schemeClr>
            </a:solidFill>
            <a:ln>
              <a:solidFill>
                <a:schemeClr val="tx1"/>
              </a:solidFill>
            </a:ln>
          </c:spPr>
          <c:invertIfNegative val="0"/>
          <c:cat>
            <c:strRef>
              <c:f>Sheet1!$B$1:$E$1</c:f>
              <c:strCache>
                <c:ptCount val="4"/>
                <c:pt idx="0">
                  <c:v>Vārdu formas</c:v>
                </c:pt>
                <c:pt idx="1">
                  <c:v>Teikumu veidošana</c:v>
                </c:pt>
                <c:pt idx="2">
                  <c:v>Interpunkcija</c:v>
                </c:pt>
                <c:pt idx="3">
                  <c:v>Lietišķais raksts</c:v>
                </c:pt>
              </c:strCache>
            </c:strRef>
          </c:cat>
          <c:val>
            <c:numRef>
              <c:f>Sheet1!$B$5:$E$5</c:f>
              <c:numCache>
                <c:formatCode>General</c:formatCode>
                <c:ptCount val="4"/>
                <c:pt idx="0" formatCode="0%">
                  <c:v>0.70000000000000018</c:v>
                </c:pt>
                <c:pt idx="1">
                  <c:v>0.56999999999999995</c:v>
                </c:pt>
                <c:pt idx="2">
                  <c:v>0.4900000000000001</c:v>
                </c:pt>
                <c:pt idx="3">
                  <c:v>0.56000000000000005</c:v>
                </c:pt>
              </c:numCache>
            </c:numRef>
          </c:val>
        </c:ser>
        <c:ser>
          <c:idx val="4"/>
          <c:order val="4"/>
          <c:tx>
            <c:strRef>
              <c:f>Sheet1!$A$6</c:f>
              <c:strCache>
                <c:ptCount val="1"/>
                <c:pt idx="0">
                  <c:v>2014</c:v>
                </c:pt>
              </c:strCache>
            </c:strRef>
          </c:tx>
          <c:invertIfNegative val="0"/>
          <c:cat>
            <c:strRef>
              <c:f>Sheet1!$B$1:$E$1</c:f>
              <c:strCache>
                <c:ptCount val="4"/>
                <c:pt idx="0">
                  <c:v>Vārdu formas</c:v>
                </c:pt>
                <c:pt idx="1">
                  <c:v>Teikumu veidošana</c:v>
                </c:pt>
                <c:pt idx="2">
                  <c:v>Interpunkcija</c:v>
                </c:pt>
                <c:pt idx="3">
                  <c:v>Lietišķais raksts</c:v>
                </c:pt>
              </c:strCache>
            </c:strRef>
          </c:cat>
          <c:val>
            <c:numRef>
              <c:f>Sheet1!$B$6:$E$6</c:f>
              <c:numCache>
                <c:formatCode>General</c:formatCode>
                <c:ptCount val="4"/>
                <c:pt idx="0">
                  <c:v>0.53</c:v>
                </c:pt>
                <c:pt idx="1">
                  <c:v>0.61000000000000021</c:v>
                </c:pt>
                <c:pt idx="2">
                  <c:v>0.54</c:v>
                </c:pt>
                <c:pt idx="3">
                  <c:v>0.55000000000000004</c:v>
                </c:pt>
              </c:numCache>
            </c:numRef>
          </c:val>
        </c:ser>
        <c:dLbls>
          <c:showLegendKey val="0"/>
          <c:showVal val="0"/>
          <c:showCatName val="0"/>
          <c:showSerName val="0"/>
          <c:showPercent val="0"/>
          <c:showBubbleSize val="0"/>
        </c:dLbls>
        <c:gapWidth val="150"/>
        <c:gapDepth val="0"/>
        <c:shape val="box"/>
        <c:axId val="72134656"/>
        <c:axId val="72136192"/>
        <c:axId val="0"/>
      </c:bar3DChart>
      <c:catAx>
        <c:axId val="72134656"/>
        <c:scaling>
          <c:orientation val="minMax"/>
        </c:scaling>
        <c:delete val="0"/>
        <c:axPos val="b"/>
        <c:numFmt formatCode="General" sourceLinked="1"/>
        <c:majorTickMark val="out"/>
        <c:minorTickMark val="none"/>
        <c:tickLblPos val="low"/>
        <c:txPr>
          <a:bodyPr rot="0" vert="horz"/>
          <a:lstStyle/>
          <a:p>
            <a:pPr>
              <a:defRPr sz="800"/>
            </a:pPr>
            <a:endParaRPr lang="lv-LV"/>
          </a:p>
        </c:txPr>
        <c:crossAx val="72136192"/>
        <c:crosses val="autoZero"/>
        <c:auto val="1"/>
        <c:lblAlgn val="ctr"/>
        <c:lblOffset val="100"/>
        <c:tickLblSkip val="1"/>
        <c:tickMarkSkip val="1"/>
        <c:noMultiLvlLbl val="0"/>
      </c:catAx>
      <c:valAx>
        <c:axId val="72136192"/>
        <c:scaling>
          <c:orientation val="minMax"/>
        </c:scaling>
        <c:delete val="0"/>
        <c:axPos val="l"/>
        <c:majorGridlines/>
        <c:numFmt formatCode="0%" sourceLinked="1"/>
        <c:majorTickMark val="out"/>
        <c:minorTickMark val="none"/>
        <c:tickLblPos val="nextTo"/>
        <c:txPr>
          <a:bodyPr rot="0" vert="horz"/>
          <a:lstStyle/>
          <a:p>
            <a:pPr>
              <a:defRPr sz="1400"/>
            </a:pPr>
            <a:endParaRPr lang="lv-LV"/>
          </a:p>
        </c:txPr>
        <c:crossAx val="72134656"/>
        <c:crosses val="autoZero"/>
        <c:crossBetween val="between"/>
      </c:valAx>
    </c:plotArea>
    <c:legend>
      <c:legendPos val="r"/>
      <c:layout>
        <c:manualLayout>
          <c:xMode val="edge"/>
          <c:yMode val="edge"/>
          <c:x val="0.9293890669842747"/>
          <c:y val="0.45809016025463212"/>
          <c:w val="7.0610933015725519E-2"/>
          <c:h val="0.2752546066270864"/>
        </c:manualLayout>
      </c:layout>
      <c:overlay val="0"/>
      <c:txPr>
        <a:bodyPr/>
        <a:lstStyle/>
        <a:p>
          <a:pPr>
            <a:defRPr sz="1400"/>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1"/>
    </mc:Choice>
    <mc:Fallback>
      <c:style val="1"/>
    </mc:Fallback>
  </mc:AlternateContent>
  <c:clrMapOvr bg1="lt1" tx1="dk1" bg2="lt2" tx2="dk2" accent1="accent1" accent2="accent2" accent3="accent3" accent4="accent4" accent5="accent5" accent6="accent6" hlink="hlink" folHlink="folHlink"/>
  <c:chart>
    <c:autoTitleDeleted val="1"/>
    <c:view3D>
      <c:rotX val="15"/>
      <c:hPercent val="59"/>
      <c:rotY val="20"/>
      <c:depthPercent val="100"/>
      <c:rAngAx val="1"/>
    </c:view3D>
    <c:floor>
      <c:thickness val="0"/>
    </c:floor>
    <c:sideWall>
      <c:thickness val="0"/>
    </c:sideWall>
    <c:backWall>
      <c:thickness val="0"/>
    </c:backWall>
    <c:plotArea>
      <c:layout>
        <c:manualLayout>
          <c:layoutTarget val="inner"/>
          <c:xMode val="edge"/>
          <c:yMode val="edge"/>
          <c:x val="6.5288356909684445E-2"/>
          <c:y val="5.7581573896353183E-2"/>
          <c:w val="0.82407580350301712"/>
          <c:h val="0.86119073680812408"/>
        </c:manualLayout>
      </c:layout>
      <c:bar3DChart>
        <c:barDir val="col"/>
        <c:grouping val="clustered"/>
        <c:varyColors val="0"/>
        <c:ser>
          <c:idx val="0"/>
          <c:order val="0"/>
          <c:tx>
            <c:strRef>
              <c:f>Sheet1!$A$2</c:f>
              <c:strCache>
                <c:ptCount val="1"/>
                <c:pt idx="0">
                  <c:v>2010</c:v>
                </c:pt>
              </c:strCache>
            </c:strRef>
          </c:tx>
          <c:spPr>
            <a:solidFill>
              <a:schemeClr val="bg1">
                <a:lumMod val="65000"/>
              </a:schemeClr>
            </a:solidFill>
            <a:ln>
              <a:solidFill>
                <a:srgbClr val="000000"/>
              </a:solidFill>
            </a:ln>
          </c:spPr>
          <c:invertIfNegative val="0"/>
          <c:cat>
            <c:strRef>
              <c:f>Sheet1!$B$1:$G$1</c:f>
              <c:strCache>
                <c:ptCount val="6"/>
                <c:pt idx="0">
                  <c:v>Viedoklis</c:v>
                </c:pt>
                <c:pt idx="1">
                  <c:v>Saturs</c:v>
                </c:pt>
                <c:pt idx="2">
                  <c:v>Plānojums</c:v>
                </c:pt>
                <c:pt idx="3">
                  <c:v>Stils</c:v>
                </c:pt>
                <c:pt idx="4">
                  <c:v>Ortogrāfija</c:v>
                </c:pt>
                <c:pt idx="5">
                  <c:v>Interpunkcija</c:v>
                </c:pt>
              </c:strCache>
            </c:strRef>
          </c:cat>
          <c:val>
            <c:numRef>
              <c:f>Sheet1!$B$2:$G$2</c:f>
              <c:numCache>
                <c:formatCode>General</c:formatCode>
                <c:ptCount val="6"/>
                <c:pt idx="0" formatCode="0%">
                  <c:v>0.65000000000000024</c:v>
                </c:pt>
                <c:pt idx="1">
                  <c:v>0.74000000000000021</c:v>
                </c:pt>
                <c:pt idx="2">
                  <c:v>0.75000000000000022</c:v>
                </c:pt>
                <c:pt idx="3">
                  <c:v>0.6000000000000002</c:v>
                </c:pt>
                <c:pt idx="4">
                  <c:v>0.4300000000000001</c:v>
                </c:pt>
                <c:pt idx="5">
                  <c:v>0.28000000000000008</c:v>
                </c:pt>
              </c:numCache>
            </c:numRef>
          </c:val>
        </c:ser>
        <c:ser>
          <c:idx val="1"/>
          <c:order val="1"/>
          <c:tx>
            <c:strRef>
              <c:f>Sheet1!$A$3</c:f>
              <c:strCache>
                <c:ptCount val="1"/>
                <c:pt idx="0">
                  <c:v>2011</c:v>
                </c:pt>
              </c:strCache>
            </c:strRef>
          </c:tx>
          <c:spPr>
            <a:solidFill>
              <a:schemeClr val="tx1">
                <a:lumMod val="65000"/>
                <a:lumOff val="35000"/>
              </a:schemeClr>
            </a:solidFill>
            <a:ln>
              <a:solidFill>
                <a:srgbClr val="000000"/>
              </a:solidFill>
            </a:ln>
          </c:spPr>
          <c:invertIfNegative val="0"/>
          <c:cat>
            <c:strRef>
              <c:f>Sheet1!$B$1:$G$1</c:f>
              <c:strCache>
                <c:ptCount val="6"/>
                <c:pt idx="0">
                  <c:v>Viedoklis</c:v>
                </c:pt>
                <c:pt idx="1">
                  <c:v>Saturs</c:v>
                </c:pt>
                <c:pt idx="2">
                  <c:v>Plānojums</c:v>
                </c:pt>
                <c:pt idx="3">
                  <c:v>Stils</c:v>
                </c:pt>
                <c:pt idx="4">
                  <c:v>Ortogrāfija</c:v>
                </c:pt>
                <c:pt idx="5">
                  <c:v>Interpunkcija</c:v>
                </c:pt>
              </c:strCache>
            </c:strRef>
          </c:cat>
          <c:val>
            <c:numRef>
              <c:f>Sheet1!$B$3:$G$3</c:f>
              <c:numCache>
                <c:formatCode>General</c:formatCode>
                <c:ptCount val="6"/>
                <c:pt idx="0">
                  <c:v>0.63000000000000023</c:v>
                </c:pt>
                <c:pt idx="1">
                  <c:v>0.75000000000000022</c:v>
                </c:pt>
                <c:pt idx="2">
                  <c:v>0.76000000000000023</c:v>
                </c:pt>
                <c:pt idx="3">
                  <c:v>0.56999999999999995</c:v>
                </c:pt>
                <c:pt idx="4">
                  <c:v>0.4300000000000001</c:v>
                </c:pt>
                <c:pt idx="5">
                  <c:v>0.25</c:v>
                </c:pt>
              </c:numCache>
            </c:numRef>
          </c:val>
        </c:ser>
        <c:ser>
          <c:idx val="2"/>
          <c:order val="2"/>
          <c:tx>
            <c:strRef>
              <c:f>Sheet1!$A$4</c:f>
              <c:strCache>
                <c:ptCount val="1"/>
                <c:pt idx="0">
                  <c:v>2012</c:v>
                </c:pt>
              </c:strCache>
            </c:strRef>
          </c:tx>
          <c:spPr>
            <a:solidFill>
              <a:schemeClr val="accent1">
                <a:lumMod val="75000"/>
              </a:schemeClr>
            </a:solidFill>
            <a:ln>
              <a:solidFill>
                <a:srgbClr val="000000"/>
              </a:solidFill>
            </a:ln>
          </c:spPr>
          <c:invertIfNegative val="0"/>
          <c:cat>
            <c:strRef>
              <c:f>Sheet1!$B$1:$G$1</c:f>
              <c:strCache>
                <c:ptCount val="6"/>
                <c:pt idx="0">
                  <c:v>Viedoklis</c:v>
                </c:pt>
                <c:pt idx="1">
                  <c:v>Saturs</c:v>
                </c:pt>
                <c:pt idx="2">
                  <c:v>Plānojums</c:v>
                </c:pt>
                <c:pt idx="3">
                  <c:v>Stils</c:v>
                </c:pt>
                <c:pt idx="4">
                  <c:v>Ortogrāfija</c:v>
                </c:pt>
                <c:pt idx="5">
                  <c:v>Interpunkcija</c:v>
                </c:pt>
              </c:strCache>
            </c:strRef>
          </c:cat>
          <c:val>
            <c:numRef>
              <c:f>Sheet1!$B$4:$G$4</c:f>
              <c:numCache>
                <c:formatCode>General</c:formatCode>
                <c:ptCount val="6"/>
                <c:pt idx="0">
                  <c:v>0.64000000000000024</c:v>
                </c:pt>
                <c:pt idx="1">
                  <c:v>0.75000000000000022</c:v>
                </c:pt>
                <c:pt idx="2">
                  <c:v>0.77000000000000024</c:v>
                </c:pt>
                <c:pt idx="3">
                  <c:v>0.59</c:v>
                </c:pt>
                <c:pt idx="4">
                  <c:v>0.4200000000000001</c:v>
                </c:pt>
                <c:pt idx="5">
                  <c:v>0.27</c:v>
                </c:pt>
              </c:numCache>
            </c:numRef>
          </c:val>
        </c:ser>
        <c:ser>
          <c:idx val="3"/>
          <c:order val="3"/>
          <c:tx>
            <c:strRef>
              <c:f>Sheet1!$A$5</c:f>
              <c:strCache>
                <c:ptCount val="1"/>
                <c:pt idx="0">
                  <c:v>2013</c:v>
                </c:pt>
              </c:strCache>
            </c:strRef>
          </c:tx>
          <c:spPr>
            <a:solidFill>
              <a:schemeClr val="accent2">
                <a:lumMod val="40000"/>
                <a:lumOff val="60000"/>
              </a:schemeClr>
            </a:solidFill>
            <a:ln>
              <a:solidFill>
                <a:srgbClr val="000000"/>
              </a:solidFill>
            </a:ln>
          </c:spPr>
          <c:invertIfNegative val="0"/>
          <c:cat>
            <c:strRef>
              <c:f>Sheet1!$B$1:$G$1</c:f>
              <c:strCache>
                <c:ptCount val="6"/>
                <c:pt idx="0">
                  <c:v>Viedoklis</c:v>
                </c:pt>
                <c:pt idx="1">
                  <c:v>Saturs</c:v>
                </c:pt>
                <c:pt idx="2">
                  <c:v>Plānojums</c:v>
                </c:pt>
                <c:pt idx="3">
                  <c:v>Stils</c:v>
                </c:pt>
                <c:pt idx="4">
                  <c:v>Ortogrāfija</c:v>
                </c:pt>
                <c:pt idx="5">
                  <c:v>Interpunkcija</c:v>
                </c:pt>
              </c:strCache>
            </c:strRef>
          </c:cat>
          <c:val>
            <c:numRef>
              <c:f>Sheet1!$B$5:$G$5</c:f>
              <c:numCache>
                <c:formatCode>General</c:formatCode>
                <c:ptCount val="6"/>
                <c:pt idx="0" formatCode="0%">
                  <c:v>0.63000000000000023</c:v>
                </c:pt>
                <c:pt idx="1">
                  <c:v>0.76000000000000023</c:v>
                </c:pt>
                <c:pt idx="2">
                  <c:v>0.78</c:v>
                </c:pt>
                <c:pt idx="3">
                  <c:v>0.59</c:v>
                </c:pt>
                <c:pt idx="4">
                  <c:v>0.4300000000000001</c:v>
                </c:pt>
                <c:pt idx="5">
                  <c:v>0.25</c:v>
                </c:pt>
              </c:numCache>
            </c:numRef>
          </c:val>
        </c:ser>
        <c:ser>
          <c:idx val="4"/>
          <c:order val="4"/>
          <c:tx>
            <c:strRef>
              <c:f>Sheet1!$A$6</c:f>
              <c:strCache>
                <c:ptCount val="1"/>
                <c:pt idx="0">
                  <c:v>2014</c:v>
                </c:pt>
              </c:strCache>
            </c:strRef>
          </c:tx>
          <c:invertIfNegative val="0"/>
          <c:cat>
            <c:strRef>
              <c:f>Sheet1!$B$1:$G$1</c:f>
              <c:strCache>
                <c:ptCount val="6"/>
                <c:pt idx="0">
                  <c:v>Viedoklis</c:v>
                </c:pt>
                <c:pt idx="1">
                  <c:v>Saturs</c:v>
                </c:pt>
                <c:pt idx="2">
                  <c:v>Plānojums</c:v>
                </c:pt>
                <c:pt idx="3">
                  <c:v>Stils</c:v>
                </c:pt>
                <c:pt idx="4">
                  <c:v>Ortogrāfija</c:v>
                </c:pt>
                <c:pt idx="5">
                  <c:v>Interpunkcija</c:v>
                </c:pt>
              </c:strCache>
            </c:strRef>
          </c:cat>
          <c:val>
            <c:numRef>
              <c:f>Sheet1!$B$6:$G$6</c:f>
              <c:numCache>
                <c:formatCode>General</c:formatCode>
                <c:ptCount val="6"/>
                <c:pt idx="0">
                  <c:v>0.61000000000000021</c:v>
                </c:pt>
                <c:pt idx="1">
                  <c:v>0.74000000000000021</c:v>
                </c:pt>
                <c:pt idx="2">
                  <c:v>0.78</c:v>
                </c:pt>
                <c:pt idx="3">
                  <c:v>0.6000000000000002</c:v>
                </c:pt>
                <c:pt idx="4">
                  <c:v>0.4</c:v>
                </c:pt>
                <c:pt idx="5">
                  <c:v>0.26</c:v>
                </c:pt>
              </c:numCache>
            </c:numRef>
          </c:val>
        </c:ser>
        <c:dLbls>
          <c:showLegendKey val="0"/>
          <c:showVal val="0"/>
          <c:showCatName val="0"/>
          <c:showSerName val="0"/>
          <c:showPercent val="0"/>
          <c:showBubbleSize val="0"/>
        </c:dLbls>
        <c:gapWidth val="150"/>
        <c:gapDepth val="0"/>
        <c:shape val="box"/>
        <c:axId val="85206528"/>
        <c:axId val="85208064"/>
        <c:axId val="0"/>
      </c:bar3DChart>
      <c:catAx>
        <c:axId val="85206528"/>
        <c:scaling>
          <c:orientation val="minMax"/>
        </c:scaling>
        <c:delete val="0"/>
        <c:axPos val="b"/>
        <c:numFmt formatCode="General" sourceLinked="1"/>
        <c:majorTickMark val="out"/>
        <c:minorTickMark val="none"/>
        <c:tickLblPos val="low"/>
        <c:txPr>
          <a:bodyPr rot="0" vert="horz"/>
          <a:lstStyle/>
          <a:p>
            <a:pPr>
              <a:defRPr sz="800"/>
            </a:pPr>
            <a:endParaRPr lang="lv-LV"/>
          </a:p>
        </c:txPr>
        <c:crossAx val="85208064"/>
        <c:crosses val="autoZero"/>
        <c:auto val="1"/>
        <c:lblAlgn val="ctr"/>
        <c:lblOffset val="100"/>
        <c:tickLblSkip val="1"/>
        <c:tickMarkSkip val="1"/>
        <c:noMultiLvlLbl val="0"/>
      </c:catAx>
      <c:valAx>
        <c:axId val="85208064"/>
        <c:scaling>
          <c:orientation val="minMax"/>
        </c:scaling>
        <c:delete val="0"/>
        <c:axPos val="l"/>
        <c:majorGridlines/>
        <c:numFmt formatCode="0%" sourceLinked="1"/>
        <c:majorTickMark val="out"/>
        <c:minorTickMark val="none"/>
        <c:tickLblPos val="nextTo"/>
        <c:txPr>
          <a:bodyPr rot="0" vert="horz"/>
          <a:lstStyle/>
          <a:p>
            <a:pPr>
              <a:defRPr sz="1400"/>
            </a:pPr>
            <a:endParaRPr lang="lv-LV"/>
          </a:p>
        </c:txPr>
        <c:crossAx val="85206528"/>
        <c:crosses val="autoZero"/>
        <c:crossBetween val="between"/>
      </c:valAx>
    </c:plotArea>
    <c:legend>
      <c:legendPos val="r"/>
      <c:layout>
        <c:manualLayout>
          <c:xMode val="edge"/>
          <c:yMode val="edge"/>
          <c:x val="0.90554197028269579"/>
          <c:y val="0.45809016025463212"/>
          <c:w val="7.1844597782098507E-2"/>
          <c:h val="0.2752546066270864"/>
        </c:manualLayout>
      </c:layout>
      <c:overlay val="0"/>
      <c:txPr>
        <a:bodyPr/>
        <a:lstStyle/>
        <a:p>
          <a:pPr>
            <a:defRPr sz="1400"/>
          </a:pPr>
          <a:endParaRPr lang="lv-LV"/>
        </a:p>
      </c:txPr>
    </c:legend>
    <c:plotVisOnly val="1"/>
    <c:dispBlanksAs val="gap"/>
    <c:showDLblsOverMax val="0"/>
  </c:chart>
  <c:txPr>
    <a:bodyPr/>
    <a:lstStyle/>
    <a:p>
      <a:pPr>
        <a:defRPr sz="1800"/>
      </a:pPr>
      <a:endParaRPr lang="lv-LV"/>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hPercent val="78"/>
      <c:rotY val="20"/>
      <c:depthPercent val="100"/>
      <c:rAngAx val="1"/>
    </c:view3D>
    <c:floor>
      <c:thickness val="0"/>
      <c:spPr>
        <a:solidFill>
          <a:srgbClr val="C0C0C0"/>
        </a:solidFill>
        <a:ln w="3175">
          <a:solidFill>
            <a:schemeClr val="tx1"/>
          </a:solidFill>
          <a:prstDash val="solid"/>
        </a:ln>
      </c:spPr>
    </c:floor>
    <c:sideWall>
      <c:thickness val="0"/>
    </c:sideWall>
    <c:backWall>
      <c:thickness val="0"/>
    </c:backWall>
    <c:plotArea>
      <c:layout>
        <c:manualLayout>
          <c:layoutTarget val="inner"/>
          <c:xMode val="edge"/>
          <c:yMode val="edge"/>
          <c:x val="0.12012957487673225"/>
          <c:y val="4.0865384615384623E-2"/>
          <c:w val="0.87987042512326785"/>
          <c:h val="0.81009615384615352"/>
        </c:manualLayout>
      </c:layout>
      <c:bar3DChart>
        <c:barDir val="col"/>
        <c:grouping val="clustered"/>
        <c:varyColors val="0"/>
        <c:ser>
          <c:idx val="0"/>
          <c:order val="0"/>
          <c:tx>
            <c:strRef>
              <c:f>Sheet1!$A$2</c:f>
              <c:strCache>
                <c:ptCount val="1"/>
                <c:pt idx="0">
                  <c:v>2007</c:v>
                </c:pt>
              </c:strCache>
            </c:strRef>
          </c:tx>
          <c:spPr>
            <a:solidFill>
              <a:srgbClr val="92D050"/>
            </a:solidFill>
            <a:ln>
              <a:solidFill>
                <a:schemeClr val="tx1"/>
              </a:solidFill>
            </a:ln>
          </c:spPr>
          <c:invertIfNegative val="0"/>
          <c:dLbls>
            <c:showLegendKey val="0"/>
            <c:showVal val="1"/>
            <c:showCatName val="0"/>
            <c:showSerName val="0"/>
            <c:showPercent val="0"/>
            <c:showBubbleSize val="0"/>
            <c:showLeaderLines val="0"/>
          </c:dLbls>
          <c:cat>
            <c:strRef>
              <c:f>Sheet1!$B$1</c:f>
              <c:strCache>
                <c:ptCount val="1"/>
                <c:pt idx="0">
                  <c:v>LV</c:v>
                </c:pt>
              </c:strCache>
            </c:strRef>
          </c:cat>
          <c:val>
            <c:numRef>
              <c:f>Sheet1!$B$2</c:f>
              <c:numCache>
                <c:formatCode>General</c:formatCode>
                <c:ptCount val="1"/>
                <c:pt idx="0">
                  <c:v>25178</c:v>
                </c:pt>
              </c:numCache>
            </c:numRef>
          </c:val>
        </c:ser>
        <c:ser>
          <c:idx val="1"/>
          <c:order val="1"/>
          <c:tx>
            <c:strRef>
              <c:f>Sheet1!$A$3</c:f>
              <c:strCache>
                <c:ptCount val="1"/>
                <c:pt idx="0">
                  <c:v>2008</c:v>
                </c:pt>
              </c:strCache>
            </c:strRef>
          </c:tx>
          <c:spPr>
            <a:solidFill>
              <a:schemeClr val="accent2"/>
            </a:solidFill>
            <a:ln w="13972">
              <a:solidFill>
                <a:schemeClr val="tx1"/>
              </a:solidFill>
              <a:prstDash val="solid"/>
            </a:ln>
          </c:spPr>
          <c:invertIfNegative val="0"/>
          <c:cat>
            <c:strRef>
              <c:f>Sheet1!$B$1</c:f>
              <c:strCache>
                <c:ptCount val="1"/>
                <c:pt idx="0">
                  <c:v>LV</c:v>
                </c:pt>
              </c:strCache>
            </c:strRef>
          </c:cat>
          <c:val>
            <c:numRef>
              <c:f>Sheet1!$B$3</c:f>
              <c:numCache>
                <c:formatCode>General</c:formatCode>
                <c:ptCount val="1"/>
                <c:pt idx="0">
                  <c:v>25008</c:v>
                </c:pt>
              </c:numCache>
            </c:numRef>
          </c:val>
        </c:ser>
        <c:ser>
          <c:idx val="2"/>
          <c:order val="2"/>
          <c:tx>
            <c:strRef>
              <c:f>Sheet1!$A$4</c:f>
              <c:strCache>
                <c:ptCount val="1"/>
                <c:pt idx="0">
                  <c:v>2009</c:v>
                </c:pt>
              </c:strCache>
            </c:strRef>
          </c:tx>
          <c:spPr>
            <a:solidFill>
              <a:schemeClr val="hlink"/>
            </a:solidFill>
            <a:ln w="13972">
              <a:solidFill>
                <a:schemeClr val="tx1"/>
              </a:solidFill>
              <a:prstDash val="solid"/>
            </a:ln>
          </c:spPr>
          <c:invertIfNegative val="0"/>
          <c:cat>
            <c:strRef>
              <c:f>Sheet1!$B$1</c:f>
              <c:strCache>
                <c:ptCount val="1"/>
                <c:pt idx="0">
                  <c:v>LV</c:v>
                </c:pt>
              </c:strCache>
            </c:strRef>
          </c:cat>
          <c:val>
            <c:numRef>
              <c:f>Sheet1!$B$4</c:f>
              <c:numCache>
                <c:formatCode>General</c:formatCode>
                <c:ptCount val="1"/>
                <c:pt idx="0">
                  <c:v>25403</c:v>
                </c:pt>
              </c:numCache>
            </c:numRef>
          </c:val>
        </c:ser>
        <c:ser>
          <c:idx val="3"/>
          <c:order val="3"/>
          <c:tx>
            <c:strRef>
              <c:f>Sheet1!$A$5</c:f>
              <c:strCache>
                <c:ptCount val="1"/>
                <c:pt idx="0">
                  <c:v>2010</c:v>
                </c:pt>
              </c:strCache>
            </c:strRef>
          </c:tx>
          <c:spPr>
            <a:solidFill>
              <a:schemeClr val="folHlink"/>
            </a:solidFill>
            <a:ln w="13972">
              <a:solidFill>
                <a:schemeClr val="tx1"/>
              </a:solidFill>
              <a:prstDash val="solid"/>
            </a:ln>
          </c:spPr>
          <c:invertIfNegative val="0"/>
          <c:cat>
            <c:strRef>
              <c:f>Sheet1!$B$1</c:f>
              <c:strCache>
                <c:ptCount val="1"/>
                <c:pt idx="0">
                  <c:v>LV</c:v>
                </c:pt>
              </c:strCache>
            </c:strRef>
          </c:cat>
          <c:val>
            <c:numRef>
              <c:f>Sheet1!$B$5</c:f>
              <c:numCache>
                <c:formatCode>General</c:formatCode>
                <c:ptCount val="1"/>
                <c:pt idx="0">
                  <c:v>24360</c:v>
                </c:pt>
              </c:numCache>
            </c:numRef>
          </c:val>
        </c:ser>
        <c:ser>
          <c:idx val="4"/>
          <c:order val="4"/>
          <c:tx>
            <c:strRef>
              <c:f>Sheet1!$A$6</c:f>
              <c:strCache>
                <c:ptCount val="1"/>
                <c:pt idx="0">
                  <c:v>2011</c:v>
                </c:pt>
              </c:strCache>
            </c:strRef>
          </c:tx>
          <c:spPr>
            <a:ln>
              <a:solidFill>
                <a:schemeClr val="tx1"/>
              </a:solidFill>
            </a:ln>
          </c:spPr>
          <c:invertIfNegative val="0"/>
          <c:cat>
            <c:strRef>
              <c:f>Sheet1!$B$1</c:f>
              <c:strCache>
                <c:ptCount val="1"/>
                <c:pt idx="0">
                  <c:v>LV</c:v>
                </c:pt>
              </c:strCache>
            </c:strRef>
          </c:cat>
          <c:val>
            <c:numRef>
              <c:f>Sheet1!$B$6</c:f>
              <c:numCache>
                <c:formatCode>General</c:formatCode>
                <c:ptCount val="1"/>
                <c:pt idx="0">
                  <c:v>23964</c:v>
                </c:pt>
              </c:numCache>
            </c:numRef>
          </c:val>
        </c:ser>
        <c:ser>
          <c:idx val="5"/>
          <c:order val="5"/>
          <c:tx>
            <c:strRef>
              <c:f>Sheet1!$A$7</c:f>
              <c:strCache>
                <c:ptCount val="1"/>
                <c:pt idx="0">
                  <c:v>2012</c:v>
                </c:pt>
              </c:strCache>
            </c:strRef>
          </c:tx>
          <c:spPr>
            <a:solidFill>
              <a:srgbClr val="FFFF00"/>
            </a:solidFill>
            <a:ln>
              <a:solidFill>
                <a:schemeClr val="tx1"/>
              </a:solidFill>
            </a:ln>
          </c:spPr>
          <c:invertIfNegative val="0"/>
          <c:cat>
            <c:strRef>
              <c:f>Sheet1!$B$1</c:f>
              <c:strCache>
                <c:ptCount val="1"/>
                <c:pt idx="0">
                  <c:v>LV</c:v>
                </c:pt>
              </c:strCache>
            </c:strRef>
          </c:cat>
          <c:val>
            <c:numRef>
              <c:f>Sheet1!$B$7</c:f>
              <c:numCache>
                <c:formatCode>General</c:formatCode>
                <c:ptCount val="1"/>
                <c:pt idx="0">
                  <c:v>20650</c:v>
                </c:pt>
              </c:numCache>
            </c:numRef>
          </c:val>
        </c:ser>
        <c:ser>
          <c:idx val="6"/>
          <c:order val="6"/>
          <c:tx>
            <c:strRef>
              <c:f>Sheet1!$A$8</c:f>
              <c:strCache>
                <c:ptCount val="1"/>
                <c:pt idx="0">
                  <c:v>2013</c:v>
                </c:pt>
              </c:strCache>
            </c:strRef>
          </c:tx>
          <c:spPr>
            <a:solidFill>
              <a:srgbClr val="C00000"/>
            </a:solidFill>
            <a:ln>
              <a:solidFill>
                <a:schemeClr val="tx1"/>
              </a:solidFill>
            </a:ln>
          </c:spPr>
          <c:invertIfNegative val="0"/>
          <c:dLbls>
            <c:dLbl>
              <c:idx val="0"/>
              <c:layout>
                <c:manualLayout>
                  <c:x val="3.8055845291849646E-2"/>
                  <c:y val="-1.6722499037152207E-2"/>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Sheet1!$B$1</c:f>
              <c:strCache>
                <c:ptCount val="1"/>
                <c:pt idx="0">
                  <c:v>LV</c:v>
                </c:pt>
              </c:strCache>
            </c:strRef>
          </c:cat>
          <c:val>
            <c:numRef>
              <c:f>Sheet1!$B$8</c:f>
              <c:numCache>
                <c:formatCode>General</c:formatCode>
                <c:ptCount val="1"/>
                <c:pt idx="0">
                  <c:v>17985</c:v>
                </c:pt>
              </c:numCache>
            </c:numRef>
          </c:val>
        </c:ser>
        <c:ser>
          <c:idx val="7"/>
          <c:order val="7"/>
          <c:tx>
            <c:strRef>
              <c:f>Sheet1!$A$9</c:f>
              <c:strCache>
                <c:ptCount val="1"/>
                <c:pt idx="0">
                  <c:v>2014</c:v>
                </c:pt>
              </c:strCache>
            </c:strRef>
          </c:tx>
          <c:invertIfNegative val="0"/>
          <c:dLbls>
            <c:dLbl>
              <c:idx val="0"/>
              <c:layout>
                <c:manualLayout>
                  <c:x val="2.9782835445795384E-2"/>
                  <c:y val="9.4759584313097264E-2"/>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Sheet1!$B$1</c:f>
              <c:strCache>
                <c:ptCount val="1"/>
                <c:pt idx="0">
                  <c:v>LV</c:v>
                </c:pt>
              </c:strCache>
            </c:strRef>
          </c:cat>
          <c:val>
            <c:numRef>
              <c:f>Sheet1!$B$9</c:f>
              <c:numCache>
                <c:formatCode>General</c:formatCode>
                <c:ptCount val="1"/>
                <c:pt idx="0">
                  <c:v>16448</c:v>
                </c:pt>
              </c:numCache>
            </c:numRef>
          </c:val>
        </c:ser>
        <c:dLbls>
          <c:showLegendKey val="0"/>
          <c:showVal val="0"/>
          <c:showCatName val="0"/>
          <c:showSerName val="0"/>
          <c:showPercent val="0"/>
          <c:showBubbleSize val="0"/>
        </c:dLbls>
        <c:gapWidth val="150"/>
        <c:gapDepth val="0"/>
        <c:shape val="box"/>
        <c:axId val="85292160"/>
        <c:axId val="85293696"/>
        <c:axId val="0"/>
      </c:bar3DChart>
      <c:catAx>
        <c:axId val="85292160"/>
        <c:scaling>
          <c:orientation val="minMax"/>
        </c:scaling>
        <c:delete val="0"/>
        <c:axPos val="b"/>
        <c:numFmt formatCode="General" sourceLinked="1"/>
        <c:majorTickMark val="out"/>
        <c:minorTickMark val="none"/>
        <c:tickLblPos val="low"/>
        <c:spPr>
          <a:ln w="3493">
            <a:solidFill>
              <a:schemeClr val="tx1"/>
            </a:solidFill>
            <a:prstDash val="solid"/>
          </a:ln>
        </c:spPr>
        <c:txPr>
          <a:bodyPr rot="0" vert="horz"/>
          <a:lstStyle/>
          <a:p>
            <a:pPr>
              <a:defRPr sz="1953" b="1" i="0" u="none" strike="noStrike" baseline="0">
                <a:solidFill>
                  <a:schemeClr val="tx1"/>
                </a:solidFill>
                <a:latin typeface="Arial"/>
                <a:ea typeface="Arial"/>
                <a:cs typeface="Arial"/>
              </a:defRPr>
            </a:pPr>
            <a:endParaRPr lang="lv-LV"/>
          </a:p>
        </c:txPr>
        <c:crossAx val="85293696"/>
        <c:crosses val="autoZero"/>
        <c:auto val="1"/>
        <c:lblAlgn val="ctr"/>
        <c:lblOffset val="100"/>
        <c:tickLblSkip val="1"/>
        <c:tickMarkSkip val="1"/>
        <c:noMultiLvlLbl val="0"/>
      </c:catAx>
      <c:valAx>
        <c:axId val="85293696"/>
        <c:scaling>
          <c:orientation val="minMax"/>
          <c:max val="25500"/>
          <c:min val="0"/>
        </c:scaling>
        <c:delete val="0"/>
        <c:axPos val="l"/>
        <c:majorGridlines>
          <c:spPr>
            <a:ln w="3493">
              <a:solidFill>
                <a:schemeClr val="tx1"/>
              </a:solidFill>
              <a:prstDash val="solid"/>
            </a:ln>
          </c:spPr>
        </c:majorGridlines>
        <c:numFmt formatCode="General" sourceLinked="1"/>
        <c:majorTickMark val="out"/>
        <c:minorTickMark val="none"/>
        <c:tickLblPos val="nextTo"/>
        <c:spPr>
          <a:ln w="3493">
            <a:solidFill>
              <a:schemeClr val="tx1"/>
            </a:solidFill>
            <a:prstDash val="solid"/>
          </a:ln>
        </c:spPr>
        <c:txPr>
          <a:bodyPr rot="0" vert="horz"/>
          <a:lstStyle/>
          <a:p>
            <a:pPr>
              <a:defRPr sz="1953" b="1" i="0" u="none" strike="noStrike" baseline="0">
                <a:solidFill>
                  <a:schemeClr val="tx1"/>
                </a:solidFill>
                <a:latin typeface="Arial"/>
                <a:ea typeface="Arial"/>
                <a:cs typeface="Arial"/>
              </a:defRPr>
            </a:pPr>
            <a:endParaRPr lang="lv-LV"/>
          </a:p>
        </c:txPr>
        <c:crossAx val="85292160"/>
        <c:crosses val="autoZero"/>
        <c:crossBetween val="between"/>
        <c:majorUnit val="2500"/>
      </c:valAx>
      <c:spPr>
        <a:noFill/>
        <a:ln w="27944">
          <a:noFill/>
        </a:ln>
      </c:spPr>
    </c:plotArea>
    <c:legend>
      <c:legendPos val="r"/>
      <c:layout>
        <c:manualLayout>
          <c:xMode val="edge"/>
          <c:yMode val="edge"/>
          <c:x val="0.85874793272466565"/>
          <c:y val="6.2012225698105855E-2"/>
          <c:w val="0.10574053079110043"/>
          <c:h val="0.57590653079631626"/>
        </c:manualLayout>
      </c:layout>
      <c:overlay val="0"/>
      <c:spPr>
        <a:noFill/>
        <a:ln w="3493">
          <a:solidFill>
            <a:schemeClr val="tx1"/>
          </a:solidFill>
          <a:prstDash val="solid"/>
        </a:ln>
      </c:spPr>
      <c:txPr>
        <a:bodyPr/>
        <a:lstStyle/>
        <a:p>
          <a:pPr>
            <a:defRPr sz="1793" b="1" i="0" u="none" strike="noStrike" baseline="0">
              <a:solidFill>
                <a:schemeClr val="tx1"/>
              </a:solidFill>
              <a:latin typeface="Arial"/>
              <a:ea typeface="Arial"/>
              <a:cs typeface="Arial"/>
            </a:defRPr>
          </a:pPr>
          <a:endParaRPr lang="lv-LV"/>
        </a:p>
      </c:txPr>
    </c:legend>
    <c:plotVisOnly val="1"/>
    <c:dispBlanksAs val="gap"/>
    <c:showDLblsOverMax val="0"/>
  </c:chart>
  <c:spPr>
    <a:noFill/>
    <a:ln>
      <a:noFill/>
    </a:ln>
  </c:spPr>
  <c:txPr>
    <a:bodyPr/>
    <a:lstStyle/>
    <a:p>
      <a:pPr>
        <a:defRPr sz="1953" b="1" i="0" u="none" strike="noStrike" baseline="0">
          <a:solidFill>
            <a:schemeClr val="tx1"/>
          </a:solidFill>
          <a:latin typeface="Arial"/>
          <a:ea typeface="Arial"/>
          <a:cs typeface="Arial"/>
        </a:defRPr>
      </a:pPr>
      <a:endParaRPr lang="lv-LV"/>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0"/>
      <c:rotY val="10"/>
      <c:depthPercent val="190"/>
      <c:rAngAx val="1"/>
    </c:view3D>
    <c:floor>
      <c:thickness val="0"/>
      <c:spPr>
        <a:noFill/>
        <a:ln w="3175">
          <a:solidFill>
            <a:schemeClr val="tx1"/>
          </a:solidFill>
          <a:prstDash val="solid"/>
        </a:ln>
      </c:spPr>
    </c:floor>
    <c:sideWall>
      <c:thickness val="0"/>
      <c:spPr>
        <a:noFill/>
        <a:ln w="12700">
          <a:solidFill>
            <a:srgbClr val="808080"/>
          </a:solidFill>
          <a:prstDash val="solid"/>
        </a:ln>
      </c:spPr>
    </c:sideWall>
    <c:backWall>
      <c:thickness val="0"/>
      <c:spPr>
        <a:solidFill>
          <a:srgbClr val="FFFFFF"/>
        </a:solidFill>
        <a:ln w="12700">
          <a:solidFill>
            <a:srgbClr val="808080"/>
          </a:solidFill>
          <a:prstDash val="solid"/>
        </a:ln>
      </c:spPr>
    </c:backWall>
    <c:plotArea>
      <c:layout>
        <c:manualLayout>
          <c:layoutTarget val="inner"/>
          <c:xMode val="edge"/>
          <c:yMode val="edge"/>
          <c:x val="7.6190476190476197E-2"/>
          <c:y val="2.1582733812949641E-2"/>
          <c:w val="0.76031746031746028"/>
          <c:h val="0.83932853717026379"/>
        </c:manualLayout>
      </c:layout>
      <c:bar3DChart>
        <c:barDir val="col"/>
        <c:grouping val="clustered"/>
        <c:varyColors val="0"/>
        <c:ser>
          <c:idx val="0"/>
          <c:order val="0"/>
          <c:tx>
            <c:strRef>
              <c:f>Sheet1!$A$2</c:f>
              <c:strCache>
                <c:ptCount val="1"/>
                <c:pt idx="0">
                  <c:v>2012</c:v>
                </c:pt>
              </c:strCache>
            </c:strRef>
          </c:tx>
          <c:spPr>
            <a:solidFill>
              <a:schemeClr val="accent1">
                <a:lumMod val="75000"/>
              </a:schemeClr>
            </a:solidFill>
            <a:ln w="13203">
              <a:solidFill>
                <a:schemeClr val="tx1"/>
              </a:solidFill>
              <a:prstDash val="solid"/>
            </a:ln>
          </c:spPr>
          <c:invertIfNegative val="0"/>
          <c:dLbls>
            <c:dLbl>
              <c:idx val="0"/>
              <c:layout>
                <c:manualLayout>
                  <c:x val="-2.0366598778004071E-3"/>
                  <c:y val="0.20000000000000009"/>
                </c:manualLayout>
              </c:layout>
              <c:showLegendKey val="0"/>
              <c:showVal val="1"/>
              <c:showCatName val="0"/>
              <c:showSerName val="0"/>
              <c:showPercent val="0"/>
              <c:showBubbleSize val="0"/>
            </c:dLbl>
            <c:dLbl>
              <c:idx val="2"/>
              <c:layout>
                <c:manualLayout>
                  <c:x val="2.8513238289205729E-2"/>
                  <c:y val="-1.5384615384615401E-2"/>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Sheet1!$B$1</c:f>
              <c:strCache>
                <c:ptCount val="1"/>
                <c:pt idx="0">
                  <c:v>Latviešu valoda 12.klase</c:v>
                </c:pt>
              </c:strCache>
            </c:strRef>
          </c:cat>
          <c:val>
            <c:numRef>
              <c:f>Sheet1!$B$2</c:f>
              <c:numCache>
                <c:formatCode>General</c:formatCode>
                <c:ptCount val="1"/>
                <c:pt idx="0">
                  <c:v>52</c:v>
                </c:pt>
              </c:numCache>
            </c:numRef>
          </c:val>
        </c:ser>
        <c:ser>
          <c:idx val="1"/>
          <c:order val="1"/>
          <c:tx>
            <c:strRef>
              <c:f>Sheet1!$A$3</c:f>
              <c:strCache>
                <c:ptCount val="1"/>
                <c:pt idx="0">
                  <c:v>2013</c:v>
                </c:pt>
              </c:strCache>
            </c:strRef>
          </c:tx>
          <c:spPr>
            <a:solidFill>
              <a:schemeClr val="accent2">
                <a:lumMod val="40000"/>
                <a:lumOff val="60000"/>
              </a:schemeClr>
            </a:solidFill>
            <a:ln>
              <a:solidFill>
                <a:schemeClr val="tx1"/>
              </a:solidFill>
            </a:ln>
          </c:spPr>
          <c:invertIfNegative val="0"/>
          <c:dLbls>
            <c:dLbl>
              <c:idx val="0"/>
              <c:layout>
                <c:manualLayout>
                  <c:x val="2.0366598778004071E-3"/>
                  <c:y val="0.2"/>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Sheet1!$B$1</c:f>
              <c:strCache>
                <c:ptCount val="1"/>
                <c:pt idx="0">
                  <c:v>Latviešu valoda 12.klase</c:v>
                </c:pt>
              </c:strCache>
            </c:strRef>
          </c:cat>
          <c:val>
            <c:numRef>
              <c:f>Sheet1!$B$3</c:f>
              <c:numCache>
                <c:formatCode>General</c:formatCode>
                <c:ptCount val="1"/>
                <c:pt idx="0">
                  <c:v>56</c:v>
                </c:pt>
              </c:numCache>
            </c:numRef>
          </c:val>
        </c:ser>
        <c:ser>
          <c:idx val="2"/>
          <c:order val="2"/>
          <c:tx>
            <c:strRef>
              <c:f>Sheet1!$A$4</c:f>
              <c:strCache>
                <c:ptCount val="1"/>
                <c:pt idx="0">
                  <c:v>2014</c:v>
                </c:pt>
              </c:strCache>
            </c:strRef>
          </c:tx>
          <c:spPr>
            <a:solidFill>
              <a:schemeClr val="bg2">
                <a:lumMod val="60000"/>
                <a:lumOff val="40000"/>
              </a:schemeClr>
            </a:solidFill>
          </c:spPr>
          <c:invertIfNegative val="0"/>
          <c:dLbls>
            <c:dLbl>
              <c:idx val="0"/>
              <c:layout>
                <c:manualLayout>
                  <c:x val="-1.2219959266802373E-2"/>
                  <c:y val="0.19692307692307687"/>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Sheet1!$B$1</c:f>
              <c:strCache>
                <c:ptCount val="1"/>
                <c:pt idx="0">
                  <c:v>Latviešu valoda 12.klase</c:v>
                </c:pt>
              </c:strCache>
            </c:strRef>
          </c:cat>
          <c:val>
            <c:numRef>
              <c:f>Sheet1!$B$4</c:f>
              <c:numCache>
                <c:formatCode>General</c:formatCode>
                <c:ptCount val="1"/>
                <c:pt idx="0">
                  <c:v>53</c:v>
                </c:pt>
              </c:numCache>
            </c:numRef>
          </c:val>
        </c:ser>
        <c:dLbls>
          <c:showLegendKey val="0"/>
          <c:showVal val="0"/>
          <c:showCatName val="0"/>
          <c:showSerName val="0"/>
          <c:showPercent val="0"/>
          <c:showBubbleSize val="0"/>
        </c:dLbls>
        <c:gapWidth val="130"/>
        <c:gapDepth val="0"/>
        <c:shape val="box"/>
        <c:axId val="85666048"/>
        <c:axId val="85684224"/>
        <c:axId val="0"/>
      </c:bar3DChart>
      <c:catAx>
        <c:axId val="85666048"/>
        <c:scaling>
          <c:orientation val="minMax"/>
        </c:scaling>
        <c:delete val="0"/>
        <c:axPos val="b"/>
        <c:numFmt formatCode="General" sourceLinked="1"/>
        <c:majorTickMark val="out"/>
        <c:minorTickMark val="none"/>
        <c:tickLblPos val="low"/>
        <c:spPr>
          <a:ln w="3301">
            <a:solidFill>
              <a:schemeClr val="tx1"/>
            </a:solidFill>
            <a:prstDash val="solid"/>
          </a:ln>
        </c:spPr>
        <c:txPr>
          <a:bodyPr rot="0" vert="horz"/>
          <a:lstStyle/>
          <a:p>
            <a:pPr>
              <a:defRPr sz="1871" b="1" i="0" u="none" strike="noStrike" baseline="0">
                <a:solidFill>
                  <a:schemeClr val="tx1"/>
                </a:solidFill>
                <a:latin typeface="Arial"/>
                <a:ea typeface="Arial"/>
                <a:cs typeface="Arial"/>
              </a:defRPr>
            </a:pPr>
            <a:endParaRPr lang="lv-LV"/>
          </a:p>
        </c:txPr>
        <c:crossAx val="85684224"/>
        <c:crosses val="autoZero"/>
        <c:auto val="1"/>
        <c:lblAlgn val="ctr"/>
        <c:lblOffset val="100"/>
        <c:tickLblSkip val="1"/>
        <c:tickMarkSkip val="1"/>
        <c:noMultiLvlLbl val="0"/>
      </c:catAx>
      <c:valAx>
        <c:axId val="85684224"/>
        <c:scaling>
          <c:orientation val="minMax"/>
          <c:max val="60"/>
          <c:min val="0"/>
        </c:scaling>
        <c:delete val="0"/>
        <c:axPos val="l"/>
        <c:majorGridlines>
          <c:spPr>
            <a:ln w="3301">
              <a:solidFill>
                <a:schemeClr val="tx1"/>
              </a:solidFill>
              <a:prstDash val="solid"/>
            </a:ln>
          </c:spPr>
        </c:majorGridlines>
        <c:numFmt formatCode="General" sourceLinked="1"/>
        <c:majorTickMark val="out"/>
        <c:minorTickMark val="none"/>
        <c:tickLblPos val="nextTo"/>
        <c:spPr>
          <a:ln w="3301">
            <a:solidFill>
              <a:schemeClr val="tx1"/>
            </a:solidFill>
            <a:prstDash val="solid"/>
          </a:ln>
        </c:spPr>
        <c:txPr>
          <a:bodyPr rot="0" vert="horz"/>
          <a:lstStyle/>
          <a:p>
            <a:pPr>
              <a:defRPr sz="1600" b="0" i="0" u="none" strike="noStrike" baseline="0">
                <a:solidFill>
                  <a:schemeClr val="tx1"/>
                </a:solidFill>
                <a:latin typeface="Arial"/>
                <a:ea typeface="Arial"/>
                <a:cs typeface="Arial"/>
              </a:defRPr>
            </a:pPr>
            <a:endParaRPr lang="lv-LV"/>
          </a:p>
        </c:txPr>
        <c:crossAx val="85666048"/>
        <c:crosses val="autoZero"/>
        <c:crossBetween val="between"/>
      </c:valAx>
      <c:spPr>
        <a:noFill/>
        <a:ln w="26405">
          <a:noFill/>
        </a:ln>
      </c:spPr>
    </c:plotArea>
    <c:legend>
      <c:legendPos val="r"/>
      <c:layout>
        <c:manualLayout>
          <c:xMode val="edge"/>
          <c:yMode val="edge"/>
          <c:x val="0.85396825396825393"/>
          <c:y val="0.29016786570743447"/>
          <c:w val="0.12542264701637346"/>
          <c:h val="0.23107159297395513"/>
        </c:manualLayout>
      </c:layout>
      <c:overlay val="0"/>
      <c:spPr>
        <a:solidFill>
          <a:schemeClr val="bg1"/>
        </a:solidFill>
        <a:ln w="3301">
          <a:solidFill>
            <a:schemeClr val="tx1"/>
          </a:solidFill>
          <a:prstDash val="solid"/>
        </a:ln>
      </c:spPr>
      <c:txPr>
        <a:bodyPr/>
        <a:lstStyle/>
        <a:p>
          <a:pPr>
            <a:defRPr sz="1721" b="1" i="0" u="none" strike="noStrike" baseline="0">
              <a:solidFill>
                <a:schemeClr val="tx1"/>
              </a:solidFill>
              <a:latin typeface="Arial"/>
              <a:ea typeface="Arial"/>
              <a:cs typeface="Arial"/>
            </a:defRPr>
          </a:pPr>
          <a:endParaRPr lang="lv-LV"/>
        </a:p>
      </c:txPr>
    </c:legend>
    <c:plotVisOnly val="1"/>
    <c:dispBlanksAs val="gap"/>
    <c:showDLblsOverMax val="0"/>
  </c:chart>
  <c:spPr>
    <a:noFill/>
    <a:ln>
      <a:noFill/>
    </a:ln>
  </c:spPr>
  <c:txPr>
    <a:bodyPr/>
    <a:lstStyle/>
    <a:p>
      <a:pPr>
        <a:defRPr sz="1871" b="1" i="0" u="none" strike="noStrike" baseline="0">
          <a:solidFill>
            <a:schemeClr val="tx1"/>
          </a:solidFill>
          <a:latin typeface="Arial"/>
          <a:ea typeface="Arial"/>
          <a:cs typeface="Arial"/>
        </a:defRPr>
      </a:pPr>
      <a:endParaRPr lang="lv-LV"/>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depthPercent val="100"/>
      <c:rAngAx val="1"/>
    </c:view3D>
    <c:floor>
      <c:thickness val="0"/>
    </c:floor>
    <c:sideWall>
      <c:thickness val="0"/>
      <c:spPr>
        <a:noFill/>
      </c:spPr>
    </c:sideWall>
    <c:backWall>
      <c:thickness val="0"/>
      <c:spPr>
        <a:noFill/>
      </c:spPr>
    </c:backWall>
    <c:plotArea>
      <c:layout/>
      <c:bar3DChart>
        <c:barDir val="col"/>
        <c:grouping val="clustered"/>
        <c:varyColors val="0"/>
        <c:ser>
          <c:idx val="0"/>
          <c:order val="0"/>
          <c:tx>
            <c:strRef>
              <c:f>Sheet1!$A$7</c:f>
              <c:strCache>
                <c:ptCount val="1"/>
                <c:pt idx="0">
                  <c:v>2012</c:v>
                </c:pt>
              </c:strCache>
            </c:strRef>
          </c:tx>
          <c:spPr>
            <a:solidFill>
              <a:schemeClr val="bg1">
                <a:lumMod val="85000"/>
              </a:schemeClr>
            </a:solidFill>
            <a:ln w="25400" cap="flat" cmpd="sng" algn="ctr">
              <a:solidFill>
                <a:schemeClr val="accent2">
                  <a:shade val="50000"/>
                </a:schemeClr>
              </a:solidFill>
              <a:prstDash val="solid"/>
            </a:ln>
            <a:effectLst/>
          </c:spPr>
          <c:invertIfNegative val="0"/>
          <c:cat>
            <c:strRef>
              <c:f>Sheet1!$B$6:$F$6</c:f>
              <c:strCache>
                <c:ptCount val="5"/>
                <c:pt idx="0">
                  <c:v>Valsts ģimnāzijas</c:v>
                </c:pt>
                <c:pt idx="1">
                  <c:v>Ģimnāzijas</c:v>
                </c:pt>
                <c:pt idx="2">
                  <c:v>Vidusskolas</c:v>
                </c:pt>
                <c:pt idx="3">
                  <c:v>Vakarskolas</c:v>
                </c:pt>
                <c:pt idx="4">
                  <c:v>Prof.skolas</c:v>
                </c:pt>
              </c:strCache>
            </c:strRef>
          </c:cat>
          <c:val>
            <c:numRef>
              <c:f>Sheet1!$B$7:$F$7</c:f>
              <c:numCache>
                <c:formatCode>General</c:formatCode>
                <c:ptCount val="5"/>
                <c:pt idx="0" formatCode="0%">
                  <c:v>0.69000000000000017</c:v>
                </c:pt>
                <c:pt idx="1">
                  <c:v>0.6000000000000002</c:v>
                </c:pt>
                <c:pt idx="2">
                  <c:v>0.53</c:v>
                </c:pt>
                <c:pt idx="3">
                  <c:v>0.4300000000000001</c:v>
                </c:pt>
                <c:pt idx="4">
                  <c:v>0.4300000000000001</c:v>
                </c:pt>
              </c:numCache>
            </c:numRef>
          </c:val>
        </c:ser>
        <c:ser>
          <c:idx val="1"/>
          <c:order val="1"/>
          <c:tx>
            <c:strRef>
              <c:f>Sheet1!$A$8</c:f>
              <c:strCache>
                <c:ptCount val="1"/>
                <c:pt idx="0">
                  <c:v>2013</c:v>
                </c:pt>
              </c:strCache>
            </c:strRef>
          </c:tx>
          <c:invertIfNegative val="0"/>
          <c:cat>
            <c:strRef>
              <c:f>Sheet1!$B$6:$F$6</c:f>
              <c:strCache>
                <c:ptCount val="5"/>
                <c:pt idx="0">
                  <c:v>Valsts ģimnāzijas</c:v>
                </c:pt>
                <c:pt idx="1">
                  <c:v>Ģimnāzijas</c:v>
                </c:pt>
                <c:pt idx="2">
                  <c:v>Vidusskolas</c:v>
                </c:pt>
                <c:pt idx="3">
                  <c:v>Vakarskolas</c:v>
                </c:pt>
                <c:pt idx="4">
                  <c:v>Prof.skolas</c:v>
                </c:pt>
              </c:strCache>
            </c:strRef>
          </c:cat>
          <c:val>
            <c:numRef>
              <c:f>Sheet1!$B$8:$F$8</c:f>
              <c:numCache>
                <c:formatCode>General</c:formatCode>
                <c:ptCount val="5"/>
                <c:pt idx="0">
                  <c:v>0.7300000000000002</c:v>
                </c:pt>
                <c:pt idx="1">
                  <c:v>0.64000000000000024</c:v>
                </c:pt>
                <c:pt idx="2">
                  <c:v>0.56999999999999995</c:v>
                </c:pt>
                <c:pt idx="3">
                  <c:v>0.46</c:v>
                </c:pt>
                <c:pt idx="4">
                  <c:v>0.46</c:v>
                </c:pt>
              </c:numCache>
            </c:numRef>
          </c:val>
        </c:ser>
        <c:ser>
          <c:idx val="2"/>
          <c:order val="2"/>
          <c:tx>
            <c:strRef>
              <c:f>Sheet1!$A$9</c:f>
              <c:strCache>
                <c:ptCount val="1"/>
                <c:pt idx="0">
                  <c:v>2014</c:v>
                </c:pt>
              </c:strCache>
            </c:strRef>
          </c:tx>
          <c:spPr>
            <a:solidFill>
              <a:srgbClr val="92D050"/>
            </a:solidFill>
          </c:spPr>
          <c:invertIfNegative val="0"/>
          <c:cat>
            <c:strRef>
              <c:f>Sheet1!$B$6:$F$6</c:f>
              <c:strCache>
                <c:ptCount val="5"/>
                <c:pt idx="0">
                  <c:v>Valsts ģimnāzijas</c:v>
                </c:pt>
                <c:pt idx="1">
                  <c:v>Ģimnāzijas</c:v>
                </c:pt>
                <c:pt idx="2">
                  <c:v>Vidusskolas</c:v>
                </c:pt>
                <c:pt idx="3">
                  <c:v>Vakarskolas</c:v>
                </c:pt>
                <c:pt idx="4">
                  <c:v>Prof.skolas</c:v>
                </c:pt>
              </c:strCache>
            </c:strRef>
          </c:cat>
          <c:val>
            <c:numRef>
              <c:f>Sheet1!$B$9:$F$9</c:f>
              <c:numCache>
                <c:formatCode>General</c:formatCode>
                <c:ptCount val="5"/>
                <c:pt idx="0">
                  <c:v>0.7200000000000002</c:v>
                </c:pt>
                <c:pt idx="1">
                  <c:v>0.64000000000000024</c:v>
                </c:pt>
                <c:pt idx="2">
                  <c:v>0.53</c:v>
                </c:pt>
                <c:pt idx="3">
                  <c:v>0.44</c:v>
                </c:pt>
                <c:pt idx="4">
                  <c:v>0.44</c:v>
                </c:pt>
              </c:numCache>
            </c:numRef>
          </c:val>
        </c:ser>
        <c:dLbls>
          <c:showLegendKey val="0"/>
          <c:showVal val="0"/>
          <c:showCatName val="0"/>
          <c:showSerName val="0"/>
          <c:showPercent val="0"/>
          <c:showBubbleSize val="0"/>
        </c:dLbls>
        <c:gapWidth val="150"/>
        <c:shape val="box"/>
        <c:axId val="85715584"/>
        <c:axId val="86782336"/>
        <c:axId val="0"/>
      </c:bar3DChart>
      <c:catAx>
        <c:axId val="85715584"/>
        <c:scaling>
          <c:orientation val="minMax"/>
        </c:scaling>
        <c:delete val="0"/>
        <c:axPos val="b"/>
        <c:majorTickMark val="out"/>
        <c:minorTickMark val="none"/>
        <c:tickLblPos val="nextTo"/>
        <c:txPr>
          <a:bodyPr/>
          <a:lstStyle/>
          <a:p>
            <a:pPr>
              <a:defRPr sz="1400"/>
            </a:pPr>
            <a:endParaRPr lang="lv-LV"/>
          </a:p>
        </c:txPr>
        <c:crossAx val="86782336"/>
        <c:crosses val="autoZero"/>
        <c:auto val="1"/>
        <c:lblAlgn val="ctr"/>
        <c:lblOffset val="100"/>
        <c:noMultiLvlLbl val="0"/>
      </c:catAx>
      <c:valAx>
        <c:axId val="86782336"/>
        <c:scaling>
          <c:orientation val="minMax"/>
        </c:scaling>
        <c:delete val="0"/>
        <c:axPos val="l"/>
        <c:majorGridlines/>
        <c:numFmt formatCode="General" sourceLinked="0"/>
        <c:majorTickMark val="out"/>
        <c:minorTickMark val="none"/>
        <c:tickLblPos val="nextTo"/>
        <c:crossAx val="85715584"/>
        <c:crosses val="autoZero"/>
        <c:crossBetween val="between"/>
      </c:valAx>
    </c:plotArea>
    <c:legend>
      <c:legendPos val="r"/>
      <c:overlay val="0"/>
      <c:txPr>
        <a:bodyPr/>
        <a:lstStyle/>
        <a:p>
          <a:pPr>
            <a:defRPr sz="1200"/>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hPercent val="72"/>
      <c:rotY val="20"/>
      <c:depthPercent val="100"/>
      <c:rAngAx val="1"/>
    </c:view3D>
    <c:floor>
      <c:thickness val="0"/>
    </c:floor>
    <c:sideWall>
      <c:thickness val="0"/>
    </c:sideWall>
    <c:backWall>
      <c:thickness val="0"/>
    </c:backWall>
    <c:plotArea>
      <c:layout/>
      <c:bar3DChart>
        <c:barDir val="col"/>
        <c:grouping val="clustered"/>
        <c:varyColors val="0"/>
        <c:ser>
          <c:idx val="0"/>
          <c:order val="0"/>
          <c:tx>
            <c:strRef>
              <c:f>Sheet1!$A$2</c:f>
              <c:strCache>
                <c:ptCount val="1"/>
                <c:pt idx="0">
                  <c:v>2012</c:v>
                </c:pt>
              </c:strCache>
            </c:strRef>
          </c:tx>
          <c:spPr>
            <a:solidFill>
              <a:schemeClr val="accent2"/>
            </a:solidFill>
            <a:ln w="25400" cap="flat" cmpd="sng" algn="ctr">
              <a:solidFill>
                <a:schemeClr val="accent2">
                  <a:shade val="50000"/>
                </a:schemeClr>
              </a:solidFill>
              <a:prstDash val="solid"/>
            </a:ln>
            <a:effectLst/>
          </c:spPr>
          <c:invertIfNegative val="0"/>
          <c:dLbls>
            <c:dLbl>
              <c:idx val="0"/>
              <c:layout>
                <c:manualLayout>
                  <c:x val="6.9174232598357109E-3"/>
                  <c:y val="0.11167857161240956"/>
                </c:manualLayout>
              </c:layout>
              <c:showLegendKey val="0"/>
              <c:showVal val="1"/>
              <c:showCatName val="0"/>
              <c:showSerName val="0"/>
              <c:showPercent val="0"/>
              <c:showBubbleSize val="0"/>
            </c:dLbl>
            <c:dLbl>
              <c:idx val="1"/>
              <c:layout>
                <c:manualLayout>
                  <c:x val="1.7293558149589299E-3"/>
                  <c:y val="0.1252979096139229"/>
                </c:manualLayout>
              </c:layout>
              <c:showLegendKey val="0"/>
              <c:showVal val="1"/>
              <c:showCatName val="0"/>
              <c:showSerName val="0"/>
              <c:showPercent val="0"/>
              <c:showBubbleSize val="0"/>
            </c:dLbl>
            <c:dLbl>
              <c:idx val="2"/>
              <c:layout>
                <c:manualLayout>
                  <c:x val="-1.7293558149589299E-3"/>
                  <c:y val="0.12257404201362031"/>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Sheet1!$B$1:$D$1</c:f>
              <c:strCache>
                <c:ptCount val="3"/>
                <c:pt idx="0">
                  <c:v>Zināšanas un pamatprasmes</c:v>
                </c:pt>
                <c:pt idx="1">
                  <c:v>Teksta izpratne</c:v>
                </c:pt>
                <c:pt idx="2">
                  <c:v>Tekstveide</c:v>
                </c:pt>
              </c:strCache>
            </c:strRef>
          </c:cat>
          <c:val>
            <c:numRef>
              <c:f>Sheet1!$B$2:$D$2</c:f>
              <c:numCache>
                <c:formatCode>General</c:formatCode>
                <c:ptCount val="3"/>
                <c:pt idx="0">
                  <c:v>57</c:v>
                </c:pt>
                <c:pt idx="1">
                  <c:v>51</c:v>
                </c:pt>
                <c:pt idx="2">
                  <c:v>49</c:v>
                </c:pt>
              </c:numCache>
            </c:numRef>
          </c:val>
        </c:ser>
        <c:ser>
          <c:idx val="1"/>
          <c:order val="1"/>
          <c:tx>
            <c:strRef>
              <c:f>Sheet1!$A$3</c:f>
              <c:strCache>
                <c:ptCount val="1"/>
                <c:pt idx="0">
                  <c:v>2013</c:v>
                </c:pt>
              </c:strCache>
            </c:strRef>
          </c:tx>
          <c:spPr>
            <a:solidFill>
              <a:srgbClr val="00B0F0"/>
            </a:solidFill>
          </c:spPr>
          <c:invertIfNegative val="0"/>
          <c:dLbls>
            <c:dLbl>
              <c:idx val="0"/>
              <c:layout>
                <c:manualLayout>
                  <c:x val="3.4587116299178581E-3"/>
                  <c:y val="0.11167857161240952"/>
                </c:manualLayout>
              </c:layout>
              <c:showLegendKey val="0"/>
              <c:showVal val="1"/>
              <c:showCatName val="0"/>
              <c:showSerName val="0"/>
              <c:showPercent val="0"/>
              <c:showBubbleSize val="0"/>
            </c:dLbl>
            <c:dLbl>
              <c:idx val="1"/>
              <c:layout>
                <c:manualLayout>
                  <c:x val="3.458711629917796E-3"/>
                  <c:y val="0.13619338001513376"/>
                </c:manualLayout>
              </c:layout>
              <c:showLegendKey val="0"/>
              <c:showVal val="1"/>
              <c:showCatName val="0"/>
              <c:showSerName val="0"/>
              <c:showPercent val="0"/>
              <c:showBubbleSize val="0"/>
            </c:dLbl>
            <c:dLbl>
              <c:idx val="2"/>
              <c:layout>
                <c:manualLayout>
                  <c:x val="1.7293558149589299E-3"/>
                  <c:y val="0.1389172476154365"/>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Sheet1!$B$1:$D$1</c:f>
              <c:strCache>
                <c:ptCount val="3"/>
                <c:pt idx="0">
                  <c:v>Zināšanas un pamatprasmes</c:v>
                </c:pt>
                <c:pt idx="1">
                  <c:v>Teksta izpratne</c:v>
                </c:pt>
                <c:pt idx="2">
                  <c:v>Tekstveide</c:v>
                </c:pt>
              </c:strCache>
            </c:strRef>
          </c:cat>
          <c:val>
            <c:numRef>
              <c:f>Sheet1!$B$3:$D$3</c:f>
              <c:numCache>
                <c:formatCode>General</c:formatCode>
                <c:ptCount val="3"/>
                <c:pt idx="0">
                  <c:v>65</c:v>
                </c:pt>
                <c:pt idx="1">
                  <c:v>57</c:v>
                </c:pt>
                <c:pt idx="2">
                  <c:v>47</c:v>
                </c:pt>
              </c:numCache>
            </c:numRef>
          </c:val>
        </c:ser>
        <c:ser>
          <c:idx val="2"/>
          <c:order val="2"/>
          <c:tx>
            <c:strRef>
              <c:f>Sheet1!$A$4</c:f>
              <c:strCache>
                <c:ptCount val="1"/>
                <c:pt idx="0">
                  <c:v>2014</c:v>
                </c:pt>
              </c:strCache>
            </c:strRef>
          </c:tx>
          <c:spPr>
            <a:solidFill>
              <a:srgbClr val="92D050"/>
            </a:solidFill>
          </c:spPr>
          <c:invertIfNegative val="0"/>
          <c:dLbls>
            <c:dLbl>
              <c:idx val="0"/>
              <c:layout>
                <c:manualLayout>
                  <c:x val="0"/>
                  <c:y val="0.10895470401210687"/>
                </c:manualLayout>
              </c:layout>
              <c:showLegendKey val="0"/>
              <c:showVal val="1"/>
              <c:showCatName val="0"/>
              <c:showSerName val="0"/>
              <c:showPercent val="0"/>
              <c:showBubbleSize val="0"/>
            </c:dLbl>
            <c:dLbl>
              <c:idx val="1"/>
              <c:layout>
                <c:manualLayout>
                  <c:x val="3.4587116299178563E-3"/>
                  <c:y val="0.13619338001513367"/>
                </c:manualLayout>
              </c:layout>
              <c:showLegendKey val="0"/>
              <c:showVal val="1"/>
              <c:showCatName val="0"/>
              <c:showSerName val="0"/>
              <c:showPercent val="0"/>
              <c:showBubbleSize val="0"/>
            </c:dLbl>
            <c:dLbl>
              <c:idx val="2"/>
              <c:layout>
                <c:manualLayout>
                  <c:x val="0"/>
                  <c:y val="0.13891724761543633"/>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Sheet1!$B$1:$D$1</c:f>
              <c:strCache>
                <c:ptCount val="3"/>
                <c:pt idx="0">
                  <c:v>Zināšanas un pamatprasmes</c:v>
                </c:pt>
                <c:pt idx="1">
                  <c:v>Teksta izpratne</c:v>
                </c:pt>
                <c:pt idx="2">
                  <c:v>Tekstveide</c:v>
                </c:pt>
              </c:strCache>
            </c:strRef>
          </c:cat>
          <c:val>
            <c:numRef>
              <c:f>Sheet1!$B$4:$D$4</c:f>
              <c:numCache>
                <c:formatCode>General</c:formatCode>
                <c:ptCount val="3"/>
                <c:pt idx="0">
                  <c:v>57</c:v>
                </c:pt>
                <c:pt idx="1">
                  <c:v>55</c:v>
                </c:pt>
                <c:pt idx="2">
                  <c:v>47</c:v>
                </c:pt>
              </c:numCache>
            </c:numRef>
          </c:val>
        </c:ser>
        <c:dLbls>
          <c:showLegendKey val="0"/>
          <c:showVal val="0"/>
          <c:showCatName val="0"/>
          <c:showSerName val="0"/>
          <c:showPercent val="0"/>
          <c:showBubbleSize val="0"/>
        </c:dLbls>
        <c:gapWidth val="150"/>
        <c:shape val="box"/>
        <c:axId val="86831488"/>
        <c:axId val="86833024"/>
        <c:axId val="0"/>
      </c:bar3DChart>
      <c:catAx>
        <c:axId val="86831488"/>
        <c:scaling>
          <c:orientation val="minMax"/>
        </c:scaling>
        <c:delete val="0"/>
        <c:axPos val="b"/>
        <c:numFmt formatCode="General" sourceLinked="1"/>
        <c:majorTickMark val="none"/>
        <c:minorTickMark val="none"/>
        <c:tickLblPos val="low"/>
        <c:txPr>
          <a:bodyPr rot="0" vert="horz"/>
          <a:lstStyle/>
          <a:p>
            <a:pPr>
              <a:defRPr sz="1400"/>
            </a:pPr>
            <a:endParaRPr lang="lv-LV"/>
          </a:p>
        </c:txPr>
        <c:crossAx val="86833024"/>
        <c:crosses val="autoZero"/>
        <c:auto val="1"/>
        <c:lblAlgn val="ctr"/>
        <c:lblOffset val="100"/>
        <c:tickLblSkip val="1"/>
        <c:tickMarkSkip val="1"/>
        <c:noMultiLvlLbl val="0"/>
      </c:catAx>
      <c:valAx>
        <c:axId val="86833024"/>
        <c:scaling>
          <c:orientation val="minMax"/>
          <c:max val="80"/>
        </c:scaling>
        <c:delete val="0"/>
        <c:axPos val="l"/>
        <c:majorGridlines/>
        <c:numFmt formatCode="General" sourceLinked="1"/>
        <c:majorTickMark val="none"/>
        <c:minorTickMark val="none"/>
        <c:tickLblPos val="nextTo"/>
        <c:txPr>
          <a:bodyPr rot="0" vert="horz"/>
          <a:lstStyle/>
          <a:p>
            <a:pPr>
              <a:defRPr/>
            </a:pPr>
            <a:endParaRPr lang="lv-LV"/>
          </a:p>
        </c:txPr>
        <c:crossAx val="86831488"/>
        <c:crosses val="autoZero"/>
        <c:crossBetween val="between"/>
      </c:valAx>
    </c:plotArea>
    <c:legend>
      <c:legendPos val="r"/>
      <c:overlay val="0"/>
    </c:legend>
    <c:plotVisOnly val="1"/>
    <c:dispBlanksAs val="gap"/>
    <c:showDLblsOverMax val="0"/>
  </c:chart>
  <c:txPr>
    <a:bodyPr/>
    <a:lstStyle/>
    <a:p>
      <a:pPr>
        <a:defRPr sz="1800"/>
      </a:pPr>
      <a:endParaRPr lang="lv-LV"/>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depthPercent val="100"/>
      <c:rAngAx val="1"/>
    </c:view3D>
    <c:floor>
      <c:thickness val="0"/>
    </c:floor>
    <c:sideWall>
      <c:thickness val="0"/>
      <c:spPr>
        <a:noFill/>
      </c:spPr>
    </c:sideWall>
    <c:backWall>
      <c:thickness val="0"/>
      <c:spPr>
        <a:noFill/>
      </c:spPr>
    </c:backWall>
    <c:plotArea>
      <c:layout/>
      <c:bar3DChart>
        <c:barDir val="col"/>
        <c:grouping val="clustered"/>
        <c:varyColors val="0"/>
        <c:ser>
          <c:idx val="0"/>
          <c:order val="0"/>
          <c:tx>
            <c:strRef>
              <c:f>Sheet1!$A$7</c:f>
              <c:strCache>
                <c:ptCount val="1"/>
                <c:pt idx="0">
                  <c:v>2012</c:v>
                </c:pt>
              </c:strCache>
            </c:strRef>
          </c:tx>
          <c:spPr>
            <a:solidFill>
              <a:schemeClr val="bg1">
                <a:lumMod val="85000"/>
              </a:schemeClr>
            </a:solidFill>
            <a:ln w="25400" cap="flat" cmpd="sng" algn="ctr">
              <a:solidFill>
                <a:schemeClr val="accent2">
                  <a:shade val="50000"/>
                </a:schemeClr>
              </a:solidFill>
              <a:prstDash val="solid"/>
            </a:ln>
            <a:effectLst/>
          </c:spPr>
          <c:invertIfNegative val="0"/>
          <c:cat>
            <c:strRef>
              <c:f>Sheet1!$B$6:$F$6</c:f>
              <c:strCache>
                <c:ptCount val="5"/>
                <c:pt idx="0">
                  <c:v>Valsts ģimnāzijas</c:v>
                </c:pt>
                <c:pt idx="1">
                  <c:v>Ģimnāzijas</c:v>
                </c:pt>
                <c:pt idx="2">
                  <c:v>Vidusskolas</c:v>
                </c:pt>
                <c:pt idx="3">
                  <c:v>Vakarskolas</c:v>
                </c:pt>
                <c:pt idx="4">
                  <c:v>Prof.skolas</c:v>
                </c:pt>
              </c:strCache>
            </c:strRef>
          </c:cat>
          <c:val>
            <c:numRef>
              <c:f>Sheet1!$B$7:$F$7</c:f>
              <c:numCache>
                <c:formatCode>General</c:formatCode>
                <c:ptCount val="5"/>
                <c:pt idx="0" formatCode="0%">
                  <c:v>0.7300000000000002</c:v>
                </c:pt>
                <c:pt idx="1">
                  <c:v>0.64000000000000024</c:v>
                </c:pt>
                <c:pt idx="2">
                  <c:v>0.58000000000000007</c:v>
                </c:pt>
                <c:pt idx="3">
                  <c:v>0.48000000000000009</c:v>
                </c:pt>
                <c:pt idx="4">
                  <c:v>0.4900000000000001</c:v>
                </c:pt>
              </c:numCache>
            </c:numRef>
          </c:val>
        </c:ser>
        <c:ser>
          <c:idx val="1"/>
          <c:order val="1"/>
          <c:tx>
            <c:strRef>
              <c:f>Sheet1!$A$8</c:f>
              <c:strCache>
                <c:ptCount val="1"/>
                <c:pt idx="0">
                  <c:v>2013</c:v>
                </c:pt>
              </c:strCache>
            </c:strRef>
          </c:tx>
          <c:spPr>
            <a:solidFill>
              <a:schemeClr val="accent2">
                <a:lumMod val="40000"/>
                <a:lumOff val="60000"/>
              </a:schemeClr>
            </a:solidFill>
            <a:ln>
              <a:solidFill>
                <a:schemeClr val="accent2">
                  <a:lumMod val="75000"/>
                </a:schemeClr>
              </a:solidFill>
            </a:ln>
          </c:spPr>
          <c:invertIfNegative val="0"/>
          <c:cat>
            <c:strRef>
              <c:f>Sheet1!$B$6:$F$6</c:f>
              <c:strCache>
                <c:ptCount val="5"/>
                <c:pt idx="0">
                  <c:v>Valsts ģimnāzijas</c:v>
                </c:pt>
                <c:pt idx="1">
                  <c:v>Ģimnāzijas</c:v>
                </c:pt>
                <c:pt idx="2">
                  <c:v>Vidusskolas</c:v>
                </c:pt>
                <c:pt idx="3">
                  <c:v>Vakarskolas</c:v>
                </c:pt>
                <c:pt idx="4">
                  <c:v>Prof.skolas</c:v>
                </c:pt>
              </c:strCache>
            </c:strRef>
          </c:cat>
          <c:val>
            <c:numRef>
              <c:f>Sheet1!$B$8:$F$8</c:f>
              <c:numCache>
                <c:formatCode>General</c:formatCode>
                <c:ptCount val="5"/>
                <c:pt idx="0">
                  <c:v>0.81</c:v>
                </c:pt>
                <c:pt idx="1">
                  <c:v>0.7200000000000002</c:v>
                </c:pt>
                <c:pt idx="2">
                  <c:v>0.66000000000000025</c:v>
                </c:pt>
                <c:pt idx="3">
                  <c:v>0.55000000000000004</c:v>
                </c:pt>
                <c:pt idx="4">
                  <c:v>0.56000000000000005</c:v>
                </c:pt>
              </c:numCache>
            </c:numRef>
          </c:val>
        </c:ser>
        <c:ser>
          <c:idx val="2"/>
          <c:order val="2"/>
          <c:tx>
            <c:strRef>
              <c:f>Sheet1!$A$9</c:f>
              <c:strCache>
                <c:ptCount val="1"/>
                <c:pt idx="0">
                  <c:v>2014</c:v>
                </c:pt>
              </c:strCache>
            </c:strRef>
          </c:tx>
          <c:spPr>
            <a:solidFill>
              <a:srgbClr val="92D050"/>
            </a:solidFill>
          </c:spPr>
          <c:invertIfNegative val="0"/>
          <c:cat>
            <c:strRef>
              <c:f>Sheet1!$B$6:$F$6</c:f>
              <c:strCache>
                <c:ptCount val="5"/>
                <c:pt idx="0">
                  <c:v>Valsts ģimnāzijas</c:v>
                </c:pt>
                <c:pt idx="1">
                  <c:v>Ģimnāzijas</c:v>
                </c:pt>
                <c:pt idx="2">
                  <c:v>Vidusskolas</c:v>
                </c:pt>
                <c:pt idx="3">
                  <c:v>Vakarskolas</c:v>
                </c:pt>
                <c:pt idx="4">
                  <c:v>Prof.skolas</c:v>
                </c:pt>
              </c:strCache>
            </c:strRef>
          </c:cat>
          <c:val>
            <c:numRef>
              <c:f>Sheet1!$B$9:$F$9</c:f>
              <c:numCache>
                <c:formatCode>General</c:formatCode>
                <c:ptCount val="5"/>
                <c:pt idx="0">
                  <c:v>0.77000000000000024</c:v>
                </c:pt>
                <c:pt idx="1">
                  <c:v>0.68</c:v>
                </c:pt>
                <c:pt idx="2">
                  <c:v>0.56999999999999995</c:v>
                </c:pt>
                <c:pt idx="3">
                  <c:v>0.4900000000000001</c:v>
                </c:pt>
                <c:pt idx="4">
                  <c:v>0.48000000000000009</c:v>
                </c:pt>
              </c:numCache>
            </c:numRef>
          </c:val>
        </c:ser>
        <c:dLbls>
          <c:showLegendKey val="0"/>
          <c:showVal val="0"/>
          <c:showCatName val="0"/>
          <c:showSerName val="0"/>
          <c:showPercent val="0"/>
          <c:showBubbleSize val="0"/>
        </c:dLbls>
        <c:gapWidth val="150"/>
        <c:shape val="box"/>
        <c:axId val="84711296"/>
        <c:axId val="84712832"/>
        <c:axId val="0"/>
      </c:bar3DChart>
      <c:catAx>
        <c:axId val="84711296"/>
        <c:scaling>
          <c:orientation val="minMax"/>
        </c:scaling>
        <c:delete val="0"/>
        <c:axPos val="b"/>
        <c:majorTickMark val="out"/>
        <c:minorTickMark val="none"/>
        <c:tickLblPos val="nextTo"/>
        <c:txPr>
          <a:bodyPr/>
          <a:lstStyle/>
          <a:p>
            <a:pPr>
              <a:defRPr sz="1600"/>
            </a:pPr>
            <a:endParaRPr lang="lv-LV"/>
          </a:p>
        </c:txPr>
        <c:crossAx val="84712832"/>
        <c:crosses val="autoZero"/>
        <c:auto val="1"/>
        <c:lblAlgn val="ctr"/>
        <c:lblOffset val="100"/>
        <c:noMultiLvlLbl val="0"/>
      </c:catAx>
      <c:valAx>
        <c:axId val="84712832"/>
        <c:scaling>
          <c:orientation val="minMax"/>
        </c:scaling>
        <c:delete val="0"/>
        <c:axPos val="l"/>
        <c:majorGridlines/>
        <c:numFmt formatCode="General" sourceLinked="0"/>
        <c:majorTickMark val="out"/>
        <c:minorTickMark val="none"/>
        <c:tickLblPos val="nextTo"/>
        <c:crossAx val="84711296"/>
        <c:crosses val="autoZero"/>
        <c:crossBetween val="between"/>
      </c:valAx>
    </c:plotArea>
    <c:legend>
      <c:legendPos val="r"/>
      <c:overlay val="0"/>
      <c:txPr>
        <a:bodyPr/>
        <a:lstStyle/>
        <a:p>
          <a:pPr>
            <a:defRPr sz="1100"/>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26"/>
    </mc:Choice>
    <mc:Fallback>
      <c:style val="26"/>
    </mc:Fallback>
  </mc:AlternateContent>
  <c:chart>
    <c:title>
      <c:tx>
        <c:rich>
          <a:bodyPr/>
          <a:lstStyle/>
          <a:p>
            <a:pPr>
              <a:defRPr/>
            </a:pPr>
            <a:r>
              <a:rPr lang="lv-LV" sz="2000" dirty="0"/>
              <a:t>1.daļas 1.uzdevuma vērtējums pa punktiem </a:t>
            </a:r>
            <a:r>
              <a:rPr lang="lv-LV" sz="2000" dirty="0" smtClean="0"/>
              <a:t>% (vid. –</a:t>
            </a:r>
            <a:r>
              <a:rPr lang="lv-LV" sz="2000" baseline="0" dirty="0" smtClean="0"/>
              <a:t> 62%)</a:t>
            </a:r>
            <a:endParaRPr lang="lv-LV" dirty="0"/>
          </a:p>
        </c:rich>
      </c:tx>
      <c:layout>
        <c:manualLayout>
          <c:xMode val="edge"/>
          <c:yMode val="edge"/>
          <c:x val="0.10790567523239446"/>
          <c:y val="1.9975030338278806E-2"/>
        </c:manualLayout>
      </c:layout>
      <c:overlay val="0"/>
    </c:title>
    <c:autoTitleDeleted val="0"/>
    <c:plotArea>
      <c:layout>
        <c:manualLayout>
          <c:layoutTarget val="inner"/>
          <c:xMode val="edge"/>
          <c:yMode val="edge"/>
          <c:x val="5.3120913202215736E-2"/>
          <c:y val="7.2575943562412981E-2"/>
          <c:w val="0.94687908679778454"/>
          <c:h val="0.85704152149963375"/>
        </c:manualLayout>
      </c:layout>
      <c:barChart>
        <c:barDir val="col"/>
        <c:grouping val="clustered"/>
        <c:varyColors val="0"/>
        <c:ser>
          <c:idx val="0"/>
          <c:order val="0"/>
          <c:tx>
            <c:strRef>
              <c:f>Visi!$V$11</c:f>
              <c:strCache>
                <c:ptCount val="1"/>
                <c:pt idx="0">
                  <c:v>%</c:v>
                </c:pt>
              </c:strCache>
            </c:strRef>
          </c:tx>
          <c:spPr>
            <a:solidFill>
              <a:srgbClr val="00B050"/>
            </a:solidFill>
          </c:spPr>
          <c:invertIfNegative val="0"/>
          <c:dLbls>
            <c:dLbl>
              <c:idx val="0"/>
              <c:layout>
                <c:manualLayout>
                  <c:x val="-4.0955760250709931E-3"/>
                  <c:y val="5.9139022016922352E-2"/>
                </c:manualLayout>
              </c:layout>
              <c:showLegendKey val="0"/>
              <c:showVal val="1"/>
              <c:showCatName val="0"/>
              <c:showSerName val="0"/>
              <c:showPercent val="0"/>
              <c:showBubbleSize val="0"/>
            </c:dLbl>
            <c:dLbl>
              <c:idx val="1"/>
              <c:layout>
                <c:manualLayout>
                  <c:x val="-1.3651920083569984E-3"/>
                  <c:y val="7.0105540860209037E-2"/>
                </c:manualLayout>
              </c:layout>
              <c:showLegendKey val="0"/>
              <c:showVal val="1"/>
              <c:showCatName val="0"/>
              <c:showSerName val="0"/>
              <c:showPercent val="0"/>
              <c:showBubbleSize val="0"/>
            </c:dLbl>
            <c:dLbl>
              <c:idx val="2"/>
              <c:layout>
                <c:manualLayout>
                  <c:x val="6.179881519311514E-5"/>
                  <c:y val="8.3552947985929812E-2"/>
                </c:manualLayout>
              </c:layout>
              <c:showLegendKey val="0"/>
              <c:showVal val="1"/>
              <c:showCatName val="0"/>
              <c:showSerName val="0"/>
              <c:showPercent val="0"/>
              <c:showBubbleSize val="0"/>
            </c:dLbl>
            <c:dLbl>
              <c:idx val="3"/>
              <c:layout>
                <c:manualLayout>
                  <c:x val="0"/>
                  <c:y val="8.7285989307504294E-2"/>
                </c:manualLayout>
              </c:layout>
              <c:dLblPos val="outEnd"/>
              <c:showLegendKey val="0"/>
              <c:showVal val="1"/>
              <c:showCatName val="0"/>
              <c:showSerName val="0"/>
              <c:showPercent val="0"/>
              <c:showBubbleSize val="0"/>
            </c:dLbl>
            <c:dLbl>
              <c:idx val="4"/>
              <c:layout>
                <c:manualLayout>
                  <c:x val="-4.28097247065034E-3"/>
                  <c:y val="8.5380409860360038E-2"/>
                </c:manualLayout>
              </c:layout>
              <c:showLegendKey val="0"/>
              <c:showVal val="1"/>
              <c:showCatName val="0"/>
              <c:showSerName val="0"/>
              <c:showPercent val="0"/>
              <c:showBubbleSize val="0"/>
            </c:dLbl>
            <c:dLbl>
              <c:idx val="5"/>
              <c:layout>
                <c:manualLayout>
                  <c:x val="0"/>
                  <c:y val="7.9244772588735968E-2"/>
                </c:manualLayout>
              </c:layout>
              <c:showLegendKey val="0"/>
              <c:showVal val="1"/>
              <c:showCatName val="0"/>
              <c:showSerName val="0"/>
              <c:showPercent val="0"/>
              <c:showBubbleSize val="0"/>
            </c:dLbl>
            <c:dLbl>
              <c:idx val="6"/>
              <c:layout>
                <c:manualLayout>
                  <c:x val="0"/>
                  <c:y val="7.6502618598902811E-2"/>
                </c:manualLayout>
              </c:layout>
              <c:showLegendKey val="0"/>
              <c:showVal val="1"/>
              <c:showCatName val="0"/>
              <c:showSerName val="0"/>
              <c:showPercent val="0"/>
              <c:showBubbleSize val="0"/>
            </c:dLbl>
            <c:dLbl>
              <c:idx val="7"/>
              <c:layout>
                <c:manualLayout>
                  <c:x val="0"/>
                  <c:y val="8.7991843616658474E-2"/>
                </c:manualLayout>
              </c:layout>
              <c:showLegendKey val="0"/>
              <c:showVal val="1"/>
              <c:showCatName val="0"/>
              <c:showSerName val="0"/>
              <c:showPercent val="0"/>
              <c:showBubbleSize val="0"/>
            </c:dLbl>
            <c:dLbl>
              <c:idx val="8"/>
              <c:layout>
                <c:manualLayout>
                  <c:x val="0"/>
                  <c:y val="8.133350017056544E-2"/>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Visi!$W$10:$AE$10</c:f>
              <c:strCache>
                <c:ptCount val="9"/>
                <c:pt idx="0">
                  <c:v>0 punktu</c:v>
                </c:pt>
                <c:pt idx="1">
                  <c:v>1 punkts</c:v>
                </c:pt>
                <c:pt idx="2">
                  <c:v>2 punkti</c:v>
                </c:pt>
                <c:pt idx="3">
                  <c:v>3 punkti</c:v>
                </c:pt>
                <c:pt idx="4">
                  <c:v>4 punkti</c:v>
                </c:pt>
                <c:pt idx="5">
                  <c:v>5 punkti</c:v>
                </c:pt>
                <c:pt idx="6">
                  <c:v>6 punkti</c:v>
                </c:pt>
                <c:pt idx="7">
                  <c:v>7 punkti</c:v>
                </c:pt>
                <c:pt idx="8">
                  <c:v>8 punkti</c:v>
                </c:pt>
              </c:strCache>
            </c:strRef>
          </c:cat>
          <c:val>
            <c:numRef>
              <c:f>Visi!$W$11:$AE$11</c:f>
              <c:numCache>
                <c:formatCode>General</c:formatCode>
                <c:ptCount val="9"/>
                <c:pt idx="0">
                  <c:v>2</c:v>
                </c:pt>
                <c:pt idx="1">
                  <c:v>5</c:v>
                </c:pt>
                <c:pt idx="2">
                  <c:v>10</c:v>
                </c:pt>
                <c:pt idx="3">
                  <c:v>10</c:v>
                </c:pt>
                <c:pt idx="4">
                  <c:v>13</c:v>
                </c:pt>
                <c:pt idx="5">
                  <c:v>14</c:v>
                </c:pt>
                <c:pt idx="6">
                  <c:v>17</c:v>
                </c:pt>
                <c:pt idx="7">
                  <c:v>20</c:v>
                </c:pt>
                <c:pt idx="8">
                  <c:v>9</c:v>
                </c:pt>
              </c:numCache>
            </c:numRef>
          </c:val>
        </c:ser>
        <c:dLbls>
          <c:showLegendKey val="0"/>
          <c:showVal val="0"/>
          <c:showCatName val="0"/>
          <c:showSerName val="0"/>
          <c:showPercent val="0"/>
          <c:showBubbleSize val="0"/>
        </c:dLbls>
        <c:gapWidth val="150"/>
        <c:axId val="24599936"/>
        <c:axId val="25597440"/>
      </c:barChart>
      <c:catAx>
        <c:axId val="24599936"/>
        <c:scaling>
          <c:orientation val="minMax"/>
        </c:scaling>
        <c:delete val="0"/>
        <c:axPos val="b"/>
        <c:majorTickMark val="out"/>
        <c:minorTickMark val="none"/>
        <c:tickLblPos val="nextTo"/>
        <c:txPr>
          <a:bodyPr/>
          <a:lstStyle/>
          <a:p>
            <a:pPr>
              <a:defRPr sz="1600"/>
            </a:pPr>
            <a:endParaRPr lang="lv-LV"/>
          </a:p>
        </c:txPr>
        <c:crossAx val="25597440"/>
        <c:crosses val="autoZero"/>
        <c:auto val="1"/>
        <c:lblAlgn val="ctr"/>
        <c:lblOffset val="100"/>
        <c:noMultiLvlLbl val="0"/>
      </c:catAx>
      <c:valAx>
        <c:axId val="25597440"/>
        <c:scaling>
          <c:orientation val="minMax"/>
        </c:scaling>
        <c:delete val="0"/>
        <c:axPos val="l"/>
        <c:majorGridlines/>
        <c:numFmt formatCode="General" sourceLinked="1"/>
        <c:majorTickMark val="out"/>
        <c:minorTickMark val="none"/>
        <c:tickLblPos val="nextTo"/>
        <c:crossAx val="24599936"/>
        <c:crosses val="autoZero"/>
        <c:crossBetween val="between"/>
      </c:valAx>
    </c:plotArea>
    <c:plotVisOnly val="1"/>
    <c:dispBlanksAs val="gap"/>
    <c:showDLblsOverMax val="0"/>
  </c:chart>
  <c:txPr>
    <a:bodyPr/>
    <a:lstStyle/>
    <a:p>
      <a:pPr>
        <a:defRPr sz="1800"/>
      </a:pPr>
      <a:endParaRPr lang="lv-LV"/>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1858" name="Rectangle 2"/>
          <p:cNvSpPr>
            <a:spLocks noGrp="1" noChangeArrowheads="1"/>
          </p:cNvSpPr>
          <p:nvPr>
            <p:ph type="hdr" sz="quarter"/>
          </p:nvPr>
        </p:nvSpPr>
        <p:spPr bwMode="auto">
          <a:xfrm>
            <a:off x="1" y="0"/>
            <a:ext cx="2887912" cy="495301"/>
          </a:xfrm>
          <a:prstGeom prst="rect">
            <a:avLst/>
          </a:prstGeom>
          <a:noFill/>
          <a:ln w="9525">
            <a:noFill/>
            <a:miter lim="800000"/>
            <a:headEnd/>
            <a:tailEnd/>
          </a:ln>
          <a:effectLst/>
        </p:spPr>
        <p:txBody>
          <a:bodyPr vert="horz" wrap="square" lIns="91266" tIns="45633" rIns="91266" bIns="45633" numCol="1" anchor="t" anchorCtr="0" compatLnSpc="1">
            <a:prstTxWarp prst="textNoShape">
              <a:avLst/>
            </a:prstTxWarp>
          </a:bodyPr>
          <a:lstStyle>
            <a:lvl1pPr>
              <a:defRPr sz="1200"/>
            </a:lvl1pPr>
          </a:lstStyle>
          <a:p>
            <a:pPr>
              <a:defRPr/>
            </a:pPr>
            <a:endParaRPr lang="lv-LV"/>
          </a:p>
        </p:txBody>
      </p:sp>
      <p:sp>
        <p:nvSpPr>
          <p:cNvPr id="121859" name="Rectangle 3"/>
          <p:cNvSpPr>
            <a:spLocks noGrp="1" noChangeArrowheads="1"/>
          </p:cNvSpPr>
          <p:nvPr>
            <p:ph type="dt" sz="quarter" idx="1"/>
          </p:nvPr>
        </p:nvSpPr>
        <p:spPr bwMode="auto">
          <a:xfrm>
            <a:off x="3773271" y="0"/>
            <a:ext cx="2887912" cy="495301"/>
          </a:xfrm>
          <a:prstGeom prst="rect">
            <a:avLst/>
          </a:prstGeom>
          <a:noFill/>
          <a:ln w="9525">
            <a:noFill/>
            <a:miter lim="800000"/>
            <a:headEnd/>
            <a:tailEnd/>
          </a:ln>
          <a:effectLst/>
        </p:spPr>
        <p:txBody>
          <a:bodyPr vert="horz" wrap="square" lIns="91266" tIns="45633" rIns="91266" bIns="45633" numCol="1" anchor="t" anchorCtr="0" compatLnSpc="1">
            <a:prstTxWarp prst="textNoShape">
              <a:avLst/>
            </a:prstTxWarp>
          </a:bodyPr>
          <a:lstStyle>
            <a:lvl1pPr algn="r">
              <a:defRPr sz="1200"/>
            </a:lvl1pPr>
          </a:lstStyle>
          <a:p>
            <a:pPr>
              <a:defRPr/>
            </a:pPr>
            <a:endParaRPr lang="lv-LV"/>
          </a:p>
        </p:txBody>
      </p:sp>
      <p:sp>
        <p:nvSpPr>
          <p:cNvPr id="121860" name="Rectangle 4"/>
          <p:cNvSpPr>
            <a:spLocks noGrp="1" noChangeArrowheads="1"/>
          </p:cNvSpPr>
          <p:nvPr>
            <p:ph type="ftr" sz="quarter" idx="2"/>
          </p:nvPr>
        </p:nvSpPr>
        <p:spPr bwMode="auto">
          <a:xfrm>
            <a:off x="1" y="9409107"/>
            <a:ext cx="2887912" cy="495301"/>
          </a:xfrm>
          <a:prstGeom prst="rect">
            <a:avLst/>
          </a:prstGeom>
          <a:noFill/>
          <a:ln w="9525">
            <a:noFill/>
            <a:miter lim="800000"/>
            <a:headEnd/>
            <a:tailEnd/>
          </a:ln>
          <a:effectLst/>
        </p:spPr>
        <p:txBody>
          <a:bodyPr vert="horz" wrap="square" lIns="91266" tIns="45633" rIns="91266" bIns="45633" numCol="1" anchor="b" anchorCtr="0" compatLnSpc="1">
            <a:prstTxWarp prst="textNoShape">
              <a:avLst/>
            </a:prstTxWarp>
          </a:bodyPr>
          <a:lstStyle>
            <a:lvl1pPr>
              <a:defRPr sz="1200"/>
            </a:lvl1pPr>
          </a:lstStyle>
          <a:p>
            <a:pPr>
              <a:defRPr/>
            </a:pPr>
            <a:endParaRPr lang="lv-LV"/>
          </a:p>
        </p:txBody>
      </p:sp>
      <p:sp>
        <p:nvSpPr>
          <p:cNvPr id="121861" name="Rectangle 5"/>
          <p:cNvSpPr>
            <a:spLocks noGrp="1" noChangeArrowheads="1"/>
          </p:cNvSpPr>
          <p:nvPr>
            <p:ph type="sldNum" sz="quarter" idx="3"/>
          </p:nvPr>
        </p:nvSpPr>
        <p:spPr bwMode="auto">
          <a:xfrm>
            <a:off x="3773271" y="9409107"/>
            <a:ext cx="2887912" cy="495301"/>
          </a:xfrm>
          <a:prstGeom prst="rect">
            <a:avLst/>
          </a:prstGeom>
          <a:noFill/>
          <a:ln w="9525">
            <a:noFill/>
            <a:miter lim="800000"/>
            <a:headEnd/>
            <a:tailEnd/>
          </a:ln>
          <a:effectLst/>
        </p:spPr>
        <p:txBody>
          <a:bodyPr vert="horz" wrap="square" lIns="91266" tIns="45633" rIns="91266" bIns="45633" numCol="1" anchor="b" anchorCtr="0" compatLnSpc="1">
            <a:prstTxWarp prst="textNoShape">
              <a:avLst/>
            </a:prstTxWarp>
          </a:bodyPr>
          <a:lstStyle>
            <a:lvl1pPr algn="r">
              <a:defRPr sz="1200"/>
            </a:lvl1pPr>
          </a:lstStyle>
          <a:p>
            <a:pPr>
              <a:defRPr/>
            </a:pPr>
            <a:fld id="{B018B0B0-F9B4-473C-9138-46BF51923862}" type="slidenum">
              <a:rPr lang="lv-LV"/>
              <a:pPr>
                <a:defRPr/>
              </a:pPr>
              <a:t>‹#›</a:t>
            </a:fld>
            <a:endParaRPr lang="lv-LV"/>
          </a:p>
        </p:txBody>
      </p:sp>
    </p:spTree>
    <p:extLst>
      <p:ext uri="{BB962C8B-B14F-4D97-AF65-F5344CB8AC3E}">
        <p14:creationId xmlns:p14="http://schemas.microsoft.com/office/powerpoint/2010/main" val="11255660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7663" cy="495300"/>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773488" y="0"/>
            <a:ext cx="2887662" cy="495300"/>
          </a:xfrm>
          <a:prstGeom prst="rect">
            <a:avLst/>
          </a:prstGeom>
        </p:spPr>
        <p:txBody>
          <a:bodyPr vert="horz" lIns="91440" tIns="45720" rIns="91440" bIns="45720" rtlCol="0"/>
          <a:lstStyle>
            <a:lvl1pPr algn="r">
              <a:defRPr sz="1200"/>
            </a:lvl1pPr>
          </a:lstStyle>
          <a:p>
            <a:fld id="{DFC73570-B3C3-494A-B58B-585D4ACE5BA9}" type="datetimeFigureOut">
              <a:rPr lang="lv-LV" smtClean="0"/>
              <a:pPr/>
              <a:t>2014.10.22.</a:t>
            </a:fld>
            <a:endParaRPr lang="lv-LV"/>
          </a:p>
        </p:txBody>
      </p:sp>
      <p:sp>
        <p:nvSpPr>
          <p:cNvPr id="4" name="Slide Image Placeholder 3"/>
          <p:cNvSpPr>
            <a:spLocks noGrp="1" noRot="1" noChangeAspect="1"/>
          </p:cNvSpPr>
          <p:nvPr>
            <p:ph type="sldImg" idx="2"/>
          </p:nvPr>
        </p:nvSpPr>
        <p:spPr>
          <a:xfrm>
            <a:off x="855663" y="742950"/>
            <a:ext cx="4953000" cy="371475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66750" y="4705350"/>
            <a:ext cx="5329238" cy="44577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6" name="Footer Placeholder 5"/>
          <p:cNvSpPr>
            <a:spLocks noGrp="1"/>
          </p:cNvSpPr>
          <p:nvPr>
            <p:ph type="ftr" sz="quarter" idx="4"/>
          </p:nvPr>
        </p:nvSpPr>
        <p:spPr>
          <a:xfrm>
            <a:off x="0" y="9409113"/>
            <a:ext cx="2887663" cy="495300"/>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773488" y="9409113"/>
            <a:ext cx="2887662" cy="495300"/>
          </a:xfrm>
          <a:prstGeom prst="rect">
            <a:avLst/>
          </a:prstGeom>
        </p:spPr>
        <p:txBody>
          <a:bodyPr vert="horz" lIns="91440" tIns="45720" rIns="91440" bIns="45720" rtlCol="0" anchor="b"/>
          <a:lstStyle>
            <a:lvl1pPr algn="r">
              <a:defRPr sz="1200"/>
            </a:lvl1pPr>
          </a:lstStyle>
          <a:p>
            <a:fld id="{1430C7D4-A507-4513-B65C-52896CE3CE1F}" type="slidenum">
              <a:rPr lang="lv-LV" smtClean="0"/>
              <a:pPr/>
              <a:t>‹#›</a:t>
            </a:fld>
            <a:endParaRPr lang="lv-LV"/>
          </a:p>
        </p:txBody>
      </p:sp>
    </p:spTree>
    <p:extLst>
      <p:ext uri="{BB962C8B-B14F-4D97-AF65-F5344CB8AC3E}">
        <p14:creationId xmlns:p14="http://schemas.microsoft.com/office/powerpoint/2010/main" val="3065780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430C7D4-A507-4513-B65C-52896CE3CE1F}" type="slidenum">
              <a:rPr lang="lv-LV" smtClean="0"/>
              <a:pPr/>
              <a:t>5</a:t>
            </a:fld>
            <a:endParaRPr lang="lv-LV"/>
          </a:p>
        </p:txBody>
      </p:sp>
    </p:spTree>
    <p:extLst>
      <p:ext uri="{BB962C8B-B14F-4D97-AF65-F5344CB8AC3E}">
        <p14:creationId xmlns:p14="http://schemas.microsoft.com/office/powerpoint/2010/main" val="15911852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430C7D4-A507-4513-B65C-52896CE3CE1F}" type="slidenum">
              <a:rPr lang="lv-LV" smtClean="0"/>
              <a:pPr/>
              <a:t>18</a:t>
            </a:fld>
            <a:endParaRPr lang="lv-LV"/>
          </a:p>
        </p:txBody>
      </p:sp>
    </p:spTree>
    <p:extLst>
      <p:ext uri="{BB962C8B-B14F-4D97-AF65-F5344CB8AC3E}">
        <p14:creationId xmlns:p14="http://schemas.microsoft.com/office/powerpoint/2010/main" val="14187014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430C7D4-A507-4513-B65C-52896CE3CE1F}" type="slidenum">
              <a:rPr lang="lv-LV" smtClean="0"/>
              <a:pPr/>
              <a:t>19</a:t>
            </a:fld>
            <a:endParaRPr lang="lv-LV"/>
          </a:p>
        </p:txBody>
      </p:sp>
    </p:spTree>
    <p:extLst>
      <p:ext uri="{BB962C8B-B14F-4D97-AF65-F5344CB8AC3E}">
        <p14:creationId xmlns:p14="http://schemas.microsoft.com/office/powerpoint/2010/main" val="14187014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430C7D4-A507-4513-B65C-52896CE3CE1F}" type="slidenum">
              <a:rPr lang="lv-LV" smtClean="0"/>
              <a:pPr/>
              <a:t>20</a:t>
            </a:fld>
            <a:endParaRPr lang="lv-LV"/>
          </a:p>
        </p:txBody>
      </p:sp>
    </p:spTree>
    <p:extLst>
      <p:ext uri="{BB962C8B-B14F-4D97-AF65-F5344CB8AC3E}">
        <p14:creationId xmlns:p14="http://schemas.microsoft.com/office/powerpoint/2010/main" val="14187014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430C7D4-A507-4513-B65C-52896CE3CE1F}" type="slidenum">
              <a:rPr lang="lv-LV" smtClean="0"/>
              <a:pPr/>
              <a:t>21</a:t>
            </a:fld>
            <a:endParaRPr lang="lv-LV"/>
          </a:p>
        </p:txBody>
      </p:sp>
    </p:spTree>
    <p:extLst>
      <p:ext uri="{BB962C8B-B14F-4D97-AF65-F5344CB8AC3E}">
        <p14:creationId xmlns:p14="http://schemas.microsoft.com/office/powerpoint/2010/main" val="14187014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430C7D4-A507-4513-B65C-52896CE3CE1F}" type="slidenum">
              <a:rPr lang="lv-LV" smtClean="0"/>
              <a:pPr/>
              <a:t>22</a:t>
            </a:fld>
            <a:endParaRPr lang="lv-LV"/>
          </a:p>
        </p:txBody>
      </p:sp>
    </p:spTree>
    <p:extLst>
      <p:ext uri="{BB962C8B-B14F-4D97-AF65-F5344CB8AC3E}">
        <p14:creationId xmlns:p14="http://schemas.microsoft.com/office/powerpoint/2010/main" val="14187014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430C7D4-A507-4513-B65C-52896CE3CE1F}" type="slidenum">
              <a:rPr lang="lv-LV" smtClean="0"/>
              <a:pPr/>
              <a:t>23</a:t>
            </a:fld>
            <a:endParaRPr lang="lv-LV"/>
          </a:p>
        </p:txBody>
      </p:sp>
    </p:spTree>
    <p:extLst>
      <p:ext uri="{BB962C8B-B14F-4D97-AF65-F5344CB8AC3E}">
        <p14:creationId xmlns:p14="http://schemas.microsoft.com/office/powerpoint/2010/main" val="14187014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430C7D4-A507-4513-B65C-52896CE3CE1F}" type="slidenum">
              <a:rPr lang="lv-LV" smtClean="0"/>
              <a:pPr/>
              <a:t>24</a:t>
            </a:fld>
            <a:endParaRPr lang="lv-LV"/>
          </a:p>
        </p:txBody>
      </p:sp>
    </p:spTree>
    <p:extLst>
      <p:ext uri="{BB962C8B-B14F-4D97-AF65-F5344CB8AC3E}">
        <p14:creationId xmlns:p14="http://schemas.microsoft.com/office/powerpoint/2010/main" val="14187014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430C7D4-A507-4513-B65C-52896CE3CE1F}" type="slidenum">
              <a:rPr lang="lv-LV" smtClean="0"/>
              <a:pPr/>
              <a:t>25</a:t>
            </a:fld>
            <a:endParaRPr lang="lv-LV"/>
          </a:p>
        </p:txBody>
      </p:sp>
    </p:spTree>
    <p:extLst>
      <p:ext uri="{BB962C8B-B14F-4D97-AF65-F5344CB8AC3E}">
        <p14:creationId xmlns:p14="http://schemas.microsoft.com/office/powerpoint/2010/main" val="14187014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430C7D4-A507-4513-B65C-52896CE3CE1F}" type="slidenum">
              <a:rPr lang="lv-LV" smtClean="0"/>
              <a:pPr/>
              <a:t>26</a:t>
            </a:fld>
            <a:endParaRPr lang="lv-LV"/>
          </a:p>
        </p:txBody>
      </p:sp>
    </p:spTree>
    <p:extLst>
      <p:ext uri="{BB962C8B-B14F-4D97-AF65-F5344CB8AC3E}">
        <p14:creationId xmlns:p14="http://schemas.microsoft.com/office/powerpoint/2010/main" val="14187014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430C7D4-A507-4513-B65C-52896CE3CE1F}" type="slidenum">
              <a:rPr lang="lv-LV" smtClean="0"/>
              <a:pPr/>
              <a:t>27</a:t>
            </a:fld>
            <a:endParaRPr lang="lv-LV"/>
          </a:p>
        </p:txBody>
      </p:sp>
    </p:spTree>
    <p:extLst>
      <p:ext uri="{BB962C8B-B14F-4D97-AF65-F5344CB8AC3E}">
        <p14:creationId xmlns:p14="http://schemas.microsoft.com/office/powerpoint/2010/main" val="14187014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430C7D4-A507-4513-B65C-52896CE3CE1F}" type="slidenum">
              <a:rPr lang="lv-LV" smtClean="0"/>
              <a:pPr/>
              <a:t>6</a:t>
            </a:fld>
            <a:endParaRPr lang="lv-LV"/>
          </a:p>
        </p:txBody>
      </p:sp>
    </p:spTree>
    <p:extLst>
      <p:ext uri="{BB962C8B-B14F-4D97-AF65-F5344CB8AC3E}">
        <p14:creationId xmlns:p14="http://schemas.microsoft.com/office/powerpoint/2010/main" val="15911852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430C7D4-A507-4513-B65C-52896CE3CE1F}" type="slidenum">
              <a:rPr lang="lv-LV" smtClean="0"/>
              <a:pPr/>
              <a:t>28</a:t>
            </a:fld>
            <a:endParaRPr lang="lv-LV"/>
          </a:p>
        </p:txBody>
      </p:sp>
    </p:spTree>
    <p:extLst>
      <p:ext uri="{BB962C8B-B14F-4D97-AF65-F5344CB8AC3E}">
        <p14:creationId xmlns:p14="http://schemas.microsoft.com/office/powerpoint/2010/main" val="14187014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430C7D4-A507-4513-B65C-52896CE3CE1F}" type="slidenum">
              <a:rPr lang="lv-LV" smtClean="0"/>
              <a:pPr/>
              <a:t>29</a:t>
            </a:fld>
            <a:endParaRPr lang="lv-LV"/>
          </a:p>
        </p:txBody>
      </p:sp>
    </p:spTree>
    <p:extLst>
      <p:ext uri="{BB962C8B-B14F-4D97-AF65-F5344CB8AC3E}">
        <p14:creationId xmlns:p14="http://schemas.microsoft.com/office/powerpoint/2010/main" val="14187014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430C7D4-A507-4513-B65C-52896CE3CE1F}" type="slidenum">
              <a:rPr lang="lv-LV" smtClean="0"/>
              <a:pPr/>
              <a:t>30</a:t>
            </a:fld>
            <a:endParaRPr lang="lv-LV"/>
          </a:p>
        </p:txBody>
      </p:sp>
    </p:spTree>
    <p:extLst>
      <p:ext uri="{BB962C8B-B14F-4D97-AF65-F5344CB8AC3E}">
        <p14:creationId xmlns:p14="http://schemas.microsoft.com/office/powerpoint/2010/main" val="14187014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smtClean="0"/>
          </a:p>
        </p:txBody>
      </p:sp>
      <p:sp>
        <p:nvSpPr>
          <p:cNvPr id="4" name="Slide Number Placeholder 3"/>
          <p:cNvSpPr>
            <a:spLocks noGrp="1"/>
          </p:cNvSpPr>
          <p:nvPr>
            <p:ph type="sldNum" sz="quarter" idx="10"/>
          </p:nvPr>
        </p:nvSpPr>
        <p:spPr/>
        <p:txBody>
          <a:bodyPr/>
          <a:lstStyle/>
          <a:p>
            <a:fld id="{1430C7D4-A507-4513-B65C-52896CE3CE1F}" type="slidenum">
              <a:rPr lang="lv-LV" smtClean="0"/>
              <a:pPr/>
              <a:t>35</a:t>
            </a:fld>
            <a:endParaRPr lang="lv-LV"/>
          </a:p>
        </p:txBody>
      </p:sp>
    </p:spTree>
    <p:extLst>
      <p:ext uri="{BB962C8B-B14F-4D97-AF65-F5344CB8AC3E}">
        <p14:creationId xmlns:p14="http://schemas.microsoft.com/office/powerpoint/2010/main" val="41920591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430C7D4-A507-4513-B65C-52896CE3CE1F}" type="slidenum">
              <a:rPr lang="lv-LV" smtClean="0"/>
              <a:pPr/>
              <a:t>41</a:t>
            </a:fld>
            <a:endParaRPr lang="lv-LV"/>
          </a:p>
        </p:txBody>
      </p:sp>
    </p:spTree>
    <p:extLst>
      <p:ext uri="{BB962C8B-B14F-4D97-AF65-F5344CB8AC3E}">
        <p14:creationId xmlns:p14="http://schemas.microsoft.com/office/powerpoint/2010/main" val="39264144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smtClean="0"/>
              <a:t>0-13</a:t>
            </a:r>
          </a:p>
          <a:p>
            <a:r>
              <a:rPr lang="lv-LV" dirty="0" smtClean="0"/>
              <a:t>26-180</a:t>
            </a:r>
            <a:endParaRPr lang="lv-LV" dirty="0"/>
          </a:p>
        </p:txBody>
      </p:sp>
      <p:sp>
        <p:nvSpPr>
          <p:cNvPr id="4" name="Slide Number Placeholder 3"/>
          <p:cNvSpPr>
            <a:spLocks noGrp="1"/>
          </p:cNvSpPr>
          <p:nvPr>
            <p:ph type="sldNum" sz="quarter" idx="10"/>
          </p:nvPr>
        </p:nvSpPr>
        <p:spPr/>
        <p:txBody>
          <a:bodyPr/>
          <a:lstStyle/>
          <a:p>
            <a:fld id="{1430C7D4-A507-4513-B65C-52896CE3CE1F}" type="slidenum">
              <a:rPr lang="lv-LV" smtClean="0"/>
              <a:pPr/>
              <a:t>46</a:t>
            </a:fld>
            <a:endParaRPr lang="lv-LV"/>
          </a:p>
        </p:txBody>
      </p:sp>
    </p:spTree>
    <p:extLst>
      <p:ext uri="{BB962C8B-B14F-4D97-AF65-F5344CB8AC3E}">
        <p14:creationId xmlns:p14="http://schemas.microsoft.com/office/powerpoint/2010/main" val="11007019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smtClean="0"/>
              <a:t>0- 48</a:t>
            </a:r>
          </a:p>
          <a:p>
            <a:r>
              <a:rPr lang="lv-LV" dirty="0" smtClean="0"/>
              <a:t>30-40</a:t>
            </a:r>
            <a:endParaRPr lang="lv-LV" dirty="0"/>
          </a:p>
        </p:txBody>
      </p:sp>
      <p:sp>
        <p:nvSpPr>
          <p:cNvPr id="4" name="Slide Number Placeholder 3"/>
          <p:cNvSpPr>
            <a:spLocks noGrp="1"/>
          </p:cNvSpPr>
          <p:nvPr>
            <p:ph type="sldNum" sz="quarter" idx="10"/>
          </p:nvPr>
        </p:nvSpPr>
        <p:spPr/>
        <p:txBody>
          <a:bodyPr/>
          <a:lstStyle/>
          <a:p>
            <a:fld id="{1430C7D4-A507-4513-B65C-52896CE3CE1F}" type="slidenum">
              <a:rPr lang="lv-LV" smtClean="0"/>
              <a:pPr/>
              <a:t>61</a:t>
            </a:fld>
            <a:endParaRPr lang="lv-LV"/>
          </a:p>
        </p:txBody>
      </p:sp>
    </p:spTree>
    <p:extLst>
      <p:ext uri="{BB962C8B-B14F-4D97-AF65-F5344CB8AC3E}">
        <p14:creationId xmlns:p14="http://schemas.microsoft.com/office/powerpoint/2010/main" val="37265427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smtClean="0"/>
              <a:t>0-151</a:t>
            </a:r>
          </a:p>
          <a:p>
            <a:r>
              <a:rPr lang="lv-LV" dirty="0" smtClean="0"/>
              <a:t>1-4</a:t>
            </a:r>
            <a:endParaRPr lang="lv-LV" dirty="0"/>
          </a:p>
        </p:txBody>
      </p:sp>
      <p:sp>
        <p:nvSpPr>
          <p:cNvPr id="4" name="Slide Number Placeholder 3"/>
          <p:cNvSpPr>
            <a:spLocks noGrp="1"/>
          </p:cNvSpPr>
          <p:nvPr>
            <p:ph type="sldNum" sz="quarter" idx="10"/>
          </p:nvPr>
        </p:nvSpPr>
        <p:spPr/>
        <p:txBody>
          <a:bodyPr/>
          <a:lstStyle/>
          <a:p>
            <a:fld id="{1430C7D4-A507-4513-B65C-52896CE3CE1F}" type="slidenum">
              <a:rPr lang="lv-LV" smtClean="0"/>
              <a:pPr/>
              <a:t>68</a:t>
            </a:fld>
            <a:endParaRPr lang="lv-LV"/>
          </a:p>
        </p:txBody>
      </p:sp>
    </p:spTree>
    <p:extLst>
      <p:ext uri="{BB962C8B-B14F-4D97-AF65-F5344CB8AC3E}">
        <p14:creationId xmlns:p14="http://schemas.microsoft.com/office/powerpoint/2010/main" val="4534852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smtClean="0"/>
          </a:p>
        </p:txBody>
      </p:sp>
      <p:sp>
        <p:nvSpPr>
          <p:cNvPr id="4" name="Slide Number Placeholder 3"/>
          <p:cNvSpPr>
            <a:spLocks noGrp="1"/>
          </p:cNvSpPr>
          <p:nvPr>
            <p:ph type="sldNum" sz="quarter" idx="10"/>
          </p:nvPr>
        </p:nvSpPr>
        <p:spPr/>
        <p:txBody>
          <a:bodyPr/>
          <a:lstStyle/>
          <a:p>
            <a:fld id="{1430C7D4-A507-4513-B65C-52896CE3CE1F}" type="slidenum">
              <a:rPr lang="lv-LV" smtClean="0"/>
              <a:pPr/>
              <a:t>90</a:t>
            </a:fld>
            <a:endParaRPr lang="lv-LV"/>
          </a:p>
        </p:txBody>
      </p:sp>
    </p:spTree>
    <p:extLst>
      <p:ext uri="{BB962C8B-B14F-4D97-AF65-F5344CB8AC3E}">
        <p14:creationId xmlns:p14="http://schemas.microsoft.com/office/powerpoint/2010/main" val="23195407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430C7D4-A507-4513-B65C-52896CE3CE1F}" type="slidenum">
              <a:rPr lang="lv-LV" smtClean="0"/>
              <a:pPr/>
              <a:t>11</a:t>
            </a:fld>
            <a:endParaRPr lang="lv-LV"/>
          </a:p>
        </p:txBody>
      </p:sp>
    </p:spTree>
    <p:extLst>
      <p:ext uri="{BB962C8B-B14F-4D97-AF65-F5344CB8AC3E}">
        <p14:creationId xmlns:p14="http://schemas.microsoft.com/office/powerpoint/2010/main" val="14187014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430C7D4-A507-4513-B65C-52896CE3CE1F}" type="slidenum">
              <a:rPr lang="lv-LV" smtClean="0"/>
              <a:pPr/>
              <a:t>12</a:t>
            </a:fld>
            <a:endParaRPr lang="lv-LV"/>
          </a:p>
        </p:txBody>
      </p:sp>
    </p:spTree>
    <p:extLst>
      <p:ext uri="{BB962C8B-B14F-4D97-AF65-F5344CB8AC3E}">
        <p14:creationId xmlns:p14="http://schemas.microsoft.com/office/powerpoint/2010/main" val="14187014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430C7D4-A507-4513-B65C-52896CE3CE1F}" type="slidenum">
              <a:rPr lang="lv-LV" smtClean="0"/>
              <a:pPr/>
              <a:t>13</a:t>
            </a:fld>
            <a:endParaRPr lang="lv-LV"/>
          </a:p>
        </p:txBody>
      </p:sp>
    </p:spTree>
    <p:extLst>
      <p:ext uri="{BB962C8B-B14F-4D97-AF65-F5344CB8AC3E}">
        <p14:creationId xmlns:p14="http://schemas.microsoft.com/office/powerpoint/2010/main" val="14187014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430C7D4-A507-4513-B65C-52896CE3CE1F}" type="slidenum">
              <a:rPr lang="lv-LV" smtClean="0"/>
              <a:pPr/>
              <a:t>14</a:t>
            </a:fld>
            <a:endParaRPr lang="lv-LV"/>
          </a:p>
        </p:txBody>
      </p:sp>
    </p:spTree>
    <p:extLst>
      <p:ext uri="{BB962C8B-B14F-4D97-AF65-F5344CB8AC3E}">
        <p14:creationId xmlns:p14="http://schemas.microsoft.com/office/powerpoint/2010/main" val="14187014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430C7D4-A507-4513-B65C-52896CE3CE1F}" type="slidenum">
              <a:rPr lang="lv-LV" smtClean="0"/>
              <a:pPr/>
              <a:t>15</a:t>
            </a:fld>
            <a:endParaRPr lang="lv-LV"/>
          </a:p>
        </p:txBody>
      </p:sp>
    </p:spTree>
    <p:extLst>
      <p:ext uri="{BB962C8B-B14F-4D97-AF65-F5344CB8AC3E}">
        <p14:creationId xmlns:p14="http://schemas.microsoft.com/office/powerpoint/2010/main" val="14187014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430C7D4-A507-4513-B65C-52896CE3CE1F}" type="slidenum">
              <a:rPr lang="lv-LV" smtClean="0"/>
              <a:pPr/>
              <a:t>16</a:t>
            </a:fld>
            <a:endParaRPr lang="lv-LV"/>
          </a:p>
        </p:txBody>
      </p:sp>
    </p:spTree>
    <p:extLst>
      <p:ext uri="{BB962C8B-B14F-4D97-AF65-F5344CB8AC3E}">
        <p14:creationId xmlns:p14="http://schemas.microsoft.com/office/powerpoint/2010/main" val="14187014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430C7D4-A507-4513-B65C-52896CE3CE1F}" type="slidenum">
              <a:rPr lang="lv-LV" smtClean="0"/>
              <a:pPr/>
              <a:t>17</a:t>
            </a:fld>
            <a:endParaRPr lang="lv-LV"/>
          </a:p>
        </p:txBody>
      </p:sp>
    </p:spTree>
    <p:extLst>
      <p:ext uri="{BB962C8B-B14F-4D97-AF65-F5344CB8AC3E}">
        <p14:creationId xmlns:p14="http://schemas.microsoft.com/office/powerpoint/2010/main" val="14187014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lv-LV"/>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lv-LV"/>
          </a:p>
        </p:txBody>
      </p:sp>
      <p:sp>
        <p:nvSpPr>
          <p:cNvPr id="4" name="Rectangle 4"/>
          <p:cNvSpPr>
            <a:spLocks noGrp="1" noChangeArrowheads="1"/>
          </p:cNvSpPr>
          <p:nvPr>
            <p:ph type="dt" sz="half" idx="10"/>
          </p:nvPr>
        </p:nvSpPr>
        <p:spPr>
          <a:ln/>
        </p:spPr>
        <p:txBody>
          <a:bodyPr/>
          <a:lstStyle>
            <a:lvl1pPr>
              <a:defRPr/>
            </a:lvl1pPr>
          </a:lstStyle>
          <a:p>
            <a:pPr>
              <a:defRPr/>
            </a:pPr>
            <a:endParaRPr lang="lv-LV"/>
          </a:p>
        </p:txBody>
      </p:sp>
      <p:sp>
        <p:nvSpPr>
          <p:cNvPr id="5" name="Rectangle 5"/>
          <p:cNvSpPr>
            <a:spLocks noGrp="1" noChangeArrowheads="1"/>
          </p:cNvSpPr>
          <p:nvPr>
            <p:ph type="ftr" sz="quarter" idx="11"/>
          </p:nvPr>
        </p:nvSpPr>
        <p:spPr>
          <a:ln/>
        </p:spPr>
        <p:txBody>
          <a:bodyPr/>
          <a:lstStyle>
            <a:lvl1pPr>
              <a:defRPr/>
            </a:lvl1pPr>
          </a:lstStyle>
          <a:p>
            <a:pPr>
              <a:defRPr/>
            </a:pPr>
            <a:endParaRPr lang="lv-LV"/>
          </a:p>
        </p:txBody>
      </p:sp>
      <p:sp>
        <p:nvSpPr>
          <p:cNvPr id="6" name="Rectangle 6"/>
          <p:cNvSpPr>
            <a:spLocks noGrp="1" noChangeArrowheads="1"/>
          </p:cNvSpPr>
          <p:nvPr>
            <p:ph type="sldNum" sz="quarter" idx="12"/>
          </p:nvPr>
        </p:nvSpPr>
        <p:spPr>
          <a:ln/>
        </p:spPr>
        <p:txBody>
          <a:bodyPr/>
          <a:lstStyle>
            <a:lvl1pPr>
              <a:defRPr/>
            </a:lvl1pPr>
          </a:lstStyle>
          <a:p>
            <a:pPr>
              <a:defRPr/>
            </a:pPr>
            <a:fld id="{5FCF574A-398E-4BA6-BFE9-81379D0EAC7E}" type="slidenum">
              <a:rPr lang="lv-LV"/>
              <a:pPr>
                <a:defRPr/>
              </a:pPr>
              <a:t>‹#›</a:t>
            </a:fld>
            <a:endParaRPr lang="lv-LV"/>
          </a:p>
        </p:txBody>
      </p:sp>
    </p:spTree>
    <p:extLst>
      <p:ext uri="{BB962C8B-B14F-4D97-AF65-F5344CB8AC3E}">
        <p14:creationId xmlns:p14="http://schemas.microsoft.com/office/powerpoint/2010/main" val="41694030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Rectangle 4"/>
          <p:cNvSpPr>
            <a:spLocks noGrp="1" noChangeArrowheads="1"/>
          </p:cNvSpPr>
          <p:nvPr>
            <p:ph type="dt" sz="half" idx="10"/>
          </p:nvPr>
        </p:nvSpPr>
        <p:spPr>
          <a:ln/>
        </p:spPr>
        <p:txBody>
          <a:bodyPr/>
          <a:lstStyle>
            <a:lvl1pPr>
              <a:defRPr/>
            </a:lvl1pPr>
          </a:lstStyle>
          <a:p>
            <a:pPr>
              <a:defRPr/>
            </a:pPr>
            <a:endParaRPr lang="lv-LV"/>
          </a:p>
        </p:txBody>
      </p:sp>
      <p:sp>
        <p:nvSpPr>
          <p:cNvPr id="5" name="Rectangle 5"/>
          <p:cNvSpPr>
            <a:spLocks noGrp="1" noChangeArrowheads="1"/>
          </p:cNvSpPr>
          <p:nvPr>
            <p:ph type="ftr" sz="quarter" idx="11"/>
          </p:nvPr>
        </p:nvSpPr>
        <p:spPr>
          <a:ln/>
        </p:spPr>
        <p:txBody>
          <a:bodyPr/>
          <a:lstStyle>
            <a:lvl1pPr>
              <a:defRPr/>
            </a:lvl1pPr>
          </a:lstStyle>
          <a:p>
            <a:pPr>
              <a:defRPr/>
            </a:pPr>
            <a:endParaRPr lang="lv-LV"/>
          </a:p>
        </p:txBody>
      </p:sp>
      <p:sp>
        <p:nvSpPr>
          <p:cNvPr id="6" name="Rectangle 6"/>
          <p:cNvSpPr>
            <a:spLocks noGrp="1" noChangeArrowheads="1"/>
          </p:cNvSpPr>
          <p:nvPr>
            <p:ph type="sldNum" sz="quarter" idx="12"/>
          </p:nvPr>
        </p:nvSpPr>
        <p:spPr>
          <a:ln/>
        </p:spPr>
        <p:txBody>
          <a:bodyPr/>
          <a:lstStyle>
            <a:lvl1pPr>
              <a:defRPr/>
            </a:lvl1pPr>
          </a:lstStyle>
          <a:p>
            <a:pPr>
              <a:defRPr/>
            </a:pPr>
            <a:fld id="{58704A74-907B-43A4-B21C-712B529FDF32}" type="slidenum">
              <a:rPr lang="lv-LV"/>
              <a:pPr>
                <a:defRPr/>
              </a:pPr>
              <a:t>‹#›</a:t>
            </a:fld>
            <a:endParaRPr lang="lv-LV"/>
          </a:p>
        </p:txBody>
      </p:sp>
    </p:spTree>
    <p:extLst>
      <p:ext uri="{BB962C8B-B14F-4D97-AF65-F5344CB8AC3E}">
        <p14:creationId xmlns:p14="http://schemas.microsoft.com/office/powerpoint/2010/main" val="14984181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lv-LV"/>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Rectangle 4"/>
          <p:cNvSpPr>
            <a:spLocks noGrp="1" noChangeArrowheads="1"/>
          </p:cNvSpPr>
          <p:nvPr>
            <p:ph type="dt" sz="half" idx="10"/>
          </p:nvPr>
        </p:nvSpPr>
        <p:spPr>
          <a:ln/>
        </p:spPr>
        <p:txBody>
          <a:bodyPr/>
          <a:lstStyle>
            <a:lvl1pPr>
              <a:defRPr/>
            </a:lvl1pPr>
          </a:lstStyle>
          <a:p>
            <a:pPr>
              <a:defRPr/>
            </a:pPr>
            <a:endParaRPr lang="lv-LV"/>
          </a:p>
        </p:txBody>
      </p:sp>
      <p:sp>
        <p:nvSpPr>
          <p:cNvPr id="5" name="Rectangle 5"/>
          <p:cNvSpPr>
            <a:spLocks noGrp="1" noChangeArrowheads="1"/>
          </p:cNvSpPr>
          <p:nvPr>
            <p:ph type="ftr" sz="quarter" idx="11"/>
          </p:nvPr>
        </p:nvSpPr>
        <p:spPr>
          <a:ln/>
        </p:spPr>
        <p:txBody>
          <a:bodyPr/>
          <a:lstStyle>
            <a:lvl1pPr>
              <a:defRPr/>
            </a:lvl1pPr>
          </a:lstStyle>
          <a:p>
            <a:pPr>
              <a:defRPr/>
            </a:pPr>
            <a:endParaRPr lang="lv-LV"/>
          </a:p>
        </p:txBody>
      </p:sp>
      <p:sp>
        <p:nvSpPr>
          <p:cNvPr id="6" name="Rectangle 6"/>
          <p:cNvSpPr>
            <a:spLocks noGrp="1" noChangeArrowheads="1"/>
          </p:cNvSpPr>
          <p:nvPr>
            <p:ph type="sldNum" sz="quarter" idx="12"/>
          </p:nvPr>
        </p:nvSpPr>
        <p:spPr>
          <a:ln/>
        </p:spPr>
        <p:txBody>
          <a:bodyPr/>
          <a:lstStyle>
            <a:lvl1pPr>
              <a:defRPr/>
            </a:lvl1pPr>
          </a:lstStyle>
          <a:p>
            <a:pPr>
              <a:defRPr/>
            </a:pPr>
            <a:fld id="{196DF01D-CA63-4980-A61A-D07752F46C45}" type="slidenum">
              <a:rPr lang="lv-LV"/>
              <a:pPr>
                <a:defRPr/>
              </a:pPr>
              <a:t>‹#›</a:t>
            </a:fld>
            <a:endParaRPr lang="lv-LV"/>
          </a:p>
        </p:txBody>
      </p:sp>
    </p:spTree>
    <p:extLst>
      <p:ext uri="{BB962C8B-B14F-4D97-AF65-F5344CB8AC3E}">
        <p14:creationId xmlns:p14="http://schemas.microsoft.com/office/powerpoint/2010/main" val="31644927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3" name="Rectangle 4"/>
          <p:cNvSpPr>
            <a:spLocks noGrp="1" noChangeArrowheads="1"/>
          </p:cNvSpPr>
          <p:nvPr>
            <p:ph type="dt" sz="half" idx="10"/>
          </p:nvPr>
        </p:nvSpPr>
        <p:spPr>
          <a:ln/>
        </p:spPr>
        <p:txBody>
          <a:bodyPr/>
          <a:lstStyle>
            <a:lvl1pPr>
              <a:defRPr/>
            </a:lvl1pPr>
          </a:lstStyle>
          <a:p>
            <a:pPr>
              <a:defRPr/>
            </a:pPr>
            <a:endParaRPr lang="lv-LV"/>
          </a:p>
        </p:txBody>
      </p:sp>
      <p:sp>
        <p:nvSpPr>
          <p:cNvPr id="4" name="Rectangle 5"/>
          <p:cNvSpPr>
            <a:spLocks noGrp="1" noChangeArrowheads="1"/>
          </p:cNvSpPr>
          <p:nvPr>
            <p:ph type="ftr" sz="quarter" idx="11"/>
          </p:nvPr>
        </p:nvSpPr>
        <p:spPr>
          <a:ln/>
        </p:spPr>
        <p:txBody>
          <a:bodyPr/>
          <a:lstStyle>
            <a:lvl1pPr>
              <a:defRPr/>
            </a:lvl1pPr>
          </a:lstStyle>
          <a:p>
            <a:pPr>
              <a:defRPr/>
            </a:pPr>
            <a:endParaRPr lang="lv-LV"/>
          </a:p>
        </p:txBody>
      </p:sp>
      <p:sp>
        <p:nvSpPr>
          <p:cNvPr id="5" name="Rectangle 6"/>
          <p:cNvSpPr>
            <a:spLocks noGrp="1" noChangeArrowheads="1"/>
          </p:cNvSpPr>
          <p:nvPr>
            <p:ph type="sldNum" sz="quarter" idx="12"/>
          </p:nvPr>
        </p:nvSpPr>
        <p:spPr>
          <a:ln/>
        </p:spPr>
        <p:txBody>
          <a:bodyPr/>
          <a:lstStyle>
            <a:lvl1pPr>
              <a:defRPr/>
            </a:lvl1pPr>
          </a:lstStyle>
          <a:p>
            <a:pPr>
              <a:defRPr/>
            </a:pPr>
            <a:fld id="{C5786390-9386-4B5C-BD92-FFE5B5B5D447}" type="slidenum">
              <a:rPr lang="lv-LV"/>
              <a:pPr>
                <a:defRPr/>
              </a:pPr>
              <a:t>‹#›</a:t>
            </a:fld>
            <a:endParaRPr lang="lv-LV"/>
          </a:p>
        </p:txBody>
      </p:sp>
    </p:spTree>
    <p:extLst>
      <p:ext uri="{BB962C8B-B14F-4D97-AF65-F5344CB8AC3E}">
        <p14:creationId xmlns:p14="http://schemas.microsoft.com/office/powerpoint/2010/main" val="18363922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lv-LV"/>
          </a:p>
        </p:txBody>
      </p:sp>
      <p:sp>
        <p:nvSpPr>
          <p:cNvPr id="3" name="Chart Placeholder 2"/>
          <p:cNvSpPr>
            <a:spLocks noGrp="1"/>
          </p:cNvSpPr>
          <p:nvPr>
            <p:ph type="chart" idx="1"/>
          </p:nvPr>
        </p:nvSpPr>
        <p:spPr>
          <a:xfrm>
            <a:off x="457200" y="1600200"/>
            <a:ext cx="8229600" cy="4525963"/>
          </a:xfrm>
        </p:spPr>
        <p:txBody>
          <a:bodyPr/>
          <a:lstStyle/>
          <a:p>
            <a:pPr lvl="0"/>
            <a:endParaRPr lang="lv-LV"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lv-LV"/>
          </a:p>
        </p:txBody>
      </p:sp>
      <p:sp>
        <p:nvSpPr>
          <p:cNvPr id="5" name="Rectangle 5"/>
          <p:cNvSpPr>
            <a:spLocks noGrp="1" noChangeArrowheads="1"/>
          </p:cNvSpPr>
          <p:nvPr>
            <p:ph type="ftr" sz="quarter" idx="11"/>
          </p:nvPr>
        </p:nvSpPr>
        <p:spPr>
          <a:ln/>
        </p:spPr>
        <p:txBody>
          <a:bodyPr/>
          <a:lstStyle>
            <a:lvl1pPr>
              <a:defRPr/>
            </a:lvl1pPr>
          </a:lstStyle>
          <a:p>
            <a:pPr>
              <a:defRPr/>
            </a:pPr>
            <a:endParaRPr lang="lv-LV"/>
          </a:p>
        </p:txBody>
      </p:sp>
      <p:sp>
        <p:nvSpPr>
          <p:cNvPr id="6" name="Rectangle 6"/>
          <p:cNvSpPr>
            <a:spLocks noGrp="1" noChangeArrowheads="1"/>
          </p:cNvSpPr>
          <p:nvPr>
            <p:ph type="sldNum" sz="quarter" idx="12"/>
          </p:nvPr>
        </p:nvSpPr>
        <p:spPr>
          <a:ln/>
        </p:spPr>
        <p:txBody>
          <a:bodyPr/>
          <a:lstStyle>
            <a:lvl1pPr>
              <a:defRPr/>
            </a:lvl1pPr>
          </a:lstStyle>
          <a:p>
            <a:pPr>
              <a:defRPr/>
            </a:pPr>
            <a:fld id="{68BB6412-CAC7-44DC-ADF3-68A9CA8C3651}" type="slidenum">
              <a:rPr lang="lv-LV"/>
              <a:pPr>
                <a:defRPr/>
              </a:pPr>
              <a:t>‹#›</a:t>
            </a:fld>
            <a:endParaRPr lang="lv-LV"/>
          </a:p>
        </p:txBody>
      </p:sp>
    </p:spTree>
    <p:extLst>
      <p:ext uri="{BB962C8B-B14F-4D97-AF65-F5344CB8AC3E}">
        <p14:creationId xmlns:p14="http://schemas.microsoft.com/office/powerpoint/2010/main" val="21405809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lv-LV"/>
          </a:p>
        </p:txBody>
      </p:sp>
      <p:sp>
        <p:nvSpPr>
          <p:cNvPr id="3" name="Table Placeholder 2"/>
          <p:cNvSpPr>
            <a:spLocks noGrp="1"/>
          </p:cNvSpPr>
          <p:nvPr>
            <p:ph type="tbl" idx="1"/>
          </p:nvPr>
        </p:nvSpPr>
        <p:spPr>
          <a:xfrm>
            <a:off x="457200" y="1600200"/>
            <a:ext cx="8229600" cy="4525963"/>
          </a:xfrm>
        </p:spPr>
        <p:txBody>
          <a:bodyPr/>
          <a:lstStyle/>
          <a:p>
            <a:pPr lvl="0"/>
            <a:endParaRPr lang="lv-LV"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lv-LV"/>
          </a:p>
        </p:txBody>
      </p:sp>
      <p:sp>
        <p:nvSpPr>
          <p:cNvPr id="5" name="Rectangle 5"/>
          <p:cNvSpPr>
            <a:spLocks noGrp="1" noChangeArrowheads="1"/>
          </p:cNvSpPr>
          <p:nvPr>
            <p:ph type="ftr" sz="quarter" idx="11"/>
          </p:nvPr>
        </p:nvSpPr>
        <p:spPr>
          <a:ln/>
        </p:spPr>
        <p:txBody>
          <a:bodyPr/>
          <a:lstStyle>
            <a:lvl1pPr>
              <a:defRPr/>
            </a:lvl1pPr>
          </a:lstStyle>
          <a:p>
            <a:pPr>
              <a:defRPr/>
            </a:pPr>
            <a:endParaRPr lang="lv-LV"/>
          </a:p>
        </p:txBody>
      </p:sp>
      <p:sp>
        <p:nvSpPr>
          <p:cNvPr id="6" name="Rectangle 6"/>
          <p:cNvSpPr>
            <a:spLocks noGrp="1" noChangeArrowheads="1"/>
          </p:cNvSpPr>
          <p:nvPr>
            <p:ph type="sldNum" sz="quarter" idx="12"/>
          </p:nvPr>
        </p:nvSpPr>
        <p:spPr>
          <a:ln/>
        </p:spPr>
        <p:txBody>
          <a:bodyPr/>
          <a:lstStyle>
            <a:lvl1pPr>
              <a:defRPr/>
            </a:lvl1pPr>
          </a:lstStyle>
          <a:p>
            <a:pPr>
              <a:defRPr/>
            </a:pPr>
            <a:fld id="{AEB95517-0105-4125-B518-D528F3A48E8A}" type="slidenum">
              <a:rPr lang="lv-LV"/>
              <a:pPr>
                <a:defRPr/>
              </a:pPr>
              <a:t>‹#›</a:t>
            </a:fld>
            <a:endParaRPr lang="lv-LV"/>
          </a:p>
        </p:txBody>
      </p:sp>
    </p:spTree>
    <p:extLst>
      <p:ext uri="{BB962C8B-B14F-4D97-AF65-F5344CB8AC3E}">
        <p14:creationId xmlns:p14="http://schemas.microsoft.com/office/powerpoint/2010/main" val="1633806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Rectangle 4"/>
          <p:cNvSpPr>
            <a:spLocks noGrp="1" noChangeArrowheads="1"/>
          </p:cNvSpPr>
          <p:nvPr>
            <p:ph type="dt" sz="half" idx="10"/>
          </p:nvPr>
        </p:nvSpPr>
        <p:spPr>
          <a:ln/>
        </p:spPr>
        <p:txBody>
          <a:bodyPr/>
          <a:lstStyle>
            <a:lvl1pPr>
              <a:defRPr/>
            </a:lvl1pPr>
          </a:lstStyle>
          <a:p>
            <a:pPr>
              <a:defRPr/>
            </a:pPr>
            <a:endParaRPr lang="lv-LV"/>
          </a:p>
        </p:txBody>
      </p:sp>
      <p:sp>
        <p:nvSpPr>
          <p:cNvPr id="5" name="Rectangle 5"/>
          <p:cNvSpPr>
            <a:spLocks noGrp="1" noChangeArrowheads="1"/>
          </p:cNvSpPr>
          <p:nvPr>
            <p:ph type="ftr" sz="quarter" idx="11"/>
          </p:nvPr>
        </p:nvSpPr>
        <p:spPr>
          <a:ln/>
        </p:spPr>
        <p:txBody>
          <a:bodyPr/>
          <a:lstStyle>
            <a:lvl1pPr>
              <a:defRPr/>
            </a:lvl1pPr>
          </a:lstStyle>
          <a:p>
            <a:pPr>
              <a:defRPr/>
            </a:pPr>
            <a:endParaRPr lang="lv-LV"/>
          </a:p>
        </p:txBody>
      </p:sp>
      <p:sp>
        <p:nvSpPr>
          <p:cNvPr id="6" name="Rectangle 6"/>
          <p:cNvSpPr>
            <a:spLocks noGrp="1" noChangeArrowheads="1"/>
          </p:cNvSpPr>
          <p:nvPr>
            <p:ph type="sldNum" sz="quarter" idx="12"/>
          </p:nvPr>
        </p:nvSpPr>
        <p:spPr>
          <a:ln/>
        </p:spPr>
        <p:txBody>
          <a:bodyPr/>
          <a:lstStyle>
            <a:lvl1pPr>
              <a:defRPr/>
            </a:lvl1pPr>
          </a:lstStyle>
          <a:p>
            <a:pPr>
              <a:defRPr/>
            </a:pPr>
            <a:fld id="{25C6F4D7-BBAF-4C69-B740-BA3366057FB2}" type="slidenum">
              <a:rPr lang="lv-LV"/>
              <a:pPr>
                <a:defRPr/>
              </a:pPr>
              <a:t>‹#›</a:t>
            </a:fld>
            <a:endParaRPr lang="lv-LV"/>
          </a:p>
        </p:txBody>
      </p:sp>
    </p:spTree>
    <p:extLst>
      <p:ext uri="{BB962C8B-B14F-4D97-AF65-F5344CB8AC3E}">
        <p14:creationId xmlns:p14="http://schemas.microsoft.com/office/powerpoint/2010/main" val="29543751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lv-LV"/>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lv-LV"/>
          </a:p>
        </p:txBody>
      </p:sp>
      <p:sp>
        <p:nvSpPr>
          <p:cNvPr id="5" name="Rectangle 5"/>
          <p:cNvSpPr>
            <a:spLocks noGrp="1" noChangeArrowheads="1"/>
          </p:cNvSpPr>
          <p:nvPr>
            <p:ph type="ftr" sz="quarter" idx="11"/>
          </p:nvPr>
        </p:nvSpPr>
        <p:spPr>
          <a:ln/>
        </p:spPr>
        <p:txBody>
          <a:bodyPr/>
          <a:lstStyle>
            <a:lvl1pPr>
              <a:defRPr/>
            </a:lvl1pPr>
          </a:lstStyle>
          <a:p>
            <a:pPr>
              <a:defRPr/>
            </a:pPr>
            <a:endParaRPr lang="lv-LV"/>
          </a:p>
        </p:txBody>
      </p:sp>
      <p:sp>
        <p:nvSpPr>
          <p:cNvPr id="6" name="Rectangle 6"/>
          <p:cNvSpPr>
            <a:spLocks noGrp="1" noChangeArrowheads="1"/>
          </p:cNvSpPr>
          <p:nvPr>
            <p:ph type="sldNum" sz="quarter" idx="12"/>
          </p:nvPr>
        </p:nvSpPr>
        <p:spPr>
          <a:ln/>
        </p:spPr>
        <p:txBody>
          <a:bodyPr/>
          <a:lstStyle>
            <a:lvl1pPr>
              <a:defRPr/>
            </a:lvl1pPr>
          </a:lstStyle>
          <a:p>
            <a:pPr>
              <a:defRPr/>
            </a:pPr>
            <a:fld id="{94E5970F-843D-4F32-A46F-38C90B41148B}" type="slidenum">
              <a:rPr lang="lv-LV"/>
              <a:pPr>
                <a:defRPr/>
              </a:pPr>
              <a:t>‹#›</a:t>
            </a:fld>
            <a:endParaRPr lang="lv-LV"/>
          </a:p>
        </p:txBody>
      </p:sp>
    </p:spTree>
    <p:extLst>
      <p:ext uri="{BB962C8B-B14F-4D97-AF65-F5344CB8AC3E}">
        <p14:creationId xmlns:p14="http://schemas.microsoft.com/office/powerpoint/2010/main" val="29644117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Rectangle 4"/>
          <p:cNvSpPr>
            <a:spLocks noGrp="1" noChangeArrowheads="1"/>
          </p:cNvSpPr>
          <p:nvPr>
            <p:ph type="dt" sz="half" idx="10"/>
          </p:nvPr>
        </p:nvSpPr>
        <p:spPr>
          <a:ln/>
        </p:spPr>
        <p:txBody>
          <a:bodyPr/>
          <a:lstStyle>
            <a:lvl1pPr>
              <a:defRPr/>
            </a:lvl1pPr>
          </a:lstStyle>
          <a:p>
            <a:pPr>
              <a:defRPr/>
            </a:pPr>
            <a:endParaRPr lang="lv-LV"/>
          </a:p>
        </p:txBody>
      </p:sp>
      <p:sp>
        <p:nvSpPr>
          <p:cNvPr id="6" name="Rectangle 5"/>
          <p:cNvSpPr>
            <a:spLocks noGrp="1" noChangeArrowheads="1"/>
          </p:cNvSpPr>
          <p:nvPr>
            <p:ph type="ftr" sz="quarter" idx="11"/>
          </p:nvPr>
        </p:nvSpPr>
        <p:spPr>
          <a:ln/>
        </p:spPr>
        <p:txBody>
          <a:bodyPr/>
          <a:lstStyle>
            <a:lvl1pPr>
              <a:defRPr/>
            </a:lvl1pPr>
          </a:lstStyle>
          <a:p>
            <a:pPr>
              <a:defRPr/>
            </a:pPr>
            <a:endParaRPr lang="lv-LV"/>
          </a:p>
        </p:txBody>
      </p:sp>
      <p:sp>
        <p:nvSpPr>
          <p:cNvPr id="7" name="Rectangle 6"/>
          <p:cNvSpPr>
            <a:spLocks noGrp="1" noChangeArrowheads="1"/>
          </p:cNvSpPr>
          <p:nvPr>
            <p:ph type="sldNum" sz="quarter" idx="12"/>
          </p:nvPr>
        </p:nvSpPr>
        <p:spPr>
          <a:ln/>
        </p:spPr>
        <p:txBody>
          <a:bodyPr/>
          <a:lstStyle>
            <a:lvl1pPr>
              <a:defRPr/>
            </a:lvl1pPr>
          </a:lstStyle>
          <a:p>
            <a:pPr>
              <a:defRPr/>
            </a:pPr>
            <a:fld id="{5869370B-29AB-4058-8B4F-512033FB45D9}" type="slidenum">
              <a:rPr lang="lv-LV"/>
              <a:pPr>
                <a:defRPr/>
              </a:pPr>
              <a:t>‹#›</a:t>
            </a:fld>
            <a:endParaRPr lang="lv-LV"/>
          </a:p>
        </p:txBody>
      </p:sp>
    </p:spTree>
    <p:extLst>
      <p:ext uri="{BB962C8B-B14F-4D97-AF65-F5344CB8AC3E}">
        <p14:creationId xmlns:p14="http://schemas.microsoft.com/office/powerpoint/2010/main" val="25112220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lv-LV"/>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7" name="Rectangle 4"/>
          <p:cNvSpPr>
            <a:spLocks noGrp="1" noChangeArrowheads="1"/>
          </p:cNvSpPr>
          <p:nvPr>
            <p:ph type="dt" sz="half" idx="10"/>
          </p:nvPr>
        </p:nvSpPr>
        <p:spPr>
          <a:ln/>
        </p:spPr>
        <p:txBody>
          <a:bodyPr/>
          <a:lstStyle>
            <a:lvl1pPr>
              <a:defRPr/>
            </a:lvl1pPr>
          </a:lstStyle>
          <a:p>
            <a:pPr>
              <a:defRPr/>
            </a:pPr>
            <a:endParaRPr lang="lv-LV"/>
          </a:p>
        </p:txBody>
      </p:sp>
      <p:sp>
        <p:nvSpPr>
          <p:cNvPr id="8" name="Rectangle 5"/>
          <p:cNvSpPr>
            <a:spLocks noGrp="1" noChangeArrowheads="1"/>
          </p:cNvSpPr>
          <p:nvPr>
            <p:ph type="ftr" sz="quarter" idx="11"/>
          </p:nvPr>
        </p:nvSpPr>
        <p:spPr>
          <a:ln/>
        </p:spPr>
        <p:txBody>
          <a:bodyPr/>
          <a:lstStyle>
            <a:lvl1pPr>
              <a:defRPr/>
            </a:lvl1pPr>
          </a:lstStyle>
          <a:p>
            <a:pPr>
              <a:defRPr/>
            </a:pPr>
            <a:endParaRPr lang="lv-LV"/>
          </a:p>
        </p:txBody>
      </p:sp>
      <p:sp>
        <p:nvSpPr>
          <p:cNvPr id="9" name="Rectangle 6"/>
          <p:cNvSpPr>
            <a:spLocks noGrp="1" noChangeArrowheads="1"/>
          </p:cNvSpPr>
          <p:nvPr>
            <p:ph type="sldNum" sz="quarter" idx="12"/>
          </p:nvPr>
        </p:nvSpPr>
        <p:spPr>
          <a:ln/>
        </p:spPr>
        <p:txBody>
          <a:bodyPr/>
          <a:lstStyle>
            <a:lvl1pPr>
              <a:defRPr/>
            </a:lvl1pPr>
          </a:lstStyle>
          <a:p>
            <a:pPr>
              <a:defRPr/>
            </a:pPr>
            <a:fld id="{E718F9A6-E011-4761-A864-C76ED30F42FC}" type="slidenum">
              <a:rPr lang="lv-LV"/>
              <a:pPr>
                <a:defRPr/>
              </a:pPr>
              <a:t>‹#›</a:t>
            </a:fld>
            <a:endParaRPr lang="lv-LV"/>
          </a:p>
        </p:txBody>
      </p:sp>
    </p:spTree>
    <p:extLst>
      <p:ext uri="{BB962C8B-B14F-4D97-AF65-F5344CB8AC3E}">
        <p14:creationId xmlns:p14="http://schemas.microsoft.com/office/powerpoint/2010/main" val="2219603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Rectangle 4"/>
          <p:cNvSpPr>
            <a:spLocks noGrp="1" noChangeArrowheads="1"/>
          </p:cNvSpPr>
          <p:nvPr>
            <p:ph type="dt" sz="half" idx="10"/>
          </p:nvPr>
        </p:nvSpPr>
        <p:spPr>
          <a:ln/>
        </p:spPr>
        <p:txBody>
          <a:bodyPr/>
          <a:lstStyle>
            <a:lvl1pPr>
              <a:defRPr/>
            </a:lvl1pPr>
          </a:lstStyle>
          <a:p>
            <a:pPr>
              <a:defRPr/>
            </a:pPr>
            <a:endParaRPr lang="lv-LV"/>
          </a:p>
        </p:txBody>
      </p:sp>
      <p:sp>
        <p:nvSpPr>
          <p:cNvPr id="4" name="Rectangle 5"/>
          <p:cNvSpPr>
            <a:spLocks noGrp="1" noChangeArrowheads="1"/>
          </p:cNvSpPr>
          <p:nvPr>
            <p:ph type="ftr" sz="quarter" idx="11"/>
          </p:nvPr>
        </p:nvSpPr>
        <p:spPr>
          <a:ln/>
        </p:spPr>
        <p:txBody>
          <a:bodyPr/>
          <a:lstStyle>
            <a:lvl1pPr>
              <a:defRPr/>
            </a:lvl1pPr>
          </a:lstStyle>
          <a:p>
            <a:pPr>
              <a:defRPr/>
            </a:pPr>
            <a:endParaRPr lang="lv-LV"/>
          </a:p>
        </p:txBody>
      </p:sp>
      <p:sp>
        <p:nvSpPr>
          <p:cNvPr id="5" name="Rectangle 6"/>
          <p:cNvSpPr>
            <a:spLocks noGrp="1" noChangeArrowheads="1"/>
          </p:cNvSpPr>
          <p:nvPr>
            <p:ph type="sldNum" sz="quarter" idx="12"/>
          </p:nvPr>
        </p:nvSpPr>
        <p:spPr>
          <a:ln/>
        </p:spPr>
        <p:txBody>
          <a:bodyPr/>
          <a:lstStyle>
            <a:lvl1pPr>
              <a:defRPr/>
            </a:lvl1pPr>
          </a:lstStyle>
          <a:p>
            <a:pPr>
              <a:defRPr/>
            </a:pPr>
            <a:fld id="{F5DF3DA3-BCFF-48FF-8421-98B2186029DF}" type="slidenum">
              <a:rPr lang="lv-LV"/>
              <a:pPr>
                <a:defRPr/>
              </a:pPr>
              <a:t>‹#›</a:t>
            </a:fld>
            <a:endParaRPr lang="lv-LV"/>
          </a:p>
        </p:txBody>
      </p:sp>
    </p:spTree>
    <p:extLst>
      <p:ext uri="{BB962C8B-B14F-4D97-AF65-F5344CB8AC3E}">
        <p14:creationId xmlns:p14="http://schemas.microsoft.com/office/powerpoint/2010/main" val="21502832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lv-LV"/>
          </a:p>
        </p:txBody>
      </p:sp>
      <p:sp>
        <p:nvSpPr>
          <p:cNvPr id="3" name="Rectangle 5"/>
          <p:cNvSpPr>
            <a:spLocks noGrp="1" noChangeArrowheads="1"/>
          </p:cNvSpPr>
          <p:nvPr>
            <p:ph type="ftr" sz="quarter" idx="11"/>
          </p:nvPr>
        </p:nvSpPr>
        <p:spPr>
          <a:ln/>
        </p:spPr>
        <p:txBody>
          <a:bodyPr/>
          <a:lstStyle>
            <a:lvl1pPr>
              <a:defRPr/>
            </a:lvl1pPr>
          </a:lstStyle>
          <a:p>
            <a:pPr>
              <a:defRPr/>
            </a:pPr>
            <a:endParaRPr lang="lv-LV"/>
          </a:p>
        </p:txBody>
      </p:sp>
      <p:sp>
        <p:nvSpPr>
          <p:cNvPr id="4" name="Rectangle 6"/>
          <p:cNvSpPr>
            <a:spLocks noGrp="1" noChangeArrowheads="1"/>
          </p:cNvSpPr>
          <p:nvPr>
            <p:ph type="sldNum" sz="quarter" idx="12"/>
          </p:nvPr>
        </p:nvSpPr>
        <p:spPr>
          <a:ln/>
        </p:spPr>
        <p:txBody>
          <a:bodyPr/>
          <a:lstStyle>
            <a:lvl1pPr>
              <a:defRPr/>
            </a:lvl1pPr>
          </a:lstStyle>
          <a:p>
            <a:pPr>
              <a:defRPr/>
            </a:pPr>
            <a:fld id="{98E61204-6EFE-4330-BA9B-7453F31E3216}" type="slidenum">
              <a:rPr lang="lv-LV"/>
              <a:pPr>
                <a:defRPr/>
              </a:pPr>
              <a:t>‹#›</a:t>
            </a:fld>
            <a:endParaRPr lang="lv-LV"/>
          </a:p>
        </p:txBody>
      </p:sp>
    </p:spTree>
    <p:extLst>
      <p:ext uri="{BB962C8B-B14F-4D97-AF65-F5344CB8AC3E}">
        <p14:creationId xmlns:p14="http://schemas.microsoft.com/office/powerpoint/2010/main" val="30776809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lv-LV"/>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lv-LV"/>
          </a:p>
        </p:txBody>
      </p:sp>
      <p:sp>
        <p:nvSpPr>
          <p:cNvPr id="6" name="Rectangle 5"/>
          <p:cNvSpPr>
            <a:spLocks noGrp="1" noChangeArrowheads="1"/>
          </p:cNvSpPr>
          <p:nvPr>
            <p:ph type="ftr" sz="quarter" idx="11"/>
          </p:nvPr>
        </p:nvSpPr>
        <p:spPr>
          <a:ln/>
        </p:spPr>
        <p:txBody>
          <a:bodyPr/>
          <a:lstStyle>
            <a:lvl1pPr>
              <a:defRPr/>
            </a:lvl1pPr>
          </a:lstStyle>
          <a:p>
            <a:pPr>
              <a:defRPr/>
            </a:pPr>
            <a:endParaRPr lang="lv-LV"/>
          </a:p>
        </p:txBody>
      </p:sp>
      <p:sp>
        <p:nvSpPr>
          <p:cNvPr id="7" name="Rectangle 6"/>
          <p:cNvSpPr>
            <a:spLocks noGrp="1" noChangeArrowheads="1"/>
          </p:cNvSpPr>
          <p:nvPr>
            <p:ph type="sldNum" sz="quarter" idx="12"/>
          </p:nvPr>
        </p:nvSpPr>
        <p:spPr>
          <a:ln/>
        </p:spPr>
        <p:txBody>
          <a:bodyPr/>
          <a:lstStyle>
            <a:lvl1pPr>
              <a:defRPr/>
            </a:lvl1pPr>
          </a:lstStyle>
          <a:p>
            <a:pPr>
              <a:defRPr/>
            </a:pPr>
            <a:fld id="{B4C63AFB-C9D6-437B-BCB8-74554903443C}" type="slidenum">
              <a:rPr lang="lv-LV"/>
              <a:pPr>
                <a:defRPr/>
              </a:pPr>
              <a:t>‹#›</a:t>
            </a:fld>
            <a:endParaRPr lang="lv-LV"/>
          </a:p>
        </p:txBody>
      </p:sp>
    </p:spTree>
    <p:extLst>
      <p:ext uri="{BB962C8B-B14F-4D97-AF65-F5344CB8AC3E}">
        <p14:creationId xmlns:p14="http://schemas.microsoft.com/office/powerpoint/2010/main" val="15740388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lv-LV"/>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lv-LV"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lv-LV"/>
          </a:p>
        </p:txBody>
      </p:sp>
      <p:sp>
        <p:nvSpPr>
          <p:cNvPr id="6" name="Rectangle 5"/>
          <p:cNvSpPr>
            <a:spLocks noGrp="1" noChangeArrowheads="1"/>
          </p:cNvSpPr>
          <p:nvPr>
            <p:ph type="ftr" sz="quarter" idx="11"/>
          </p:nvPr>
        </p:nvSpPr>
        <p:spPr>
          <a:ln/>
        </p:spPr>
        <p:txBody>
          <a:bodyPr/>
          <a:lstStyle>
            <a:lvl1pPr>
              <a:defRPr/>
            </a:lvl1pPr>
          </a:lstStyle>
          <a:p>
            <a:pPr>
              <a:defRPr/>
            </a:pPr>
            <a:endParaRPr lang="lv-LV"/>
          </a:p>
        </p:txBody>
      </p:sp>
      <p:sp>
        <p:nvSpPr>
          <p:cNvPr id="7" name="Rectangle 6"/>
          <p:cNvSpPr>
            <a:spLocks noGrp="1" noChangeArrowheads="1"/>
          </p:cNvSpPr>
          <p:nvPr>
            <p:ph type="sldNum" sz="quarter" idx="12"/>
          </p:nvPr>
        </p:nvSpPr>
        <p:spPr>
          <a:ln/>
        </p:spPr>
        <p:txBody>
          <a:bodyPr/>
          <a:lstStyle>
            <a:lvl1pPr>
              <a:defRPr/>
            </a:lvl1pPr>
          </a:lstStyle>
          <a:p>
            <a:pPr>
              <a:defRPr/>
            </a:pPr>
            <a:fld id="{B8A6EBEC-DCDB-4AD8-98C5-CA3F039344C3}" type="slidenum">
              <a:rPr lang="lv-LV"/>
              <a:pPr>
                <a:defRPr/>
              </a:pPr>
              <a:t>‹#›</a:t>
            </a:fld>
            <a:endParaRPr lang="lv-LV"/>
          </a:p>
        </p:txBody>
      </p:sp>
    </p:spTree>
    <p:extLst>
      <p:ext uri="{BB962C8B-B14F-4D97-AF65-F5344CB8AC3E}">
        <p14:creationId xmlns:p14="http://schemas.microsoft.com/office/powerpoint/2010/main" val="1969330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lv-LV"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lv-LV" smtClean="0"/>
              <a:t>Click to edit Master text styles</a:t>
            </a:r>
          </a:p>
          <a:p>
            <a:pPr lvl="1"/>
            <a:r>
              <a:rPr lang="lv-LV" smtClean="0"/>
              <a:t>Second level</a:t>
            </a:r>
          </a:p>
          <a:p>
            <a:pPr lvl="2"/>
            <a:r>
              <a:rPr lang="lv-LV" smtClean="0"/>
              <a:t>Third level</a:t>
            </a:r>
          </a:p>
          <a:p>
            <a:pPr lvl="3"/>
            <a:r>
              <a:rPr lang="lv-LV" smtClean="0"/>
              <a:t>Fourth level</a:t>
            </a:r>
          </a:p>
          <a:p>
            <a:pPr lvl="4"/>
            <a:r>
              <a:rPr lang="lv-LV"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lv-LV"/>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lv-LV"/>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FB11FB8D-4683-4814-A809-24057259F345}" type="slidenum">
              <a:rPr lang="lv-LV"/>
              <a:pPr>
                <a:defRPr/>
              </a:pPr>
              <a:t>‹#›</a:t>
            </a:fld>
            <a:endParaRPr lang="lv-LV"/>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visc.gov.lv/vispizglitiba/eksameni/statistika/2014/" TargetMode="External"/><Relationship Id="rId2" Type="http://schemas.openxmlformats.org/officeDocument/2006/relationships/hyperlink" Target="http://visc.gov.lv/vispizglitiba/eksameni/uzdevumi.shtml" TargetMode="Externa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hyperlink" Target="http://visc.gov.lv/vispizglitiba/eksameni/metmat.shtml"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1.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3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4.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2.xml"/><Relationship Id="rId4" Type="http://schemas.openxmlformats.org/officeDocument/2006/relationships/image" Target="../media/image16.png"/></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5.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7.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openxmlformats.org/officeDocument/2006/relationships/image" Target="../media/image17.png"/></Relationships>
</file>

<file path=ppt/slides/_rels/slide47.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image" Target="../media/image21.png"/></Relationships>
</file>

<file path=ppt/slides/_rels/slide62.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12.xml"/><Relationship Id="rId4" Type="http://schemas.openxmlformats.org/officeDocument/2006/relationships/image" Target="../media/image23.png"/></Relationships>
</file>

<file path=ppt/slides/_rels/slide69.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4.xml"/></Relationships>
</file>

<file path=ppt/slides/_rels/slide9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4.xml"/></Relationships>
</file>

<file path=ppt/slides/_rels/slide9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4.xml"/></Relationships>
</file>

<file path=ppt/slides/_rels/slide9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4.xml"/></Relationships>
</file>

<file path=ppt/slides/_rels/slide96.xml.rels><?xml version="1.0" encoding="UTF-8" standalone="yes"?>
<Relationships xmlns="http://schemas.openxmlformats.org/package/2006/relationships"><Relationship Id="rId3" Type="http://schemas.openxmlformats.org/officeDocument/2006/relationships/hyperlink" Target="mailto:kaspars.spule@visc.gov.lv" TargetMode="External"/><Relationship Id="rId2" Type="http://schemas.openxmlformats.org/officeDocument/2006/relationships/image" Target="../media/image3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idx="4294967295"/>
          </p:nvPr>
        </p:nvSpPr>
        <p:spPr>
          <a:xfrm>
            <a:off x="861237" y="2738770"/>
            <a:ext cx="7772400" cy="2303463"/>
          </a:xfrm>
        </p:spPr>
        <p:txBody>
          <a:bodyPr/>
          <a:lstStyle/>
          <a:p>
            <a:pPr eaLnBrk="1" hangingPunct="1"/>
            <a:r>
              <a:rPr lang="lv-LV" sz="2400" dirty="0" smtClean="0"/>
              <a:t>Valsts pārbaudes darbu </a:t>
            </a:r>
            <a:br>
              <a:rPr lang="lv-LV" sz="2400" dirty="0" smtClean="0"/>
            </a:br>
            <a:r>
              <a:rPr lang="lv-LV" sz="2400" dirty="0" smtClean="0"/>
              <a:t>latviešu valodā</a:t>
            </a:r>
            <a:br>
              <a:rPr lang="lv-LV" sz="2400" dirty="0" smtClean="0"/>
            </a:br>
            <a:r>
              <a:rPr lang="lv-LV" sz="2400" dirty="0" smtClean="0"/>
              <a:t>rezultāti</a:t>
            </a:r>
            <a:br>
              <a:rPr lang="lv-LV" sz="2400" dirty="0" smtClean="0"/>
            </a:br>
            <a:r>
              <a:rPr lang="lv-LV" sz="2400" b="1" dirty="0" smtClean="0"/>
              <a:t>2013./2014.m.g</a:t>
            </a:r>
            <a:r>
              <a:rPr lang="lv-LV" sz="2400" dirty="0" smtClean="0"/>
              <a:t>.</a:t>
            </a:r>
            <a:r>
              <a:rPr lang="lv-LV" sz="4800" dirty="0" smtClean="0"/>
              <a:t> </a:t>
            </a:r>
            <a:endParaRPr lang="lv-LV" dirty="0" smtClean="0">
              <a:solidFill>
                <a:schemeClr val="tx1"/>
              </a:solidFill>
            </a:endParaRPr>
          </a:p>
        </p:txBody>
      </p:sp>
      <p:sp>
        <p:nvSpPr>
          <p:cNvPr id="2051"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a:r>
              <a:rPr lang="lv-LV">
                <a:solidFill>
                  <a:srgbClr val="0033CC"/>
                </a:solidFill>
              </a:rPr>
              <a:t>Kaspars Špūle,</a:t>
            </a:r>
          </a:p>
          <a:p>
            <a:pPr algn="r"/>
            <a:r>
              <a:rPr lang="lv-LV">
                <a:solidFill>
                  <a:srgbClr val="0033CC"/>
                </a:solidFill>
              </a:rPr>
              <a:t>VISC Valsts pārbaudījumu sagatavošanas nodaļas </a:t>
            </a:r>
          </a:p>
          <a:p>
            <a:pPr algn="r"/>
            <a:r>
              <a:rPr lang="lv-LV">
                <a:solidFill>
                  <a:srgbClr val="0033CC"/>
                </a:solidFill>
              </a:rPr>
              <a:t>vecākais referents</a:t>
            </a:r>
          </a:p>
        </p:txBody>
      </p:sp>
      <p:pic>
        <p:nvPicPr>
          <p:cNvPr id="2052"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3" name="Picture 11" descr="C:\Users\rudolfsk\Documents\LV-gerbonis-smal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43350" y="123825"/>
            <a:ext cx="1185863"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4" name="Rectangle 9"/>
          <p:cNvSpPr>
            <a:spLocks noChangeArrowheads="1"/>
          </p:cNvSpPr>
          <p:nvPr/>
        </p:nvSpPr>
        <p:spPr bwMode="auto">
          <a:xfrm>
            <a:off x="2051050" y="1558429"/>
            <a:ext cx="4919663"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lv-LV">
                <a:solidFill>
                  <a:srgbClr val="0033CC"/>
                </a:solidFill>
              </a:rPr>
              <a:t>Latvijas Republika</a:t>
            </a:r>
            <a:br>
              <a:rPr lang="lv-LV">
                <a:solidFill>
                  <a:srgbClr val="0033CC"/>
                </a:solidFill>
              </a:rPr>
            </a:br>
            <a:r>
              <a:rPr lang="lv-LV">
                <a:solidFill>
                  <a:srgbClr val="0033CC"/>
                </a:solidFill>
              </a:rPr>
              <a:t>Izglītības un zinātnes ministrija</a:t>
            </a:r>
            <a:r>
              <a:rPr lang="lv-LV" b="1">
                <a:solidFill>
                  <a:srgbClr val="0033CC"/>
                </a:solidFill>
              </a:rPr>
              <a:t/>
            </a:r>
            <a:br>
              <a:rPr lang="lv-LV" b="1">
                <a:solidFill>
                  <a:srgbClr val="0033CC"/>
                </a:solidFill>
              </a:rPr>
            </a:br>
            <a:r>
              <a:rPr lang="lv-LV" b="1">
                <a:solidFill>
                  <a:srgbClr val="0033CC"/>
                </a:solidFill>
              </a:rPr>
              <a:t>VALSTS IZGLĪTĪBAS SATURA CENTRS</a:t>
            </a: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AutoShape 7" descr="http://mail.inbox.lv/horde/imp/view.php?mailbox=INBOX&amp;index=0.2161&amp;array_index=2&amp;id=5&amp;actionID=view_attach"/>
          <p:cNvSpPr>
            <a:spLocks noChangeAspect="1" noChangeArrowheads="1"/>
          </p:cNvSpPr>
          <p:nvPr/>
        </p:nvSpPr>
        <p:spPr bwMode="auto">
          <a:xfrm>
            <a:off x="-42863" y="409575"/>
            <a:ext cx="9229726"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7171" name="AutoShape 9" descr="http://mail.inbox.lv/horde/imp/view.php?mailbox=INBOX&amp;index=0.2161&amp;array_index=2&amp;id=5&amp;actionID=view_attach"/>
          <p:cNvSpPr>
            <a:spLocks noChangeAspect="1" noChangeArrowheads="1"/>
          </p:cNvSpPr>
          <p:nvPr/>
        </p:nvSpPr>
        <p:spPr bwMode="auto">
          <a:xfrm>
            <a:off x="-42863" y="409575"/>
            <a:ext cx="9229726"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7172" name="AutoShape 11" descr="http://mail.inbox.lv/horde/imp/view.php?mailbox=INBOX&amp;index=0.2161&amp;array_index=2&amp;id=5&amp;actionID=view_attach"/>
          <p:cNvSpPr>
            <a:spLocks noChangeAspect="1" noChangeArrowheads="1"/>
          </p:cNvSpPr>
          <p:nvPr/>
        </p:nvSpPr>
        <p:spPr bwMode="auto">
          <a:xfrm>
            <a:off x="-42863" y="409575"/>
            <a:ext cx="9229726"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7173" name="AutoShape 13" descr="http://mail.inbox.lv/horde/imp/view.php?mailbox=INBOX&amp;index=0.2161&amp;array_index=2&amp;id=5&amp;actionID=view_attach"/>
          <p:cNvSpPr>
            <a:spLocks noChangeAspect="1" noChangeArrowheads="1"/>
          </p:cNvSpPr>
          <p:nvPr/>
        </p:nvSpPr>
        <p:spPr bwMode="auto">
          <a:xfrm>
            <a:off x="-42863" y="409575"/>
            <a:ext cx="9229726"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7174" name="AutoShape 15" descr="http://mail.inbox.lv/horde/imp/view.php?mailbox=INBOX&amp;index=0.2161&amp;array_index=2&amp;id=5&amp;actionID=view_attach"/>
          <p:cNvSpPr>
            <a:spLocks noChangeAspect="1" noChangeArrowheads="1"/>
          </p:cNvSpPr>
          <p:nvPr/>
        </p:nvSpPr>
        <p:spPr bwMode="auto">
          <a:xfrm>
            <a:off x="-42863" y="409575"/>
            <a:ext cx="9229726"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7175" name="AutoShape 17" descr="http://mail.inbox.lv/horde/imp/view.php?mailbox=INBOX&amp;index=0.2161&amp;array_index=2&amp;id=5&amp;actionID=view_attach"/>
          <p:cNvSpPr>
            <a:spLocks noChangeAspect="1" noChangeArrowheads="1"/>
          </p:cNvSpPr>
          <p:nvPr/>
        </p:nvSpPr>
        <p:spPr bwMode="auto">
          <a:xfrm>
            <a:off x="-42863" y="409575"/>
            <a:ext cx="9229726"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7176" name="AutoShape 19" descr="http://mail.inbox.lv/horde/imp/view.php?mailbox=INBOX&amp;index=0.2161&amp;array_index=2&amp;id=5&amp;actionID=view_attach"/>
          <p:cNvSpPr>
            <a:spLocks noChangeAspect="1" noChangeArrowheads="1"/>
          </p:cNvSpPr>
          <p:nvPr/>
        </p:nvSpPr>
        <p:spPr bwMode="auto">
          <a:xfrm>
            <a:off x="-42863" y="409575"/>
            <a:ext cx="9229726"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7177" name="AutoShape 21" descr="http://mail.inbox.lv/horde/imp/view.php?mailbox=INBOX&amp;index=0.2161&amp;array_index=2&amp;id=5&amp;actionID=view_attach"/>
          <p:cNvSpPr>
            <a:spLocks noChangeAspect="1" noChangeArrowheads="1"/>
          </p:cNvSpPr>
          <p:nvPr/>
        </p:nvSpPr>
        <p:spPr bwMode="auto">
          <a:xfrm>
            <a:off x="-42863" y="409575"/>
            <a:ext cx="9229726"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7178"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a:endParaRPr lang="lv-LV">
              <a:solidFill>
                <a:srgbClr val="0033CC"/>
              </a:solidFill>
            </a:endParaRPr>
          </a:p>
        </p:txBody>
      </p:sp>
      <p:pic>
        <p:nvPicPr>
          <p:cNvPr id="7179"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81" name="Rectangle 15"/>
          <p:cNvSpPr>
            <a:spLocks noChangeArrowheads="1"/>
          </p:cNvSpPr>
          <p:nvPr/>
        </p:nvSpPr>
        <p:spPr bwMode="auto">
          <a:xfrm>
            <a:off x="4572000" y="6165850"/>
            <a:ext cx="10604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lv-LV" dirty="0"/>
              <a:t>6.klase</a:t>
            </a:r>
          </a:p>
        </p:txBody>
      </p:sp>
      <p:pic>
        <p:nvPicPr>
          <p:cNvPr id="3074" name="Picture 2" descr="http://visc.gov.lv/vispizglitiba/eksameni/statistika/2014/dokumenti/2014_6_dd_Latviesu_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288" y="20425"/>
            <a:ext cx="9144000" cy="5888038"/>
          </a:xfrm>
          <a:prstGeom prst="rect">
            <a:avLst/>
          </a:prstGeom>
          <a:noFill/>
          <a:extLst>
            <a:ext uri="{909E8E84-426E-40DD-AFC4-6F175D3DCCD1}">
              <a14:hiddenFill xmlns:a14="http://schemas.microsoft.com/office/drawing/2010/main">
                <a:solidFill>
                  <a:srgbClr val="FFFFFF"/>
                </a:solidFill>
              </a14:hiddenFill>
            </a:ext>
          </a:extLst>
        </p:spPr>
      </p:pic>
      <p:cxnSp>
        <p:nvCxnSpPr>
          <p:cNvPr id="15" name="Straight Connector 14"/>
          <p:cNvCxnSpPr/>
          <p:nvPr/>
        </p:nvCxnSpPr>
        <p:spPr>
          <a:xfrm>
            <a:off x="827584" y="2021289"/>
            <a:ext cx="8316416" cy="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spTree>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lv-LV"/>
              <a:t>6.klase</a:t>
            </a:r>
          </a:p>
          <a:p>
            <a:pPr algn="ctr"/>
            <a:r>
              <a:rPr lang="lv-LV"/>
              <a:t>Uzdevumu izpilde</a:t>
            </a:r>
          </a:p>
        </p:txBody>
      </p:sp>
      <p:pic>
        <p:nvPicPr>
          <p:cNvPr id="10245" name="Picture 5" descr="logovis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7183"/>
            <a:ext cx="9144000" cy="5869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8" name="Straight Connector 7"/>
          <p:cNvCxnSpPr/>
          <p:nvPr/>
        </p:nvCxnSpPr>
        <p:spPr>
          <a:xfrm>
            <a:off x="1259632" y="2931023"/>
            <a:ext cx="6264696" cy="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spTree>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lv-LV" dirty="0"/>
              <a:t>6.klase</a:t>
            </a:r>
          </a:p>
          <a:p>
            <a:pPr algn="ctr"/>
            <a:r>
              <a:rPr lang="lv-LV" dirty="0" smtClean="0"/>
              <a:t>Lasīšana</a:t>
            </a:r>
            <a:endParaRPr lang="lv-LV" dirty="0"/>
          </a:p>
        </p:txBody>
      </p:sp>
      <p:pic>
        <p:nvPicPr>
          <p:cNvPr id="10245" name="Picture 5" descr="logovis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0" y="489734"/>
            <a:ext cx="9144000" cy="4647426"/>
          </a:xfrm>
          <a:prstGeom prst="rect">
            <a:avLst/>
          </a:prstGeom>
        </p:spPr>
        <p:txBody>
          <a:bodyPr wrap="square">
            <a:spAutoFit/>
          </a:bodyPr>
          <a:lstStyle/>
          <a:p>
            <a:pPr marL="0" indent="0">
              <a:buNone/>
            </a:pPr>
            <a:r>
              <a:rPr lang="lv-LV" b="1" dirty="0"/>
              <a:t>3. uzdevums </a:t>
            </a:r>
            <a:r>
              <a:rPr lang="lv-LV" i="1" dirty="0"/>
              <a:t>(2 punkti). </a:t>
            </a:r>
            <a:r>
              <a:rPr lang="lv-LV" b="1" i="1" dirty="0"/>
              <a:t>No izceltās rindkopas izraksti sinonīmus dotajiem vārdiem!</a:t>
            </a:r>
          </a:p>
          <a:p>
            <a:pPr marL="0" indent="0">
              <a:buNone/>
            </a:pPr>
            <a:r>
              <a:rPr lang="lv-LV" dirty="0"/>
              <a:t>	Viegli </a:t>
            </a:r>
            <a:r>
              <a:rPr lang="lv-LV" dirty="0" smtClean="0"/>
              <a:t>_______ </a:t>
            </a:r>
            <a:r>
              <a:rPr lang="lv-LV" i="1" dirty="0" smtClean="0"/>
              <a:t>(gludi)             </a:t>
            </a:r>
            <a:r>
              <a:rPr lang="lv-LV" dirty="0" smtClean="0"/>
              <a:t>Nosmērēts </a:t>
            </a:r>
            <a:r>
              <a:rPr lang="lv-LV" dirty="0"/>
              <a:t>__________  </a:t>
            </a:r>
            <a:r>
              <a:rPr lang="lv-LV" i="1" dirty="0"/>
              <a:t>(notašķīts)</a:t>
            </a:r>
          </a:p>
          <a:p>
            <a:pPr marL="0" indent="0">
              <a:buNone/>
            </a:pPr>
            <a:r>
              <a:rPr lang="lv-LV" dirty="0"/>
              <a:t>	Sekmēties  </a:t>
            </a:r>
            <a:r>
              <a:rPr lang="lv-LV" i="1" dirty="0" smtClean="0"/>
              <a:t>___(veikties)        </a:t>
            </a:r>
            <a:r>
              <a:rPr lang="lv-LV" dirty="0" smtClean="0"/>
              <a:t>Gājām _____________ </a:t>
            </a:r>
            <a:r>
              <a:rPr lang="lv-LV" i="1" dirty="0" smtClean="0"/>
              <a:t>(devāmies)</a:t>
            </a:r>
            <a:endParaRPr lang="lv-LV" i="1" dirty="0"/>
          </a:p>
          <a:p>
            <a:pPr marL="0" indent="0">
              <a:buNone/>
            </a:pPr>
            <a:endParaRPr lang="lv-LV" sz="1800" dirty="0"/>
          </a:p>
          <a:p>
            <a:pPr marL="0" indent="0">
              <a:buNone/>
            </a:pPr>
            <a:endParaRPr lang="lv-LV" sz="1800" dirty="0"/>
          </a:p>
          <a:p>
            <a:pPr marL="0" indent="0">
              <a:buNone/>
            </a:pPr>
            <a:r>
              <a:rPr lang="lv-LV" b="1" i="1" dirty="0"/>
              <a:t>7. uzdevums </a:t>
            </a:r>
            <a:r>
              <a:rPr lang="lv-LV" i="1" dirty="0"/>
              <a:t>(2 punkti)</a:t>
            </a:r>
            <a:r>
              <a:rPr lang="lv-LV" b="1" i="1" dirty="0"/>
              <a:t>. Uzraksti saziņas vietu! Atbildi pamato, izmantojot citātu!</a:t>
            </a:r>
          </a:p>
          <a:p>
            <a:pPr marL="0" indent="0">
              <a:buNone/>
            </a:pPr>
            <a:r>
              <a:rPr lang="lv-LV" dirty="0" smtClean="0"/>
              <a:t>    1.variants</a:t>
            </a:r>
            <a:endParaRPr lang="lv-LV" dirty="0"/>
          </a:p>
          <a:p>
            <a:pPr marL="0" indent="0">
              <a:buNone/>
            </a:pPr>
            <a:r>
              <a:rPr lang="lv-LV" dirty="0" smtClean="0"/>
              <a:t>        Vieta</a:t>
            </a:r>
            <a:r>
              <a:rPr lang="lv-LV" dirty="0"/>
              <a:t>: </a:t>
            </a:r>
            <a:r>
              <a:rPr lang="lv-LV" i="1" dirty="0" smtClean="0"/>
              <a:t>pagalms</a:t>
            </a:r>
            <a:endParaRPr lang="lv-LV" i="1" dirty="0"/>
          </a:p>
          <a:p>
            <a:pPr marL="0" indent="0">
              <a:buNone/>
            </a:pPr>
            <a:r>
              <a:rPr lang="lv-LV" dirty="0" smtClean="0"/>
              <a:t>        Citāts: </a:t>
            </a:r>
            <a:r>
              <a:rPr lang="lv-LV" i="1" dirty="0"/>
              <a:t>„Nākamajā rītā izgājām ārā palūkoties uz mūsu </a:t>
            </a:r>
            <a:r>
              <a:rPr lang="lv-LV" i="1" u="sng" dirty="0"/>
              <a:t>mājas pagalmu</a:t>
            </a:r>
            <a:r>
              <a:rPr lang="lv-LV" i="1" dirty="0" smtClean="0"/>
              <a:t>..”</a:t>
            </a:r>
            <a:endParaRPr lang="lv-LV" i="1" dirty="0"/>
          </a:p>
          <a:p>
            <a:pPr marL="0" indent="0">
              <a:buNone/>
            </a:pPr>
            <a:endParaRPr lang="lv-LV" dirty="0"/>
          </a:p>
          <a:p>
            <a:pPr marL="0" indent="0">
              <a:buNone/>
            </a:pPr>
            <a:r>
              <a:rPr lang="lv-LV" dirty="0" smtClean="0"/>
              <a:t>     2.variants</a:t>
            </a:r>
            <a:endParaRPr lang="lv-LV" dirty="0"/>
          </a:p>
          <a:p>
            <a:pPr marL="0" indent="0">
              <a:buNone/>
            </a:pPr>
            <a:r>
              <a:rPr lang="lv-LV" dirty="0" smtClean="0"/>
              <a:t>        Vieta</a:t>
            </a:r>
            <a:r>
              <a:rPr lang="lv-LV" dirty="0"/>
              <a:t>: </a:t>
            </a:r>
            <a:r>
              <a:rPr lang="lv-LV" i="1" dirty="0" smtClean="0"/>
              <a:t>pagalms</a:t>
            </a:r>
            <a:endParaRPr lang="lv-LV" i="1" dirty="0"/>
          </a:p>
          <a:p>
            <a:pPr marL="0" indent="0">
              <a:buNone/>
            </a:pPr>
            <a:r>
              <a:rPr lang="lv-LV" dirty="0" smtClean="0"/>
              <a:t>        Citāts </a:t>
            </a:r>
            <a:r>
              <a:rPr lang="lv-LV" i="1" dirty="0" smtClean="0"/>
              <a:t>„Pēc </a:t>
            </a:r>
            <a:r>
              <a:rPr lang="lv-LV" i="1" dirty="0"/>
              <a:t>pusdienām satikāmies </a:t>
            </a:r>
            <a:r>
              <a:rPr lang="lv-LV" i="1" u="sng" dirty="0"/>
              <a:t>pagalmā pie dārziem</a:t>
            </a:r>
            <a:r>
              <a:rPr lang="lv-LV" i="1" dirty="0" smtClean="0"/>
              <a:t>..”</a:t>
            </a:r>
            <a:endParaRPr lang="lv-LV" i="1" dirty="0"/>
          </a:p>
        </p:txBody>
      </p:sp>
    </p:spTree>
    <p:extLst>
      <p:ext uri="{BB962C8B-B14F-4D97-AF65-F5344CB8AC3E}">
        <p14:creationId xmlns:p14="http://schemas.microsoft.com/office/powerpoint/2010/main" val="540566359"/>
      </p:ext>
    </p:extLst>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lv-LV" dirty="0"/>
              <a:t>6.klase</a:t>
            </a:r>
          </a:p>
          <a:p>
            <a:pPr algn="ctr"/>
            <a:r>
              <a:rPr lang="lv-LV" dirty="0"/>
              <a:t>Lasīšana</a:t>
            </a:r>
          </a:p>
        </p:txBody>
      </p:sp>
      <p:pic>
        <p:nvPicPr>
          <p:cNvPr id="10245" name="Picture 5" descr="logovis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0" y="0"/>
            <a:ext cx="9144000" cy="5693866"/>
          </a:xfrm>
          <a:prstGeom prst="rect">
            <a:avLst/>
          </a:prstGeom>
        </p:spPr>
        <p:txBody>
          <a:bodyPr wrap="square">
            <a:spAutoFit/>
          </a:bodyPr>
          <a:lstStyle/>
          <a:p>
            <a:endParaRPr lang="lv-LV" b="1" i="1" dirty="0" smtClean="0"/>
          </a:p>
          <a:p>
            <a:r>
              <a:rPr lang="lv-LV" b="1" i="1" dirty="0" smtClean="0"/>
              <a:t>9</a:t>
            </a:r>
            <a:r>
              <a:rPr lang="lv-LV" b="1" i="1" dirty="0"/>
              <a:t>. uzdevums </a:t>
            </a:r>
            <a:r>
              <a:rPr lang="lv-LV" i="1" dirty="0"/>
              <a:t>(2 punkti)</a:t>
            </a:r>
            <a:r>
              <a:rPr lang="lv-LV" b="1" i="1" dirty="0"/>
              <a:t>. </a:t>
            </a:r>
            <a:endParaRPr lang="lv-LV" b="1" i="1" dirty="0" smtClean="0"/>
          </a:p>
          <a:p>
            <a:r>
              <a:rPr lang="lv-LV" b="1" i="1" dirty="0"/>
              <a:t>	</a:t>
            </a:r>
            <a:r>
              <a:rPr lang="lv-LV" dirty="0" smtClean="0"/>
              <a:t>1.variants </a:t>
            </a:r>
          </a:p>
          <a:p>
            <a:r>
              <a:rPr lang="lv-LV" b="1" i="1" dirty="0" smtClean="0"/>
              <a:t>        Kā </a:t>
            </a:r>
            <a:r>
              <a:rPr lang="lv-LV" b="1" i="1" dirty="0"/>
              <a:t>Janka rīkojās, lai plānotais darbs realizētos</a:t>
            </a:r>
            <a:r>
              <a:rPr lang="lv-LV" b="1" i="1" dirty="0" smtClean="0"/>
              <a:t>?</a:t>
            </a:r>
            <a:r>
              <a:rPr lang="lv-LV" b="1" i="1" dirty="0"/>
              <a:t> </a:t>
            </a:r>
            <a:r>
              <a:rPr lang="lv-LV" b="1" i="1" dirty="0" smtClean="0"/>
              <a:t>Novērtē </a:t>
            </a:r>
            <a:r>
              <a:rPr lang="lv-LV" b="1" i="1" dirty="0"/>
              <a:t>viņa rīcību</a:t>
            </a:r>
            <a:r>
              <a:rPr lang="lv-LV" b="1" i="1" dirty="0" smtClean="0"/>
              <a:t>!</a:t>
            </a:r>
          </a:p>
          <a:p>
            <a:endParaRPr lang="lv-LV" b="1" i="1" dirty="0" smtClean="0"/>
          </a:p>
          <a:p>
            <a:r>
              <a:rPr lang="lv-LV" sz="1600" dirty="0"/>
              <a:t>Janka apsolīja dabūt </a:t>
            </a:r>
            <a:r>
              <a:rPr lang="lv-LV" sz="1600" dirty="0" smtClean="0"/>
              <a:t>grīdas krāsu.</a:t>
            </a:r>
            <a:r>
              <a:rPr lang="lv-LV" sz="1600" dirty="0"/>
              <a:t> </a:t>
            </a:r>
            <a:r>
              <a:rPr lang="lv-LV" sz="1600" dirty="0" smtClean="0"/>
              <a:t>(..)</a:t>
            </a:r>
          </a:p>
          <a:p>
            <a:r>
              <a:rPr lang="lv-LV" sz="1600" dirty="0" smtClean="0"/>
              <a:t>Kur </a:t>
            </a:r>
            <a:r>
              <a:rPr lang="lv-LV" sz="1600" dirty="0"/>
              <a:t>viens cilvēks var veselu pusstundu meklēt krāsas bundžu? Šo jautājumu uzdevu Jankam, </a:t>
            </a:r>
            <a:r>
              <a:rPr lang="lv-LV" sz="1600" dirty="0" smtClean="0"/>
              <a:t>un viņš </a:t>
            </a:r>
            <a:r>
              <a:rPr lang="lv-LV" sz="1600" dirty="0"/>
              <a:t>paziņoja, ka esot to meklējis mājās, pieliekamajā, pagrabā, siltumnīcā un beidzot atradis garāžā</a:t>
            </a:r>
            <a:r>
              <a:rPr lang="lv-LV" sz="1600" dirty="0" smtClean="0"/>
              <a:t>. Brīnums</a:t>
            </a:r>
            <a:r>
              <a:rPr lang="lv-LV" sz="1600" dirty="0"/>
              <a:t>, ka viņš nebija meklējis ledusskapī.</a:t>
            </a:r>
            <a:endParaRPr lang="lv-LV" sz="1600" i="1" dirty="0"/>
          </a:p>
          <a:p>
            <a:endParaRPr lang="lv-LV" i="1" dirty="0" smtClean="0"/>
          </a:p>
          <a:p>
            <a:r>
              <a:rPr lang="lv-LV" dirty="0" smtClean="0"/>
              <a:t>   	 2</a:t>
            </a:r>
            <a:r>
              <a:rPr lang="lv-LV" dirty="0"/>
              <a:t>. </a:t>
            </a:r>
            <a:r>
              <a:rPr lang="lv-LV" dirty="0" smtClean="0"/>
              <a:t>variants</a:t>
            </a:r>
          </a:p>
          <a:p>
            <a:r>
              <a:rPr lang="lv-LV" dirty="0" smtClean="0"/>
              <a:t>        </a:t>
            </a:r>
            <a:r>
              <a:rPr lang="lv-LV" b="1" i="1" dirty="0" smtClean="0"/>
              <a:t>Kā </a:t>
            </a:r>
            <a:r>
              <a:rPr lang="lv-LV" b="1" i="1" dirty="0"/>
              <a:t>Alekss rīkojās saziņas situācijas sākumā, lai iecerētie labie darbi </a:t>
            </a:r>
            <a:r>
              <a:rPr lang="lv-LV" b="1" i="1" dirty="0" smtClean="0"/>
              <a:t>    realizētos? Novērtē </a:t>
            </a:r>
            <a:r>
              <a:rPr lang="lv-LV" b="1" i="1" dirty="0"/>
              <a:t>viņa rīcību</a:t>
            </a:r>
            <a:r>
              <a:rPr lang="lv-LV" b="1" i="1" dirty="0" smtClean="0"/>
              <a:t>!</a:t>
            </a:r>
          </a:p>
          <a:p>
            <a:r>
              <a:rPr lang="lv-LV" sz="1600" dirty="0"/>
              <a:t>Alekss uzskatīja, ka </a:t>
            </a:r>
            <a:r>
              <a:rPr lang="lv-LV" sz="1600" dirty="0" smtClean="0"/>
              <a:t>mums jāpārdomā </a:t>
            </a:r>
            <a:r>
              <a:rPr lang="lv-LV" sz="1600" dirty="0"/>
              <a:t>brīvprātīgo darbs, citādi visi labie nodomi būšot vējā. Tā viņš teica tāpēc, ka dažas no </a:t>
            </a:r>
            <a:r>
              <a:rPr lang="lv-LV" sz="1600" dirty="0" smtClean="0"/>
              <a:t>mūsu brīvprātīgā </a:t>
            </a:r>
            <a:r>
              <a:rPr lang="lv-LV" sz="1600" dirty="0"/>
              <a:t>darba iecerēm ļoti nepatika citiem iedzīvotājiem.</a:t>
            </a:r>
          </a:p>
          <a:p>
            <a:r>
              <a:rPr lang="lv-LV" sz="1600" dirty="0"/>
              <a:t>– Galu galā jāpierāda citiem, ka mēs veicam darbu sabiedrības labā! Ja mums izdosies radīt kaut </a:t>
            </a:r>
            <a:r>
              <a:rPr lang="lv-LV" sz="1600" dirty="0" smtClean="0"/>
              <a:t>ko skaistu</a:t>
            </a:r>
            <a:r>
              <a:rPr lang="lv-LV" sz="1600" dirty="0"/>
              <a:t>, citi priecāsies, – visus iedvesmot centās Alekss.</a:t>
            </a:r>
          </a:p>
          <a:p>
            <a:r>
              <a:rPr lang="lv-LV" sz="1600" dirty="0"/>
              <a:t>– Aleks, – </a:t>
            </a:r>
            <a:r>
              <a:rPr lang="lv-LV" sz="1600" dirty="0" err="1"/>
              <a:t>Bastijs</a:t>
            </a:r>
            <a:r>
              <a:rPr lang="lv-LV" sz="1600" dirty="0"/>
              <a:t> sacīja. – Tu runā kā tētis.</a:t>
            </a:r>
          </a:p>
          <a:p>
            <a:r>
              <a:rPr lang="lv-LV" sz="1600" dirty="0"/>
              <a:t>– Vismaz ne kā vecmāmiņa, – Alekss atcirta. – Paklausieties, kā būtu, ja mēs kaut ko apgleznotu?</a:t>
            </a:r>
            <a:endParaRPr lang="lv-LV" sz="1600" i="1" dirty="0"/>
          </a:p>
          <a:p>
            <a:endParaRPr lang="lv-LV" sz="2400" i="1" dirty="0" smtClean="0"/>
          </a:p>
        </p:txBody>
      </p:sp>
    </p:spTree>
    <p:extLst>
      <p:ext uri="{BB962C8B-B14F-4D97-AF65-F5344CB8AC3E}">
        <p14:creationId xmlns:p14="http://schemas.microsoft.com/office/powerpoint/2010/main" val="4262697653"/>
      </p:ext>
    </p:extLst>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lv-LV" dirty="0"/>
              <a:t>6.klase</a:t>
            </a:r>
          </a:p>
          <a:p>
            <a:pPr algn="ctr"/>
            <a:r>
              <a:rPr lang="lv-LV" dirty="0"/>
              <a:t>Lasīšana</a:t>
            </a:r>
          </a:p>
        </p:txBody>
      </p:sp>
      <p:pic>
        <p:nvPicPr>
          <p:cNvPr id="10245" name="Picture 5" descr="logovis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467544" y="-41417"/>
            <a:ext cx="8136904" cy="5940088"/>
          </a:xfrm>
          <a:prstGeom prst="rect">
            <a:avLst/>
          </a:prstGeom>
        </p:spPr>
        <p:txBody>
          <a:bodyPr wrap="square">
            <a:spAutoFit/>
          </a:bodyPr>
          <a:lstStyle/>
          <a:p>
            <a:endParaRPr lang="lv-LV" b="1" i="1" dirty="0" smtClean="0"/>
          </a:p>
          <a:p>
            <a:r>
              <a:rPr lang="lv-LV" i="1" dirty="0" smtClean="0">
                <a:latin typeface="+mj-lt"/>
                <a:cs typeface="Andalus" panose="02020603050405020304" pitchFamily="18" charset="-78"/>
              </a:rPr>
              <a:t>«Darbu </a:t>
            </a:r>
            <a:r>
              <a:rPr lang="lv-LV" i="1" dirty="0">
                <a:latin typeface="+mj-lt"/>
                <a:cs typeface="Andalus" panose="02020603050405020304" pitchFamily="18" charset="-78"/>
              </a:rPr>
              <a:t>izlases analīze parāda, ka </a:t>
            </a:r>
            <a:r>
              <a:rPr lang="lv-LV" i="1" dirty="0">
                <a:solidFill>
                  <a:srgbClr val="FF0000"/>
                </a:solidFill>
                <a:latin typeface="+mj-lt"/>
                <a:cs typeface="Andalus" panose="02020603050405020304" pitchFamily="18" charset="-78"/>
              </a:rPr>
              <a:t>vērtētāju attieksme atsevišķos gadījumos bijusi pavirša </a:t>
            </a:r>
            <a:r>
              <a:rPr lang="lv-LV" i="1" dirty="0">
                <a:latin typeface="+mj-lt"/>
                <a:cs typeface="Andalus" panose="02020603050405020304" pitchFamily="18" charset="-78"/>
              </a:rPr>
              <a:t>un vērtējums – pretrunīgs (līdzīgi kā 1. uzdevuma vērtējumā). Piemēram, pozitīvi (ar 1 punktu) novērtētas šādas atbildes:</a:t>
            </a:r>
          </a:p>
          <a:p>
            <a:endParaRPr lang="lv-LV" sz="1600" b="1" i="1" dirty="0" smtClean="0"/>
          </a:p>
          <a:p>
            <a:r>
              <a:rPr lang="lv-LV" sz="1600" b="1" i="1" dirty="0" smtClean="0"/>
              <a:t>2</a:t>
            </a:r>
            <a:r>
              <a:rPr lang="lv-LV" sz="1600" b="1" i="1" dirty="0"/>
              <a:t>. uzdevums </a:t>
            </a:r>
            <a:r>
              <a:rPr lang="lv-LV" sz="1600" i="1" dirty="0"/>
              <a:t>(5 punkti)</a:t>
            </a:r>
            <a:r>
              <a:rPr lang="lv-LV" sz="1600" b="1" i="1" dirty="0"/>
              <a:t>. Ieraksti tabulā saziņas situācijas dalībniekus un viņu pienākumus (katram vienu) pirms soliņa krāsošanas!</a:t>
            </a:r>
            <a:r>
              <a:rPr lang="lv-LV" b="1" dirty="0"/>
              <a:t>	</a:t>
            </a:r>
          </a:p>
          <a:p>
            <a:r>
              <a:rPr lang="lv-LV" b="1" dirty="0" smtClean="0"/>
              <a:t>	</a:t>
            </a:r>
            <a:r>
              <a:rPr lang="lv-LV" b="1" dirty="0"/>
              <a:t>	</a:t>
            </a:r>
            <a:r>
              <a:rPr lang="lv-LV" b="1" dirty="0" smtClean="0"/>
              <a:t>Skolēns </a:t>
            </a:r>
            <a:r>
              <a:rPr lang="lv-LV" b="1" dirty="0"/>
              <a:t>C </a:t>
            </a:r>
            <a:r>
              <a:rPr lang="lv-LV" dirty="0"/>
              <a:t>(1. variants)</a:t>
            </a:r>
          </a:p>
          <a:p>
            <a:r>
              <a:rPr lang="lv-LV" dirty="0"/>
              <a:t>Dalībnieka vārds: </a:t>
            </a:r>
            <a:r>
              <a:rPr lang="lv-LV" i="1" dirty="0">
                <a:solidFill>
                  <a:srgbClr val="FF0000"/>
                </a:solidFill>
              </a:rPr>
              <a:t>vecmāmiņa</a:t>
            </a:r>
            <a:endParaRPr lang="lv-LV" dirty="0">
              <a:solidFill>
                <a:srgbClr val="FF0000"/>
              </a:solidFill>
            </a:endParaRPr>
          </a:p>
          <a:p>
            <a:r>
              <a:rPr lang="lv-LV" dirty="0"/>
              <a:t>Pienākums: </a:t>
            </a:r>
            <a:r>
              <a:rPr lang="lv-LV" i="1" dirty="0">
                <a:solidFill>
                  <a:srgbClr val="FF0000"/>
                </a:solidFill>
              </a:rPr>
              <a:t>uzmanīt bērnus</a:t>
            </a:r>
            <a:endParaRPr lang="lv-LV" dirty="0">
              <a:solidFill>
                <a:srgbClr val="FF0000"/>
              </a:solidFill>
            </a:endParaRPr>
          </a:p>
          <a:p>
            <a:r>
              <a:rPr lang="lv-LV" b="1" dirty="0"/>
              <a:t>	Skolēns E </a:t>
            </a:r>
            <a:r>
              <a:rPr lang="lv-LV" dirty="0"/>
              <a:t>(1. variants)</a:t>
            </a:r>
          </a:p>
          <a:p>
            <a:r>
              <a:rPr lang="lv-LV" dirty="0"/>
              <a:t>Dalībnieka vārds: </a:t>
            </a:r>
            <a:r>
              <a:rPr lang="lv-LV" i="1" dirty="0">
                <a:solidFill>
                  <a:srgbClr val="FF0000"/>
                </a:solidFill>
              </a:rPr>
              <a:t>es – </a:t>
            </a:r>
            <a:r>
              <a:rPr lang="lv-LV" i="1" dirty="0" err="1">
                <a:solidFill>
                  <a:srgbClr val="FF0000"/>
                </a:solidFill>
              </a:rPr>
              <a:t>Bastians</a:t>
            </a:r>
            <a:r>
              <a:rPr lang="lv-LV" i="1" dirty="0">
                <a:solidFill>
                  <a:srgbClr val="FF0000"/>
                </a:solidFill>
              </a:rPr>
              <a:t> </a:t>
            </a:r>
            <a:endParaRPr lang="lv-LV" dirty="0">
              <a:solidFill>
                <a:srgbClr val="FF0000"/>
              </a:solidFill>
            </a:endParaRPr>
          </a:p>
          <a:p>
            <a:r>
              <a:rPr lang="lv-LV" dirty="0"/>
              <a:t>Pienākums: </a:t>
            </a:r>
            <a:r>
              <a:rPr lang="lv-LV" i="1" dirty="0"/>
              <a:t>vajadzēja kasīt nost veco krāsu no </a:t>
            </a:r>
            <a:r>
              <a:rPr lang="lv-LV" i="1" dirty="0" smtClean="0"/>
              <a:t>soliņa</a:t>
            </a:r>
          </a:p>
          <a:p>
            <a:endParaRPr lang="lv-LV" sz="1600" b="1" i="1" dirty="0" smtClean="0"/>
          </a:p>
          <a:p>
            <a:r>
              <a:rPr lang="lv-LV" sz="1600" b="1" i="1" dirty="0" smtClean="0"/>
              <a:t>2</a:t>
            </a:r>
            <a:r>
              <a:rPr lang="lv-LV" sz="1600" b="1" i="1" dirty="0"/>
              <a:t>. uzdevums </a:t>
            </a:r>
            <a:r>
              <a:rPr lang="lv-LV" sz="1600" i="1" dirty="0"/>
              <a:t>(5 punkti)</a:t>
            </a:r>
            <a:r>
              <a:rPr lang="lv-LV" sz="1600" b="1" i="1" dirty="0"/>
              <a:t>. Ieraksti tabulā saziņas situācijas dalībniekus un viņu pienākumus (katram vienu), gatavojoties akmeņu krāsošanai!</a:t>
            </a:r>
            <a:r>
              <a:rPr lang="lv-LV" sz="1200" b="1" dirty="0"/>
              <a:t>	</a:t>
            </a:r>
          </a:p>
          <a:p>
            <a:r>
              <a:rPr lang="lv-LV" b="1" dirty="0"/>
              <a:t>	</a:t>
            </a:r>
            <a:r>
              <a:rPr lang="lv-LV" b="1" dirty="0" smtClean="0"/>
              <a:t>Skolēns </a:t>
            </a:r>
            <a:r>
              <a:rPr lang="lv-LV" b="1" dirty="0"/>
              <a:t>D </a:t>
            </a:r>
            <a:r>
              <a:rPr lang="lv-LV" dirty="0"/>
              <a:t>(2. variants)</a:t>
            </a:r>
          </a:p>
          <a:p>
            <a:r>
              <a:rPr lang="lv-LV" dirty="0"/>
              <a:t>Dalībnieka vārds: </a:t>
            </a:r>
            <a:r>
              <a:rPr lang="lv-LV" i="1" dirty="0" err="1">
                <a:solidFill>
                  <a:srgbClr val="FF0000"/>
                </a:solidFill>
              </a:rPr>
              <a:t>māzitai</a:t>
            </a:r>
            <a:r>
              <a:rPr lang="lv-LV" i="1" dirty="0"/>
              <a:t> </a:t>
            </a:r>
            <a:endParaRPr lang="lv-LV" dirty="0"/>
          </a:p>
          <a:p>
            <a:r>
              <a:rPr lang="lv-LV" dirty="0"/>
              <a:t>Pienākums: </a:t>
            </a:r>
            <a:r>
              <a:rPr lang="lv-LV" i="1" dirty="0">
                <a:solidFill>
                  <a:srgbClr val="FF0000"/>
                </a:solidFill>
              </a:rPr>
              <a:t>jārunā ar </a:t>
            </a:r>
            <a:r>
              <a:rPr lang="lv-LV" i="1" dirty="0" err="1" smtClean="0">
                <a:solidFill>
                  <a:srgbClr val="FF0000"/>
                </a:solidFill>
              </a:rPr>
              <a:t>Šašonkuli</a:t>
            </a:r>
            <a:r>
              <a:rPr lang="lv-LV" i="1" dirty="0" smtClean="0"/>
              <a:t>»</a:t>
            </a:r>
          </a:p>
        </p:txBody>
      </p:sp>
    </p:spTree>
    <p:extLst>
      <p:ext uri="{BB962C8B-B14F-4D97-AF65-F5344CB8AC3E}">
        <p14:creationId xmlns:p14="http://schemas.microsoft.com/office/powerpoint/2010/main" val="751343269"/>
      </p:ext>
    </p:extLst>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lv-LV"/>
              <a:t>6.klase</a:t>
            </a:r>
          </a:p>
          <a:p>
            <a:pPr algn="ctr"/>
            <a:r>
              <a:rPr lang="lv-LV"/>
              <a:t>Uzdevumu izpilde</a:t>
            </a:r>
          </a:p>
        </p:txBody>
      </p:sp>
      <p:pic>
        <p:nvPicPr>
          <p:cNvPr id="10245" name="Picture 5" descr="logovis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0"/>
            <a:ext cx="9178436" cy="5517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7" name="Straight Connector 6"/>
          <p:cNvCxnSpPr/>
          <p:nvPr/>
        </p:nvCxnSpPr>
        <p:spPr>
          <a:xfrm>
            <a:off x="1331640" y="2758616"/>
            <a:ext cx="6192688" cy="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942135740"/>
      </p:ext>
    </p:extLst>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lv-LV" dirty="0"/>
              <a:t>6.klase</a:t>
            </a:r>
          </a:p>
          <a:p>
            <a:pPr algn="ctr"/>
            <a:r>
              <a:rPr lang="lv-LV" dirty="0" smtClean="0"/>
              <a:t>Klausīšanās</a:t>
            </a:r>
            <a:endParaRPr lang="lv-LV" dirty="0"/>
          </a:p>
        </p:txBody>
      </p:sp>
      <p:pic>
        <p:nvPicPr>
          <p:cNvPr id="10245" name="Picture 5" descr="logovis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467544" y="476672"/>
            <a:ext cx="8424936" cy="3016210"/>
          </a:xfrm>
          <a:prstGeom prst="rect">
            <a:avLst/>
          </a:prstGeom>
        </p:spPr>
        <p:txBody>
          <a:bodyPr wrap="square">
            <a:spAutoFit/>
          </a:bodyPr>
          <a:lstStyle/>
          <a:p>
            <a:r>
              <a:rPr lang="lv-LV" b="1" dirty="0" smtClean="0"/>
              <a:t>2.4</a:t>
            </a:r>
            <a:r>
              <a:rPr lang="lv-LV" b="1" dirty="0"/>
              <a:t>. Atrodot slēpni, spēles dalībnieks </a:t>
            </a:r>
            <a:r>
              <a:rPr lang="lv-LV" b="1" dirty="0" smtClean="0"/>
              <a:t>to cenšas </a:t>
            </a:r>
            <a:r>
              <a:rPr lang="lv-LV" b="1" dirty="0"/>
              <a:t>parādīt citiem</a:t>
            </a:r>
            <a:r>
              <a:rPr lang="lv-LV" b="1" dirty="0" smtClean="0"/>
              <a:t>.      </a:t>
            </a:r>
            <a:r>
              <a:rPr lang="lv-LV" b="1" dirty="0" smtClean="0">
                <a:solidFill>
                  <a:srgbClr val="FF0000"/>
                </a:solidFill>
              </a:rPr>
              <a:t>Nē </a:t>
            </a:r>
          </a:p>
          <a:p>
            <a:r>
              <a:rPr lang="lv-LV" sz="1800" i="1" dirty="0" smtClean="0"/>
              <a:t>(</a:t>
            </a:r>
            <a:r>
              <a:rPr lang="lv-LV" sz="1800" i="1" dirty="0"/>
              <a:t>Noteikumi paredz, ka slēpni nedrīkst meklēt, ja tuvumā ir sveši cilvēki, kā arī to nedrīkst patvarīgi pārvietot</a:t>
            </a:r>
            <a:r>
              <a:rPr lang="lv-LV" sz="1800" i="1" dirty="0" smtClean="0"/>
              <a:t>.) </a:t>
            </a:r>
            <a:endParaRPr lang="lv-LV" sz="1800" i="1" dirty="0"/>
          </a:p>
          <a:p>
            <a:endParaRPr lang="lv-LV" dirty="0" smtClean="0"/>
          </a:p>
          <a:p>
            <a:endParaRPr lang="lv-LV" dirty="0"/>
          </a:p>
          <a:p>
            <a:r>
              <a:rPr lang="lv-LV" dirty="0" smtClean="0"/>
              <a:t>                                 </a:t>
            </a:r>
          </a:p>
          <a:p>
            <a:r>
              <a:rPr lang="lv-LV" b="1" dirty="0" smtClean="0"/>
              <a:t>2.4</a:t>
            </a:r>
            <a:r>
              <a:rPr lang="lv-LV" b="1" dirty="0"/>
              <a:t>. Slēpņi atrodas arī Rīgas </a:t>
            </a:r>
            <a:r>
              <a:rPr lang="lv-LV" b="1" dirty="0" smtClean="0"/>
              <a:t>baznīcās.                                </a:t>
            </a:r>
            <a:r>
              <a:rPr lang="lv-LV" b="1" dirty="0" smtClean="0">
                <a:solidFill>
                  <a:srgbClr val="FF0000"/>
                </a:solidFill>
              </a:rPr>
              <a:t>Nav minēts</a:t>
            </a:r>
          </a:p>
          <a:p>
            <a:r>
              <a:rPr lang="lv-LV" sz="1800" i="1" dirty="0" smtClean="0"/>
              <a:t>(Piemēram</a:t>
            </a:r>
            <a:r>
              <a:rPr lang="lv-LV" sz="1800" i="1" dirty="0"/>
              <a:t>, slēpņi var būt izvietoti kokos vai uz ēku jumtiem. Lai grūtāk būtu atrast slēpni, mājaslapā nevis tiek norādītas koordinātes, bet tiek uzdoti jautājumi, piemēram, cik baznīcu ir Rīgā</a:t>
            </a:r>
            <a:r>
              <a:rPr lang="lv-LV" sz="1800" i="1" dirty="0" smtClean="0"/>
              <a:t>.) </a:t>
            </a:r>
            <a:endParaRPr lang="lv-LV" sz="1800" i="1" dirty="0"/>
          </a:p>
        </p:txBody>
      </p:sp>
      <p:sp>
        <p:nvSpPr>
          <p:cNvPr id="3" name="Rectangle 2"/>
          <p:cNvSpPr/>
          <p:nvPr/>
        </p:nvSpPr>
        <p:spPr>
          <a:xfrm>
            <a:off x="539552" y="3789040"/>
            <a:ext cx="8280920" cy="1538883"/>
          </a:xfrm>
          <a:prstGeom prst="rect">
            <a:avLst/>
          </a:prstGeom>
        </p:spPr>
        <p:txBody>
          <a:bodyPr wrap="square">
            <a:spAutoFit/>
          </a:bodyPr>
          <a:lstStyle/>
          <a:p>
            <a:r>
              <a:rPr lang="lv-LV" b="1" dirty="0" smtClean="0"/>
              <a:t>2.8</a:t>
            </a:r>
            <a:r>
              <a:rPr lang="lv-LV" b="1" dirty="0"/>
              <a:t>. Ielu vingrotāji Latvijas skolu </a:t>
            </a:r>
            <a:r>
              <a:rPr lang="lv-LV" b="1" dirty="0" smtClean="0"/>
              <a:t>jauniešiem grib </a:t>
            </a:r>
            <a:r>
              <a:rPr lang="lv-LV" b="1" dirty="0"/>
              <a:t>iemācīt tikai dažādas fiziskās aktivitātes</a:t>
            </a:r>
            <a:r>
              <a:rPr lang="lv-LV" b="1" dirty="0" smtClean="0"/>
              <a:t>.                                                               </a:t>
            </a:r>
            <a:r>
              <a:rPr lang="lv-LV" b="1" dirty="0" smtClean="0">
                <a:solidFill>
                  <a:srgbClr val="FF0000"/>
                </a:solidFill>
              </a:rPr>
              <a:t>Nē</a:t>
            </a:r>
          </a:p>
          <a:p>
            <a:r>
              <a:rPr lang="lv-LV" sz="1800" i="1" dirty="0" smtClean="0"/>
              <a:t>(Ielu </a:t>
            </a:r>
            <a:r>
              <a:rPr lang="lv-LV" sz="1800" i="1" dirty="0"/>
              <a:t>vingrošana ir 50 procenti no tā, ko biedrība jauniešiem grib iemācīt, pārējie 50 procenti ir domāšanas maiņa – ja cilvēks var piespiest sevi pievilkties pie stieņa, tad viņš var piespiest sevi arī mācīties</a:t>
            </a:r>
            <a:r>
              <a:rPr lang="lv-LV" sz="1800" i="1" dirty="0" smtClean="0"/>
              <a:t>.)</a:t>
            </a:r>
            <a:endParaRPr lang="lv-LV" sz="1800" b="1" i="1" dirty="0"/>
          </a:p>
        </p:txBody>
      </p:sp>
    </p:spTree>
    <p:extLst>
      <p:ext uri="{BB962C8B-B14F-4D97-AF65-F5344CB8AC3E}">
        <p14:creationId xmlns:p14="http://schemas.microsoft.com/office/powerpoint/2010/main" val="685676380"/>
      </p:ext>
    </p:extLst>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lv-LV" dirty="0"/>
              <a:t>6.klase</a:t>
            </a:r>
          </a:p>
          <a:p>
            <a:pPr algn="ctr"/>
            <a:r>
              <a:rPr lang="lv-LV" dirty="0"/>
              <a:t>Klausīšanās</a:t>
            </a:r>
          </a:p>
        </p:txBody>
      </p:sp>
      <p:pic>
        <p:nvPicPr>
          <p:cNvPr id="10245" name="Picture 5" descr="logovis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467544" y="476672"/>
            <a:ext cx="8424936" cy="3600986"/>
          </a:xfrm>
          <a:prstGeom prst="rect">
            <a:avLst/>
          </a:prstGeom>
        </p:spPr>
        <p:txBody>
          <a:bodyPr wrap="square">
            <a:spAutoFit/>
          </a:bodyPr>
          <a:lstStyle/>
          <a:p>
            <a:r>
              <a:rPr lang="lv-LV" b="1" i="1" dirty="0" smtClean="0"/>
              <a:t>2.9</a:t>
            </a:r>
            <a:r>
              <a:rPr lang="lv-LV" b="1" i="1" dirty="0"/>
              <a:t>. Māris </a:t>
            </a:r>
            <a:r>
              <a:rPr lang="lv-LV" b="1" i="1" dirty="0" err="1"/>
              <a:t>Šlēziņš</a:t>
            </a:r>
            <a:r>
              <a:rPr lang="lv-LV" b="1" i="1" dirty="0"/>
              <a:t> uzaicināja iesaistīties </a:t>
            </a:r>
            <a:r>
              <a:rPr lang="lv-LV" b="1" i="1" dirty="0" smtClean="0"/>
              <a:t>ielu vingrošanā </a:t>
            </a:r>
            <a:r>
              <a:rPr lang="lv-LV" b="1" i="1" dirty="0"/>
              <a:t>Kasparu </a:t>
            </a:r>
            <a:r>
              <a:rPr lang="lv-LV" b="1" i="1" dirty="0" err="1"/>
              <a:t>Zlidni</a:t>
            </a:r>
            <a:r>
              <a:rPr lang="lv-LV" b="1" i="1" dirty="0"/>
              <a:t>. </a:t>
            </a:r>
            <a:r>
              <a:rPr lang="lv-LV" b="1" i="1" dirty="0" smtClean="0"/>
              <a:t>                                                                                      </a:t>
            </a:r>
            <a:r>
              <a:rPr lang="lv-LV" b="1" dirty="0" smtClean="0">
                <a:solidFill>
                  <a:srgbClr val="FF0000"/>
                </a:solidFill>
              </a:rPr>
              <a:t>Nav </a:t>
            </a:r>
            <a:r>
              <a:rPr lang="lv-LV" b="1" dirty="0">
                <a:solidFill>
                  <a:srgbClr val="FF0000"/>
                </a:solidFill>
              </a:rPr>
              <a:t>minēts</a:t>
            </a:r>
            <a:endParaRPr lang="lv-LV" b="1" dirty="0" smtClean="0">
              <a:solidFill>
                <a:srgbClr val="FF0000"/>
              </a:solidFill>
            </a:endParaRPr>
          </a:p>
          <a:p>
            <a:endParaRPr lang="lv-LV" sz="1800" dirty="0" smtClean="0"/>
          </a:p>
          <a:p>
            <a:r>
              <a:rPr lang="lv-LV" sz="1800" i="1" dirty="0" smtClean="0"/>
              <a:t>(2009.gadā </a:t>
            </a:r>
            <a:r>
              <a:rPr lang="lv-LV" sz="1800" i="1" dirty="0"/>
              <a:t>Māris </a:t>
            </a:r>
            <a:r>
              <a:rPr lang="lv-LV" sz="1800" i="1" dirty="0" err="1"/>
              <a:t>Šlēziņš</a:t>
            </a:r>
            <a:r>
              <a:rPr lang="lv-LV" sz="1800" i="1" dirty="0"/>
              <a:t> nodibina Latvijas ielu vingrošanas sporta biedrību un kopā ar tās biedriem – Kasparu </a:t>
            </a:r>
            <a:r>
              <a:rPr lang="lv-LV" sz="1800" i="1" dirty="0" err="1" smtClean="0"/>
              <a:t>Zlidni</a:t>
            </a:r>
            <a:r>
              <a:rPr lang="lv-LV" sz="1800" i="1" dirty="0"/>
              <a:t> </a:t>
            </a:r>
            <a:r>
              <a:rPr lang="lv-LV" sz="1800" i="1" dirty="0" smtClean="0"/>
              <a:t>...) </a:t>
            </a:r>
          </a:p>
          <a:p>
            <a:endParaRPr lang="lv-LV" dirty="0"/>
          </a:p>
          <a:p>
            <a:r>
              <a:rPr lang="lv-LV" dirty="0" smtClean="0"/>
              <a:t>                                 </a:t>
            </a:r>
          </a:p>
          <a:p>
            <a:r>
              <a:rPr lang="lv-LV" b="1" i="1" dirty="0" smtClean="0"/>
              <a:t>2.10</a:t>
            </a:r>
            <a:r>
              <a:rPr lang="lv-LV" b="1" i="1" dirty="0"/>
              <a:t>. Ielu vingrošana ir dārgs sporta veids. </a:t>
            </a:r>
            <a:r>
              <a:rPr lang="lv-LV" b="1" i="1" dirty="0" smtClean="0"/>
              <a:t>                                     </a:t>
            </a:r>
            <a:r>
              <a:rPr lang="lv-LV" b="1" dirty="0" smtClean="0">
                <a:solidFill>
                  <a:srgbClr val="FF0000"/>
                </a:solidFill>
              </a:rPr>
              <a:t>Nē</a:t>
            </a:r>
            <a:endParaRPr lang="lv-LV" b="1" dirty="0">
              <a:solidFill>
                <a:srgbClr val="FF0000"/>
              </a:solidFill>
            </a:endParaRPr>
          </a:p>
          <a:p>
            <a:endParaRPr lang="lv-LV" b="1" dirty="0" smtClean="0">
              <a:solidFill>
                <a:srgbClr val="FF0000"/>
              </a:solidFill>
            </a:endParaRPr>
          </a:p>
          <a:p>
            <a:r>
              <a:rPr lang="lv-LV" sz="1800" i="1" dirty="0" smtClean="0"/>
              <a:t>(</a:t>
            </a:r>
            <a:r>
              <a:rPr lang="lv-LV" sz="1800" i="1" dirty="0"/>
              <a:t>Ar ielu vingrošanu var nodarboties jebkurā </a:t>
            </a:r>
            <a:r>
              <a:rPr lang="lv-LV" sz="1800" i="1" dirty="0" smtClean="0"/>
              <a:t>vidē: </a:t>
            </a:r>
            <a:r>
              <a:rPr lang="lv-LV" sz="1800" i="1" dirty="0"/>
              <a:t>sporta laukumos, pilsētu parkos, dzīvojamo māju pagalmos, mežā, pludmalē. Galvenā priekšrocība ir tā, ka nevajag izdot naudu par sporta zāļu apmeklēšanu</a:t>
            </a:r>
            <a:r>
              <a:rPr lang="lv-LV" sz="1800" i="1" dirty="0" smtClean="0"/>
              <a:t>.)</a:t>
            </a:r>
            <a:endParaRPr lang="lv-LV" sz="1800" i="1" dirty="0"/>
          </a:p>
        </p:txBody>
      </p:sp>
      <p:sp>
        <p:nvSpPr>
          <p:cNvPr id="4" name="Rectangle 3"/>
          <p:cNvSpPr/>
          <p:nvPr/>
        </p:nvSpPr>
        <p:spPr>
          <a:xfrm>
            <a:off x="467544" y="4167774"/>
            <a:ext cx="8136904" cy="1538883"/>
          </a:xfrm>
          <a:prstGeom prst="rect">
            <a:avLst/>
          </a:prstGeom>
        </p:spPr>
        <p:txBody>
          <a:bodyPr wrap="square">
            <a:spAutoFit/>
          </a:bodyPr>
          <a:lstStyle/>
          <a:p>
            <a:r>
              <a:rPr lang="lv-LV" b="1" i="1" dirty="0" smtClean="0"/>
              <a:t>3.1. Lai </a:t>
            </a:r>
            <a:r>
              <a:rPr lang="lv-LV" b="1" i="1" dirty="0"/>
              <a:t>vingrotāji iesācēji nenodarītu pāri savam organismam, ielu vingrotāji ir </a:t>
            </a:r>
            <a:r>
              <a:rPr lang="lv-LV" b="1" i="1" dirty="0" smtClean="0"/>
              <a:t>izveidojuši </a:t>
            </a:r>
            <a:r>
              <a:rPr lang="lv-LV" b="1" i="1" dirty="0" smtClean="0">
                <a:solidFill>
                  <a:srgbClr val="FF0000"/>
                </a:solidFill>
              </a:rPr>
              <a:t>mācību video</a:t>
            </a:r>
            <a:r>
              <a:rPr lang="lv-LV" b="1" dirty="0" smtClean="0">
                <a:solidFill>
                  <a:srgbClr val="FF0000"/>
                </a:solidFill>
              </a:rPr>
              <a:t>.</a:t>
            </a:r>
          </a:p>
          <a:p>
            <a:r>
              <a:rPr lang="lv-LV" sz="1800" i="1" dirty="0" smtClean="0"/>
              <a:t>(Biedrība </a:t>
            </a:r>
            <a:r>
              <a:rPr lang="lv-LV" sz="1800" i="1" dirty="0"/>
              <a:t>ir izveidojusi mācību video ar vingrojumu paraugdemonstrējumiem, lai informācija sasniegtu pēc iespējas vairāk jauniešu un lai iesācēji negūtu traumas</a:t>
            </a:r>
            <a:r>
              <a:rPr lang="lv-LV" sz="1800" i="1" dirty="0" smtClean="0"/>
              <a:t>.)</a:t>
            </a:r>
            <a:endParaRPr lang="lv-LV" sz="1800" b="1" i="1" dirty="0">
              <a:solidFill>
                <a:srgbClr val="FF0000"/>
              </a:solidFill>
            </a:endParaRPr>
          </a:p>
        </p:txBody>
      </p:sp>
    </p:spTree>
    <p:extLst>
      <p:ext uri="{BB962C8B-B14F-4D97-AF65-F5344CB8AC3E}">
        <p14:creationId xmlns:p14="http://schemas.microsoft.com/office/powerpoint/2010/main" val="307121128"/>
      </p:ext>
    </p:extLst>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lv-LV"/>
              <a:t>6.klase</a:t>
            </a:r>
          </a:p>
          <a:p>
            <a:pPr algn="ctr"/>
            <a:r>
              <a:rPr lang="lv-LV"/>
              <a:t>Uzdevumu izpilde</a:t>
            </a:r>
          </a:p>
        </p:txBody>
      </p:sp>
      <p:pic>
        <p:nvPicPr>
          <p:cNvPr id="10245" name="Picture 5" descr="logovis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 y="6343"/>
            <a:ext cx="9167883" cy="58705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7" name="Straight Connector 6"/>
          <p:cNvCxnSpPr/>
          <p:nvPr/>
        </p:nvCxnSpPr>
        <p:spPr>
          <a:xfrm>
            <a:off x="1403648" y="2492896"/>
            <a:ext cx="7740352" cy="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698108812"/>
      </p:ext>
    </p:extLst>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lv-LV" dirty="0"/>
              <a:t>6.klase</a:t>
            </a:r>
          </a:p>
          <a:p>
            <a:pPr algn="ctr"/>
            <a:r>
              <a:rPr lang="lv-LV" dirty="0" smtClean="0"/>
              <a:t>Valodas lietojums</a:t>
            </a:r>
            <a:endParaRPr lang="lv-LV" dirty="0"/>
          </a:p>
        </p:txBody>
      </p:sp>
      <p:pic>
        <p:nvPicPr>
          <p:cNvPr id="10245" name="Picture 5" descr="logovis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3707904" y="4509120"/>
            <a:ext cx="2504212" cy="400110"/>
          </a:xfrm>
          <a:prstGeom prst="rect">
            <a:avLst/>
          </a:prstGeom>
        </p:spPr>
        <p:txBody>
          <a:bodyPr wrap="none">
            <a:spAutoFit/>
          </a:bodyPr>
          <a:lstStyle/>
          <a:p>
            <a:r>
              <a:rPr lang="lv-LV" b="1" dirty="0" err="1"/>
              <a:t>mob___lajā</a:t>
            </a:r>
            <a:r>
              <a:rPr lang="lv-LV" b="1" dirty="0"/>
              <a:t> tālrunī.</a:t>
            </a:r>
          </a:p>
        </p:txBody>
      </p:sp>
      <p:sp>
        <p:nvSpPr>
          <p:cNvPr id="3" name="Rectangle 2"/>
          <p:cNvSpPr/>
          <p:nvPr/>
        </p:nvSpPr>
        <p:spPr>
          <a:xfrm>
            <a:off x="406675" y="764704"/>
            <a:ext cx="8568952" cy="2246769"/>
          </a:xfrm>
          <a:prstGeom prst="rect">
            <a:avLst/>
          </a:prstGeom>
        </p:spPr>
        <p:txBody>
          <a:bodyPr wrap="square">
            <a:spAutoFit/>
          </a:bodyPr>
          <a:lstStyle/>
          <a:p>
            <a:r>
              <a:rPr lang="lv-LV" b="1" dirty="0"/>
              <a:t>__________________ (Viss grūtāk, </a:t>
            </a:r>
            <a:r>
              <a:rPr lang="lv-LV" b="1" dirty="0" err="1"/>
              <a:t>Vissgrūtāk</a:t>
            </a:r>
            <a:r>
              <a:rPr lang="lv-LV" b="1" dirty="0"/>
              <a:t>, Visgrūtāk</a:t>
            </a:r>
            <a:r>
              <a:rPr lang="lv-LV" b="1" dirty="0" smtClean="0"/>
              <a:t>) </a:t>
            </a:r>
          </a:p>
          <a:p>
            <a:r>
              <a:rPr lang="lv-LV" b="1" dirty="0"/>
              <a:t>_________________________ (</a:t>
            </a:r>
            <a:r>
              <a:rPr lang="lv-LV" b="1" dirty="0" err="1"/>
              <a:t>Kūldīgas</a:t>
            </a:r>
            <a:r>
              <a:rPr lang="lv-LV" b="1" dirty="0"/>
              <a:t>, Kuldīgas)</a:t>
            </a:r>
            <a:endParaRPr lang="lv-LV" b="1" dirty="0" smtClean="0"/>
          </a:p>
          <a:p>
            <a:endParaRPr lang="lv-LV" dirty="0" smtClean="0"/>
          </a:p>
          <a:p>
            <a:r>
              <a:rPr lang="lv-LV" i="1" dirty="0" smtClean="0"/>
              <a:t>«Daži </a:t>
            </a:r>
            <a:r>
              <a:rPr lang="lv-LV" i="1" dirty="0"/>
              <a:t>skolēni, kas kļūdījušies pirmā vai otrā vārda rakstības izvēlē, </a:t>
            </a:r>
            <a:r>
              <a:rPr lang="lv-LV" i="1" dirty="0">
                <a:solidFill>
                  <a:srgbClr val="FF0000"/>
                </a:solidFill>
              </a:rPr>
              <a:t>šo kļūdu atkārto arī diagnosticējošā darba rakstīšanas daļā</a:t>
            </a:r>
            <a:r>
              <a:rPr lang="lv-LV" i="1" dirty="0"/>
              <a:t>, piemēram, rakstot vārdus </a:t>
            </a:r>
            <a:r>
              <a:rPr lang="lv-LV" i="1" dirty="0" smtClean="0"/>
              <a:t>«viss populārākais», «</a:t>
            </a:r>
            <a:r>
              <a:rPr lang="lv-LV" i="1" dirty="0" err="1" smtClean="0"/>
              <a:t>stūlbi</a:t>
            </a:r>
            <a:r>
              <a:rPr lang="lv-LV" i="1" dirty="0" smtClean="0"/>
              <a:t>», </a:t>
            </a:r>
            <a:r>
              <a:rPr lang="lv-LV" i="1" dirty="0"/>
              <a:t>kas liecina par šo kļūdu noturīgumu</a:t>
            </a:r>
            <a:r>
              <a:rPr lang="lv-LV" i="1" dirty="0" smtClean="0"/>
              <a:t>.»</a:t>
            </a:r>
            <a:endParaRPr lang="lv-LV" dirty="0"/>
          </a:p>
        </p:txBody>
      </p:sp>
      <p:sp>
        <p:nvSpPr>
          <p:cNvPr id="5" name="Rectangle 4"/>
          <p:cNvSpPr/>
          <p:nvPr/>
        </p:nvSpPr>
        <p:spPr>
          <a:xfrm>
            <a:off x="436078" y="116632"/>
            <a:ext cx="8168369" cy="707886"/>
          </a:xfrm>
          <a:prstGeom prst="rect">
            <a:avLst/>
          </a:prstGeom>
        </p:spPr>
        <p:txBody>
          <a:bodyPr wrap="square">
            <a:spAutoFit/>
          </a:bodyPr>
          <a:lstStyle/>
          <a:p>
            <a:r>
              <a:rPr lang="lv-LV" b="1" i="1" dirty="0"/>
              <a:t>1. uzdevums </a:t>
            </a:r>
            <a:r>
              <a:rPr lang="lv-LV" i="1" dirty="0"/>
              <a:t>(3 punkti)</a:t>
            </a:r>
            <a:r>
              <a:rPr lang="lv-LV" b="1" i="1" dirty="0"/>
              <a:t>. No iekavām izvēlies un uzraksti pareizo variantu!</a:t>
            </a:r>
            <a:endParaRPr lang="lv-LV" dirty="0"/>
          </a:p>
        </p:txBody>
      </p:sp>
      <p:sp>
        <p:nvSpPr>
          <p:cNvPr id="6" name="Rectangle 5"/>
          <p:cNvSpPr/>
          <p:nvPr/>
        </p:nvSpPr>
        <p:spPr>
          <a:xfrm>
            <a:off x="539552" y="3573016"/>
            <a:ext cx="7714982" cy="707886"/>
          </a:xfrm>
          <a:prstGeom prst="rect">
            <a:avLst/>
          </a:prstGeom>
        </p:spPr>
        <p:txBody>
          <a:bodyPr wrap="square">
            <a:spAutoFit/>
          </a:bodyPr>
          <a:lstStyle/>
          <a:p>
            <a:r>
              <a:rPr lang="lv-LV" b="1" i="1" dirty="0"/>
              <a:t>2. uzdevums </a:t>
            </a:r>
            <a:r>
              <a:rPr lang="lv-LV" i="1" dirty="0"/>
              <a:t>(3 punkti)</a:t>
            </a:r>
            <a:r>
              <a:rPr lang="lv-LV" b="1" i="1" dirty="0"/>
              <a:t>. Svītriņu vietā ieraksti vajadzīgo burtu vai burtus!</a:t>
            </a:r>
            <a:endParaRPr lang="lv-LV" dirty="0"/>
          </a:p>
        </p:txBody>
      </p:sp>
    </p:spTree>
    <p:extLst>
      <p:ext uri="{BB962C8B-B14F-4D97-AF65-F5344CB8AC3E}">
        <p14:creationId xmlns:p14="http://schemas.microsoft.com/office/powerpoint/2010/main" val="1621962203"/>
      </p:ext>
    </p:extLst>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21"/>
          <p:cNvSpPr txBox="1">
            <a:spLocks noChangeArrowheads="1"/>
          </p:cNvSpPr>
          <p:nvPr/>
        </p:nvSpPr>
        <p:spPr bwMode="auto">
          <a:xfrm>
            <a:off x="539552" y="404813"/>
            <a:ext cx="8352927" cy="4739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endParaRPr lang="lv-LV" sz="3200" dirty="0">
              <a:solidFill>
                <a:srgbClr val="FF0000"/>
              </a:solidFill>
            </a:endParaRPr>
          </a:p>
          <a:p>
            <a:pPr algn="ctr" eaLnBrk="1" hangingPunct="1">
              <a:spcBef>
                <a:spcPct val="50000"/>
              </a:spcBef>
            </a:pPr>
            <a:r>
              <a:rPr lang="lv-LV" sz="3200" dirty="0">
                <a:solidFill>
                  <a:srgbClr val="FF0000"/>
                </a:solidFill>
              </a:rPr>
              <a:t>Valsts pārbaudes darbu uzdevumi</a:t>
            </a:r>
          </a:p>
          <a:p>
            <a:pPr algn="ctr" eaLnBrk="1" hangingPunct="1">
              <a:spcBef>
                <a:spcPct val="50000"/>
              </a:spcBef>
            </a:pPr>
            <a:r>
              <a:rPr lang="lv-LV" sz="2400" b="1" dirty="0">
                <a:hlinkClick r:id="rId2"/>
              </a:rPr>
              <a:t>http://</a:t>
            </a:r>
            <a:r>
              <a:rPr lang="lv-LV" sz="2400" b="1" dirty="0" smtClean="0">
                <a:hlinkClick r:id="rId2"/>
              </a:rPr>
              <a:t>visc.gov.lv/vispizglitiba/eksameni/uzdevumi.shtml</a:t>
            </a:r>
            <a:endParaRPr lang="lv-LV" sz="2400" b="1" dirty="0" smtClean="0"/>
          </a:p>
          <a:p>
            <a:pPr algn="ctr" eaLnBrk="1" hangingPunct="1">
              <a:spcBef>
                <a:spcPct val="50000"/>
              </a:spcBef>
            </a:pPr>
            <a:r>
              <a:rPr lang="lv-LV" sz="3200" dirty="0" smtClean="0">
                <a:solidFill>
                  <a:srgbClr val="FF0000"/>
                </a:solidFill>
              </a:rPr>
              <a:t>Valsts </a:t>
            </a:r>
            <a:r>
              <a:rPr lang="lv-LV" sz="3200" dirty="0">
                <a:solidFill>
                  <a:srgbClr val="FF0000"/>
                </a:solidFill>
              </a:rPr>
              <a:t>pārbaudes darbu rezultāti </a:t>
            </a:r>
          </a:p>
          <a:p>
            <a:pPr algn="ctr" eaLnBrk="1" hangingPunct="1">
              <a:spcBef>
                <a:spcPct val="50000"/>
              </a:spcBef>
            </a:pPr>
            <a:r>
              <a:rPr lang="lv-LV" b="1" dirty="0">
                <a:hlinkClick r:id="rId3"/>
              </a:rPr>
              <a:t>http://visc.gov.lv/vispizglitiba/eksameni/statistika/2014</a:t>
            </a:r>
            <a:r>
              <a:rPr lang="lv-LV" b="1" dirty="0" smtClean="0">
                <a:hlinkClick r:id="rId3"/>
              </a:rPr>
              <a:t>/</a:t>
            </a:r>
            <a:endParaRPr lang="lv-LV" b="1" dirty="0" smtClean="0"/>
          </a:p>
          <a:p>
            <a:pPr algn="ctr" eaLnBrk="1" hangingPunct="1">
              <a:spcBef>
                <a:spcPct val="50000"/>
              </a:spcBef>
            </a:pPr>
            <a:endParaRPr lang="lv-LV" b="1" dirty="0" smtClean="0"/>
          </a:p>
          <a:p>
            <a:pPr algn="ctr" eaLnBrk="1" hangingPunct="1">
              <a:spcBef>
                <a:spcPct val="50000"/>
              </a:spcBef>
            </a:pPr>
            <a:endParaRPr lang="lv-LV" b="1" dirty="0" smtClean="0"/>
          </a:p>
          <a:p>
            <a:pPr algn="ctr" eaLnBrk="1" hangingPunct="1">
              <a:spcBef>
                <a:spcPct val="50000"/>
              </a:spcBef>
            </a:pPr>
            <a:endParaRPr lang="lv-LV" sz="3200" b="1" dirty="0"/>
          </a:p>
        </p:txBody>
      </p:sp>
      <p:sp>
        <p:nvSpPr>
          <p:cNvPr id="3075"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a:endParaRPr lang="lv-LV">
              <a:solidFill>
                <a:srgbClr val="0033CC"/>
              </a:solidFill>
            </a:endParaRPr>
          </a:p>
        </p:txBody>
      </p:sp>
      <p:pic>
        <p:nvPicPr>
          <p:cNvPr id="3076" name="Picture 5" descr="logovis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lv-LV" dirty="0"/>
              <a:t>6.klase</a:t>
            </a:r>
          </a:p>
          <a:p>
            <a:pPr algn="ctr"/>
            <a:r>
              <a:rPr lang="lv-LV" dirty="0"/>
              <a:t>Valodas lietojums</a:t>
            </a:r>
          </a:p>
        </p:txBody>
      </p:sp>
      <p:pic>
        <p:nvPicPr>
          <p:cNvPr id="10245" name="Picture 5" descr="logovis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415478" y="3356992"/>
            <a:ext cx="8424936" cy="1323439"/>
          </a:xfrm>
          <a:prstGeom prst="rect">
            <a:avLst/>
          </a:prstGeom>
        </p:spPr>
        <p:txBody>
          <a:bodyPr wrap="square">
            <a:spAutoFit/>
          </a:bodyPr>
          <a:lstStyle/>
          <a:p>
            <a:r>
              <a:rPr lang="lv-LV" i="1" dirty="0" smtClean="0">
                <a:latin typeface="+mj-lt"/>
                <a:cs typeface="Andalus" panose="02020603050405020304" pitchFamily="18" charset="-78"/>
              </a:rPr>
              <a:t>«Veicot </a:t>
            </a:r>
            <a:r>
              <a:rPr lang="lv-LV" i="1" dirty="0">
                <a:latin typeface="+mj-lt"/>
                <a:cs typeface="Andalus" panose="02020603050405020304" pitchFamily="18" charset="-78"/>
              </a:rPr>
              <a:t>darbu izlases analīzi, konstatējamas dažas tipiskas interpunkcijas kļūdas:</a:t>
            </a:r>
          </a:p>
          <a:p>
            <a:pPr lvl="0"/>
            <a:r>
              <a:rPr lang="lv-LV" i="1" dirty="0" smtClean="0">
                <a:latin typeface="+mj-lt"/>
                <a:cs typeface="Andalus" panose="02020603050405020304" pitchFamily="18" charset="-78"/>
              </a:rPr>
              <a:t>	komatus </a:t>
            </a:r>
            <a:r>
              <a:rPr lang="lv-LV" i="1" dirty="0">
                <a:latin typeface="+mj-lt"/>
                <a:cs typeface="Andalus" panose="02020603050405020304" pitchFamily="18" charset="-78"/>
              </a:rPr>
              <a:t>liek abu atkārtotā saikļa daļu priekšā,</a:t>
            </a:r>
          </a:p>
          <a:p>
            <a:pPr lvl="0"/>
            <a:r>
              <a:rPr lang="lv-LV" i="1" dirty="0" smtClean="0">
                <a:latin typeface="+mj-lt"/>
                <a:cs typeface="Andalus" panose="02020603050405020304" pitchFamily="18" charset="-78"/>
              </a:rPr>
              <a:t>	komatu </a:t>
            </a:r>
            <a:r>
              <a:rPr lang="lv-LV" i="1" dirty="0">
                <a:latin typeface="+mj-lt"/>
                <a:cs typeface="Andalus" panose="02020603050405020304" pitchFamily="18" charset="-78"/>
              </a:rPr>
              <a:t>liek aiz saikļa </a:t>
            </a:r>
            <a:r>
              <a:rPr lang="lv-LV" i="1" dirty="0" smtClean="0">
                <a:latin typeface="+mj-lt"/>
                <a:cs typeface="Andalus" panose="02020603050405020304" pitchFamily="18" charset="-78"/>
              </a:rPr>
              <a:t>«un», </a:t>
            </a:r>
            <a:r>
              <a:rPr lang="lv-LV" i="1" dirty="0">
                <a:latin typeface="+mj-lt"/>
                <a:cs typeface="Andalus" panose="02020603050405020304" pitchFamily="18" charset="-78"/>
              </a:rPr>
              <a:t>nevis teikuma daļas </a:t>
            </a:r>
            <a:r>
              <a:rPr lang="lv-LV" i="1" dirty="0" smtClean="0">
                <a:latin typeface="+mj-lt"/>
                <a:cs typeface="Andalus" panose="02020603050405020304" pitchFamily="18" charset="-78"/>
              </a:rPr>
              <a:t>sākumā.»</a:t>
            </a:r>
            <a:endParaRPr lang="lv-LV" i="1" dirty="0">
              <a:latin typeface="+mj-lt"/>
              <a:cs typeface="Andalus" panose="02020603050405020304" pitchFamily="18" charset="-78"/>
            </a:endParaRPr>
          </a:p>
        </p:txBody>
      </p:sp>
      <p:sp>
        <p:nvSpPr>
          <p:cNvPr id="7" name="Rectangle 6"/>
          <p:cNvSpPr/>
          <p:nvPr/>
        </p:nvSpPr>
        <p:spPr>
          <a:xfrm>
            <a:off x="755575" y="476672"/>
            <a:ext cx="8058583" cy="707886"/>
          </a:xfrm>
          <a:prstGeom prst="rect">
            <a:avLst/>
          </a:prstGeom>
        </p:spPr>
        <p:txBody>
          <a:bodyPr wrap="square">
            <a:spAutoFit/>
          </a:bodyPr>
          <a:lstStyle/>
          <a:p>
            <a:r>
              <a:rPr lang="lv-LV" b="1" i="1" dirty="0"/>
              <a:t>3. uzdevums </a:t>
            </a:r>
            <a:r>
              <a:rPr lang="lv-LV" i="1" dirty="0"/>
              <a:t>(5 punkti)</a:t>
            </a:r>
            <a:r>
              <a:rPr lang="lv-LV" b="1" i="1" dirty="0"/>
              <a:t>. Izlasi Ivara un Noras domas par </a:t>
            </a:r>
            <a:r>
              <a:rPr lang="lv-LV" b="1" i="1" dirty="0" err="1"/>
              <a:t>slēpņošanu</a:t>
            </a:r>
            <a:r>
              <a:rPr lang="lv-LV" b="1" i="1" dirty="0"/>
              <a:t>! </a:t>
            </a:r>
            <a:r>
              <a:rPr lang="lv-LV" b="1" i="1" dirty="0" smtClean="0"/>
              <a:t>Saliec pieturzīmes</a:t>
            </a:r>
            <a:r>
              <a:rPr lang="lv-LV" b="1" i="1" dirty="0"/>
              <a:t>!</a:t>
            </a:r>
            <a:endParaRPr lang="lv-LV" dirty="0"/>
          </a:p>
        </p:txBody>
      </p:sp>
      <p:sp>
        <p:nvSpPr>
          <p:cNvPr id="8" name="Rectangle 7"/>
          <p:cNvSpPr/>
          <p:nvPr/>
        </p:nvSpPr>
        <p:spPr>
          <a:xfrm>
            <a:off x="727638" y="1340768"/>
            <a:ext cx="7588777" cy="1569660"/>
          </a:xfrm>
          <a:prstGeom prst="rect">
            <a:avLst/>
          </a:prstGeom>
        </p:spPr>
        <p:txBody>
          <a:bodyPr wrap="square">
            <a:spAutoFit/>
          </a:bodyPr>
          <a:lstStyle/>
          <a:p>
            <a:r>
              <a:rPr lang="lv-LV" i="1" dirty="0"/>
              <a:t>1. </a:t>
            </a:r>
            <a:r>
              <a:rPr lang="lv-LV" i="1" dirty="0" err="1"/>
              <a:t>Slēpņojot</a:t>
            </a:r>
            <a:r>
              <a:rPr lang="lv-LV" i="1" dirty="0"/>
              <a:t> </a:t>
            </a:r>
            <a:r>
              <a:rPr lang="lv-LV" i="1" dirty="0" smtClean="0"/>
              <a:t>esam</a:t>
            </a:r>
            <a:r>
              <a:rPr lang="lv-LV" sz="2800" i="1" dirty="0" smtClean="0">
                <a:solidFill>
                  <a:srgbClr val="FF0000"/>
                </a:solidFill>
              </a:rPr>
              <a:t>,</a:t>
            </a:r>
            <a:r>
              <a:rPr lang="lv-LV" i="1" dirty="0" smtClean="0"/>
              <a:t> </a:t>
            </a:r>
            <a:r>
              <a:rPr lang="lv-LV" i="1" dirty="0"/>
              <a:t>gan lauzījuši galvas par </a:t>
            </a:r>
            <a:r>
              <a:rPr lang="lv-LV" i="1" dirty="0" smtClean="0"/>
              <a:t>uzdevumiem</a:t>
            </a:r>
            <a:r>
              <a:rPr lang="lv-LV" sz="2800" i="1" dirty="0" smtClean="0">
                <a:solidFill>
                  <a:srgbClr val="FF0000"/>
                </a:solidFill>
              </a:rPr>
              <a:t>,</a:t>
            </a:r>
            <a:r>
              <a:rPr lang="lv-LV" i="1" dirty="0" smtClean="0"/>
              <a:t> </a:t>
            </a:r>
            <a:r>
              <a:rPr lang="lv-LV" i="1" dirty="0"/>
              <a:t>gan veikuši apkārtnes izpēti</a:t>
            </a:r>
          </a:p>
          <a:p>
            <a:r>
              <a:rPr lang="lv-LV" i="1" dirty="0"/>
              <a:t>2. Ar </a:t>
            </a:r>
            <a:r>
              <a:rPr lang="lv-LV" i="1" dirty="0" err="1"/>
              <a:t>slēpņošanu</a:t>
            </a:r>
            <a:r>
              <a:rPr lang="lv-LV" i="1" dirty="0"/>
              <a:t> nodarbojamies diezgan regulāri </a:t>
            </a:r>
            <a:r>
              <a:rPr lang="lv-LV" i="1" dirty="0" smtClean="0"/>
              <a:t>un</a:t>
            </a:r>
            <a:r>
              <a:rPr lang="lv-LV" sz="2800" i="1" dirty="0" smtClean="0">
                <a:solidFill>
                  <a:srgbClr val="FF0000"/>
                </a:solidFill>
              </a:rPr>
              <a:t>,</a:t>
            </a:r>
            <a:r>
              <a:rPr lang="lv-LV" i="1" dirty="0" smtClean="0"/>
              <a:t> </a:t>
            </a:r>
            <a:r>
              <a:rPr lang="lv-LV" i="1" dirty="0"/>
              <a:t>tas ir lielisks brīvā laika </a:t>
            </a:r>
            <a:r>
              <a:rPr lang="lv-LV" i="1" dirty="0" smtClean="0"/>
              <a:t>pavadīšanas veids</a:t>
            </a:r>
            <a:endParaRPr lang="lv-LV" i="1" dirty="0"/>
          </a:p>
        </p:txBody>
      </p:sp>
    </p:spTree>
    <p:extLst>
      <p:ext uri="{BB962C8B-B14F-4D97-AF65-F5344CB8AC3E}">
        <p14:creationId xmlns:p14="http://schemas.microsoft.com/office/powerpoint/2010/main" val="1740731930"/>
      </p:ext>
    </p:extLst>
  </p:cSld>
  <p:clrMapOvr>
    <a:masterClrMapping/>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lv-LV" dirty="0"/>
              <a:t>6.klase</a:t>
            </a:r>
          </a:p>
          <a:p>
            <a:pPr algn="ctr"/>
            <a:r>
              <a:rPr lang="lv-LV" dirty="0"/>
              <a:t>Valodas lietojums</a:t>
            </a:r>
          </a:p>
        </p:txBody>
      </p:sp>
      <p:pic>
        <p:nvPicPr>
          <p:cNvPr id="10245" name="Picture 5" descr="logovis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251520" y="1988840"/>
            <a:ext cx="8496944" cy="3170099"/>
          </a:xfrm>
          <a:prstGeom prst="rect">
            <a:avLst/>
          </a:prstGeom>
        </p:spPr>
        <p:txBody>
          <a:bodyPr wrap="square">
            <a:spAutoFit/>
          </a:bodyPr>
          <a:lstStyle/>
          <a:p>
            <a:pPr algn="just"/>
            <a:r>
              <a:rPr lang="lv-LV" i="1" dirty="0" smtClean="0">
                <a:latin typeface="Andalus" panose="02020603050405020304" pitchFamily="18" charset="-78"/>
                <a:cs typeface="Andalus" panose="02020603050405020304" pitchFamily="18" charset="-78"/>
              </a:rPr>
              <a:t>	</a:t>
            </a:r>
            <a:r>
              <a:rPr lang="lv-LV" i="1" dirty="0" smtClean="0">
                <a:latin typeface="+mj-lt"/>
                <a:cs typeface="Andalus" panose="02020603050405020304" pitchFamily="18" charset="-78"/>
              </a:rPr>
              <a:t>«Pēc darbu izlases analīzes veikšanas secināms, ka liela daļa skolēnu šo uzdevumu nemaz nav veikuši; viņi vai nu </a:t>
            </a:r>
            <a:r>
              <a:rPr lang="lv-LV" i="1" dirty="0" smtClean="0">
                <a:solidFill>
                  <a:srgbClr val="FF0000"/>
                </a:solidFill>
                <a:latin typeface="+mj-lt"/>
                <a:cs typeface="Andalus" panose="02020603050405020304" pitchFamily="18" charset="-78"/>
              </a:rPr>
              <a:t>nezina termina frazeoloģisms nozīmi</a:t>
            </a:r>
            <a:r>
              <a:rPr lang="lv-LV" i="1" dirty="0" smtClean="0">
                <a:latin typeface="+mj-lt"/>
                <a:cs typeface="Andalus" panose="02020603050405020304" pitchFamily="18" charset="-78"/>
              </a:rPr>
              <a:t>, tātad nav sapratuši, kas teikumos jāmeklē, vai arī nav varējuši to atrast. Gadījumu, kad skolēni bija izrakstījuši kādus citus vārdus, nevis frazeoloģismu, ir daudz mazāk. Skolēni, kas uzdevumu izpildījuši pareizi, lielākoties frazeoloģismu izrakstījuši tādā formā, kādā tas ir teikumā.</a:t>
            </a:r>
          </a:p>
          <a:p>
            <a:pPr algn="just"/>
            <a:r>
              <a:rPr lang="lv-LV" i="1" dirty="0" smtClean="0">
                <a:latin typeface="+mj-lt"/>
                <a:cs typeface="Andalus" panose="02020603050405020304" pitchFamily="18" charset="-78"/>
              </a:rPr>
              <a:t>	Domājams, ka līdz 6. klasei frazeoloģismiem ne latviešu valodas, ne literatūras stundā nav veltīta pietiekama uzmanība, jo šī uzdevuma vidējais apguves koeficients ir viens zemākajiem.»</a:t>
            </a:r>
            <a:endParaRPr lang="lv-LV" i="1" dirty="0">
              <a:latin typeface="+mj-lt"/>
              <a:cs typeface="Andalus" panose="02020603050405020304" pitchFamily="18" charset="-78"/>
            </a:endParaRPr>
          </a:p>
        </p:txBody>
      </p:sp>
      <p:sp>
        <p:nvSpPr>
          <p:cNvPr id="6" name="Rectangle 5"/>
          <p:cNvSpPr/>
          <p:nvPr/>
        </p:nvSpPr>
        <p:spPr>
          <a:xfrm>
            <a:off x="539552" y="332656"/>
            <a:ext cx="8208912" cy="1015663"/>
          </a:xfrm>
          <a:prstGeom prst="rect">
            <a:avLst/>
          </a:prstGeom>
        </p:spPr>
        <p:txBody>
          <a:bodyPr wrap="square">
            <a:spAutoFit/>
          </a:bodyPr>
          <a:lstStyle/>
          <a:p>
            <a:r>
              <a:rPr lang="lv-LV" b="1" i="1" dirty="0"/>
              <a:t>4. uzdevums </a:t>
            </a:r>
            <a:r>
              <a:rPr lang="lv-LV" i="1" dirty="0"/>
              <a:t>(1 punkts)</a:t>
            </a:r>
            <a:r>
              <a:rPr lang="lv-LV" b="1" i="1" dirty="0"/>
              <a:t>. Atrodi un izraksti no 3. uzdevuma teikumiem </a:t>
            </a:r>
            <a:r>
              <a:rPr lang="lv-LV" b="1" i="1" dirty="0" smtClean="0"/>
              <a:t>vienu frazeoloģismu!</a:t>
            </a:r>
          </a:p>
          <a:p>
            <a:r>
              <a:rPr lang="lv-LV" dirty="0" smtClean="0">
                <a:solidFill>
                  <a:srgbClr val="FF0000"/>
                </a:solidFill>
              </a:rPr>
              <a:t>			lauzījuši galvas  /  gaisa </a:t>
            </a:r>
            <a:r>
              <a:rPr lang="lv-LV" dirty="0">
                <a:solidFill>
                  <a:srgbClr val="FF0000"/>
                </a:solidFill>
              </a:rPr>
              <a:t>gabalu</a:t>
            </a:r>
          </a:p>
        </p:txBody>
      </p:sp>
    </p:spTree>
    <p:extLst>
      <p:ext uri="{BB962C8B-B14F-4D97-AF65-F5344CB8AC3E}">
        <p14:creationId xmlns:p14="http://schemas.microsoft.com/office/powerpoint/2010/main" val="688263968"/>
      </p:ext>
    </p:extLst>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lv-LV" dirty="0"/>
              <a:t>6.klase</a:t>
            </a:r>
          </a:p>
          <a:p>
            <a:pPr algn="ctr"/>
            <a:r>
              <a:rPr lang="lv-LV" dirty="0"/>
              <a:t>Valodas lietojums</a:t>
            </a:r>
          </a:p>
        </p:txBody>
      </p:sp>
      <p:pic>
        <p:nvPicPr>
          <p:cNvPr id="10245" name="Picture 5" descr="logovis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503548" y="1628800"/>
            <a:ext cx="8208912" cy="2862322"/>
          </a:xfrm>
          <a:prstGeom prst="rect">
            <a:avLst/>
          </a:prstGeom>
        </p:spPr>
        <p:txBody>
          <a:bodyPr wrap="square">
            <a:spAutoFit/>
          </a:bodyPr>
          <a:lstStyle/>
          <a:p>
            <a:r>
              <a:rPr lang="lv-LV" dirty="0"/>
              <a:t>Tiešā nozīme – </a:t>
            </a:r>
            <a:r>
              <a:rPr lang="lv-LV" i="1" dirty="0"/>
              <a:t>Raiba puķe</a:t>
            </a:r>
            <a:r>
              <a:rPr lang="lv-LV" dirty="0"/>
              <a:t>.</a:t>
            </a:r>
          </a:p>
          <a:p>
            <a:r>
              <a:rPr lang="lv-LV" dirty="0"/>
              <a:t>Pārnestā nozīme – </a:t>
            </a:r>
            <a:r>
              <a:rPr lang="lv-LV" i="1" dirty="0"/>
              <a:t>Raibs prāts</a:t>
            </a:r>
            <a:r>
              <a:rPr lang="lv-LV" dirty="0"/>
              <a:t>.</a:t>
            </a:r>
          </a:p>
          <a:p>
            <a:endParaRPr lang="lv-LV" dirty="0" smtClean="0"/>
          </a:p>
          <a:p>
            <a:pPr algn="just"/>
            <a:r>
              <a:rPr lang="lv-LV" i="1" dirty="0" smtClean="0">
                <a:latin typeface="+mj-lt"/>
                <a:cs typeface="Andalus" panose="02020603050405020304" pitchFamily="18" charset="-78"/>
              </a:rPr>
              <a:t>«</a:t>
            </a:r>
            <a:r>
              <a:rPr lang="lv-LV" i="1" dirty="0" smtClean="0">
                <a:solidFill>
                  <a:srgbClr val="FF0000"/>
                </a:solidFill>
                <a:latin typeface="+mj-lt"/>
                <a:cs typeface="Andalus" panose="02020603050405020304" pitchFamily="18" charset="-78"/>
              </a:rPr>
              <a:t>Vārdu </a:t>
            </a:r>
            <a:r>
              <a:rPr lang="lv-LV" i="1" dirty="0">
                <a:solidFill>
                  <a:srgbClr val="FF0000"/>
                </a:solidFill>
                <a:latin typeface="+mj-lt"/>
                <a:cs typeface="Andalus" panose="02020603050405020304" pitchFamily="18" charset="-78"/>
              </a:rPr>
              <a:t>savienojums</a:t>
            </a:r>
            <a:r>
              <a:rPr lang="lv-LV" i="1" dirty="0">
                <a:latin typeface="+mj-lt"/>
                <a:cs typeface="Andalus" panose="02020603050405020304" pitchFamily="18" charset="-78"/>
              </a:rPr>
              <a:t>, kaut arī ir pietiekama konstrukcija, lai raksturotu vārda lietojumu tiešajā nozīmē un pārnestajā nozīmē, </a:t>
            </a:r>
            <a:r>
              <a:rPr lang="lv-LV" i="1" dirty="0">
                <a:solidFill>
                  <a:srgbClr val="FF0000"/>
                </a:solidFill>
                <a:latin typeface="+mj-lt"/>
                <a:cs typeface="Andalus" panose="02020603050405020304" pitchFamily="18" charset="-78"/>
              </a:rPr>
              <a:t>nav teikums</a:t>
            </a:r>
            <a:r>
              <a:rPr lang="lv-LV" i="1" dirty="0">
                <a:latin typeface="+mj-lt"/>
                <a:cs typeface="Andalus" panose="02020603050405020304" pitchFamily="18" charset="-78"/>
              </a:rPr>
              <a:t>, tādējādi uzdevuma izpilde 2. piemērā neatbilst nevienam no vērtēšanas kritērijiem un nav pozitīvi vērtējama. Taču, kā parāda darbu izlases analīze, vairākos analoģiskos gadījumos uzdevuma izpilde novērtēta ar maksimālo vērtējumu</a:t>
            </a:r>
            <a:r>
              <a:rPr lang="lv-LV" i="1" dirty="0" smtClean="0">
                <a:latin typeface="+mj-lt"/>
                <a:cs typeface="Andalus" panose="02020603050405020304" pitchFamily="18" charset="-78"/>
              </a:rPr>
              <a:t>.» </a:t>
            </a:r>
            <a:endParaRPr lang="lv-LV" i="1" dirty="0">
              <a:latin typeface="+mj-lt"/>
              <a:cs typeface="Andalus" panose="02020603050405020304" pitchFamily="18" charset="-78"/>
            </a:endParaRPr>
          </a:p>
        </p:txBody>
      </p:sp>
      <p:sp>
        <p:nvSpPr>
          <p:cNvPr id="3" name="Rectangle 2"/>
          <p:cNvSpPr/>
          <p:nvPr/>
        </p:nvSpPr>
        <p:spPr>
          <a:xfrm>
            <a:off x="683568" y="188640"/>
            <a:ext cx="7848872" cy="1015663"/>
          </a:xfrm>
          <a:prstGeom prst="rect">
            <a:avLst/>
          </a:prstGeom>
        </p:spPr>
        <p:txBody>
          <a:bodyPr wrap="square">
            <a:spAutoFit/>
          </a:bodyPr>
          <a:lstStyle/>
          <a:p>
            <a:r>
              <a:rPr lang="lv-LV" b="1" i="1" dirty="0"/>
              <a:t>5. uzdevums </a:t>
            </a:r>
            <a:r>
              <a:rPr lang="lv-LV" i="1" dirty="0"/>
              <a:t>(3 punkti</a:t>
            </a:r>
            <a:r>
              <a:rPr lang="lv-LV" i="1" dirty="0" smtClean="0"/>
              <a:t>)</a:t>
            </a:r>
            <a:r>
              <a:rPr lang="lv-LV" b="1" i="1" dirty="0" smtClean="0"/>
              <a:t>. Vārdam </a:t>
            </a:r>
            <a:r>
              <a:rPr lang="lv-LV" b="1" i="1" dirty="0"/>
              <a:t>„raibs” ir vairākas nozīmes. Pierādi </a:t>
            </a:r>
            <a:r>
              <a:rPr lang="lv-LV" b="1" i="1" dirty="0" smtClean="0"/>
              <a:t>šo apgalvojumu</a:t>
            </a:r>
            <a:r>
              <a:rPr lang="lv-LV" b="1" i="1" dirty="0"/>
              <a:t>, iesaistot vārdu teikumos tā, lai pirmajā tas būtu tiešajā nozīmē </a:t>
            </a:r>
            <a:r>
              <a:rPr lang="lv-LV" b="1" i="1" dirty="0" smtClean="0"/>
              <a:t>un otrajā </a:t>
            </a:r>
            <a:r>
              <a:rPr lang="lv-LV" b="1" i="1" dirty="0"/>
              <a:t>– pārnestajā nozīmē!</a:t>
            </a:r>
            <a:endParaRPr lang="lv-LV" dirty="0"/>
          </a:p>
        </p:txBody>
      </p:sp>
    </p:spTree>
    <p:extLst>
      <p:ext uri="{BB962C8B-B14F-4D97-AF65-F5344CB8AC3E}">
        <p14:creationId xmlns:p14="http://schemas.microsoft.com/office/powerpoint/2010/main" val="4017906228"/>
      </p:ext>
    </p:extLst>
  </p:cSld>
  <p:clrMapOvr>
    <a:masterClrMapping/>
  </p:clrMapOvr>
  <p:transition spd="slow">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lv-LV" dirty="0"/>
              <a:t>6.klase</a:t>
            </a:r>
          </a:p>
          <a:p>
            <a:pPr algn="ctr"/>
            <a:r>
              <a:rPr lang="lv-LV" dirty="0"/>
              <a:t>Valodas lietojums</a:t>
            </a:r>
          </a:p>
        </p:txBody>
      </p:sp>
      <p:pic>
        <p:nvPicPr>
          <p:cNvPr id="10245" name="Picture 5" descr="logovis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647564" y="620688"/>
            <a:ext cx="7848872" cy="1323439"/>
          </a:xfrm>
          <a:prstGeom prst="rect">
            <a:avLst/>
          </a:prstGeom>
        </p:spPr>
        <p:txBody>
          <a:bodyPr wrap="square">
            <a:spAutoFit/>
          </a:bodyPr>
          <a:lstStyle/>
          <a:p>
            <a:r>
              <a:rPr lang="lv-LV" b="1" i="1" dirty="0"/>
              <a:t>7. uzdevums </a:t>
            </a:r>
            <a:r>
              <a:rPr lang="lv-LV" i="1" dirty="0"/>
              <a:t>(2 punkti)</a:t>
            </a:r>
            <a:r>
              <a:rPr lang="lv-LV" b="1" i="1" dirty="0"/>
              <a:t>. Iesaisti vārdu „meklēt” teikumā ar tiešo runu, lai </a:t>
            </a:r>
            <a:r>
              <a:rPr lang="lv-LV" b="1" i="1" dirty="0" smtClean="0"/>
              <a:t>piebilde būtu </a:t>
            </a:r>
            <a:r>
              <a:rPr lang="lv-LV" b="1" i="1" dirty="0"/>
              <a:t>beigās!</a:t>
            </a:r>
          </a:p>
          <a:p>
            <a:r>
              <a:rPr lang="lv-LV" dirty="0" smtClean="0"/>
              <a:t>____________________________________________________________________________________________________________</a:t>
            </a:r>
            <a:endParaRPr lang="lv-LV" dirty="0"/>
          </a:p>
        </p:txBody>
      </p:sp>
      <p:sp>
        <p:nvSpPr>
          <p:cNvPr id="4" name="Rectangle 3"/>
          <p:cNvSpPr/>
          <p:nvPr/>
        </p:nvSpPr>
        <p:spPr>
          <a:xfrm>
            <a:off x="613836" y="3751237"/>
            <a:ext cx="8206636" cy="400110"/>
          </a:xfrm>
          <a:prstGeom prst="rect">
            <a:avLst/>
          </a:prstGeom>
        </p:spPr>
        <p:txBody>
          <a:bodyPr wrap="square">
            <a:spAutoFit/>
          </a:bodyPr>
          <a:lstStyle/>
          <a:p>
            <a:r>
              <a:rPr lang="lv-LV" i="1" dirty="0" smtClean="0">
                <a:latin typeface="+mj-lt"/>
                <a:cs typeface="Andalus" panose="02020603050405020304" pitchFamily="18" charset="-78"/>
              </a:rPr>
              <a:t>«Skolēniem </a:t>
            </a:r>
            <a:r>
              <a:rPr lang="lv-LV" i="1" dirty="0">
                <a:solidFill>
                  <a:srgbClr val="FF0000"/>
                </a:solidFill>
                <a:latin typeface="+mj-lt"/>
                <a:cs typeface="Andalus" panose="02020603050405020304" pitchFamily="18" charset="-78"/>
              </a:rPr>
              <a:t>sagādā grūtības </a:t>
            </a:r>
            <a:r>
              <a:rPr lang="lv-LV" i="1" dirty="0">
                <a:latin typeface="+mj-lt"/>
                <a:cs typeface="Andalus" panose="02020603050405020304" pitchFamily="18" charset="-78"/>
              </a:rPr>
              <a:t>pašu izveidotu teikumu </a:t>
            </a:r>
            <a:r>
              <a:rPr lang="lv-LV" i="1" dirty="0">
                <a:solidFill>
                  <a:srgbClr val="FF0000"/>
                </a:solidFill>
                <a:latin typeface="+mj-lt"/>
                <a:cs typeface="Andalus" panose="02020603050405020304" pitchFamily="18" charset="-78"/>
              </a:rPr>
              <a:t>pareizrakstība</a:t>
            </a:r>
            <a:r>
              <a:rPr lang="lv-LV" i="1" dirty="0" smtClean="0">
                <a:latin typeface="+mj-lt"/>
                <a:cs typeface="Andalus" panose="02020603050405020304" pitchFamily="18" charset="-78"/>
              </a:rPr>
              <a:t>.» </a:t>
            </a:r>
            <a:endParaRPr lang="lv-LV" i="1" dirty="0">
              <a:latin typeface="+mj-lt"/>
              <a:cs typeface="Andalus" panose="02020603050405020304" pitchFamily="18" charset="-78"/>
            </a:endParaRPr>
          </a:p>
        </p:txBody>
      </p:sp>
      <p:sp>
        <p:nvSpPr>
          <p:cNvPr id="5" name="Rectangle 4"/>
          <p:cNvSpPr/>
          <p:nvPr/>
        </p:nvSpPr>
        <p:spPr>
          <a:xfrm>
            <a:off x="647564" y="2636912"/>
            <a:ext cx="7452828" cy="707886"/>
          </a:xfrm>
          <a:prstGeom prst="rect">
            <a:avLst/>
          </a:prstGeom>
        </p:spPr>
        <p:txBody>
          <a:bodyPr wrap="square">
            <a:spAutoFit/>
          </a:bodyPr>
          <a:lstStyle/>
          <a:p>
            <a:r>
              <a:rPr lang="lv-LV" i="1" dirty="0" smtClean="0">
                <a:latin typeface="+mj-lt"/>
                <a:cs typeface="Andalus" panose="02020603050405020304" pitchFamily="18" charset="-78"/>
              </a:rPr>
              <a:t>«Skolēni </a:t>
            </a:r>
            <a:r>
              <a:rPr lang="lv-LV" i="1" dirty="0">
                <a:latin typeface="+mj-lt"/>
                <a:cs typeface="Andalus" panose="02020603050405020304" pitchFamily="18" charset="-78"/>
              </a:rPr>
              <a:t>šajā uzdevumā turpinājuši iesākto tēmu par </a:t>
            </a:r>
            <a:r>
              <a:rPr lang="lv-LV" i="1" dirty="0" err="1">
                <a:latin typeface="+mj-lt"/>
                <a:cs typeface="Andalus" panose="02020603050405020304" pitchFamily="18" charset="-78"/>
              </a:rPr>
              <a:t>slēpņošanu</a:t>
            </a:r>
            <a:r>
              <a:rPr lang="lv-LV" i="1" dirty="0">
                <a:latin typeface="+mj-lt"/>
                <a:cs typeface="Andalus" panose="02020603050405020304" pitchFamily="18" charset="-78"/>
              </a:rPr>
              <a:t> un darba 1. variantā vārdu meklēt saistījuši ar to</a:t>
            </a:r>
            <a:r>
              <a:rPr lang="lv-LV" i="1" dirty="0" smtClean="0">
                <a:latin typeface="+mj-lt"/>
                <a:cs typeface="Andalus" panose="02020603050405020304" pitchFamily="18" charset="-78"/>
              </a:rPr>
              <a:t>.» </a:t>
            </a:r>
            <a:endParaRPr lang="lv-LV" i="1" dirty="0">
              <a:latin typeface="+mj-lt"/>
              <a:cs typeface="Andalus" panose="02020603050405020304" pitchFamily="18" charset="-78"/>
            </a:endParaRPr>
          </a:p>
        </p:txBody>
      </p:sp>
    </p:spTree>
    <p:extLst>
      <p:ext uri="{BB962C8B-B14F-4D97-AF65-F5344CB8AC3E}">
        <p14:creationId xmlns:p14="http://schemas.microsoft.com/office/powerpoint/2010/main" val="3945220473"/>
      </p:ext>
    </p:extLst>
  </p:cSld>
  <p:clrMapOvr>
    <a:masterClrMapping/>
  </p:clrMapOvr>
  <p:transition spd="slow">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lv-LV"/>
              <a:t>6.klase</a:t>
            </a:r>
          </a:p>
          <a:p>
            <a:pPr algn="ctr"/>
            <a:r>
              <a:rPr lang="lv-LV"/>
              <a:t>Uzdevumu izpilde</a:t>
            </a:r>
          </a:p>
        </p:txBody>
      </p:sp>
      <p:pic>
        <p:nvPicPr>
          <p:cNvPr id="10245" name="Picture 5" descr="logovis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3" y="226940"/>
            <a:ext cx="8856985" cy="5649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 name="Straight Connector 8"/>
          <p:cNvCxnSpPr/>
          <p:nvPr/>
        </p:nvCxnSpPr>
        <p:spPr>
          <a:xfrm flipV="1">
            <a:off x="5004048" y="830797"/>
            <a:ext cx="0" cy="4464496"/>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61952602"/>
      </p:ext>
    </p:extLst>
  </p:cSld>
  <p:clrMapOvr>
    <a:masterClrMapping/>
  </p:clrMapOvr>
  <p:transition spd="slow">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lv-LV" dirty="0"/>
              <a:t>6.klase</a:t>
            </a:r>
          </a:p>
          <a:p>
            <a:pPr algn="ctr"/>
            <a:r>
              <a:rPr lang="lv-LV" dirty="0" smtClean="0"/>
              <a:t>Rakstīšana</a:t>
            </a:r>
            <a:endParaRPr lang="lv-LV" dirty="0"/>
          </a:p>
        </p:txBody>
      </p:sp>
      <p:pic>
        <p:nvPicPr>
          <p:cNvPr id="10245" name="Picture 5" descr="logovis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le 2"/>
          <p:cNvGraphicFramePr>
            <a:graphicFrameLocks noGrp="1"/>
          </p:cNvGraphicFramePr>
          <p:nvPr>
            <p:extLst>
              <p:ext uri="{D42A27DB-BD31-4B8C-83A1-F6EECF244321}">
                <p14:modId xmlns:p14="http://schemas.microsoft.com/office/powerpoint/2010/main" val="2902520818"/>
              </p:ext>
            </p:extLst>
          </p:nvPr>
        </p:nvGraphicFramePr>
        <p:xfrm>
          <a:off x="791580" y="1028438"/>
          <a:ext cx="7560840" cy="4043239"/>
        </p:xfrm>
        <a:graphic>
          <a:graphicData uri="http://schemas.openxmlformats.org/drawingml/2006/table">
            <a:tbl>
              <a:tblPr>
                <a:tableStyleId>{5C22544A-7EE6-4342-B048-85BDC9FD1C3A}</a:tableStyleId>
              </a:tblPr>
              <a:tblGrid>
                <a:gridCol w="1259534"/>
                <a:gridCol w="1260443"/>
                <a:gridCol w="1260443"/>
                <a:gridCol w="1259534"/>
                <a:gridCol w="1260443"/>
                <a:gridCol w="1260443"/>
              </a:tblGrid>
              <a:tr h="888394">
                <a:tc>
                  <a:txBody>
                    <a:bodyPr/>
                    <a:lstStyle/>
                    <a:p>
                      <a:pPr algn="just">
                        <a:spcAft>
                          <a:spcPts val="0"/>
                        </a:spcAft>
                      </a:pPr>
                      <a:r>
                        <a:rPr lang="lv-LV" sz="1400" b="1" dirty="0">
                          <a:effectLst/>
                        </a:rPr>
                        <a:t>Punktu skaits</a:t>
                      </a:r>
                      <a:endParaRPr lang="lv-LV" sz="2000" b="1" dirty="0">
                        <a:effectLst/>
                        <a:latin typeface="Times New Roman"/>
                        <a:ea typeface="Times New Roman"/>
                      </a:endParaRPr>
                    </a:p>
                  </a:txBody>
                  <a:tcPr marL="68580" marR="68580" marT="0" marB="0" anchor="ctr"/>
                </a:tc>
                <a:tc>
                  <a:txBody>
                    <a:bodyPr/>
                    <a:lstStyle/>
                    <a:p>
                      <a:pPr algn="ctr">
                        <a:spcAft>
                          <a:spcPts val="0"/>
                        </a:spcAft>
                      </a:pPr>
                      <a:r>
                        <a:rPr lang="lv-LV" sz="1400" b="1" dirty="0">
                          <a:effectLst/>
                        </a:rPr>
                        <a:t>Saturs</a:t>
                      </a:r>
                      <a:endParaRPr lang="lv-LV" sz="2000" b="1" dirty="0">
                        <a:effectLst/>
                        <a:latin typeface="Times New Roman"/>
                        <a:ea typeface="Times New Roman"/>
                      </a:endParaRPr>
                    </a:p>
                  </a:txBody>
                  <a:tcPr marL="68580" marR="68580" marT="0" marB="0" anchor="ctr"/>
                </a:tc>
                <a:tc>
                  <a:txBody>
                    <a:bodyPr/>
                    <a:lstStyle/>
                    <a:p>
                      <a:pPr algn="ctr">
                        <a:spcAft>
                          <a:spcPts val="0"/>
                        </a:spcAft>
                      </a:pPr>
                      <a:r>
                        <a:rPr lang="lv-LV" sz="1400" b="1" dirty="0">
                          <a:effectLst/>
                        </a:rPr>
                        <a:t>Plānveidība</a:t>
                      </a:r>
                      <a:endParaRPr lang="lv-LV" sz="2000" b="1" dirty="0">
                        <a:effectLst/>
                        <a:latin typeface="Times New Roman"/>
                        <a:ea typeface="Times New Roman"/>
                      </a:endParaRPr>
                    </a:p>
                  </a:txBody>
                  <a:tcPr marL="68580" marR="68580" marT="0" marB="0" anchor="ctr"/>
                </a:tc>
                <a:tc>
                  <a:txBody>
                    <a:bodyPr/>
                    <a:lstStyle/>
                    <a:p>
                      <a:pPr algn="ctr">
                        <a:spcAft>
                          <a:spcPts val="0"/>
                        </a:spcAft>
                      </a:pPr>
                      <a:r>
                        <a:rPr lang="lv-LV" sz="1400" b="1" dirty="0">
                          <a:effectLst/>
                        </a:rPr>
                        <a:t>Stils</a:t>
                      </a:r>
                      <a:endParaRPr lang="lv-LV" sz="2000" b="1" dirty="0">
                        <a:effectLst/>
                        <a:latin typeface="Times New Roman"/>
                        <a:ea typeface="Times New Roman"/>
                      </a:endParaRPr>
                    </a:p>
                  </a:txBody>
                  <a:tcPr marL="68580" marR="68580" marT="0" marB="0" anchor="ctr"/>
                </a:tc>
                <a:tc>
                  <a:txBody>
                    <a:bodyPr/>
                    <a:lstStyle/>
                    <a:p>
                      <a:pPr algn="ctr">
                        <a:spcAft>
                          <a:spcPts val="0"/>
                        </a:spcAft>
                      </a:pPr>
                      <a:r>
                        <a:rPr lang="lv-LV" sz="1400" b="1" dirty="0">
                          <a:effectLst/>
                        </a:rPr>
                        <a:t>Ortogrāfija</a:t>
                      </a:r>
                      <a:endParaRPr lang="lv-LV" sz="2000" b="1" dirty="0">
                        <a:effectLst/>
                        <a:latin typeface="Times New Roman"/>
                        <a:ea typeface="Times New Roman"/>
                      </a:endParaRPr>
                    </a:p>
                  </a:txBody>
                  <a:tcPr marL="68580" marR="68580" marT="0" marB="0" anchor="ctr"/>
                </a:tc>
                <a:tc>
                  <a:txBody>
                    <a:bodyPr/>
                    <a:lstStyle/>
                    <a:p>
                      <a:pPr algn="ctr">
                        <a:spcAft>
                          <a:spcPts val="0"/>
                        </a:spcAft>
                      </a:pPr>
                      <a:r>
                        <a:rPr lang="lv-LV" sz="1400" b="1" dirty="0">
                          <a:effectLst/>
                        </a:rPr>
                        <a:t>Interpunkcija</a:t>
                      </a:r>
                      <a:endParaRPr lang="lv-LV" sz="2000" b="1" dirty="0">
                        <a:effectLst/>
                        <a:latin typeface="Times New Roman"/>
                        <a:ea typeface="Times New Roman"/>
                      </a:endParaRPr>
                    </a:p>
                  </a:txBody>
                  <a:tcPr marL="68580" marR="68580" marT="0" marB="0" anchor="ctr"/>
                </a:tc>
              </a:tr>
              <a:tr h="630969">
                <a:tc>
                  <a:txBody>
                    <a:bodyPr/>
                    <a:lstStyle/>
                    <a:p>
                      <a:pPr algn="ctr">
                        <a:spcAft>
                          <a:spcPts val="0"/>
                        </a:spcAft>
                      </a:pPr>
                      <a:r>
                        <a:rPr lang="lv-LV" sz="2000" dirty="0">
                          <a:solidFill>
                            <a:srgbClr val="FF0000"/>
                          </a:solidFill>
                          <a:effectLst/>
                        </a:rPr>
                        <a:t>0</a:t>
                      </a:r>
                      <a:endParaRPr lang="lv-LV" sz="3200" dirty="0">
                        <a:solidFill>
                          <a:srgbClr val="FF0000"/>
                        </a:solidFill>
                        <a:effectLst/>
                        <a:latin typeface="Times New Roman"/>
                        <a:ea typeface="Times New Roman"/>
                      </a:endParaRPr>
                    </a:p>
                  </a:txBody>
                  <a:tcPr marL="68580" marR="68580" marT="0" marB="0" anchor="ctr"/>
                </a:tc>
                <a:tc>
                  <a:txBody>
                    <a:bodyPr/>
                    <a:lstStyle/>
                    <a:p>
                      <a:pPr algn="ctr">
                        <a:spcAft>
                          <a:spcPts val="0"/>
                        </a:spcAft>
                      </a:pPr>
                      <a:r>
                        <a:rPr lang="lv-LV" sz="2000" dirty="0">
                          <a:effectLst/>
                        </a:rPr>
                        <a:t>2,53</a:t>
                      </a:r>
                      <a:endParaRPr lang="lv-LV" sz="3200" dirty="0">
                        <a:effectLst/>
                        <a:latin typeface="Times New Roman"/>
                        <a:ea typeface="Times New Roman"/>
                      </a:endParaRPr>
                    </a:p>
                  </a:txBody>
                  <a:tcPr marL="68580" marR="68580" marT="0" marB="0" anchor="ctr"/>
                </a:tc>
                <a:tc>
                  <a:txBody>
                    <a:bodyPr/>
                    <a:lstStyle/>
                    <a:p>
                      <a:pPr algn="ctr">
                        <a:spcAft>
                          <a:spcPts val="0"/>
                        </a:spcAft>
                      </a:pPr>
                      <a:r>
                        <a:rPr lang="lv-LV" sz="2000" dirty="0">
                          <a:effectLst/>
                        </a:rPr>
                        <a:t>3,56</a:t>
                      </a:r>
                      <a:endParaRPr lang="lv-LV" sz="3200" dirty="0">
                        <a:effectLst/>
                        <a:latin typeface="Times New Roman"/>
                        <a:ea typeface="Times New Roman"/>
                      </a:endParaRPr>
                    </a:p>
                  </a:txBody>
                  <a:tcPr marL="68580" marR="68580" marT="0" marB="0" anchor="ctr"/>
                </a:tc>
                <a:tc>
                  <a:txBody>
                    <a:bodyPr/>
                    <a:lstStyle/>
                    <a:p>
                      <a:pPr algn="ctr">
                        <a:spcAft>
                          <a:spcPts val="0"/>
                        </a:spcAft>
                      </a:pPr>
                      <a:r>
                        <a:rPr lang="lv-LV" sz="2000" dirty="0">
                          <a:effectLst/>
                        </a:rPr>
                        <a:t>4,62</a:t>
                      </a:r>
                      <a:endParaRPr lang="lv-LV" sz="3200" dirty="0">
                        <a:effectLst/>
                        <a:latin typeface="Times New Roman"/>
                        <a:ea typeface="Times New Roman"/>
                      </a:endParaRPr>
                    </a:p>
                  </a:txBody>
                  <a:tcPr marL="68580" marR="68580" marT="0" marB="0" anchor="ctr"/>
                </a:tc>
                <a:tc>
                  <a:txBody>
                    <a:bodyPr/>
                    <a:lstStyle/>
                    <a:p>
                      <a:pPr algn="ctr">
                        <a:spcAft>
                          <a:spcPts val="0"/>
                        </a:spcAft>
                      </a:pPr>
                      <a:r>
                        <a:rPr lang="lv-LV" sz="2000" dirty="0">
                          <a:solidFill>
                            <a:srgbClr val="FF0000"/>
                          </a:solidFill>
                          <a:effectLst/>
                        </a:rPr>
                        <a:t>34,27</a:t>
                      </a:r>
                      <a:endParaRPr lang="lv-LV" sz="3200" dirty="0">
                        <a:solidFill>
                          <a:srgbClr val="FF0000"/>
                        </a:solidFill>
                        <a:effectLst/>
                        <a:latin typeface="Times New Roman"/>
                        <a:ea typeface="Times New Roman"/>
                      </a:endParaRPr>
                    </a:p>
                  </a:txBody>
                  <a:tcPr marL="68580" marR="68580" marT="0" marB="0" anchor="ctr"/>
                </a:tc>
                <a:tc>
                  <a:txBody>
                    <a:bodyPr/>
                    <a:lstStyle/>
                    <a:p>
                      <a:pPr algn="ctr">
                        <a:spcAft>
                          <a:spcPts val="0"/>
                        </a:spcAft>
                      </a:pPr>
                      <a:r>
                        <a:rPr lang="lv-LV" sz="2000" dirty="0">
                          <a:solidFill>
                            <a:srgbClr val="FF0000"/>
                          </a:solidFill>
                          <a:effectLst/>
                        </a:rPr>
                        <a:t>33,52</a:t>
                      </a:r>
                      <a:endParaRPr lang="lv-LV" sz="3200" dirty="0">
                        <a:solidFill>
                          <a:srgbClr val="FF0000"/>
                        </a:solidFill>
                        <a:effectLst/>
                        <a:latin typeface="Times New Roman"/>
                        <a:ea typeface="Times New Roman"/>
                      </a:endParaRPr>
                    </a:p>
                  </a:txBody>
                  <a:tcPr marL="68580" marR="68580" marT="0" marB="0" anchor="ctr"/>
                </a:tc>
              </a:tr>
              <a:tr h="630969">
                <a:tc>
                  <a:txBody>
                    <a:bodyPr/>
                    <a:lstStyle/>
                    <a:p>
                      <a:pPr algn="ctr">
                        <a:spcAft>
                          <a:spcPts val="0"/>
                        </a:spcAft>
                      </a:pPr>
                      <a:r>
                        <a:rPr lang="lv-LV" sz="2000" dirty="0">
                          <a:effectLst/>
                        </a:rPr>
                        <a:t>1</a:t>
                      </a:r>
                      <a:endParaRPr lang="lv-LV" sz="3200" dirty="0">
                        <a:effectLst/>
                        <a:latin typeface="Times New Roman"/>
                        <a:ea typeface="Times New Roman"/>
                      </a:endParaRPr>
                    </a:p>
                  </a:txBody>
                  <a:tcPr marL="68580" marR="68580" marT="0" marB="0" anchor="ctr"/>
                </a:tc>
                <a:tc>
                  <a:txBody>
                    <a:bodyPr/>
                    <a:lstStyle/>
                    <a:p>
                      <a:pPr algn="ctr">
                        <a:spcAft>
                          <a:spcPts val="0"/>
                        </a:spcAft>
                      </a:pPr>
                      <a:r>
                        <a:rPr lang="lv-LV" sz="2000">
                          <a:effectLst/>
                        </a:rPr>
                        <a:t>9,35</a:t>
                      </a:r>
                      <a:endParaRPr lang="lv-LV" sz="3200">
                        <a:effectLst/>
                        <a:latin typeface="Times New Roman"/>
                        <a:ea typeface="Times New Roman"/>
                      </a:endParaRPr>
                    </a:p>
                  </a:txBody>
                  <a:tcPr marL="68580" marR="68580" marT="0" marB="0" anchor="ctr"/>
                </a:tc>
                <a:tc>
                  <a:txBody>
                    <a:bodyPr/>
                    <a:lstStyle/>
                    <a:p>
                      <a:pPr algn="ctr">
                        <a:spcAft>
                          <a:spcPts val="0"/>
                        </a:spcAft>
                      </a:pPr>
                      <a:r>
                        <a:rPr lang="lv-LV" sz="2000" dirty="0">
                          <a:effectLst/>
                        </a:rPr>
                        <a:t>10,78</a:t>
                      </a:r>
                      <a:endParaRPr lang="lv-LV" sz="3200" dirty="0">
                        <a:effectLst/>
                        <a:latin typeface="Times New Roman"/>
                        <a:ea typeface="Times New Roman"/>
                      </a:endParaRPr>
                    </a:p>
                  </a:txBody>
                  <a:tcPr marL="68580" marR="68580" marT="0" marB="0" anchor="ctr"/>
                </a:tc>
                <a:tc>
                  <a:txBody>
                    <a:bodyPr/>
                    <a:lstStyle/>
                    <a:p>
                      <a:pPr algn="ctr">
                        <a:spcAft>
                          <a:spcPts val="0"/>
                        </a:spcAft>
                      </a:pPr>
                      <a:r>
                        <a:rPr lang="lv-LV" sz="2000" dirty="0">
                          <a:effectLst/>
                        </a:rPr>
                        <a:t>13,78</a:t>
                      </a:r>
                      <a:endParaRPr lang="lv-LV" sz="3200" dirty="0">
                        <a:effectLst/>
                        <a:latin typeface="Times New Roman"/>
                        <a:ea typeface="Times New Roman"/>
                      </a:endParaRPr>
                    </a:p>
                  </a:txBody>
                  <a:tcPr marL="68580" marR="68580" marT="0" marB="0" anchor="ctr"/>
                </a:tc>
                <a:tc>
                  <a:txBody>
                    <a:bodyPr/>
                    <a:lstStyle/>
                    <a:p>
                      <a:pPr algn="ctr">
                        <a:spcAft>
                          <a:spcPts val="0"/>
                        </a:spcAft>
                      </a:pPr>
                      <a:r>
                        <a:rPr lang="lv-LV" sz="2000" dirty="0">
                          <a:effectLst/>
                        </a:rPr>
                        <a:t>21,52</a:t>
                      </a:r>
                      <a:endParaRPr lang="lv-LV" sz="3200" dirty="0">
                        <a:effectLst/>
                        <a:latin typeface="Times New Roman"/>
                        <a:ea typeface="Times New Roman"/>
                      </a:endParaRPr>
                    </a:p>
                  </a:txBody>
                  <a:tcPr marL="68580" marR="68580" marT="0" marB="0" anchor="ctr"/>
                </a:tc>
                <a:tc>
                  <a:txBody>
                    <a:bodyPr/>
                    <a:lstStyle/>
                    <a:p>
                      <a:pPr algn="ctr">
                        <a:spcAft>
                          <a:spcPts val="0"/>
                        </a:spcAft>
                      </a:pPr>
                      <a:r>
                        <a:rPr lang="lv-LV" sz="2000" dirty="0">
                          <a:effectLst/>
                        </a:rPr>
                        <a:t>18,63</a:t>
                      </a:r>
                      <a:endParaRPr lang="lv-LV" sz="3200" dirty="0">
                        <a:effectLst/>
                        <a:latin typeface="Times New Roman"/>
                        <a:ea typeface="Times New Roman"/>
                      </a:endParaRPr>
                    </a:p>
                  </a:txBody>
                  <a:tcPr marL="68580" marR="68580" marT="0" marB="0" anchor="ctr"/>
                </a:tc>
              </a:tr>
              <a:tr h="630969">
                <a:tc>
                  <a:txBody>
                    <a:bodyPr/>
                    <a:lstStyle/>
                    <a:p>
                      <a:pPr algn="ctr">
                        <a:spcAft>
                          <a:spcPts val="0"/>
                        </a:spcAft>
                      </a:pPr>
                      <a:r>
                        <a:rPr lang="lv-LV" sz="2000">
                          <a:effectLst/>
                        </a:rPr>
                        <a:t>2</a:t>
                      </a:r>
                      <a:endParaRPr lang="lv-LV" sz="3200">
                        <a:effectLst/>
                        <a:latin typeface="Times New Roman"/>
                        <a:ea typeface="Times New Roman"/>
                      </a:endParaRPr>
                    </a:p>
                  </a:txBody>
                  <a:tcPr marL="68580" marR="68580" marT="0" marB="0" anchor="ctr"/>
                </a:tc>
                <a:tc>
                  <a:txBody>
                    <a:bodyPr/>
                    <a:lstStyle/>
                    <a:p>
                      <a:pPr algn="ctr">
                        <a:spcAft>
                          <a:spcPts val="0"/>
                        </a:spcAft>
                      </a:pPr>
                      <a:r>
                        <a:rPr lang="lv-LV" sz="2000" dirty="0">
                          <a:effectLst/>
                        </a:rPr>
                        <a:t>21,65</a:t>
                      </a:r>
                      <a:endParaRPr lang="lv-LV" sz="3200" dirty="0">
                        <a:effectLst/>
                        <a:latin typeface="Times New Roman"/>
                        <a:ea typeface="Times New Roman"/>
                      </a:endParaRPr>
                    </a:p>
                  </a:txBody>
                  <a:tcPr marL="68580" marR="68580" marT="0" marB="0" anchor="ctr"/>
                </a:tc>
                <a:tc>
                  <a:txBody>
                    <a:bodyPr/>
                    <a:lstStyle/>
                    <a:p>
                      <a:pPr algn="ctr">
                        <a:spcAft>
                          <a:spcPts val="0"/>
                        </a:spcAft>
                      </a:pPr>
                      <a:r>
                        <a:rPr lang="lv-LV" sz="2000">
                          <a:effectLst/>
                        </a:rPr>
                        <a:t>22,71</a:t>
                      </a:r>
                      <a:endParaRPr lang="lv-LV" sz="3200">
                        <a:effectLst/>
                        <a:latin typeface="Times New Roman"/>
                        <a:ea typeface="Times New Roman"/>
                      </a:endParaRPr>
                    </a:p>
                  </a:txBody>
                  <a:tcPr marL="68580" marR="68580" marT="0" marB="0" anchor="ctr"/>
                </a:tc>
                <a:tc>
                  <a:txBody>
                    <a:bodyPr/>
                    <a:lstStyle/>
                    <a:p>
                      <a:pPr algn="ctr">
                        <a:spcAft>
                          <a:spcPts val="0"/>
                        </a:spcAft>
                      </a:pPr>
                      <a:r>
                        <a:rPr lang="lv-LV" sz="2000">
                          <a:effectLst/>
                        </a:rPr>
                        <a:t>33,77</a:t>
                      </a:r>
                      <a:endParaRPr lang="lv-LV" sz="3200">
                        <a:effectLst/>
                        <a:latin typeface="Times New Roman"/>
                        <a:ea typeface="Times New Roman"/>
                      </a:endParaRPr>
                    </a:p>
                  </a:txBody>
                  <a:tcPr marL="68580" marR="68580" marT="0" marB="0" anchor="ctr"/>
                </a:tc>
                <a:tc>
                  <a:txBody>
                    <a:bodyPr/>
                    <a:lstStyle/>
                    <a:p>
                      <a:pPr algn="ctr">
                        <a:spcAft>
                          <a:spcPts val="0"/>
                        </a:spcAft>
                      </a:pPr>
                      <a:r>
                        <a:rPr lang="lv-LV" sz="2000" dirty="0">
                          <a:effectLst/>
                        </a:rPr>
                        <a:t>16,12</a:t>
                      </a:r>
                      <a:endParaRPr lang="lv-LV" sz="3200" dirty="0">
                        <a:effectLst/>
                        <a:latin typeface="Times New Roman"/>
                        <a:ea typeface="Times New Roman"/>
                      </a:endParaRPr>
                    </a:p>
                  </a:txBody>
                  <a:tcPr marL="68580" marR="68580" marT="0" marB="0" anchor="ctr"/>
                </a:tc>
                <a:tc>
                  <a:txBody>
                    <a:bodyPr/>
                    <a:lstStyle/>
                    <a:p>
                      <a:pPr algn="ctr">
                        <a:spcAft>
                          <a:spcPts val="0"/>
                        </a:spcAft>
                      </a:pPr>
                      <a:r>
                        <a:rPr lang="lv-LV" sz="2000" dirty="0">
                          <a:effectLst/>
                        </a:rPr>
                        <a:t>21,63</a:t>
                      </a:r>
                      <a:endParaRPr lang="lv-LV" sz="3200" dirty="0">
                        <a:effectLst/>
                        <a:latin typeface="Times New Roman"/>
                        <a:ea typeface="Times New Roman"/>
                      </a:endParaRPr>
                    </a:p>
                  </a:txBody>
                  <a:tcPr marL="68580" marR="68580" marT="0" marB="0" anchor="ctr"/>
                </a:tc>
              </a:tr>
              <a:tr h="630969">
                <a:tc>
                  <a:txBody>
                    <a:bodyPr/>
                    <a:lstStyle/>
                    <a:p>
                      <a:pPr algn="ctr">
                        <a:spcAft>
                          <a:spcPts val="0"/>
                        </a:spcAft>
                      </a:pPr>
                      <a:r>
                        <a:rPr lang="lv-LV" sz="2000" dirty="0">
                          <a:solidFill>
                            <a:srgbClr val="FF0000"/>
                          </a:solidFill>
                          <a:effectLst/>
                        </a:rPr>
                        <a:t>3</a:t>
                      </a:r>
                      <a:endParaRPr lang="lv-LV" sz="3200" dirty="0">
                        <a:solidFill>
                          <a:srgbClr val="FF0000"/>
                        </a:solidFill>
                        <a:effectLst/>
                        <a:latin typeface="Times New Roman"/>
                        <a:ea typeface="Times New Roman"/>
                      </a:endParaRPr>
                    </a:p>
                  </a:txBody>
                  <a:tcPr marL="68580" marR="68580" marT="0" marB="0" anchor="ctr"/>
                </a:tc>
                <a:tc>
                  <a:txBody>
                    <a:bodyPr/>
                    <a:lstStyle/>
                    <a:p>
                      <a:pPr algn="ctr">
                        <a:spcAft>
                          <a:spcPts val="0"/>
                        </a:spcAft>
                      </a:pPr>
                      <a:r>
                        <a:rPr lang="lv-LV" sz="2000" dirty="0">
                          <a:solidFill>
                            <a:srgbClr val="FF0000"/>
                          </a:solidFill>
                          <a:effectLst/>
                        </a:rPr>
                        <a:t>38,09</a:t>
                      </a:r>
                      <a:endParaRPr lang="lv-LV" sz="3200" dirty="0">
                        <a:solidFill>
                          <a:srgbClr val="FF0000"/>
                        </a:solidFill>
                        <a:effectLst/>
                        <a:latin typeface="Times New Roman"/>
                        <a:ea typeface="Times New Roman"/>
                      </a:endParaRPr>
                    </a:p>
                  </a:txBody>
                  <a:tcPr marL="68580" marR="68580" marT="0" marB="0" anchor="ctr"/>
                </a:tc>
                <a:tc>
                  <a:txBody>
                    <a:bodyPr/>
                    <a:lstStyle/>
                    <a:p>
                      <a:pPr algn="ctr">
                        <a:spcAft>
                          <a:spcPts val="0"/>
                        </a:spcAft>
                      </a:pPr>
                      <a:r>
                        <a:rPr lang="lv-LV" sz="2000" dirty="0">
                          <a:solidFill>
                            <a:srgbClr val="FF0000"/>
                          </a:solidFill>
                          <a:effectLst/>
                        </a:rPr>
                        <a:t>31,86</a:t>
                      </a:r>
                      <a:endParaRPr lang="lv-LV" sz="3200" dirty="0">
                        <a:solidFill>
                          <a:srgbClr val="FF0000"/>
                        </a:solidFill>
                        <a:effectLst/>
                        <a:latin typeface="Times New Roman"/>
                        <a:ea typeface="Times New Roman"/>
                      </a:endParaRPr>
                    </a:p>
                  </a:txBody>
                  <a:tcPr marL="68580" marR="68580" marT="0" marB="0" anchor="ctr"/>
                </a:tc>
                <a:tc>
                  <a:txBody>
                    <a:bodyPr/>
                    <a:lstStyle/>
                    <a:p>
                      <a:pPr algn="ctr">
                        <a:spcAft>
                          <a:spcPts val="0"/>
                        </a:spcAft>
                      </a:pPr>
                      <a:r>
                        <a:rPr lang="lv-LV" sz="2000" dirty="0">
                          <a:solidFill>
                            <a:srgbClr val="FF0000"/>
                          </a:solidFill>
                          <a:effectLst/>
                        </a:rPr>
                        <a:t>36,18</a:t>
                      </a:r>
                      <a:endParaRPr lang="lv-LV" sz="3200" dirty="0">
                        <a:solidFill>
                          <a:srgbClr val="FF0000"/>
                        </a:solidFill>
                        <a:effectLst/>
                        <a:latin typeface="Times New Roman"/>
                        <a:ea typeface="Times New Roman"/>
                      </a:endParaRPr>
                    </a:p>
                  </a:txBody>
                  <a:tcPr marL="68580" marR="68580" marT="0" marB="0" anchor="ctr"/>
                </a:tc>
                <a:tc>
                  <a:txBody>
                    <a:bodyPr/>
                    <a:lstStyle/>
                    <a:p>
                      <a:pPr algn="ctr">
                        <a:spcAft>
                          <a:spcPts val="0"/>
                        </a:spcAft>
                      </a:pPr>
                      <a:r>
                        <a:rPr lang="lv-LV" sz="2000" dirty="0">
                          <a:effectLst/>
                        </a:rPr>
                        <a:t>16,41</a:t>
                      </a:r>
                      <a:endParaRPr lang="lv-LV" sz="3200" dirty="0">
                        <a:effectLst/>
                        <a:latin typeface="Times New Roman"/>
                        <a:ea typeface="Times New Roman"/>
                      </a:endParaRPr>
                    </a:p>
                  </a:txBody>
                  <a:tcPr marL="68580" marR="68580" marT="0" marB="0" anchor="ctr"/>
                </a:tc>
                <a:tc>
                  <a:txBody>
                    <a:bodyPr/>
                    <a:lstStyle/>
                    <a:p>
                      <a:pPr algn="ctr">
                        <a:spcAft>
                          <a:spcPts val="0"/>
                        </a:spcAft>
                      </a:pPr>
                      <a:r>
                        <a:rPr lang="lv-LV" sz="2000" dirty="0">
                          <a:effectLst/>
                        </a:rPr>
                        <a:t>18,24</a:t>
                      </a:r>
                      <a:endParaRPr lang="lv-LV" sz="3200" dirty="0">
                        <a:effectLst/>
                        <a:latin typeface="Times New Roman"/>
                        <a:ea typeface="Times New Roman"/>
                      </a:endParaRPr>
                    </a:p>
                  </a:txBody>
                  <a:tcPr marL="68580" marR="68580" marT="0" marB="0" anchor="ctr"/>
                </a:tc>
              </a:tr>
              <a:tr h="630969">
                <a:tc>
                  <a:txBody>
                    <a:bodyPr/>
                    <a:lstStyle/>
                    <a:p>
                      <a:pPr algn="ctr">
                        <a:spcAft>
                          <a:spcPts val="0"/>
                        </a:spcAft>
                      </a:pPr>
                      <a:r>
                        <a:rPr lang="lv-LV" sz="2000">
                          <a:effectLst/>
                        </a:rPr>
                        <a:t>4</a:t>
                      </a:r>
                      <a:endParaRPr lang="lv-LV" sz="3200">
                        <a:effectLst/>
                        <a:latin typeface="Times New Roman"/>
                        <a:ea typeface="Times New Roman"/>
                      </a:endParaRPr>
                    </a:p>
                  </a:txBody>
                  <a:tcPr marL="68580" marR="68580" marT="0" marB="0" anchor="ctr"/>
                </a:tc>
                <a:tc>
                  <a:txBody>
                    <a:bodyPr/>
                    <a:lstStyle/>
                    <a:p>
                      <a:pPr algn="ctr">
                        <a:spcAft>
                          <a:spcPts val="0"/>
                        </a:spcAft>
                      </a:pPr>
                      <a:r>
                        <a:rPr lang="lv-LV" sz="2000">
                          <a:effectLst/>
                        </a:rPr>
                        <a:t>28,35</a:t>
                      </a:r>
                      <a:endParaRPr lang="lv-LV" sz="3200">
                        <a:effectLst/>
                        <a:latin typeface="Times New Roman"/>
                        <a:ea typeface="Times New Roman"/>
                      </a:endParaRPr>
                    </a:p>
                  </a:txBody>
                  <a:tcPr marL="68580" marR="68580" marT="0" marB="0" anchor="ctr"/>
                </a:tc>
                <a:tc>
                  <a:txBody>
                    <a:bodyPr/>
                    <a:lstStyle/>
                    <a:p>
                      <a:pPr algn="ctr">
                        <a:spcAft>
                          <a:spcPts val="0"/>
                        </a:spcAft>
                      </a:pPr>
                      <a:r>
                        <a:rPr lang="lv-LV" sz="2000">
                          <a:effectLst/>
                        </a:rPr>
                        <a:t>31,05</a:t>
                      </a:r>
                      <a:endParaRPr lang="lv-LV" sz="3200">
                        <a:effectLst/>
                        <a:latin typeface="Times New Roman"/>
                        <a:ea typeface="Times New Roman"/>
                      </a:endParaRPr>
                    </a:p>
                  </a:txBody>
                  <a:tcPr marL="68580" marR="68580" marT="0" marB="0" anchor="ctr"/>
                </a:tc>
                <a:tc>
                  <a:txBody>
                    <a:bodyPr/>
                    <a:lstStyle/>
                    <a:p>
                      <a:pPr algn="ctr">
                        <a:spcAft>
                          <a:spcPts val="0"/>
                        </a:spcAft>
                      </a:pPr>
                      <a:r>
                        <a:rPr lang="lv-LV" sz="2000">
                          <a:effectLst/>
                        </a:rPr>
                        <a:t>11,62</a:t>
                      </a:r>
                      <a:endParaRPr lang="lv-LV" sz="3200">
                        <a:effectLst/>
                        <a:latin typeface="Times New Roman"/>
                        <a:ea typeface="Times New Roman"/>
                      </a:endParaRPr>
                    </a:p>
                  </a:txBody>
                  <a:tcPr marL="68580" marR="68580" marT="0" marB="0" anchor="ctr"/>
                </a:tc>
                <a:tc>
                  <a:txBody>
                    <a:bodyPr/>
                    <a:lstStyle/>
                    <a:p>
                      <a:pPr algn="ctr">
                        <a:spcAft>
                          <a:spcPts val="0"/>
                        </a:spcAft>
                      </a:pPr>
                      <a:r>
                        <a:rPr lang="lv-LV" sz="2000" dirty="0">
                          <a:effectLst/>
                        </a:rPr>
                        <a:t>11,66</a:t>
                      </a:r>
                      <a:endParaRPr lang="lv-LV" sz="3200" dirty="0">
                        <a:effectLst/>
                        <a:latin typeface="Times New Roman"/>
                        <a:ea typeface="Times New Roman"/>
                      </a:endParaRPr>
                    </a:p>
                  </a:txBody>
                  <a:tcPr marL="68580" marR="68580" marT="0" marB="0" anchor="ctr"/>
                </a:tc>
                <a:tc>
                  <a:txBody>
                    <a:bodyPr/>
                    <a:lstStyle/>
                    <a:p>
                      <a:pPr algn="ctr">
                        <a:spcAft>
                          <a:spcPts val="0"/>
                        </a:spcAft>
                      </a:pPr>
                      <a:r>
                        <a:rPr lang="lv-LV" sz="2000" dirty="0">
                          <a:effectLst/>
                        </a:rPr>
                        <a:t>7,96</a:t>
                      </a:r>
                      <a:endParaRPr lang="lv-LV" sz="3200" dirty="0">
                        <a:effectLst/>
                        <a:latin typeface="Times New Roman"/>
                        <a:ea typeface="Times New Roman"/>
                      </a:endParaRPr>
                    </a:p>
                  </a:txBody>
                  <a:tcPr marL="68580" marR="68580" marT="0" marB="0" anchor="ctr"/>
                </a:tc>
              </a:tr>
            </a:tbl>
          </a:graphicData>
        </a:graphic>
      </p:graphicFrame>
      <p:sp>
        <p:nvSpPr>
          <p:cNvPr id="4" name="Rectangle 1"/>
          <p:cNvSpPr>
            <a:spLocks noChangeArrowheads="1"/>
          </p:cNvSpPr>
          <p:nvPr/>
        </p:nvSpPr>
        <p:spPr bwMode="auto">
          <a:xfrm>
            <a:off x="755576" y="382108"/>
            <a:ext cx="770485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lv-LV" altLang="lv-LV" sz="1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Kritēriju vērtējums punktos (skolēnu skaita procentuālais rādītājs)</a:t>
            </a:r>
            <a:endParaRPr kumimoji="0" lang="lv-LV" altLang="lv-LV"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893549698"/>
      </p:ext>
    </p:extLst>
  </p:cSld>
  <p:clrMapOvr>
    <a:masterClrMapping/>
  </p:clrMapOvr>
  <p:transition spd="slow">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lv-LV" dirty="0"/>
              <a:t>6.klase</a:t>
            </a:r>
          </a:p>
          <a:p>
            <a:pPr algn="ctr"/>
            <a:r>
              <a:rPr lang="lv-LV" dirty="0" smtClean="0"/>
              <a:t>Rakstīšana</a:t>
            </a:r>
            <a:endParaRPr lang="lv-LV" dirty="0"/>
          </a:p>
        </p:txBody>
      </p:sp>
      <p:pic>
        <p:nvPicPr>
          <p:cNvPr id="10245" name="Picture 5" descr="logovis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611560" y="1182230"/>
            <a:ext cx="7884876" cy="2862322"/>
          </a:xfrm>
          <a:prstGeom prst="rect">
            <a:avLst/>
          </a:prstGeom>
        </p:spPr>
        <p:txBody>
          <a:bodyPr wrap="square">
            <a:spAutoFit/>
          </a:bodyPr>
          <a:lstStyle/>
          <a:p>
            <a:pPr algn="just">
              <a:spcBef>
                <a:spcPts val="1200"/>
              </a:spcBef>
              <a:spcAft>
                <a:spcPts val="1200"/>
              </a:spcAft>
            </a:pPr>
            <a:r>
              <a:rPr lang="lv-LV" i="1" dirty="0" smtClean="0">
                <a:latin typeface="+mj-lt"/>
                <a:cs typeface="Andalus" panose="02020603050405020304" pitchFamily="18" charset="-78"/>
              </a:rPr>
              <a:t>«Diagnosticējošā </a:t>
            </a:r>
            <a:r>
              <a:rPr lang="lv-LV" i="1" dirty="0">
                <a:latin typeface="+mj-lt"/>
                <a:cs typeface="Andalus" panose="02020603050405020304" pitchFamily="18" charset="-78"/>
              </a:rPr>
              <a:t>darba rakstīšanas daļa apliecina tos pašus </a:t>
            </a:r>
            <a:endParaRPr lang="lv-LV" i="1" dirty="0" smtClean="0">
              <a:latin typeface="+mj-lt"/>
              <a:cs typeface="Andalus" panose="02020603050405020304" pitchFamily="18" charset="-78"/>
            </a:endParaRPr>
          </a:p>
          <a:p>
            <a:pPr algn="just">
              <a:spcBef>
                <a:spcPts val="1200"/>
              </a:spcBef>
              <a:spcAft>
                <a:spcPts val="1200"/>
              </a:spcAft>
            </a:pPr>
            <a:r>
              <a:rPr lang="lv-LV" i="1" dirty="0" smtClean="0">
                <a:latin typeface="+mj-lt"/>
                <a:cs typeface="Andalus" panose="02020603050405020304" pitchFamily="18" charset="-78"/>
              </a:rPr>
              <a:t>rezultātus</a:t>
            </a:r>
            <a:r>
              <a:rPr lang="lv-LV" i="1" dirty="0">
                <a:latin typeface="+mj-lt"/>
                <a:cs typeface="Andalus" panose="02020603050405020304" pitchFamily="18" charset="-78"/>
              </a:rPr>
              <a:t>, ko parādīja valodas lietojuma daļas 5. un 7. uzdevums</a:t>
            </a:r>
            <a:r>
              <a:rPr lang="lv-LV" i="1" dirty="0" smtClean="0">
                <a:latin typeface="+mj-lt"/>
                <a:cs typeface="Andalus" panose="02020603050405020304" pitchFamily="18" charset="-78"/>
              </a:rPr>
              <a:t>,</a:t>
            </a:r>
          </a:p>
          <a:p>
            <a:pPr algn="just">
              <a:spcBef>
                <a:spcPts val="1200"/>
              </a:spcBef>
              <a:spcAft>
                <a:spcPts val="1200"/>
              </a:spcAft>
            </a:pPr>
            <a:r>
              <a:rPr lang="lv-LV" i="1" dirty="0" smtClean="0">
                <a:latin typeface="+mj-lt"/>
                <a:cs typeface="Andalus" panose="02020603050405020304" pitchFamily="18" charset="-78"/>
              </a:rPr>
              <a:t> </a:t>
            </a:r>
            <a:r>
              <a:rPr lang="lv-LV" i="1" dirty="0">
                <a:latin typeface="+mj-lt"/>
                <a:cs typeface="Andalus" panose="02020603050405020304" pitchFamily="18" charset="-78"/>
              </a:rPr>
              <a:t>proti, skolēni </a:t>
            </a:r>
            <a:r>
              <a:rPr lang="lv-LV" i="1" dirty="0">
                <a:solidFill>
                  <a:srgbClr val="FF0000"/>
                </a:solidFill>
                <a:latin typeface="+mj-lt"/>
                <a:cs typeface="Andalus" panose="02020603050405020304" pitchFamily="18" charset="-78"/>
              </a:rPr>
              <a:t>neprot salikt pieturzīmes pašu veidotos teikumos un </a:t>
            </a:r>
            <a:endParaRPr lang="lv-LV" i="1" dirty="0" smtClean="0">
              <a:solidFill>
                <a:srgbClr val="FF0000"/>
              </a:solidFill>
              <a:latin typeface="+mj-lt"/>
              <a:cs typeface="Andalus" panose="02020603050405020304" pitchFamily="18" charset="-78"/>
            </a:endParaRPr>
          </a:p>
          <a:p>
            <a:pPr algn="just">
              <a:spcBef>
                <a:spcPts val="1200"/>
              </a:spcBef>
              <a:spcAft>
                <a:spcPts val="1200"/>
              </a:spcAft>
            </a:pPr>
            <a:r>
              <a:rPr lang="lv-LV" i="1" dirty="0" smtClean="0">
                <a:solidFill>
                  <a:srgbClr val="FF0000"/>
                </a:solidFill>
                <a:latin typeface="+mj-lt"/>
                <a:cs typeface="Andalus" panose="02020603050405020304" pitchFamily="18" charset="-78"/>
              </a:rPr>
              <a:t>ortogrāfijā </a:t>
            </a:r>
            <a:r>
              <a:rPr lang="lv-LV" i="1" dirty="0">
                <a:solidFill>
                  <a:srgbClr val="FF0000"/>
                </a:solidFill>
                <a:latin typeface="+mj-lt"/>
                <a:cs typeface="Andalus" panose="02020603050405020304" pitchFamily="18" charset="-78"/>
              </a:rPr>
              <a:t>pieļauj rupjas kļūdas </a:t>
            </a:r>
            <a:r>
              <a:rPr lang="lv-LV" i="1" dirty="0">
                <a:latin typeface="+mj-lt"/>
                <a:cs typeface="Andalus" panose="02020603050405020304" pitchFamily="18" charset="-78"/>
              </a:rPr>
              <a:t>(piemēram, (3 metrus) auksts; </a:t>
            </a:r>
            <a:endParaRPr lang="lv-LV" i="1" dirty="0" smtClean="0">
              <a:latin typeface="+mj-lt"/>
              <a:cs typeface="Andalus" panose="02020603050405020304" pitchFamily="18" charset="-78"/>
            </a:endParaRPr>
          </a:p>
          <a:p>
            <a:pPr algn="just">
              <a:spcBef>
                <a:spcPts val="1200"/>
              </a:spcBef>
              <a:spcAft>
                <a:spcPts val="1200"/>
              </a:spcAft>
            </a:pPr>
            <a:r>
              <a:rPr lang="lv-LV" i="1" dirty="0" err="1" smtClean="0">
                <a:latin typeface="+mj-lt"/>
                <a:cs typeface="Andalus" panose="02020603050405020304" pitchFamily="18" charset="-78"/>
              </a:rPr>
              <a:t>pagraps</a:t>
            </a:r>
            <a:r>
              <a:rPr lang="lv-LV" i="1" dirty="0">
                <a:latin typeface="+mj-lt"/>
                <a:cs typeface="Andalus" panose="02020603050405020304" pitchFamily="18" charset="-78"/>
              </a:rPr>
              <a:t>; </a:t>
            </a:r>
            <a:r>
              <a:rPr lang="lv-LV" i="1" dirty="0" err="1">
                <a:latin typeface="+mj-lt"/>
                <a:cs typeface="Andalus" panose="02020603050405020304" pitchFamily="18" charset="-78"/>
              </a:rPr>
              <a:t>itkā</a:t>
            </a:r>
            <a:r>
              <a:rPr lang="lv-LV" i="1" dirty="0">
                <a:latin typeface="+mj-lt"/>
                <a:cs typeface="Andalus" panose="02020603050405020304" pitchFamily="18" charset="-78"/>
              </a:rPr>
              <a:t>; </a:t>
            </a:r>
            <a:r>
              <a:rPr lang="lv-LV" i="1" dirty="0" err="1">
                <a:latin typeface="+mj-lt"/>
                <a:cs typeface="Andalus" panose="02020603050405020304" pitchFamily="18" charset="-78"/>
              </a:rPr>
              <a:t>prasija</a:t>
            </a:r>
            <a:r>
              <a:rPr lang="lv-LV" i="1" dirty="0">
                <a:latin typeface="+mj-lt"/>
                <a:cs typeface="Andalus" panose="02020603050405020304" pitchFamily="18" charset="-78"/>
              </a:rPr>
              <a:t>; </a:t>
            </a:r>
            <a:r>
              <a:rPr lang="lv-LV" i="1" dirty="0" err="1">
                <a:latin typeface="+mj-lt"/>
                <a:cs typeface="Andalus" panose="02020603050405020304" pitchFamily="18" charset="-78"/>
              </a:rPr>
              <a:t>kafeinīca</a:t>
            </a:r>
            <a:r>
              <a:rPr lang="lv-LV" i="1" dirty="0">
                <a:latin typeface="+mj-lt"/>
                <a:cs typeface="Andalus" panose="02020603050405020304" pitchFamily="18" charset="-78"/>
              </a:rPr>
              <a:t>; </a:t>
            </a:r>
            <a:r>
              <a:rPr lang="lv-LV" i="1" dirty="0" err="1">
                <a:latin typeface="+mj-lt"/>
                <a:cs typeface="Andalus" panose="02020603050405020304" pitchFamily="18" charset="-78"/>
              </a:rPr>
              <a:t>rudenis</a:t>
            </a:r>
            <a:r>
              <a:rPr lang="lv-LV" i="1" dirty="0">
                <a:latin typeface="+mj-lt"/>
                <a:cs typeface="Andalus" panose="02020603050405020304" pitchFamily="18" charset="-78"/>
              </a:rPr>
              <a:t>; </a:t>
            </a:r>
            <a:r>
              <a:rPr lang="lv-LV" i="1" dirty="0" err="1">
                <a:latin typeface="+mj-lt"/>
                <a:cs typeface="Andalus" panose="02020603050405020304" pitchFamily="18" charset="-78"/>
              </a:rPr>
              <a:t>pustdienas</a:t>
            </a:r>
            <a:r>
              <a:rPr lang="lv-LV" i="1" dirty="0">
                <a:latin typeface="+mj-lt"/>
                <a:cs typeface="Andalus" panose="02020603050405020304" pitchFamily="18" charset="-78"/>
              </a:rPr>
              <a:t> utt</a:t>
            </a:r>
            <a:r>
              <a:rPr lang="lv-LV" i="1" dirty="0" smtClean="0">
                <a:latin typeface="+mj-lt"/>
                <a:cs typeface="Andalus" panose="02020603050405020304" pitchFamily="18" charset="-78"/>
              </a:rPr>
              <a:t>.).»</a:t>
            </a:r>
            <a:endParaRPr lang="lv-LV" i="1" dirty="0">
              <a:latin typeface="+mj-lt"/>
              <a:cs typeface="Andalus" panose="02020603050405020304" pitchFamily="18" charset="-78"/>
            </a:endParaRPr>
          </a:p>
        </p:txBody>
      </p:sp>
    </p:spTree>
    <p:extLst>
      <p:ext uri="{BB962C8B-B14F-4D97-AF65-F5344CB8AC3E}">
        <p14:creationId xmlns:p14="http://schemas.microsoft.com/office/powerpoint/2010/main" val="379367174"/>
      </p:ext>
    </p:extLst>
  </p:cSld>
  <p:clrMapOvr>
    <a:masterClrMapping/>
  </p:clrMapOvr>
  <p:transition spd="slow">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lv-LV" dirty="0"/>
              <a:t>6.klase</a:t>
            </a:r>
          </a:p>
          <a:p>
            <a:pPr algn="ctr"/>
            <a:r>
              <a:rPr lang="lv-LV"/>
              <a:t>Uzdevumu izpilde</a:t>
            </a:r>
          </a:p>
        </p:txBody>
      </p:sp>
      <p:pic>
        <p:nvPicPr>
          <p:cNvPr id="10245" name="Picture 5" descr="logovis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0"/>
            <a:ext cx="9144000" cy="5876925"/>
          </a:xfrm>
          <a:prstGeom prst="rect">
            <a:avLst/>
          </a:prstGeom>
          <a:noFill/>
        </p:spPr>
      </p:pic>
      <p:cxnSp>
        <p:nvCxnSpPr>
          <p:cNvPr id="6" name="Straight Connector 5"/>
          <p:cNvCxnSpPr/>
          <p:nvPr/>
        </p:nvCxnSpPr>
        <p:spPr>
          <a:xfrm flipV="1">
            <a:off x="7308304" y="813408"/>
            <a:ext cx="0" cy="4464496"/>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682679962"/>
      </p:ext>
    </p:extLst>
  </p:cSld>
  <p:clrMapOvr>
    <a:masterClrMapping/>
  </p:clrMapOvr>
  <p:transition spd="slow">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lv-LV" dirty="0" smtClean="0"/>
              <a:t>6.klase</a:t>
            </a:r>
            <a:endParaRPr lang="lv-LV" dirty="0"/>
          </a:p>
        </p:txBody>
      </p:sp>
      <p:pic>
        <p:nvPicPr>
          <p:cNvPr id="10245" name="Picture 5" descr="logovis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07504" y="151180"/>
            <a:ext cx="9036496" cy="4862870"/>
          </a:xfrm>
          <a:prstGeom prst="rect">
            <a:avLst/>
          </a:prstGeom>
        </p:spPr>
        <p:txBody>
          <a:bodyPr wrap="square">
            <a:spAutoFit/>
          </a:bodyPr>
          <a:lstStyle/>
          <a:p>
            <a:r>
              <a:rPr lang="lv-LV" i="1" dirty="0" smtClean="0">
                <a:latin typeface="+mj-lt"/>
                <a:cs typeface="Andalus" panose="02020603050405020304" pitchFamily="18" charset="-78"/>
              </a:rPr>
              <a:t>«Rezultātā </a:t>
            </a:r>
            <a:r>
              <a:rPr lang="lv-LV" i="1" dirty="0">
                <a:latin typeface="+mj-lt"/>
                <a:cs typeface="Andalus" panose="02020603050405020304" pitchFamily="18" charset="-78"/>
              </a:rPr>
              <a:t>izkristalizējas tie mācību temati, kam turpmāk pamatskolas vidējā posmā (4.–6. klasē) ir pievēršama lielāka uzmanība, turklāt tie visi ir tādi jautājumi, kuriem vajadzētu pievērsties gan dzimtās valodas, gan literatūras mācībā, proti, tie ir starpnozaru temati, kuru apguvē labākos panākumus var gūt, sintezējot abu mācību priekšmetu saturu</a:t>
            </a:r>
            <a:r>
              <a:rPr lang="lv-LV" i="1" dirty="0" smtClean="0">
                <a:latin typeface="+mj-lt"/>
                <a:cs typeface="Andalus" panose="02020603050405020304" pitchFamily="18" charset="-78"/>
              </a:rPr>
              <a:t>:</a:t>
            </a:r>
          </a:p>
          <a:p>
            <a:endParaRPr lang="lv-LV" i="1" dirty="0">
              <a:latin typeface="+mj-lt"/>
              <a:cs typeface="Andalus" panose="02020603050405020304" pitchFamily="18" charset="-78"/>
            </a:endParaRPr>
          </a:p>
          <a:p>
            <a:pPr marL="342900" lvl="0" indent="-342900">
              <a:spcBef>
                <a:spcPts val="1200"/>
              </a:spcBef>
              <a:spcAft>
                <a:spcPts val="600"/>
              </a:spcAft>
              <a:buFont typeface="Arial" panose="020B0604020202020204" pitchFamily="34" charset="0"/>
              <a:buChar char="•"/>
            </a:pPr>
            <a:r>
              <a:rPr lang="lv-LV" i="1" dirty="0">
                <a:latin typeface="+mj-lt"/>
                <a:cs typeface="Andalus" panose="02020603050405020304" pitchFamily="18" charset="-78"/>
              </a:rPr>
              <a:t>lasāmā un klausāmā teksta interpretācija;</a:t>
            </a:r>
          </a:p>
          <a:p>
            <a:pPr marL="342900" lvl="0" indent="-342900">
              <a:spcBef>
                <a:spcPts val="1200"/>
              </a:spcBef>
              <a:spcAft>
                <a:spcPts val="600"/>
              </a:spcAft>
              <a:buFont typeface="Arial" panose="020B0604020202020204" pitchFamily="34" charset="0"/>
              <a:buChar char="•"/>
            </a:pPr>
            <a:r>
              <a:rPr lang="lv-LV" i="1" dirty="0">
                <a:latin typeface="+mj-lt"/>
                <a:cs typeface="Andalus" panose="02020603050405020304" pitchFamily="18" charset="-78"/>
              </a:rPr>
              <a:t>citātu izvēle un iesaistīšana savā tekstā;</a:t>
            </a:r>
          </a:p>
          <a:p>
            <a:pPr marL="342900" lvl="0" indent="-342900">
              <a:spcBef>
                <a:spcPts val="1200"/>
              </a:spcBef>
              <a:spcAft>
                <a:spcPts val="600"/>
              </a:spcAft>
              <a:buFont typeface="Arial" panose="020B0604020202020204" pitchFamily="34" charset="0"/>
              <a:buChar char="•"/>
            </a:pPr>
            <a:r>
              <a:rPr lang="lv-LV" i="1" dirty="0">
                <a:latin typeface="+mj-lt"/>
                <a:cs typeface="Andalus" panose="02020603050405020304" pitchFamily="18" charset="-78"/>
              </a:rPr>
              <a:t>frazeoloģismi un vārdi ar pārnestu nozīmi, to izpratne un skaidrošana, izmantošana savā tekstā;</a:t>
            </a:r>
          </a:p>
          <a:p>
            <a:pPr marL="342900" lvl="0" indent="-342900">
              <a:spcBef>
                <a:spcPts val="1200"/>
              </a:spcBef>
              <a:spcAft>
                <a:spcPts val="600"/>
              </a:spcAft>
              <a:buFont typeface="Arial" panose="020B0604020202020204" pitchFamily="34" charset="0"/>
              <a:buChar char="•"/>
            </a:pPr>
            <a:r>
              <a:rPr lang="lv-LV" i="1" dirty="0">
                <a:latin typeface="+mj-lt"/>
                <a:cs typeface="Andalus" panose="02020603050405020304" pitchFamily="18" charset="-78"/>
              </a:rPr>
              <a:t>interpunkcijas un ortogrāfijas normu ievērošana savā tekstā;</a:t>
            </a:r>
          </a:p>
          <a:p>
            <a:pPr marL="342900" lvl="0" indent="-342900">
              <a:spcBef>
                <a:spcPts val="1200"/>
              </a:spcBef>
              <a:spcAft>
                <a:spcPts val="600"/>
              </a:spcAft>
              <a:buFont typeface="Arial" panose="020B0604020202020204" pitchFamily="34" charset="0"/>
              <a:buChar char="•"/>
            </a:pPr>
            <a:r>
              <a:rPr lang="lv-LV" i="1" dirty="0">
                <a:latin typeface="+mj-lt"/>
                <a:cs typeface="Andalus" panose="02020603050405020304" pitchFamily="18" charset="-78"/>
              </a:rPr>
              <a:t>vārddarināšana, t. sk. vārda sastāva noteikšana, jaunu vārdu darināšana</a:t>
            </a:r>
            <a:r>
              <a:rPr lang="lv-LV" i="1" dirty="0" smtClean="0">
                <a:latin typeface="+mj-lt"/>
                <a:cs typeface="Andalus" panose="02020603050405020304" pitchFamily="18" charset="-78"/>
              </a:rPr>
              <a:t>.»</a:t>
            </a:r>
            <a:endParaRPr lang="lv-LV" i="1" dirty="0">
              <a:latin typeface="+mj-lt"/>
              <a:cs typeface="Andalus" panose="02020603050405020304" pitchFamily="18" charset="-78"/>
            </a:endParaRPr>
          </a:p>
        </p:txBody>
      </p:sp>
    </p:spTree>
    <p:extLst>
      <p:ext uri="{BB962C8B-B14F-4D97-AF65-F5344CB8AC3E}">
        <p14:creationId xmlns:p14="http://schemas.microsoft.com/office/powerpoint/2010/main" val="2280849734"/>
      </p:ext>
    </p:extLst>
  </p:cSld>
  <p:clrMapOvr>
    <a:masterClrMapping/>
  </p:clrMapOvr>
  <p:transition spd="slow">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lv-LV" dirty="0" smtClean="0"/>
              <a:t>6.klase</a:t>
            </a:r>
            <a:endParaRPr lang="lv-LV" dirty="0"/>
          </a:p>
        </p:txBody>
      </p:sp>
      <p:pic>
        <p:nvPicPr>
          <p:cNvPr id="10245" name="Picture 5" descr="logovis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07504" y="151180"/>
            <a:ext cx="9036496" cy="4216539"/>
          </a:xfrm>
          <a:prstGeom prst="rect">
            <a:avLst/>
          </a:prstGeom>
        </p:spPr>
        <p:txBody>
          <a:bodyPr wrap="square">
            <a:spAutoFit/>
          </a:bodyPr>
          <a:lstStyle/>
          <a:p>
            <a:endParaRPr lang="lv-LV" dirty="0" smtClean="0">
              <a:hlinkClick r:id="rId4"/>
            </a:endParaRPr>
          </a:p>
          <a:p>
            <a:r>
              <a:rPr lang="lv-LV" dirty="0" smtClean="0">
                <a:hlinkClick r:id="rId4"/>
              </a:rPr>
              <a:t>	Metodiskais materiāls</a:t>
            </a:r>
          </a:p>
          <a:p>
            <a:endParaRPr lang="lv-LV" dirty="0">
              <a:hlinkClick r:id="rId4"/>
            </a:endParaRPr>
          </a:p>
          <a:p>
            <a:r>
              <a:rPr lang="lv-LV" sz="2800" b="1" dirty="0" smtClean="0"/>
              <a:t>«Diagnosticējošais </a:t>
            </a:r>
            <a:r>
              <a:rPr lang="lv-LV" sz="2800" b="1" dirty="0"/>
              <a:t>darbs </a:t>
            </a:r>
            <a:endParaRPr lang="lv-LV" sz="2800" b="1" dirty="0" smtClean="0"/>
          </a:p>
          <a:p>
            <a:r>
              <a:rPr lang="lv-LV" sz="2800" b="1" dirty="0" smtClean="0"/>
              <a:t>latviešu valodā </a:t>
            </a:r>
            <a:r>
              <a:rPr lang="lv-LV" sz="2800" b="1" dirty="0"/>
              <a:t>6.klasē 2013./2014. mācību gadā</a:t>
            </a:r>
            <a:r>
              <a:rPr lang="lv-LV" sz="2800" b="1" dirty="0" smtClean="0"/>
              <a:t>:</a:t>
            </a:r>
          </a:p>
          <a:p>
            <a:r>
              <a:rPr lang="lv-LV" sz="2800" b="1" dirty="0" smtClean="0"/>
              <a:t>rezultātu </a:t>
            </a:r>
            <a:r>
              <a:rPr lang="lv-LV" sz="2800" b="1" dirty="0"/>
              <a:t>analīze un </a:t>
            </a:r>
            <a:r>
              <a:rPr lang="lv-LV" sz="2800" b="1" dirty="0" smtClean="0"/>
              <a:t>ieteikumi</a:t>
            </a:r>
            <a:r>
              <a:rPr lang="lv-LV" sz="2800" b="1" dirty="0"/>
              <a:t>»</a:t>
            </a:r>
            <a:endParaRPr lang="lv-LV" b="1" dirty="0"/>
          </a:p>
          <a:p>
            <a:endParaRPr lang="lv-LV" dirty="0">
              <a:hlinkClick r:id="rId4"/>
            </a:endParaRPr>
          </a:p>
          <a:p>
            <a:endParaRPr lang="lv-LV" dirty="0" smtClean="0">
              <a:hlinkClick r:id="rId4"/>
            </a:endParaRPr>
          </a:p>
          <a:p>
            <a:endParaRPr lang="lv-LV" dirty="0">
              <a:hlinkClick r:id="rId4"/>
            </a:endParaRPr>
          </a:p>
          <a:p>
            <a:endParaRPr lang="lv-LV" dirty="0" smtClean="0">
              <a:hlinkClick r:id="rId4"/>
            </a:endParaRPr>
          </a:p>
          <a:p>
            <a:r>
              <a:rPr lang="lv-LV" dirty="0" smtClean="0">
                <a:hlinkClick r:id="rId4"/>
              </a:rPr>
              <a:t>http://visc.gov.lv/vispizglitiba/eksameni/metmat.shtml</a:t>
            </a:r>
            <a:endParaRPr lang="lv-LV" dirty="0" smtClean="0"/>
          </a:p>
          <a:p>
            <a:endParaRPr lang="lv-LV" dirty="0"/>
          </a:p>
        </p:txBody>
      </p:sp>
      <p:sp>
        <p:nvSpPr>
          <p:cNvPr id="3" name="TextBox 2"/>
          <p:cNvSpPr txBox="1"/>
          <p:nvPr/>
        </p:nvSpPr>
        <p:spPr>
          <a:xfrm>
            <a:off x="683568" y="4869160"/>
            <a:ext cx="6120680" cy="400110"/>
          </a:xfrm>
          <a:prstGeom prst="rect">
            <a:avLst/>
          </a:prstGeom>
          <a:noFill/>
        </p:spPr>
        <p:txBody>
          <a:bodyPr wrap="square" rtlCol="0">
            <a:spAutoFit/>
          </a:bodyPr>
          <a:lstStyle/>
          <a:p>
            <a:r>
              <a:rPr lang="lv-LV" dirty="0" smtClean="0"/>
              <a:t>VISC mājaslapā tiks publicēts novembrī</a:t>
            </a:r>
            <a:endParaRPr lang="lv-LV" dirty="0"/>
          </a:p>
        </p:txBody>
      </p:sp>
    </p:spTree>
    <p:extLst>
      <p:ext uri="{BB962C8B-B14F-4D97-AF65-F5344CB8AC3E}">
        <p14:creationId xmlns:p14="http://schemas.microsoft.com/office/powerpoint/2010/main" val="3418964699"/>
      </p:ext>
    </p:extLst>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121"/>
          <p:cNvSpPr txBox="1">
            <a:spLocks noChangeArrowheads="1"/>
          </p:cNvSpPr>
          <p:nvPr/>
        </p:nvSpPr>
        <p:spPr bwMode="auto">
          <a:xfrm>
            <a:off x="684213" y="404813"/>
            <a:ext cx="8064500" cy="5201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endParaRPr lang="lv-LV" sz="3200" dirty="0">
              <a:solidFill>
                <a:srgbClr val="FF0000"/>
              </a:solidFill>
            </a:endParaRPr>
          </a:p>
          <a:p>
            <a:pPr algn="ctr" eaLnBrk="1" hangingPunct="1">
              <a:spcBef>
                <a:spcPct val="50000"/>
              </a:spcBef>
            </a:pPr>
            <a:r>
              <a:rPr lang="lv-LV" sz="3200" b="1" dirty="0" smtClean="0"/>
              <a:t>Valsts diagnosticējošais darbs</a:t>
            </a:r>
          </a:p>
          <a:p>
            <a:pPr algn="ctr" eaLnBrk="1" hangingPunct="1">
              <a:spcBef>
                <a:spcPct val="50000"/>
              </a:spcBef>
            </a:pPr>
            <a:r>
              <a:rPr lang="lv-LV" sz="3200" b="1" dirty="0" smtClean="0"/>
              <a:t> </a:t>
            </a:r>
            <a:r>
              <a:rPr lang="lv-LV" sz="3200" b="1" dirty="0"/>
              <a:t>latviešu valodā</a:t>
            </a:r>
            <a:r>
              <a:rPr lang="lv-LV" b="1" dirty="0"/>
              <a:t> </a:t>
            </a:r>
          </a:p>
          <a:p>
            <a:pPr algn="ctr" eaLnBrk="1" hangingPunct="1">
              <a:spcBef>
                <a:spcPct val="50000"/>
              </a:spcBef>
            </a:pPr>
            <a:r>
              <a:rPr lang="lv-LV" b="1" dirty="0"/>
              <a:t>6.klase</a:t>
            </a:r>
          </a:p>
          <a:p>
            <a:pPr algn="ctr" eaLnBrk="1" hangingPunct="1">
              <a:spcBef>
                <a:spcPct val="50000"/>
              </a:spcBef>
            </a:pPr>
            <a:r>
              <a:rPr lang="lv-LV" b="1" dirty="0" smtClean="0"/>
              <a:t>2014. </a:t>
            </a:r>
            <a:r>
              <a:rPr lang="lv-LV" b="1" dirty="0"/>
              <a:t>gada  </a:t>
            </a:r>
            <a:r>
              <a:rPr lang="lv-LV" b="1" dirty="0" smtClean="0"/>
              <a:t>7. </a:t>
            </a:r>
            <a:r>
              <a:rPr lang="lv-LV" b="1" dirty="0"/>
              <a:t>maijā</a:t>
            </a:r>
          </a:p>
          <a:p>
            <a:pPr algn="ctr" eaLnBrk="1" hangingPunct="1">
              <a:spcBef>
                <a:spcPct val="50000"/>
              </a:spcBef>
            </a:pPr>
            <a:endParaRPr lang="lv-LV" b="1" dirty="0"/>
          </a:p>
          <a:p>
            <a:pPr algn="ctr" eaLnBrk="1" hangingPunct="1">
              <a:spcBef>
                <a:spcPct val="50000"/>
              </a:spcBef>
            </a:pPr>
            <a:r>
              <a:rPr lang="lv-LV" sz="3200" b="1" dirty="0"/>
              <a:t>Apkopoti </a:t>
            </a:r>
            <a:r>
              <a:rPr lang="lv-LV" sz="4400" b="1" dirty="0" smtClean="0">
                <a:solidFill>
                  <a:srgbClr val="FF0000"/>
                </a:solidFill>
              </a:rPr>
              <a:t>11 990</a:t>
            </a:r>
            <a:r>
              <a:rPr lang="lv-LV" sz="3200" b="1" dirty="0" smtClean="0"/>
              <a:t> </a:t>
            </a:r>
            <a:r>
              <a:rPr lang="lv-LV" sz="3200" b="1" dirty="0"/>
              <a:t>skolēnu rezultāti</a:t>
            </a:r>
          </a:p>
          <a:p>
            <a:pPr eaLnBrk="1" hangingPunct="1">
              <a:spcBef>
                <a:spcPct val="50000"/>
              </a:spcBef>
            </a:pPr>
            <a:endParaRPr lang="lv-LV" sz="3200" b="1" dirty="0"/>
          </a:p>
        </p:txBody>
      </p:sp>
      <p:sp>
        <p:nvSpPr>
          <p:cNvPr id="4099"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a:endParaRPr lang="lv-LV">
              <a:solidFill>
                <a:srgbClr val="0033CC"/>
              </a:solidFill>
            </a:endParaRPr>
          </a:p>
        </p:txBody>
      </p:sp>
      <p:pic>
        <p:nvPicPr>
          <p:cNvPr id="4100"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lv-LV" dirty="0"/>
              <a:t>6.klase</a:t>
            </a:r>
          </a:p>
          <a:p>
            <a:pPr algn="ctr"/>
            <a:r>
              <a:rPr lang="lv-LV" dirty="0" smtClean="0"/>
              <a:t>Diagnosticējošā darba programma (projekts)</a:t>
            </a:r>
            <a:endParaRPr lang="lv-LV" dirty="0"/>
          </a:p>
        </p:txBody>
      </p:sp>
      <p:pic>
        <p:nvPicPr>
          <p:cNvPr id="10245" name="Picture 5" descr="logovis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le 2"/>
          <p:cNvGraphicFramePr>
            <a:graphicFrameLocks noGrp="1"/>
          </p:cNvGraphicFramePr>
          <p:nvPr>
            <p:extLst>
              <p:ext uri="{D42A27DB-BD31-4B8C-83A1-F6EECF244321}">
                <p14:modId xmlns:p14="http://schemas.microsoft.com/office/powerpoint/2010/main" val="2404251067"/>
              </p:ext>
            </p:extLst>
          </p:nvPr>
        </p:nvGraphicFramePr>
        <p:xfrm>
          <a:off x="539552" y="44622"/>
          <a:ext cx="8352928" cy="5832650"/>
        </p:xfrm>
        <a:graphic>
          <a:graphicData uri="http://schemas.openxmlformats.org/drawingml/2006/table">
            <a:tbl>
              <a:tblPr firstRow="1" firstCol="1" lastRow="1" lastCol="1" bandRow="1" bandCol="1">
                <a:tableStyleId>{5940675A-B579-460E-94D1-54222C63F5DA}</a:tableStyleId>
              </a:tblPr>
              <a:tblGrid>
                <a:gridCol w="879256"/>
                <a:gridCol w="7473672"/>
              </a:tblGrid>
              <a:tr h="618527">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lv-LV" sz="2000" dirty="0" smtClean="0">
                          <a:effectLst/>
                          <a:latin typeface="+mj-lt"/>
                        </a:rPr>
                        <a:t>2015.gada</a:t>
                      </a:r>
                      <a:r>
                        <a:rPr lang="lv-LV" sz="2000" baseline="0" dirty="0" smtClean="0">
                          <a:effectLst/>
                          <a:latin typeface="+mj-lt"/>
                        </a:rPr>
                        <a:t> 19.februāris</a:t>
                      </a:r>
                      <a:endParaRPr lang="lv-LV" sz="2800" b="1" dirty="0" smtClean="0">
                        <a:effectLst/>
                        <a:latin typeface="+mj-lt"/>
                        <a:ea typeface="Times New Roman"/>
                      </a:endParaRPr>
                    </a:p>
                    <a:p>
                      <a:pPr algn="ctr">
                        <a:spcAft>
                          <a:spcPts val="0"/>
                        </a:spcAft>
                      </a:pPr>
                      <a:r>
                        <a:rPr lang="lv-LV" sz="2000" dirty="0" smtClean="0">
                          <a:effectLst/>
                          <a:latin typeface="+mj-lt"/>
                        </a:rPr>
                        <a:t>Diagnosticējošajā darbā iekļautās tēmas</a:t>
                      </a:r>
                      <a:endParaRPr lang="lv-LV" sz="2800" b="1" dirty="0">
                        <a:effectLst/>
                        <a:latin typeface="+mj-lt"/>
                        <a:ea typeface="Times New Roman"/>
                      </a:endParaRPr>
                    </a:p>
                  </a:txBody>
                  <a:tcPr marL="68580" marR="68580" marT="0" marB="0" anchor="ctr"/>
                </a:tc>
                <a:tc hMerge="1">
                  <a:txBody>
                    <a:bodyPr/>
                    <a:lstStyle/>
                    <a:p>
                      <a:endParaRPr lang="lv-LV"/>
                    </a:p>
                  </a:txBody>
                  <a:tcPr/>
                </a:tc>
              </a:tr>
              <a:tr h="323354">
                <a:tc rowSpan="5">
                  <a:txBody>
                    <a:bodyPr/>
                    <a:lstStyle/>
                    <a:p>
                      <a:pPr marL="71755" marR="71755" algn="ctr">
                        <a:spcAft>
                          <a:spcPts val="0"/>
                        </a:spcAft>
                      </a:pPr>
                      <a:r>
                        <a:rPr lang="lv-LV" sz="1800" b="1" dirty="0">
                          <a:effectLst/>
                          <a:latin typeface="+mj-lt"/>
                        </a:rPr>
                        <a:t>Komunikatīvā kompetence</a:t>
                      </a:r>
                      <a:endParaRPr lang="lv-LV" sz="2400" b="1" dirty="0">
                        <a:effectLst/>
                        <a:latin typeface="+mj-lt"/>
                        <a:ea typeface="Times New Roman"/>
                      </a:endParaRPr>
                    </a:p>
                  </a:txBody>
                  <a:tcPr marL="68580" marR="68580" marT="0" marB="0" vert="vert270" anchor="ctr"/>
                </a:tc>
                <a:tc>
                  <a:txBody>
                    <a:bodyPr/>
                    <a:lstStyle/>
                    <a:p>
                      <a:pPr>
                        <a:spcAft>
                          <a:spcPts val="0"/>
                        </a:spcAft>
                      </a:pPr>
                      <a:r>
                        <a:rPr lang="lv-LV" sz="1400" dirty="0" smtClean="0">
                          <a:effectLst/>
                          <a:latin typeface="+mj-lt"/>
                        </a:rPr>
                        <a:t>            Saziņa</a:t>
                      </a:r>
                      <a:endParaRPr lang="lv-LV" sz="1400" b="1" dirty="0">
                        <a:effectLst/>
                        <a:latin typeface="+mj-lt"/>
                        <a:ea typeface="Times New Roman"/>
                      </a:endParaRPr>
                    </a:p>
                  </a:txBody>
                  <a:tcPr marL="68580" marR="68580" marT="0" marB="0" anchor="ctr"/>
                </a:tc>
              </a:tr>
              <a:tr h="323354">
                <a:tc vMerge="1">
                  <a:txBody>
                    <a:bodyPr/>
                    <a:lstStyle/>
                    <a:p>
                      <a:endParaRPr lang="lv-LV"/>
                    </a:p>
                  </a:txBody>
                  <a:tcPr/>
                </a:tc>
                <a:tc>
                  <a:txBody>
                    <a:bodyPr/>
                    <a:lstStyle/>
                    <a:p>
                      <a:pPr>
                        <a:spcAft>
                          <a:spcPts val="0"/>
                        </a:spcAft>
                      </a:pPr>
                      <a:r>
                        <a:rPr lang="lv-LV" sz="1400" dirty="0" smtClean="0">
                          <a:effectLst/>
                          <a:latin typeface="+mj-lt"/>
                        </a:rPr>
                        <a:t>            Lasīšana</a:t>
                      </a:r>
                      <a:endParaRPr lang="lv-LV" sz="1400" b="1" dirty="0">
                        <a:effectLst/>
                        <a:latin typeface="+mj-lt"/>
                        <a:ea typeface="Times New Roman"/>
                      </a:endParaRPr>
                    </a:p>
                  </a:txBody>
                  <a:tcPr marL="68580" marR="68580" marT="0" marB="0" anchor="ctr"/>
                </a:tc>
              </a:tr>
              <a:tr h="323354">
                <a:tc vMerge="1">
                  <a:txBody>
                    <a:bodyPr/>
                    <a:lstStyle/>
                    <a:p>
                      <a:endParaRPr lang="lv-LV"/>
                    </a:p>
                  </a:txBody>
                  <a:tcPr/>
                </a:tc>
                <a:tc>
                  <a:txBody>
                    <a:bodyPr/>
                    <a:lstStyle/>
                    <a:p>
                      <a:pPr>
                        <a:spcAft>
                          <a:spcPts val="0"/>
                        </a:spcAft>
                      </a:pPr>
                      <a:r>
                        <a:rPr lang="lv-LV" sz="1400" dirty="0" smtClean="0">
                          <a:effectLst/>
                          <a:latin typeface="+mj-lt"/>
                        </a:rPr>
                        <a:t>            Klausīšanās</a:t>
                      </a:r>
                      <a:endParaRPr lang="lv-LV" sz="1400" b="1" dirty="0">
                        <a:effectLst/>
                        <a:latin typeface="+mj-lt"/>
                        <a:ea typeface="Times New Roman"/>
                      </a:endParaRPr>
                    </a:p>
                  </a:txBody>
                  <a:tcPr marL="68580" marR="68580" marT="0" marB="0" anchor="ctr"/>
                </a:tc>
              </a:tr>
              <a:tr h="323354">
                <a:tc vMerge="1">
                  <a:txBody>
                    <a:bodyPr/>
                    <a:lstStyle/>
                    <a:p>
                      <a:endParaRPr lang="lv-LV"/>
                    </a:p>
                  </a:txBody>
                  <a:tcPr/>
                </a:tc>
                <a:tc>
                  <a:txBody>
                    <a:bodyPr/>
                    <a:lstStyle/>
                    <a:p>
                      <a:pPr>
                        <a:spcAft>
                          <a:spcPts val="0"/>
                        </a:spcAft>
                      </a:pPr>
                      <a:r>
                        <a:rPr lang="lv-LV" sz="1400" dirty="0" smtClean="0">
                          <a:effectLst/>
                          <a:latin typeface="+mj-lt"/>
                        </a:rPr>
                        <a:t>            Rakstīšana</a:t>
                      </a:r>
                      <a:endParaRPr lang="lv-LV" sz="1400" b="1" dirty="0">
                        <a:effectLst/>
                        <a:latin typeface="+mj-lt"/>
                        <a:ea typeface="Times New Roman"/>
                      </a:endParaRPr>
                    </a:p>
                  </a:txBody>
                  <a:tcPr marL="68580" marR="68580" marT="0" marB="0" anchor="ctr"/>
                </a:tc>
              </a:tr>
              <a:tr h="392315">
                <a:tc vMerge="1">
                  <a:txBody>
                    <a:bodyPr/>
                    <a:lstStyle/>
                    <a:p>
                      <a:endParaRPr lang="lv-LV"/>
                    </a:p>
                  </a:txBody>
                  <a:tcPr/>
                </a:tc>
                <a:tc>
                  <a:txBody>
                    <a:bodyPr/>
                    <a:lstStyle/>
                    <a:p>
                      <a:pPr>
                        <a:spcAft>
                          <a:spcPts val="0"/>
                        </a:spcAft>
                      </a:pPr>
                      <a:r>
                        <a:rPr lang="lv-LV" sz="1400" dirty="0" smtClean="0">
                          <a:effectLst/>
                          <a:latin typeface="+mj-lt"/>
                        </a:rPr>
                        <a:t>            Runāšana</a:t>
                      </a:r>
                      <a:endParaRPr lang="lv-LV" sz="1400" b="1" dirty="0">
                        <a:effectLst/>
                        <a:latin typeface="+mj-lt"/>
                        <a:ea typeface="Times New Roman"/>
                      </a:endParaRPr>
                    </a:p>
                  </a:txBody>
                  <a:tcPr marL="68580" marR="68580" marT="0" marB="0" anchor="ctr"/>
                </a:tc>
              </a:tr>
              <a:tr h="982134">
                <a:tc rowSpan="3">
                  <a:txBody>
                    <a:bodyPr/>
                    <a:lstStyle/>
                    <a:p>
                      <a:pPr marL="71755" marR="71755" algn="ctr">
                        <a:spcAft>
                          <a:spcPts val="0"/>
                        </a:spcAft>
                      </a:pPr>
                      <a:r>
                        <a:rPr lang="lv-LV" sz="1800" b="1" dirty="0">
                          <a:effectLst/>
                          <a:latin typeface="+mj-lt"/>
                        </a:rPr>
                        <a:t>Valodas kompetence</a:t>
                      </a:r>
                      <a:endParaRPr lang="lv-LV" sz="2400" b="1" dirty="0">
                        <a:effectLst/>
                        <a:latin typeface="+mj-lt"/>
                        <a:ea typeface="Times New Roman"/>
                      </a:endParaRPr>
                    </a:p>
                  </a:txBody>
                  <a:tcPr marL="68580" marR="68580" marT="0" marB="0" vert="vert270" anchor="ctr"/>
                </a:tc>
                <a:tc>
                  <a:txBody>
                    <a:bodyPr/>
                    <a:lstStyle/>
                    <a:p>
                      <a:pPr>
                        <a:spcAft>
                          <a:spcPts val="0"/>
                        </a:spcAft>
                      </a:pPr>
                      <a:r>
                        <a:rPr lang="lv-LV" sz="1400" u="sng" dirty="0" smtClean="0">
                          <a:effectLst/>
                          <a:latin typeface="+mj-lt"/>
                        </a:rPr>
                        <a:t>Teksts: </a:t>
                      </a:r>
                    </a:p>
                    <a:p>
                      <a:pPr>
                        <a:spcAft>
                          <a:spcPts val="0"/>
                        </a:spcAft>
                      </a:pPr>
                      <a:r>
                        <a:rPr lang="lv-LV" sz="1400" b="0" dirty="0" smtClean="0">
                          <a:effectLst/>
                          <a:latin typeface="+mj-lt"/>
                        </a:rPr>
                        <a:t>            Valodas funkcionālais</a:t>
                      </a:r>
                      <a:r>
                        <a:rPr lang="lv-LV" sz="1400" b="0" baseline="0" dirty="0" smtClean="0">
                          <a:effectLst/>
                          <a:latin typeface="+mj-lt"/>
                        </a:rPr>
                        <a:t> stils</a:t>
                      </a:r>
                      <a:endParaRPr lang="lv-LV" sz="1400" b="0" dirty="0" smtClean="0">
                        <a:effectLst/>
                        <a:latin typeface="+mj-lt"/>
                      </a:endParaRPr>
                    </a:p>
                    <a:p>
                      <a:pPr>
                        <a:spcAft>
                          <a:spcPts val="0"/>
                        </a:spcAft>
                      </a:pPr>
                      <a:r>
                        <a:rPr lang="lv-LV" sz="1400" b="0" dirty="0" smtClean="0">
                          <a:effectLst/>
                          <a:latin typeface="+mj-lt"/>
                          <a:ea typeface="Times New Roman"/>
                        </a:rPr>
                        <a:t>            Pārdomu darbs, vēstījums, pasaka</a:t>
                      </a:r>
                      <a:endParaRPr lang="lv-LV" sz="1400" b="0" dirty="0">
                        <a:effectLst/>
                        <a:latin typeface="+mj-lt"/>
                        <a:ea typeface="Times New Roman"/>
                      </a:endParaRPr>
                    </a:p>
                  </a:txBody>
                  <a:tcPr marL="68580" marR="68580" marT="0" marB="0" anchor="ctr"/>
                </a:tc>
              </a:tr>
              <a:tr h="1515390">
                <a:tc vMerge="1">
                  <a:txBody>
                    <a:bodyPr/>
                    <a:lstStyle/>
                    <a:p>
                      <a:endParaRPr lang="lv-LV"/>
                    </a:p>
                  </a:txBody>
                  <a:tcPr/>
                </a:tc>
                <a:tc>
                  <a:txBody>
                    <a:bodyPr/>
                    <a:lstStyle/>
                    <a:p>
                      <a:pPr>
                        <a:spcBef>
                          <a:spcPts val="0"/>
                        </a:spcBef>
                        <a:spcAft>
                          <a:spcPts val="0"/>
                        </a:spcAft>
                      </a:pPr>
                      <a:r>
                        <a:rPr lang="lv-LV" sz="1400" u="sng" dirty="0" smtClean="0">
                          <a:effectLst/>
                          <a:latin typeface="+mj-lt"/>
                        </a:rPr>
                        <a:t>Teikums: </a:t>
                      </a:r>
                    </a:p>
                    <a:p>
                      <a:pPr>
                        <a:spcBef>
                          <a:spcPts val="0"/>
                        </a:spcBef>
                        <a:spcAft>
                          <a:spcPts val="0"/>
                        </a:spcAft>
                      </a:pPr>
                      <a:r>
                        <a:rPr lang="lv-LV" sz="1400" dirty="0" smtClean="0">
                          <a:effectLst/>
                          <a:latin typeface="+mj-lt"/>
                        </a:rPr>
                        <a:t>            Teikuma gramatiskais centrs            </a:t>
                      </a:r>
                    </a:p>
                    <a:p>
                      <a:pPr>
                        <a:spcBef>
                          <a:spcPts val="0"/>
                        </a:spcBef>
                        <a:spcAft>
                          <a:spcPts val="0"/>
                        </a:spcAft>
                      </a:pPr>
                      <a:r>
                        <a:rPr lang="lv-LV" sz="1400" dirty="0" smtClean="0">
                          <a:effectLst/>
                          <a:latin typeface="+mj-lt"/>
                        </a:rPr>
                        <a:t>            Vienlīdzīgie </a:t>
                      </a:r>
                      <a:r>
                        <a:rPr lang="lv-LV" sz="1400" dirty="0">
                          <a:effectLst/>
                          <a:latin typeface="+mj-lt"/>
                        </a:rPr>
                        <a:t>teikuma </a:t>
                      </a:r>
                      <a:r>
                        <a:rPr lang="lv-LV" sz="1400" dirty="0" smtClean="0">
                          <a:effectLst/>
                          <a:latin typeface="+mj-lt"/>
                        </a:rPr>
                        <a:t>locekļi</a:t>
                      </a:r>
                    </a:p>
                    <a:p>
                      <a:pPr marL="0" marR="0" indent="0" algn="l" defTabSz="914400" rtl="0" eaLnBrk="1" fontAlgn="auto" latinLnBrk="0" hangingPunct="1">
                        <a:lnSpc>
                          <a:spcPct val="100000"/>
                        </a:lnSpc>
                        <a:spcBef>
                          <a:spcPts val="0"/>
                        </a:spcBef>
                        <a:spcAft>
                          <a:spcPts val="0"/>
                        </a:spcAft>
                        <a:buClrTx/>
                        <a:buSzTx/>
                        <a:buFontTx/>
                        <a:buNone/>
                        <a:tabLst/>
                        <a:defRPr/>
                      </a:pPr>
                      <a:r>
                        <a:rPr lang="lv-LV" sz="1400" dirty="0" smtClean="0">
                          <a:effectLst/>
                          <a:latin typeface="+mj-lt"/>
                        </a:rPr>
                        <a:t>            Teikumi ar tiešo runu</a:t>
                      </a:r>
                    </a:p>
                    <a:p>
                      <a:pPr marL="0" marR="0" indent="0" algn="l" defTabSz="914400" rtl="0" eaLnBrk="1" fontAlgn="auto" latinLnBrk="0" hangingPunct="1">
                        <a:lnSpc>
                          <a:spcPct val="100000"/>
                        </a:lnSpc>
                        <a:spcBef>
                          <a:spcPts val="0"/>
                        </a:spcBef>
                        <a:spcAft>
                          <a:spcPts val="0"/>
                        </a:spcAft>
                        <a:buClrTx/>
                        <a:buSzTx/>
                        <a:buFontTx/>
                        <a:buNone/>
                        <a:tabLst/>
                        <a:defRPr/>
                      </a:pPr>
                      <a:r>
                        <a:rPr lang="lv-LV" sz="1400" dirty="0" smtClean="0">
                          <a:effectLst/>
                          <a:latin typeface="+mj-lt"/>
                        </a:rPr>
                        <a:t>            Uzruna</a:t>
                      </a:r>
                    </a:p>
                    <a:p>
                      <a:pPr marL="0" marR="0" indent="0" algn="l" defTabSz="914400" rtl="0" eaLnBrk="1" fontAlgn="auto" latinLnBrk="0" hangingPunct="1">
                        <a:lnSpc>
                          <a:spcPct val="100000"/>
                        </a:lnSpc>
                        <a:spcBef>
                          <a:spcPts val="0"/>
                        </a:spcBef>
                        <a:spcAft>
                          <a:spcPts val="0"/>
                        </a:spcAft>
                        <a:buClrTx/>
                        <a:buSzTx/>
                        <a:buFontTx/>
                        <a:buNone/>
                        <a:tabLst/>
                        <a:defRPr/>
                      </a:pPr>
                      <a:r>
                        <a:rPr lang="lv-LV" sz="1400" dirty="0" smtClean="0">
                          <a:effectLst/>
                          <a:latin typeface="+mj-lt"/>
                        </a:rPr>
                        <a:t>            Teikuma beigu pieturzīmes</a:t>
                      </a:r>
                    </a:p>
                    <a:p>
                      <a:pPr marL="0" marR="0" indent="0" algn="l" defTabSz="914400" rtl="0" eaLnBrk="1" fontAlgn="auto" latinLnBrk="0" hangingPunct="1">
                        <a:lnSpc>
                          <a:spcPct val="100000"/>
                        </a:lnSpc>
                        <a:spcBef>
                          <a:spcPts val="0"/>
                        </a:spcBef>
                        <a:spcAft>
                          <a:spcPts val="0"/>
                        </a:spcAft>
                        <a:buClrTx/>
                        <a:buSzTx/>
                        <a:buFontTx/>
                        <a:buNone/>
                        <a:tabLst/>
                        <a:defRPr/>
                      </a:pPr>
                      <a:r>
                        <a:rPr lang="lv-LV" sz="1400" dirty="0" smtClean="0">
                          <a:effectLst/>
                          <a:latin typeface="+mj-lt"/>
                        </a:rPr>
                        <a:t>            Vienkāršs paplašināts, salikts sakārtots, salikts pakārtots teikums (divdaļīgi)</a:t>
                      </a:r>
                      <a:endParaRPr lang="lv-LV" sz="1400" b="1" dirty="0" smtClean="0">
                        <a:effectLst/>
                        <a:latin typeface="+mj-lt"/>
                        <a:ea typeface="Times New Roman"/>
                      </a:endParaRPr>
                    </a:p>
                  </a:txBody>
                  <a:tcPr marL="68580" marR="68580" marT="0" marB="0" anchor="ctr"/>
                </a:tc>
              </a:tr>
              <a:tr h="1030868">
                <a:tc vMerge="1">
                  <a:txBody>
                    <a:bodyPr/>
                    <a:lstStyle/>
                    <a:p>
                      <a:endParaRPr lang="lv-LV"/>
                    </a:p>
                  </a:txBody>
                  <a:tcPr/>
                </a:tc>
                <a:tc>
                  <a:txBody>
                    <a:bodyPr/>
                    <a:lstStyle/>
                    <a:p>
                      <a:pPr>
                        <a:spcAft>
                          <a:spcPts val="0"/>
                        </a:spcAft>
                      </a:pPr>
                      <a:r>
                        <a:rPr lang="lv-LV" sz="1400" u="sng" dirty="0" smtClean="0">
                          <a:effectLst/>
                          <a:latin typeface="+mj-lt"/>
                        </a:rPr>
                        <a:t>Vārds:</a:t>
                      </a:r>
                    </a:p>
                    <a:p>
                      <a:pPr marL="0" marR="0" indent="0" algn="l" defTabSz="914400" rtl="0" eaLnBrk="1" fontAlgn="auto" latinLnBrk="0" hangingPunct="1">
                        <a:lnSpc>
                          <a:spcPct val="100000"/>
                        </a:lnSpc>
                        <a:spcBef>
                          <a:spcPts val="0"/>
                        </a:spcBef>
                        <a:spcAft>
                          <a:spcPts val="0"/>
                        </a:spcAft>
                        <a:buClrTx/>
                        <a:buSzTx/>
                        <a:buFontTx/>
                        <a:buNone/>
                        <a:tabLst/>
                        <a:defRPr/>
                      </a:pPr>
                      <a:r>
                        <a:rPr lang="lv-LV" sz="1400" dirty="0" smtClean="0">
                          <a:effectLst/>
                          <a:latin typeface="+mj-lt"/>
                        </a:rPr>
                        <a:t>            Sinonīmi, antonīmi, deminutīvi</a:t>
                      </a:r>
                    </a:p>
                    <a:p>
                      <a:pPr marL="0" marR="0" indent="0" algn="l" defTabSz="914400" rtl="0" eaLnBrk="1" fontAlgn="auto" latinLnBrk="0" hangingPunct="1">
                        <a:lnSpc>
                          <a:spcPct val="100000"/>
                        </a:lnSpc>
                        <a:spcBef>
                          <a:spcPts val="0"/>
                        </a:spcBef>
                        <a:spcAft>
                          <a:spcPts val="0"/>
                        </a:spcAft>
                        <a:buClrTx/>
                        <a:buSzTx/>
                        <a:buFontTx/>
                        <a:buNone/>
                        <a:tabLst/>
                        <a:defRPr/>
                      </a:pPr>
                      <a:r>
                        <a:rPr lang="lv-LV" sz="1400" dirty="0" smtClean="0">
                          <a:effectLst/>
                          <a:latin typeface="+mj-lt"/>
                        </a:rPr>
                        <a:t>            Lietvārda, īpašības vārda, darbības vārda pareizrakstība</a:t>
                      </a:r>
                    </a:p>
                    <a:p>
                      <a:pPr marL="0" marR="0" indent="0" algn="l" defTabSz="914400" rtl="0" eaLnBrk="1" fontAlgn="auto" latinLnBrk="0" hangingPunct="1">
                        <a:lnSpc>
                          <a:spcPct val="100000"/>
                        </a:lnSpc>
                        <a:spcBef>
                          <a:spcPts val="0"/>
                        </a:spcBef>
                        <a:spcAft>
                          <a:spcPts val="0"/>
                        </a:spcAft>
                        <a:buClrTx/>
                        <a:buSzTx/>
                        <a:buFontTx/>
                        <a:buNone/>
                        <a:tabLst/>
                        <a:defRPr/>
                      </a:pPr>
                      <a:r>
                        <a:rPr lang="lv-LV" sz="1400" dirty="0" smtClean="0">
                          <a:effectLst/>
                          <a:latin typeface="+mj-lt"/>
                        </a:rPr>
                        <a:t>            Vārda sastāvs</a:t>
                      </a:r>
                      <a:endParaRPr lang="lv-LV" sz="1400" b="1" dirty="0">
                        <a:effectLst/>
                        <a:latin typeface="+mj-lt"/>
                        <a:ea typeface="Times New Roman"/>
                      </a:endParaRPr>
                    </a:p>
                  </a:txBody>
                  <a:tcPr marL="68580" marR="68580" marT="0" marB="0" anchor="ctr"/>
                </a:tc>
              </a:tr>
            </a:tbl>
          </a:graphicData>
        </a:graphic>
      </p:graphicFrame>
    </p:spTree>
    <p:extLst>
      <p:ext uri="{BB962C8B-B14F-4D97-AF65-F5344CB8AC3E}">
        <p14:creationId xmlns:p14="http://schemas.microsoft.com/office/powerpoint/2010/main" val="1710947548"/>
      </p:ext>
    </p:extLst>
  </p:cSld>
  <p:clrMapOvr>
    <a:masterClrMapping/>
  </p:clrMapOvr>
  <p:transition spd="slow">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lv-LV"/>
              <a:t>9.klase</a:t>
            </a:r>
          </a:p>
          <a:p>
            <a:pPr algn="ctr"/>
            <a:endParaRPr lang="lv-LV"/>
          </a:p>
        </p:txBody>
      </p:sp>
      <p:pic>
        <p:nvPicPr>
          <p:cNvPr id="12291"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2" name="Rectangle 5"/>
          <p:cNvSpPr>
            <a:spLocks noChangeArrowheads="1"/>
          </p:cNvSpPr>
          <p:nvPr/>
        </p:nvSpPr>
        <p:spPr bwMode="auto">
          <a:xfrm>
            <a:off x="971550" y="692150"/>
            <a:ext cx="7632700" cy="3751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endParaRPr lang="lv-LV" sz="3200" b="1" dirty="0"/>
          </a:p>
          <a:p>
            <a:pPr algn="ctr"/>
            <a:r>
              <a:rPr lang="lv-LV" sz="3200" b="1" dirty="0"/>
              <a:t>Eksāmens latviešu valodā</a:t>
            </a:r>
            <a:r>
              <a:rPr lang="lv-LV" sz="3600" b="1" dirty="0"/>
              <a:t> </a:t>
            </a:r>
          </a:p>
          <a:p>
            <a:pPr algn="ctr"/>
            <a:endParaRPr lang="lv-LV" b="1" dirty="0"/>
          </a:p>
          <a:p>
            <a:pPr algn="ctr"/>
            <a:r>
              <a:rPr lang="lv-LV" b="1" dirty="0"/>
              <a:t>9.klase</a:t>
            </a:r>
          </a:p>
          <a:p>
            <a:pPr algn="ctr"/>
            <a:r>
              <a:rPr lang="lv-LV" b="1" dirty="0" smtClean="0"/>
              <a:t>2014. </a:t>
            </a:r>
            <a:r>
              <a:rPr lang="lv-LV" b="1" dirty="0"/>
              <a:t>gada  </a:t>
            </a:r>
            <a:r>
              <a:rPr lang="lv-LV" b="1" dirty="0" smtClean="0"/>
              <a:t>21. </a:t>
            </a:r>
            <a:r>
              <a:rPr lang="lv-LV" b="1" dirty="0"/>
              <a:t>maijā</a:t>
            </a:r>
          </a:p>
          <a:p>
            <a:pPr algn="ctr"/>
            <a:endParaRPr lang="lv-LV" sz="3600" b="1" dirty="0"/>
          </a:p>
          <a:p>
            <a:pPr algn="ctr"/>
            <a:endParaRPr lang="lv-LV" sz="3600" b="1" dirty="0"/>
          </a:p>
          <a:p>
            <a:pPr algn="ctr"/>
            <a:r>
              <a:rPr lang="lv-LV" sz="3600" b="1" dirty="0"/>
              <a:t>Apkopoti </a:t>
            </a:r>
            <a:r>
              <a:rPr lang="lv-LV" sz="4000" b="1" dirty="0" smtClean="0">
                <a:solidFill>
                  <a:srgbClr val="FF0000"/>
                </a:solidFill>
              </a:rPr>
              <a:t>11 111</a:t>
            </a:r>
            <a:r>
              <a:rPr lang="lv-LV" sz="3600" b="1" dirty="0" smtClean="0"/>
              <a:t> </a:t>
            </a:r>
            <a:r>
              <a:rPr lang="lv-LV" sz="3600" b="1" dirty="0"/>
              <a:t>skolēnu rezultāti</a:t>
            </a:r>
          </a:p>
        </p:txBody>
      </p:sp>
    </p:spTree>
  </p:cSld>
  <p:clrMapOvr>
    <a:masterClrMapping/>
  </p:clrMapOvr>
  <p:transition spd="slow">
    <p:wipe dir="d"/>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lv-LV"/>
              <a:t>9.klase</a:t>
            </a:r>
          </a:p>
          <a:p>
            <a:pPr algn="ctr"/>
            <a:endParaRPr lang="lv-LV"/>
          </a:p>
        </p:txBody>
      </p:sp>
      <p:pic>
        <p:nvPicPr>
          <p:cNvPr id="13315"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http://visc.gov.lv/vispizglitiba/eksameni/statistika/2014/dokumenti/2014_9_Latviesu_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19276"/>
            <a:ext cx="9143999" cy="5689774"/>
          </a:xfrm>
          <a:prstGeom prst="rect">
            <a:avLst/>
          </a:prstGeom>
          <a:noFill/>
          <a:extLst>
            <a:ext uri="{909E8E84-426E-40DD-AFC4-6F175D3DCCD1}">
              <a14:hiddenFill xmlns:a14="http://schemas.microsoft.com/office/drawing/2010/main">
                <a:solidFill>
                  <a:srgbClr val="FFFFFF"/>
                </a:solidFill>
              </a14:hiddenFill>
            </a:ext>
          </a:extLst>
        </p:spPr>
      </p:pic>
      <p:cxnSp>
        <p:nvCxnSpPr>
          <p:cNvPr id="8" name="Straight Connector 7"/>
          <p:cNvCxnSpPr/>
          <p:nvPr/>
        </p:nvCxnSpPr>
        <p:spPr>
          <a:xfrm flipV="1">
            <a:off x="4499992" y="332656"/>
            <a:ext cx="0" cy="4824536"/>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spTree>
  </p:cSld>
  <p:clrMapOvr>
    <a:masterClrMapping/>
  </p:clrMapOvr>
  <p:transition spd="slow">
    <p:wipe dir="d"/>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AutoShape 7" descr="http://mail.inbox.lv/horde/imp/view.php?mailbox=INBOX&amp;index=0.2161&amp;array_index=2&amp;id=8&amp;actionID=view_attach"/>
          <p:cNvSpPr>
            <a:spLocks noChangeAspect="1" noChangeArrowheads="1"/>
          </p:cNvSpPr>
          <p:nvPr/>
        </p:nvSpPr>
        <p:spPr bwMode="auto">
          <a:xfrm>
            <a:off x="-42863" y="409575"/>
            <a:ext cx="9229726"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4339" name="AutoShape 9" descr="http://mail.inbox.lv/horde/imp/view.php?mailbox=INBOX&amp;index=0.2161&amp;array_index=2&amp;id=8&amp;actionID=view_attach"/>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4340" name="Rectangle 11"/>
          <p:cNvSpPr>
            <a:spLocks noChangeArrowheads="1"/>
          </p:cNvSpPr>
          <p:nvPr/>
        </p:nvSpPr>
        <p:spPr bwMode="auto">
          <a:xfrm>
            <a:off x="0" y="17049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lv-LV"/>
          </a:p>
        </p:txBody>
      </p:sp>
      <p:sp>
        <p:nvSpPr>
          <p:cNvPr id="14341"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lv-LV"/>
              <a:t>9.klase</a:t>
            </a:r>
          </a:p>
          <a:p>
            <a:pPr algn="ctr"/>
            <a:r>
              <a:rPr lang="lv-LV"/>
              <a:t>Daļu salīdzinājums</a:t>
            </a:r>
          </a:p>
        </p:txBody>
      </p:sp>
      <p:pic>
        <p:nvPicPr>
          <p:cNvPr id="14342"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descr="http://visc.gov.lv/vispizglitiba/eksameni/statistika/2014/dokumenti/2014_9_Latviesu_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674" y="44624"/>
            <a:ext cx="9123326" cy="583230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wipe dir="d"/>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AutoShape 4" descr="http://mail.inbox.lv/horde/imp/view.php?mailbox=INBOX&amp;index=0.2161&amp;array_index=2&amp;id=8&amp;actionID=view_attach"/>
          <p:cNvSpPr>
            <a:spLocks noChangeAspect="1" noChangeArrowheads="1"/>
          </p:cNvSpPr>
          <p:nvPr/>
        </p:nvSpPr>
        <p:spPr bwMode="auto">
          <a:xfrm>
            <a:off x="-42863" y="409575"/>
            <a:ext cx="9229726"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5363" name="AutoShape 5" descr="http://mail.inbox.lv/horde/imp/view.php?mailbox=INBOX&amp;index=0.2161&amp;array_index=2&amp;id=8&amp;actionID=view_attach"/>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15364" name="Rectangle 6"/>
          <p:cNvSpPr>
            <a:spLocks noChangeArrowheads="1"/>
          </p:cNvSpPr>
          <p:nvPr/>
        </p:nvSpPr>
        <p:spPr bwMode="auto">
          <a:xfrm>
            <a:off x="0" y="17049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lv-LV"/>
          </a:p>
        </p:txBody>
      </p:sp>
      <p:graphicFrame>
        <p:nvGraphicFramePr>
          <p:cNvPr id="2" name="Object 8"/>
          <p:cNvGraphicFramePr>
            <a:graphicFrameLocks noGrp="1" noChangeAspect="1"/>
          </p:cNvGraphicFramePr>
          <p:nvPr>
            <p:ph/>
            <p:extLst>
              <p:ext uri="{D42A27DB-BD31-4B8C-83A1-F6EECF244321}">
                <p14:modId xmlns:p14="http://schemas.microsoft.com/office/powerpoint/2010/main" val="2360956022"/>
              </p:ext>
            </p:extLst>
          </p:nvPr>
        </p:nvGraphicFramePr>
        <p:xfrm>
          <a:off x="735013" y="320675"/>
          <a:ext cx="8178800" cy="5422900"/>
        </p:xfrm>
        <a:graphic>
          <a:graphicData uri="http://schemas.openxmlformats.org/drawingml/2006/chart">
            <c:chart xmlns:c="http://schemas.openxmlformats.org/drawingml/2006/chart" xmlns:r="http://schemas.openxmlformats.org/officeDocument/2006/relationships" r:id="rId2"/>
          </a:graphicData>
        </a:graphic>
      </p:graphicFrame>
      <p:sp>
        <p:nvSpPr>
          <p:cNvPr id="15366"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lv-LV"/>
              <a:t>9.klase</a:t>
            </a:r>
          </a:p>
          <a:p>
            <a:pPr algn="ctr"/>
            <a:r>
              <a:rPr lang="lv-LV"/>
              <a:t>Daļu salīdzinājums</a:t>
            </a:r>
          </a:p>
        </p:txBody>
      </p:sp>
      <p:pic>
        <p:nvPicPr>
          <p:cNvPr id="15367" name="Picture 5" descr="logovis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dir="d"/>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lv-LV"/>
              <a:t>9.klase</a:t>
            </a:r>
          </a:p>
          <a:p>
            <a:pPr algn="ctr"/>
            <a:r>
              <a:rPr lang="lv-LV"/>
              <a:t>Uzdevumi izpilde</a:t>
            </a:r>
          </a:p>
        </p:txBody>
      </p:sp>
      <p:pic>
        <p:nvPicPr>
          <p:cNvPr id="17411" name="Picture 5" descr="logovis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4" name="Picture 2" descr="http://visc.gov.lv/vispizglitiba/eksameni/statistika/2014/dokumenti/2014_9_Latviesu_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Connector 6"/>
          <p:cNvCxnSpPr/>
          <p:nvPr/>
        </p:nvCxnSpPr>
        <p:spPr>
          <a:xfrm>
            <a:off x="395536" y="3429000"/>
            <a:ext cx="8568952" cy="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spTree>
  </p:cSld>
  <p:clrMapOvr>
    <a:masterClrMapping/>
  </p:clrMapOvr>
  <p:transition spd="slow">
    <p:wipe dir="d"/>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lv-LV" dirty="0"/>
              <a:t>9.klase</a:t>
            </a:r>
          </a:p>
          <a:p>
            <a:pPr algn="ctr"/>
            <a:r>
              <a:rPr lang="lv-LV" dirty="0"/>
              <a:t>Uzdevumi </a:t>
            </a:r>
            <a:r>
              <a:rPr lang="lv-LV" dirty="0" smtClean="0"/>
              <a:t>izpilde </a:t>
            </a:r>
            <a:r>
              <a:rPr lang="lv-LV" sz="1400" dirty="0" smtClean="0"/>
              <a:t>(valodas sistēmas izpratne)</a:t>
            </a:r>
            <a:endParaRPr lang="lv-LV" sz="2400" dirty="0"/>
          </a:p>
        </p:txBody>
      </p:sp>
      <p:pic>
        <p:nvPicPr>
          <p:cNvPr id="18435"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Object 6"/>
          <p:cNvGraphicFramePr>
            <a:graphicFrameLocks noChangeAspect="1"/>
          </p:cNvGraphicFramePr>
          <p:nvPr>
            <p:extLst>
              <p:ext uri="{D42A27DB-BD31-4B8C-83A1-F6EECF244321}">
                <p14:modId xmlns:p14="http://schemas.microsoft.com/office/powerpoint/2010/main" val="1758274430"/>
              </p:ext>
            </p:extLst>
          </p:nvPr>
        </p:nvGraphicFramePr>
        <p:xfrm>
          <a:off x="50800" y="582613"/>
          <a:ext cx="9053513" cy="4956175"/>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spd="slow">
    <p:wipe dir="d"/>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lv-LV" dirty="0"/>
              <a:t>9.klase</a:t>
            </a:r>
          </a:p>
          <a:p>
            <a:pPr algn="ctr"/>
            <a:r>
              <a:rPr lang="lv-LV" dirty="0"/>
              <a:t>Uzdevumi </a:t>
            </a:r>
            <a:r>
              <a:rPr lang="lv-LV" dirty="0" smtClean="0"/>
              <a:t>izpilde </a:t>
            </a:r>
            <a:r>
              <a:rPr lang="lv-LV" sz="1400" dirty="0" smtClean="0"/>
              <a:t>(rakstīšana)</a:t>
            </a:r>
            <a:endParaRPr lang="lv-LV" sz="1400" dirty="0"/>
          </a:p>
        </p:txBody>
      </p:sp>
      <p:pic>
        <p:nvPicPr>
          <p:cNvPr id="18435"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Object 6"/>
          <p:cNvGraphicFramePr>
            <a:graphicFrameLocks noChangeAspect="1"/>
          </p:cNvGraphicFramePr>
          <p:nvPr>
            <p:extLst>
              <p:ext uri="{D42A27DB-BD31-4B8C-83A1-F6EECF244321}">
                <p14:modId xmlns:p14="http://schemas.microsoft.com/office/powerpoint/2010/main" val="1699698750"/>
              </p:ext>
            </p:extLst>
          </p:nvPr>
        </p:nvGraphicFramePr>
        <p:xfrm>
          <a:off x="50800" y="582613"/>
          <a:ext cx="9053513" cy="49561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84145544"/>
      </p:ext>
    </p:extLst>
  </p:cSld>
  <p:clrMapOvr>
    <a:masterClrMapping/>
  </p:clrMapOvr>
  <p:transition spd="slow">
    <p:wipe dir="d"/>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lv-LV" dirty="0"/>
              <a:t>9.klase</a:t>
            </a:r>
          </a:p>
          <a:p>
            <a:pPr algn="ctr"/>
            <a:r>
              <a:rPr lang="lv-LV" dirty="0" smtClean="0"/>
              <a:t>Runāšana</a:t>
            </a:r>
            <a:endParaRPr lang="lv-LV" sz="1400" dirty="0"/>
          </a:p>
        </p:txBody>
      </p:sp>
      <p:pic>
        <p:nvPicPr>
          <p:cNvPr id="18435"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107504" y="188640"/>
            <a:ext cx="8928991" cy="7909858"/>
          </a:xfrm>
          <a:prstGeom prst="rect">
            <a:avLst/>
          </a:prstGeom>
          <a:noFill/>
        </p:spPr>
        <p:txBody>
          <a:bodyPr wrap="square" rtlCol="0">
            <a:spAutoFit/>
          </a:bodyPr>
          <a:lstStyle/>
          <a:p>
            <a:r>
              <a:rPr lang="lv-LV" i="1" dirty="0" smtClean="0">
                <a:latin typeface="Andalus" panose="02020603050405020304" pitchFamily="18" charset="-78"/>
                <a:cs typeface="Andalus" panose="02020603050405020304" pitchFamily="18" charset="-78"/>
              </a:rPr>
              <a:t>«9.klases eksāmena latviešu valodā mutvārdu daļu laiks veidot citādāk, iestudēti teksti nav nevienam vajadzīgi! Svešvalodā gatavo tēmu dažas min., </a:t>
            </a:r>
          </a:p>
          <a:p>
            <a:r>
              <a:rPr lang="lv-LV" i="1" dirty="0" smtClean="0">
                <a:latin typeface="Andalus" panose="02020603050405020304" pitchFamily="18" charset="-78"/>
                <a:cs typeface="Andalus" panose="02020603050405020304" pitchFamily="18" charset="-78"/>
              </a:rPr>
              <a:t>bet dzimtajā val. – gadu ...»</a:t>
            </a:r>
            <a:r>
              <a:rPr lang="lv-LV" sz="2400" i="1" dirty="0" smtClean="0">
                <a:latin typeface="Andalus" panose="02020603050405020304" pitchFamily="18" charset="-78"/>
                <a:cs typeface="Andalus" panose="02020603050405020304" pitchFamily="18" charset="-78"/>
              </a:rPr>
              <a:t> 			 </a:t>
            </a:r>
            <a:r>
              <a:rPr lang="lv-LV" sz="1800" i="1" dirty="0" smtClean="0">
                <a:latin typeface="Andalus" panose="02020603050405020304" pitchFamily="18" charset="-78"/>
                <a:cs typeface="Andalus" panose="02020603050405020304" pitchFamily="18" charset="-78"/>
              </a:rPr>
              <a:t>(Latviešu valodas skolotāja)</a:t>
            </a:r>
          </a:p>
          <a:p>
            <a:endParaRPr lang="lv-LV" dirty="0" smtClean="0"/>
          </a:p>
          <a:p>
            <a:r>
              <a:rPr lang="lv-LV" dirty="0" smtClean="0"/>
              <a:t>«14.3</a:t>
            </a:r>
            <a:r>
              <a:rPr lang="lv-LV" dirty="0"/>
              <a:t>. plāno, veido un koriģē savu runu un uzvedību atbilstoši saziņas situācijai, izsaka savu viedokli un argumentē to;</a:t>
            </a:r>
          </a:p>
          <a:p>
            <a:r>
              <a:rPr lang="lv-LV" dirty="0"/>
              <a:t>14.4. ievēro saziņā runas etiķetes normas un uzvedības normas;</a:t>
            </a:r>
          </a:p>
          <a:p>
            <a:r>
              <a:rPr lang="lv-LV" dirty="0"/>
              <a:t>14.5. vērtē savu un citu izteikumu atbilstību saziņas situācijai;</a:t>
            </a:r>
          </a:p>
          <a:p>
            <a:r>
              <a:rPr lang="lv-LV" dirty="0"/>
              <a:t>14.6. kritiski uztver dzirdēto tekstu;</a:t>
            </a:r>
          </a:p>
          <a:p>
            <a:r>
              <a:rPr lang="lv-LV" dirty="0"/>
              <a:t>14.7. izprot dzirdētā teksta autora komunikatīvo nolūku un uztver teksta noskaņu;</a:t>
            </a:r>
          </a:p>
          <a:p>
            <a:r>
              <a:rPr lang="lv-LV" dirty="0"/>
              <a:t>14.8. ievēro klausītāja kultūru un vērtē savu klausīšanās kvalitāti;</a:t>
            </a:r>
          </a:p>
          <a:p>
            <a:r>
              <a:rPr lang="lv-LV" dirty="0"/>
              <a:t>14.9. veido izteikumus un tekstu atbilstoši saziņas situācijai;</a:t>
            </a:r>
          </a:p>
          <a:p>
            <a:r>
              <a:rPr lang="lv-LV" dirty="0"/>
              <a:t>14.10. stāsta radoši vai konspektīvi;</a:t>
            </a:r>
          </a:p>
          <a:p>
            <a:r>
              <a:rPr lang="lv-LV" dirty="0"/>
              <a:t>14.11. mērķtiecīgi izmantojot valodas līdzekļus, sagatavo tekstu un uzstājas ar to;</a:t>
            </a:r>
          </a:p>
          <a:p>
            <a:r>
              <a:rPr lang="lv-LV" dirty="0"/>
              <a:t>14.12. ievēro runātāja kultūru un vērtē savu runāšanas kvalitāti</a:t>
            </a:r>
            <a:r>
              <a:rPr lang="lv-LV" dirty="0" smtClean="0"/>
              <a:t>;»</a:t>
            </a:r>
          </a:p>
          <a:p>
            <a:pPr algn="r"/>
            <a:r>
              <a:rPr lang="lv-LV" dirty="0" smtClean="0"/>
              <a:t>(MK </a:t>
            </a:r>
            <a:r>
              <a:rPr lang="lv-LV" b="1" dirty="0"/>
              <a:t>Nr.468</a:t>
            </a:r>
            <a:r>
              <a:rPr lang="lv-LV" dirty="0"/>
              <a:t> </a:t>
            </a:r>
            <a:r>
              <a:rPr lang="lv-LV" dirty="0" smtClean="0"/>
              <a:t>)</a:t>
            </a:r>
            <a:endParaRPr lang="lv-LV" dirty="0"/>
          </a:p>
          <a:p>
            <a:endParaRPr lang="lv-LV" sz="2400" dirty="0" smtClean="0"/>
          </a:p>
          <a:p>
            <a:endParaRPr lang="lv-LV" sz="2400" dirty="0"/>
          </a:p>
          <a:p>
            <a:endParaRPr lang="lv-LV" sz="2400" dirty="0" smtClean="0"/>
          </a:p>
          <a:p>
            <a:endParaRPr lang="lv-LV" sz="2400" dirty="0"/>
          </a:p>
          <a:p>
            <a:endParaRPr lang="lv-LV" sz="2400" dirty="0" smtClean="0"/>
          </a:p>
          <a:p>
            <a:endParaRPr lang="lv-LV" sz="2400" dirty="0"/>
          </a:p>
        </p:txBody>
      </p:sp>
    </p:spTree>
    <p:extLst>
      <p:ext uri="{BB962C8B-B14F-4D97-AF65-F5344CB8AC3E}">
        <p14:creationId xmlns:p14="http://schemas.microsoft.com/office/powerpoint/2010/main" val="3845108473"/>
      </p:ext>
    </p:extLst>
  </p:cSld>
  <p:clrMapOvr>
    <a:masterClrMapping/>
  </p:clrMapOvr>
  <p:transition spd="slow">
    <p:wipe dir="d"/>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5"/>
          <p:cNvSpPr>
            <a:spLocks noChangeArrowheads="1"/>
          </p:cNvSpPr>
          <p:nvPr/>
        </p:nvSpPr>
        <p:spPr bwMode="auto">
          <a:xfrm>
            <a:off x="1258888" y="692150"/>
            <a:ext cx="7345362" cy="4832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lv-LV" sz="4400" dirty="0" smtClean="0">
                <a:solidFill>
                  <a:schemeClr val="tx2"/>
                </a:solidFill>
              </a:rPr>
              <a:t>Centralizētā eksāmena</a:t>
            </a:r>
            <a:endParaRPr lang="lv-LV" sz="4400" dirty="0">
              <a:solidFill>
                <a:schemeClr val="tx2"/>
              </a:solidFill>
            </a:endParaRPr>
          </a:p>
          <a:p>
            <a:pPr algn="ctr"/>
            <a:r>
              <a:rPr lang="lv-LV" sz="4400" dirty="0">
                <a:solidFill>
                  <a:schemeClr val="tx2"/>
                </a:solidFill>
              </a:rPr>
              <a:t> </a:t>
            </a:r>
          </a:p>
          <a:p>
            <a:pPr algn="ctr"/>
            <a:r>
              <a:rPr lang="lv-LV" sz="4400" dirty="0">
                <a:solidFill>
                  <a:schemeClr val="tx2"/>
                </a:solidFill>
              </a:rPr>
              <a:t>latviešu </a:t>
            </a:r>
            <a:r>
              <a:rPr lang="lv-LV" sz="4400" dirty="0" smtClean="0">
                <a:solidFill>
                  <a:schemeClr val="tx2"/>
                </a:solidFill>
              </a:rPr>
              <a:t>valodā</a:t>
            </a:r>
            <a:endParaRPr lang="lv-LV" sz="4400" dirty="0">
              <a:solidFill>
                <a:schemeClr val="tx2"/>
              </a:solidFill>
            </a:endParaRPr>
          </a:p>
          <a:p>
            <a:pPr algn="ctr"/>
            <a:r>
              <a:rPr lang="lv-LV" sz="4400" dirty="0">
                <a:solidFill>
                  <a:schemeClr val="tx2"/>
                </a:solidFill>
              </a:rPr>
              <a:t/>
            </a:r>
            <a:br>
              <a:rPr lang="lv-LV" sz="4400" dirty="0">
                <a:solidFill>
                  <a:schemeClr val="tx2"/>
                </a:solidFill>
              </a:rPr>
            </a:br>
            <a:r>
              <a:rPr lang="lv-LV" sz="4400" dirty="0">
                <a:solidFill>
                  <a:schemeClr val="tx2"/>
                </a:solidFill>
              </a:rPr>
              <a:t>rezultāti </a:t>
            </a:r>
            <a:br>
              <a:rPr lang="lv-LV" sz="4400" dirty="0">
                <a:solidFill>
                  <a:schemeClr val="tx2"/>
                </a:solidFill>
              </a:rPr>
            </a:br>
            <a:endParaRPr lang="lv-LV" sz="4400" dirty="0">
              <a:solidFill>
                <a:schemeClr val="tx2"/>
              </a:solidFill>
            </a:endParaRPr>
          </a:p>
          <a:p>
            <a:pPr algn="ctr"/>
            <a:r>
              <a:rPr lang="lv-LV" sz="4400" dirty="0" smtClean="0">
                <a:solidFill>
                  <a:schemeClr val="tx2"/>
                </a:solidFill>
              </a:rPr>
              <a:t>2013./2014.m.g</a:t>
            </a:r>
            <a:r>
              <a:rPr lang="lv-LV" sz="4400" dirty="0">
                <a:solidFill>
                  <a:schemeClr val="tx2"/>
                </a:solidFill>
              </a:rPr>
              <a:t>.</a:t>
            </a:r>
          </a:p>
        </p:txBody>
      </p:sp>
      <p:sp>
        <p:nvSpPr>
          <p:cNvPr id="19459"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lv-LV"/>
              <a:t>CE</a:t>
            </a:r>
          </a:p>
        </p:txBody>
      </p:sp>
      <p:pic>
        <p:nvPicPr>
          <p:cNvPr id="19460"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a:endParaRPr lang="lv-LV">
              <a:solidFill>
                <a:srgbClr val="0033CC"/>
              </a:solidFill>
            </a:endParaRPr>
          </a:p>
        </p:txBody>
      </p:sp>
      <p:pic>
        <p:nvPicPr>
          <p:cNvPr id="4100"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611560" y="1124744"/>
            <a:ext cx="7920880" cy="4524315"/>
          </a:xfrm>
          <a:prstGeom prst="rect">
            <a:avLst/>
          </a:prstGeom>
          <a:noFill/>
        </p:spPr>
        <p:txBody>
          <a:bodyPr wrap="square" rtlCol="0">
            <a:spAutoFit/>
          </a:bodyPr>
          <a:lstStyle/>
          <a:p>
            <a:pPr algn="just"/>
            <a:r>
              <a:rPr lang="lv-LV" sz="1600" b="1" dirty="0">
                <a:solidFill>
                  <a:srgbClr val="002060"/>
                </a:solidFill>
                <a:ea typeface="Times New Roman"/>
              </a:rPr>
              <a:t>Skolēnu sasniegumu diagnostika:</a:t>
            </a:r>
            <a:endParaRPr lang="lv-LV" sz="1600" dirty="0">
              <a:solidFill>
                <a:srgbClr val="002060"/>
              </a:solidFill>
              <a:ea typeface="Times New Roman"/>
            </a:endParaRPr>
          </a:p>
          <a:p>
            <a:pPr marL="342900" indent="-342900" algn="just">
              <a:buFont typeface="Arial" panose="020B0604020202020204" pitchFamily="34" charset="0"/>
              <a:buChar char="•"/>
              <a:tabLst>
                <a:tab pos="457200" algn="l"/>
              </a:tabLst>
            </a:pPr>
            <a:r>
              <a:rPr lang="lv-LV" sz="1600" dirty="0">
                <a:solidFill>
                  <a:srgbClr val="002060"/>
                </a:solidFill>
                <a:ea typeface="Times New Roman"/>
              </a:rPr>
              <a:t>izstādāt instrumentāriju, lai noteiktu katra skolēna pamatprasmju un vispārējās intelektuālās darbības paņēmienu apguvi atbilstoši </a:t>
            </a:r>
            <a:r>
              <a:rPr lang="lv-LV" sz="1600" dirty="0" smtClean="0">
                <a:solidFill>
                  <a:srgbClr val="002060"/>
                </a:solidFill>
                <a:ea typeface="Times New Roman"/>
              </a:rPr>
              <a:t>mācību priekšmeta </a:t>
            </a:r>
            <a:r>
              <a:rPr lang="lv-LV" sz="1600" dirty="0">
                <a:solidFill>
                  <a:srgbClr val="002060"/>
                </a:solidFill>
                <a:ea typeface="Times New Roman"/>
              </a:rPr>
              <a:t>standartā noteiktajām prasībām;</a:t>
            </a:r>
          </a:p>
          <a:p>
            <a:pPr marL="342900" indent="-342900" algn="just">
              <a:buFont typeface="Arial" panose="020B0604020202020204" pitchFamily="34" charset="0"/>
              <a:buChar char="•"/>
              <a:tabLst>
                <a:tab pos="457200" algn="l"/>
              </a:tabLst>
            </a:pPr>
            <a:r>
              <a:rPr lang="lv-LV" sz="1600" dirty="0">
                <a:solidFill>
                  <a:srgbClr val="002060"/>
                </a:solidFill>
                <a:ea typeface="Times New Roman"/>
              </a:rPr>
              <a:t>noteikt visu klasi raksturojošo sasniegumu līmeni kopumā un veikt nepieciešamās korekcijas mācību procesā atbilstoši diagnosticējošā darba rezultātu analīzei;</a:t>
            </a:r>
          </a:p>
          <a:p>
            <a:pPr marL="342900" indent="-342900" algn="just">
              <a:buFont typeface="Arial" panose="020B0604020202020204" pitchFamily="34" charset="0"/>
              <a:buChar char="•"/>
              <a:tabLst>
                <a:tab pos="457200" algn="l"/>
              </a:tabLst>
            </a:pPr>
            <a:r>
              <a:rPr lang="lv-LV" sz="1600" dirty="0">
                <a:solidFill>
                  <a:srgbClr val="002060"/>
                </a:solidFill>
                <a:ea typeface="Times New Roman"/>
              </a:rPr>
              <a:t>izstrādāt paņēmienus skolēnu zināšanu kvalitātes dinamikas izpētei attiecīgajās klasēs.</a:t>
            </a:r>
          </a:p>
          <a:p>
            <a:pPr algn="just"/>
            <a:r>
              <a:rPr lang="lv-LV" sz="1600" dirty="0">
                <a:solidFill>
                  <a:srgbClr val="002060"/>
                </a:solidFill>
                <a:ea typeface="Times New Roman"/>
              </a:rPr>
              <a:t> </a:t>
            </a:r>
          </a:p>
          <a:p>
            <a:pPr algn="just"/>
            <a:r>
              <a:rPr lang="lv-LV" sz="1600" b="1" dirty="0">
                <a:solidFill>
                  <a:srgbClr val="002060"/>
                </a:solidFill>
                <a:ea typeface="Times New Roman"/>
              </a:rPr>
              <a:t> Skolu un skolotāju darba vērtēšana:</a:t>
            </a:r>
            <a:endParaRPr lang="lv-LV" sz="1600" dirty="0">
              <a:solidFill>
                <a:srgbClr val="002060"/>
              </a:solidFill>
              <a:ea typeface="Times New Roman"/>
            </a:endParaRPr>
          </a:p>
          <a:p>
            <a:pPr algn="just"/>
            <a:r>
              <a:rPr lang="lv-LV" sz="1600" dirty="0">
                <a:solidFill>
                  <a:srgbClr val="002060"/>
                </a:solidFill>
                <a:ea typeface="Times New Roman"/>
              </a:rPr>
              <a:t>izstrādāt un aprobēt paņēmienus skolēnu zināšanu un prasmju kvalitātes dinamikas izpētei skolās un mācību priekšmetu metodiskajās apvienībās, lai varētu pamatoti</a:t>
            </a:r>
            <a:r>
              <a:rPr lang="lv-LV" sz="1600" b="1" dirty="0">
                <a:solidFill>
                  <a:srgbClr val="002060"/>
                </a:solidFill>
                <a:ea typeface="Times New Roman"/>
              </a:rPr>
              <a:t> </a:t>
            </a:r>
            <a:r>
              <a:rPr lang="lv-LV" sz="1600" dirty="0">
                <a:solidFill>
                  <a:srgbClr val="002060"/>
                </a:solidFill>
                <a:ea typeface="Times New Roman"/>
              </a:rPr>
              <a:t>spriest par</a:t>
            </a:r>
            <a:r>
              <a:rPr lang="lv-LV" sz="1600" b="1" dirty="0">
                <a:solidFill>
                  <a:srgbClr val="002060"/>
                </a:solidFill>
                <a:ea typeface="Times New Roman"/>
              </a:rPr>
              <a:t> </a:t>
            </a:r>
            <a:r>
              <a:rPr lang="lv-LV" sz="1600" dirty="0">
                <a:solidFill>
                  <a:srgbClr val="002060"/>
                </a:solidFill>
                <a:ea typeface="Times New Roman"/>
              </a:rPr>
              <a:t>skolotāju un skolēnu sadarbības, kā arī skolas darba kvalitāti.</a:t>
            </a:r>
          </a:p>
          <a:p>
            <a:r>
              <a:rPr lang="lv-LV" sz="1600" b="1" dirty="0">
                <a:solidFill>
                  <a:srgbClr val="002060"/>
                </a:solidFill>
                <a:ea typeface="Times New Roman"/>
              </a:rPr>
              <a:t> </a:t>
            </a:r>
            <a:endParaRPr lang="lv-LV" sz="1600" dirty="0">
              <a:solidFill>
                <a:srgbClr val="002060"/>
              </a:solidFill>
              <a:ea typeface="Times New Roman"/>
            </a:endParaRPr>
          </a:p>
          <a:p>
            <a:pPr algn="just"/>
            <a:r>
              <a:rPr lang="lv-LV" sz="1600" b="1" dirty="0">
                <a:solidFill>
                  <a:srgbClr val="002060"/>
                </a:solidFill>
                <a:ea typeface="Times New Roman"/>
              </a:rPr>
              <a:t>Valsts izglītības sistēmas vērtēšana:</a:t>
            </a:r>
            <a:r>
              <a:rPr lang="lv-LV" sz="1600" dirty="0">
                <a:solidFill>
                  <a:srgbClr val="002060"/>
                </a:solidFill>
                <a:ea typeface="Times New Roman"/>
              </a:rPr>
              <a:t> </a:t>
            </a:r>
          </a:p>
          <a:p>
            <a:r>
              <a:rPr lang="bg-BG" sz="1600" dirty="0">
                <a:solidFill>
                  <a:srgbClr val="002060"/>
                </a:solidFill>
                <a:ea typeface="Times New Roman"/>
              </a:rPr>
              <a:t>veidot pārbaudes darbu </a:t>
            </a:r>
            <a:r>
              <a:rPr lang="bg-BG" sz="1600" dirty="0" smtClean="0">
                <a:solidFill>
                  <a:srgbClr val="002060"/>
                </a:solidFill>
                <a:ea typeface="Times New Roman"/>
              </a:rPr>
              <a:t>sistēmu, </a:t>
            </a:r>
            <a:r>
              <a:rPr lang="bg-BG" sz="1600" dirty="0">
                <a:solidFill>
                  <a:srgbClr val="002060"/>
                </a:solidFill>
                <a:ea typeface="Times New Roman"/>
              </a:rPr>
              <a:t>kas jau sākotnēji ir paredzēta valsts izglītības sistēmas monitoringam (uzraudzībai) un pilnveidei, ievērojot un analizējot OECD pētījuma par valstu izglītības sistēmām rezultātus un secinājumus.</a:t>
            </a:r>
            <a:endParaRPr lang="lv-LV" sz="1600" dirty="0">
              <a:solidFill>
                <a:srgbClr val="002060"/>
              </a:solidFill>
            </a:endParaRPr>
          </a:p>
        </p:txBody>
      </p:sp>
      <p:sp>
        <p:nvSpPr>
          <p:cNvPr id="7" name="Title 1"/>
          <p:cNvSpPr txBox="1">
            <a:spLocks/>
          </p:cNvSpPr>
          <p:nvPr/>
        </p:nvSpPr>
        <p:spPr>
          <a:xfrm>
            <a:off x="457200" y="130622"/>
            <a:ext cx="8229600" cy="70609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sz="2800" b="1" dirty="0" smtClean="0">
                <a:solidFill>
                  <a:srgbClr val="002060"/>
                </a:solidFill>
              </a:rPr>
              <a:t>Diagnosticējošo darbu izstrādes mērķi</a:t>
            </a:r>
            <a:endParaRPr lang="lv-LV" sz="2800" b="1" dirty="0">
              <a:solidFill>
                <a:srgbClr val="002060"/>
              </a:solidFill>
            </a:endParaRPr>
          </a:p>
        </p:txBody>
      </p:sp>
    </p:spTree>
    <p:extLst>
      <p:ext uri="{BB962C8B-B14F-4D97-AF65-F5344CB8AC3E}">
        <p14:creationId xmlns:p14="http://schemas.microsoft.com/office/powerpoint/2010/main" val="335965241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1000"/>
                                        <p:tgtEl>
                                          <p:spTgt spid="6">
                                            <p:txEl>
                                              <p:pRg st="1" end="1"/>
                                            </p:txEl>
                                          </p:spTgt>
                                        </p:tgtEl>
                                      </p:cBhvr>
                                    </p:animEffect>
                                    <p:anim calcmode="lin" valueType="num">
                                      <p:cBhvr>
                                        <p:cTn id="13"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6">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1000"/>
                                        <p:tgtEl>
                                          <p:spTgt spid="6">
                                            <p:txEl>
                                              <p:pRg st="2" end="2"/>
                                            </p:txEl>
                                          </p:spTgt>
                                        </p:tgtEl>
                                      </p:cBhvr>
                                    </p:animEffect>
                                    <p:anim calcmode="lin" valueType="num">
                                      <p:cBhvr>
                                        <p:cTn id="18"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1000"/>
                                        <p:tgtEl>
                                          <p:spTgt spid="6">
                                            <p:txEl>
                                              <p:pRg st="3" end="3"/>
                                            </p:txEl>
                                          </p:spTgt>
                                        </p:tgtEl>
                                      </p:cBhvr>
                                    </p:animEffect>
                                    <p:anim calcmode="lin" valueType="num">
                                      <p:cBhvr>
                                        <p:cTn id="23"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6">
                                            <p:txEl>
                                              <p:pRg st="5" end="5"/>
                                            </p:txEl>
                                          </p:spTgt>
                                        </p:tgtEl>
                                        <p:attrNameLst>
                                          <p:attrName>style.visibility</p:attrName>
                                        </p:attrNameLst>
                                      </p:cBhvr>
                                      <p:to>
                                        <p:strVal val="visible"/>
                                      </p:to>
                                    </p:set>
                                    <p:animEffect transition="in" filter="fade">
                                      <p:cBhvr>
                                        <p:cTn id="29" dur="1000"/>
                                        <p:tgtEl>
                                          <p:spTgt spid="6">
                                            <p:txEl>
                                              <p:pRg st="5" end="5"/>
                                            </p:txEl>
                                          </p:spTgt>
                                        </p:tgtEl>
                                      </p:cBhvr>
                                    </p:animEffect>
                                    <p:anim calcmode="lin" valueType="num">
                                      <p:cBhvr>
                                        <p:cTn id="30"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31" dur="1000" fill="hold"/>
                                        <p:tgtEl>
                                          <p:spTgt spid="6">
                                            <p:txEl>
                                              <p:pRg st="5" end="5"/>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6">
                                            <p:txEl>
                                              <p:pRg st="6" end="6"/>
                                            </p:txEl>
                                          </p:spTgt>
                                        </p:tgtEl>
                                        <p:attrNameLst>
                                          <p:attrName>style.visibility</p:attrName>
                                        </p:attrNameLst>
                                      </p:cBhvr>
                                      <p:to>
                                        <p:strVal val="visible"/>
                                      </p:to>
                                    </p:set>
                                    <p:animEffect transition="in" filter="fade">
                                      <p:cBhvr>
                                        <p:cTn id="34" dur="1000"/>
                                        <p:tgtEl>
                                          <p:spTgt spid="6">
                                            <p:txEl>
                                              <p:pRg st="6" end="6"/>
                                            </p:txEl>
                                          </p:spTgt>
                                        </p:tgtEl>
                                      </p:cBhvr>
                                    </p:animEffect>
                                    <p:anim calcmode="lin" valueType="num">
                                      <p:cBhvr>
                                        <p:cTn id="35"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36" dur="1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6">
                                            <p:txEl>
                                              <p:pRg st="8" end="8"/>
                                            </p:txEl>
                                          </p:spTgt>
                                        </p:tgtEl>
                                        <p:attrNameLst>
                                          <p:attrName>style.visibility</p:attrName>
                                        </p:attrNameLst>
                                      </p:cBhvr>
                                      <p:to>
                                        <p:strVal val="visible"/>
                                      </p:to>
                                    </p:set>
                                    <p:animEffect transition="in" filter="fade">
                                      <p:cBhvr>
                                        <p:cTn id="41" dur="1000"/>
                                        <p:tgtEl>
                                          <p:spTgt spid="6">
                                            <p:txEl>
                                              <p:pRg st="8" end="8"/>
                                            </p:txEl>
                                          </p:spTgt>
                                        </p:tgtEl>
                                      </p:cBhvr>
                                    </p:animEffect>
                                    <p:anim calcmode="lin" valueType="num">
                                      <p:cBhvr>
                                        <p:cTn id="42" dur="1000" fill="hold"/>
                                        <p:tgtEl>
                                          <p:spTgt spid="6">
                                            <p:txEl>
                                              <p:pRg st="8" end="8"/>
                                            </p:txEl>
                                          </p:spTgt>
                                        </p:tgtEl>
                                        <p:attrNameLst>
                                          <p:attrName>ppt_x</p:attrName>
                                        </p:attrNameLst>
                                      </p:cBhvr>
                                      <p:tavLst>
                                        <p:tav tm="0">
                                          <p:val>
                                            <p:strVal val="#ppt_x"/>
                                          </p:val>
                                        </p:tav>
                                        <p:tav tm="100000">
                                          <p:val>
                                            <p:strVal val="#ppt_x"/>
                                          </p:val>
                                        </p:tav>
                                      </p:tavLst>
                                    </p:anim>
                                    <p:anim calcmode="lin" valueType="num">
                                      <p:cBhvr>
                                        <p:cTn id="43" dur="1000" fill="hold"/>
                                        <p:tgtEl>
                                          <p:spTgt spid="6">
                                            <p:txEl>
                                              <p:pRg st="8" end="8"/>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6">
                                            <p:txEl>
                                              <p:pRg st="9" end="9"/>
                                            </p:txEl>
                                          </p:spTgt>
                                        </p:tgtEl>
                                        <p:attrNameLst>
                                          <p:attrName>style.visibility</p:attrName>
                                        </p:attrNameLst>
                                      </p:cBhvr>
                                      <p:to>
                                        <p:strVal val="visible"/>
                                      </p:to>
                                    </p:set>
                                    <p:animEffect transition="in" filter="fade">
                                      <p:cBhvr>
                                        <p:cTn id="46" dur="1000"/>
                                        <p:tgtEl>
                                          <p:spTgt spid="6">
                                            <p:txEl>
                                              <p:pRg st="9" end="9"/>
                                            </p:txEl>
                                          </p:spTgt>
                                        </p:tgtEl>
                                      </p:cBhvr>
                                    </p:animEffect>
                                    <p:anim calcmode="lin" valueType="num">
                                      <p:cBhvr>
                                        <p:cTn id="47" dur="1000" fill="hold"/>
                                        <p:tgtEl>
                                          <p:spTgt spid="6">
                                            <p:txEl>
                                              <p:pRg st="9" end="9"/>
                                            </p:txEl>
                                          </p:spTgt>
                                        </p:tgtEl>
                                        <p:attrNameLst>
                                          <p:attrName>ppt_x</p:attrName>
                                        </p:attrNameLst>
                                      </p:cBhvr>
                                      <p:tavLst>
                                        <p:tav tm="0">
                                          <p:val>
                                            <p:strVal val="#ppt_x"/>
                                          </p:val>
                                        </p:tav>
                                        <p:tav tm="100000">
                                          <p:val>
                                            <p:strVal val="#ppt_x"/>
                                          </p:val>
                                        </p:tav>
                                      </p:tavLst>
                                    </p:anim>
                                    <p:anim calcmode="lin" valueType="num">
                                      <p:cBhvr>
                                        <p:cTn id="48" dur="1000" fill="hold"/>
                                        <p:tgtEl>
                                          <p:spTgt spid="6">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5"/>
          <p:cNvGraphicFramePr>
            <a:graphicFrameLocks noGrp="1" noChangeAspect="1"/>
          </p:cNvGraphicFramePr>
          <p:nvPr>
            <p:ph/>
            <p:extLst>
              <p:ext uri="{D42A27DB-BD31-4B8C-83A1-F6EECF244321}">
                <p14:modId xmlns:p14="http://schemas.microsoft.com/office/powerpoint/2010/main" val="3646671075"/>
              </p:ext>
            </p:extLst>
          </p:nvPr>
        </p:nvGraphicFramePr>
        <p:xfrm>
          <a:off x="467544" y="1196752"/>
          <a:ext cx="7675562" cy="4556795"/>
        </p:xfrm>
        <a:graphic>
          <a:graphicData uri="http://schemas.openxmlformats.org/drawingml/2006/chart">
            <c:chart xmlns:c="http://schemas.openxmlformats.org/drawingml/2006/chart" xmlns:r="http://schemas.openxmlformats.org/officeDocument/2006/relationships" r:id="rId2"/>
          </a:graphicData>
        </a:graphic>
      </p:graphicFrame>
      <p:sp>
        <p:nvSpPr>
          <p:cNvPr id="20483" name="Rectangle 7"/>
          <p:cNvSpPr>
            <a:spLocks noChangeArrowheads="1"/>
          </p:cNvSpPr>
          <p:nvPr/>
        </p:nvSpPr>
        <p:spPr bwMode="auto">
          <a:xfrm>
            <a:off x="2771775" y="376238"/>
            <a:ext cx="444384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lv-LV" sz="3200" u="sng" dirty="0"/>
              <a:t>Skolēnu skaits  - </a:t>
            </a:r>
            <a:r>
              <a:rPr lang="lv-LV" sz="3200" u="sng" dirty="0" smtClean="0"/>
              <a:t>16448</a:t>
            </a:r>
            <a:endParaRPr lang="lv-LV" sz="3200" u="sng" dirty="0"/>
          </a:p>
        </p:txBody>
      </p:sp>
      <p:sp>
        <p:nvSpPr>
          <p:cNvPr id="20484" name="Rectangle 4"/>
          <p:cNvSpPr>
            <a:spLocks noChangeArrowheads="1"/>
          </p:cNvSpPr>
          <p:nvPr/>
        </p:nvSpPr>
        <p:spPr bwMode="auto">
          <a:xfrm>
            <a:off x="35496" y="5891509"/>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a:endParaRPr lang="lv-LV" dirty="0"/>
          </a:p>
        </p:txBody>
      </p:sp>
      <p:pic>
        <p:nvPicPr>
          <p:cNvPr id="20485" name="Picture 5" descr="logovis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lv-LV" dirty="0"/>
              <a:t>CE</a:t>
            </a:r>
          </a:p>
        </p:txBody>
      </p:sp>
      <p:pic>
        <p:nvPicPr>
          <p:cNvPr id="20485" name="Picture 5" descr="logovis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2"/>
          <p:cNvSpPr>
            <a:spLocks noChangeArrowheads="1"/>
          </p:cNvSpPr>
          <p:nvPr/>
        </p:nvSpPr>
        <p:spPr bwMode="auto">
          <a:xfrm>
            <a:off x="0" y="43935"/>
            <a:ext cx="892797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ctr"/>
            <a:r>
              <a:rPr lang="lv-LV" sz="1800" i="1" dirty="0" smtClean="0">
                <a:latin typeface="Arial" pitchFamily="34" charset="0"/>
                <a:ea typeface="Times New Roman" pitchFamily="18" charset="0"/>
                <a:cs typeface="Arial" pitchFamily="34" charset="0"/>
              </a:rPr>
              <a:t>2013./2014.m. g. </a:t>
            </a:r>
            <a:r>
              <a:rPr lang="lv-LV" sz="1800" i="1" dirty="0">
                <a:latin typeface="Arial" pitchFamily="34" charset="0"/>
                <a:ea typeface="Times New Roman" pitchFamily="18" charset="0"/>
                <a:cs typeface="Arial" pitchFamily="34" charset="0"/>
              </a:rPr>
              <a:t>latviešu valodas eksāmena </a:t>
            </a:r>
            <a:r>
              <a:rPr lang="lv-LV" sz="1800" i="1" dirty="0" smtClean="0">
                <a:latin typeface="Arial" pitchFamily="34" charset="0"/>
                <a:ea typeface="Times New Roman" pitchFamily="18" charset="0"/>
                <a:cs typeface="Arial" pitchFamily="34" charset="0"/>
              </a:rPr>
              <a:t>kopējie </a:t>
            </a:r>
            <a:r>
              <a:rPr lang="lv-LV" sz="1800" i="1" dirty="0">
                <a:latin typeface="Arial" pitchFamily="34" charset="0"/>
                <a:ea typeface="Times New Roman" pitchFamily="18" charset="0"/>
                <a:cs typeface="Arial" pitchFamily="34" charset="0"/>
              </a:rPr>
              <a:t>rezultāti</a:t>
            </a:r>
            <a:endParaRPr kumimoji="0" lang="lv-LV" sz="11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3"/>
          <p:cNvSpPr>
            <a:spLocks noChangeArrowheads="1"/>
          </p:cNvSpPr>
          <p:nvPr/>
        </p:nvSpPr>
        <p:spPr bwMode="auto">
          <a:xfrm>
            <a:off x="0" y="41783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lv-LV" sz="1800" b="0" i="0" u="none" strike="noStrike" cap="none" normalizeH="0" baseline="0" smtClean="0">
              <a:ln>
                <a:noFill/>
              </a:ln>
              <a:solidFill>
                <a:schemeClr val="tx1"/>
              </a:solidFill>
              <a:effectLst/>
              <a:latin typeface="Arial" pitchFamily="34" charset="0"/>
              <a:cs typeface="Arial" pitchFamily="34" charset="0"/>
            </a:endParaRPr>
          </a:p>
        </p:txBody>
      </p:sp>
      <p:pic>
        <p:nvPicPr>
          <p:cNvPr id="2"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662429"/>
            <a:ext cx="9142897" cy="5225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9"/>
          <p:cNvSpPr/>
          <p:nvPr/>
        </p:nvSpPr>
        <p:spPr>
          <a:xfrm>
            <a:off x="7631832" y="980728"/>
            <a:ext cx="1296144" cy="576064"/>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lv-LV" dirty="0" smtClean="0"/>
              <a:t>0.53</a:t>
            </a:r>
            <a:endParaRPr lang="lv-LV" dirty="0"/>
          </a:p>
        </p:txBody>
      </p:sp>
      <p:cxnSp>
        <p:nvCxnSpPr>
          <p:cNvPr id="11" name="Straight Connector 10"/>
          <p:cNvCxnSpPr/>
          <p:nvPr/>
        </p:nvCxnSpPr>
        <p:spPr>
          <a:xfrm flipV="1">
            <a:off x="4993415" y="662429"/>
            <a:ext cx="0" cy="4926811"/>
          </a:xfrm>
          <a:prstGeom prst="line">
            <a:avLst/>
          </a:prstGeom>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103327167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lv-LV" sz="3200" dirty="0" smtClean="0"/>
              <a:t>Vidējais rezultāts</a:t>
            </a:r>
          </a:p>
        </p:txBody>
      </p:sp>
      <p:graphicFrame>
        <p:nvGraphicFramePr>
          <p:cNvPr id="2" name="Object 5"/>
          <p:cNvGraphicFramePr>
            <a:graphicFrameLocks noGrp="1" noChangeAspect="1"/>
          </p:cNvGraphicFramePr>
          <p:nvPr>
            <p:ph idx="1"/>
            <p:extLst>
              <p:ext uri="{D42A27DB-BD31-4B8C-83A1-F6EECF244321}">
                <p14:modId xmlns:p14="http://schemas.microsoft.com/office/powerpoint/2010/main" val="228809736"/>
              </p:ext>
            </p:extLst>
          </p:nvPr>
        </p:nvGraphicFramePr>
        <p:xfrm>
          <a:off x="1454150" y="1340768"/>
          <a:ext cx="6235700" cy="4127500"/>
        </p:xfrm>
        <a:graphic>
          <a:graphicData uri="http://schemas.openxmlformats.org/drawingml/2006/chart">
            <c:chart xmlns:c="http://schemas.openxmlformats.org/drawingml/2006/chart" xmlns:r="http://schemas.openxmlformats.org/officeDocument/2006/relationships" r:id="rId2"/>
          </a:graphicData>
        </a:graphic>
      </p:graphicFrame>
      <p:sp>
        <p:nvSpPr>
          <p:cNvPr id="21508"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a:endParaRPr lang="lv-LV" dirty="0" smtClean="0"/>
          </a:p>
          <a:p>
            <a:pPr algn="r"/>
            <a:endParaRPr lang="lv-LV" dirty="0"/>
          </a:p>
        </p:txBody>
      </p:sp>
      <p:pic>
        <p:nvPicPr>
          <p:cNvPr id="21509" name="Picture 5" descr="logovis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7200" y="274638"/>
            <a:ext cx="8229600" cy="490066"/>
          </a:xfrm>
        </p:spPr>
        <p:txBody>
          <a:bodyPr/>
          <a:lstStyle/>
          <a:p>
            <a:pPr eaLnBrk="1" hangingPunct="1"/>
            <a:r>
              <a:rPr lang="lv-LV" sz="3200" dirty="0" smtClean="0"/>
              <a:t>Vidējais rezultāts</a:t>
            </a:r>
          </a:p>
        </p:txBody>
      </p:sp>
      <p:sp>
        <p:nvSpPr>
          <p:cNvPr id="21508"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a:endParaRPr lang="lv-LV" dirty="0" smtClean="0"/>
          </a:p>
          <a:p>
            <a:pPr algn="r"/>
            <a:endParaRPr lang="lv-LV" dirty="0"/>
          </a:p>
        </p:txBody>
      </p:sp>
      <p:pic>
        <p:nvPicPr>
          <p:cNvPr id="21509"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Chart 6"/>
          <p:cNvGraphicFramePr/>
          <p:nvPr>
            <p:extLst>
              <p:ext uri="{D42A27DB-BD31-4B8C-83A1-F6EECF244321}">
                <p14:modId xmlns:p14="http://schemas.microsoft.com/office/powerpoint/2010/main" val="2021005143"/>
              </p:ext>
            </p:extLst>
          </p:nvPr>
        </p:nvGraphicFramePr>
        <p:xfrm>
          <a:off x="107504" y="908720"/>
          <a:ext cx="8568952" cy="484093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4654090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5"/>
          <p:cNvSpPr>
            <a:spLocks noChangeArrowheads="1"/>
          </p:cNvSpPr>
          <p:nvPr/>
        </p:nvSpPr>
        <p:spPr bwMode="auto">
          <a:xfrm>
            <a:off x="2051050" y="404813"/>
            <a:ext cx="592585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lv-LV" sz="2400" b="1" dirty="0">
                <a:solidFill>
                  <a:schemeClr val="tx2"/>
                </a:solidFill>
              </a:rPr>
              <a:t>Vidējais rezultāts pa daļām, </a:t>
            </a:r>
            <a:r>
              <a:rPr lang="lv-LV" sz="2400" b="1" dirty="0" smtClean="0">
                <a:solidFill>
                  <a:schemeClr val="tx2"/>
                </a:solidFill>
              </a:rPr>
              <a:t>2012 - 2014</a:t>
            </a:r>
            <a:endParaRPr lang="lv-LV" sz="2400" b="1" dirty="0">
              <a:solidFill>
                <a:schemeClr val="tx2"/>
              </a:solidFill>
            </a:endParaRPr>
          </a:p>
        </p:txBody>
      </p:sp>
      <p:graphicFrame>
        <p:nvGraphicFramePr>
          <p:cNvPr id="2" name="Object 6"/>
          <p:cNvGraphicFramePr>
            <a:graphicFrameLocks noGrp="1" noChangeAspect="1"/>
          </p:cNvGraphicFramePr>
          <p:nvPr>
            <p:ph/>
            <p:extLst>
              <p:ext uri="{D42A27DB-BD31-4B8C-83A1-F6EECF244321}">
                <p14:modId xmlns:p14="http://schemas.microsoft.com/office/powerpoint/2010/main" val="1998721538"/>
              </p:ext>
            </p:extLst>
          </p:nvPr>
        </p:nvGraphicFramePr>
        <p:xfrm>
          <a:off x="1093788" y="1031875"/>
          <a:ext cx="7343775" cy="4662488"/>
        </p:xfrm>
        <a:graphic>
          <a:graphicData uri="http://schemas.openxmlformats.org/drawingml/2006/chart">
            <c:chart xmlns:c="http://schemas.openxmlformats.org/drawingml/2006/chart" xmlns:r="http://schemas.openxmlformats.org/officeDocument/2006/relationships" r:id="rId2"/>
          </a:graphicData>
        </a:graphic>
      </p:graphicFrame>
      <p:sp>
        <p:nvSpPr>
          <p:cNvPr id="24580" name="Rectangle 4"/>
          <p:cNvSpPr>
            <a:spLocks noChangeArrowheads="1"/>
          </p:cNvSpPr>
          <p:nvPr/>
        </p:nvSpPr>
        <p:spPr bwMode="auto">
          <a:xfrm>
            <a:off x="29716" y="5876924"/>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a:endParaRPr lang="lv-LV" dirty="0" smtClean="0"/>
          </a:p>
          <a:p>
            <a:pPr algn="ctr"/>
            <a:r>
              <a:rPr lang="lv-LV" dirty="0" smtClean="0"/>
              <a:t>CE</a:t>
            </a:r>
            <a:endParaRPr lang="lv-LV" dirty="0"/>
          </a:p>
        </p:txBody>
      </p:sp>
      <p:pic>
        <p:nvPicPr>
          <p:cNvPr id="24581" name="Picture 5" descr="logovis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5"/>
          <p:cNvSpPr>
            <a:spLocks noChangeArrowheads="1"/>
          </p:cNvSpPr>
          <p:nvPr/>
        </p:nvSpPr>
        <p:spPr bwMode="auto">
          <a:xfrm>
            <a:off x="743127" y="1412776"/>
            <a:ext cx="7717176" cy="3385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lv-LV" sz="4400" b="1" dirty="0" smtClean="0">
                <a:solidFill>
                  <a:schemeClr val="tx2"/>
                </a:solidFill>
              </a:rPr>
              <a:t>Zināšanu </a:t>
            </a:r>
            <a:r>
              <a:rPr lang="lv-LV" sz="4400" b="1" dirty="0">
                <a:solidFill>
                  <a:schemeClr val="tx2"/>
                </a:solidFill>
              </a:rPr>
              <a:t>un </a:t>
            </a:r>
            <a:r>
              <a:rPr lang="lv-LV" sz="4400" b="1" dirty="0" smtClean="0">
                <a:solidFill>
                  <a:schemeClr val="tx2"/>
                </a:solidFill>
              </a:rPr>
              <a:t>pamatprasmju</a:t>
            </a:r>
            <a:r>
              <a:rPr lang="lv-LV" sz="5400" b="1" dirty="0" smtClean="0">
                <a:solidFill>
                  <a:schemeClr val="tx2"/>
                </a:solidFill>
              </a:rPr>
              <a:t> </a:t>
            </a:r>
          </a:p>
          <a:p>
            <a:pPr algn="ctr"/>
            <a:endParaRPr lang="lv-LV" sz="4000" b="1" dirty="0" smtClean="0">
              <a:solidFill>
                <a:schemeClr val="tx2"/>
              </a:solidFill>
            </a:endParaRPr>
          </a:p>
          <a:p>
            <a:pPr algn="ctr"/>
            <a:r>
              <a:rPr lang="lv-LV" sz="4000" b="1" dirty="0" smtClean="0">
                <a:solidFill>
                  <a:schemeClr val="tx2"/>
                </a:solidFill>
              </a:rPr>
              <a:t>daļas</a:t>
            </a:r>
          </a:p>
          <a:p>
            <a:pPr algn="ctr"/>
            <a:endParaRPr lang="lv-LV" sz="4000" b="1" dirty="0" smtClean="0">
              <a:solidFill>
                <a:schemeClr val="tx2"/>
              </a:solidFill>
            </a:endParaRPr>
          </a:p>
          <a:p>
            <a:pPr algn="ctr"/>
            <a:r>
              <a:rPr lang="lv-LV" sz="4000" b="1" dirty="0" smtClean="0">
                <a:solidFill>
                  <a:schemeClr val="tx2"/>
                </a:solidFill>
              </a:rPr>
              <a:t>rezultāti un secinājumi</a:t>
            </a:r>
            <a:endParaRPr lang="lv-LV" sz="4000" b="1" dirty="0">
              <a:solidFill>
                <a:schemeClr val="tx2"/>
              </a:solidFill>
            </a:endParaRPr>
          </a:p>
        </p:txBody>
      </p:sp>
      <p:sp>
        <p:nvSpPr>
          <p:cNvPr id="24580" name="Rectangle 4"/>
          <p:cNvSpPr>
            <a:spLocks noChangeArrowheads="1"/>
          </p:cNvSpPr>
          <p:nvPr/>
        </p:nvSpPr>
        <p:spPr bwMode="auto">
          <a:xfrm>
            <a:off x="29716" y="5876924"/>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a:endParaRPr lang="lv-LV" dirty="0" smtClean="0"/>
          </a:p>
          <a:p>
            <a:pPr algn="ctr"/>
            <a:r>
              <a:rPr lang="lv-LV" dirty="0" smtClean="0"/>
              <a:t>CE</a:t>
            </a:r>
            <a:endParaRPr lang="lv-LV" dirty="0"/>
          </a:p>
        </p:txBody>
      </p:sp>
      <p:pic>
        <p:nvPicPr>
          <p:cNvPr id="24581"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04916063"/>
      </p:ext>
    </p:extLst>
  </p:cSld>
  <p:clrMapOvr>
    <a:masterClrMapping/>
  </p:clrMapOvr>
  <p:transition spd="slow">
    <p:pull/>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4"/>
          <p:cNvSpPr>
            <a:spLocks noChangeArrowheads="1"/>
          </p:cNvSpPr>
          <p:nvPr/>
        </p:nvSpPr>
        <p:spPr bwMode="auto">
          <a:xfrm>
            <a:off x="29716" y="5876924"/>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a:endParaRPr lang="lv-LV" dirty="0" smtClean="0"/>
          </a:p>
          <a:p>
            <a:pPr algn="ctr"/>
            <a:r>
              <a:rPr lang="lv-LV" dirty="0" smtClean="0"/>
              <a:t>CE</a:t>
            </a:r>
            <a:endParaRPr lang="lv-LV" dirty="0"/>
          </a:p>
        </p:txBody>
      </p:sp>
      <p:pic>
        <p:nvPicPr>
          <p:cNvPr id="24581" name="Picture 5" descr="logovis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
          <p:cNvSpPr>
            <a:spLocks noChangeArrowheads="1"/>
          </p:cNvSpPr>
          <p:nvPr/>
        </p:nvSpPr>
        <p:spPr bwMode="auto">
          <a:xfrm>
            <a:off x="0" y="414655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lv-LV" sz="1800" b="0" i="0" u="none" strike="noStrike" cap="none" normalizeH="0" baseline="0" smtClean="0">
              <a:ln>
                <a:noFill/>
              </a:ln>
              <a:solidFill>
                <a:schemeClr val="tx1"/>
              </a:solidFill>
              <a:effectLst/>
              <a:latin typeface="Arial" pitchFamily="34" charset="0"/>
              <a:cs typeface="Arial" pitchFamily="34" charset="0"/>
            </a:endParaRPr>
          </a:p>
        </p:txBody>
      </p:sp>
      <p:pic>
        <p:nvPicPr>
          <p:cNvPr id="2050"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38" r="-138"/>
          <a:stretch/>
        </p:blipFill>
        <p:spPr bwMode="auto">
          <a:xfrm>
            <a:off x="42812" y="555879"/>
            <a:ext cx="9117807" cy="53210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9"/>
          <p:cNvSpPr/>
          <p:nvPr/>
        </p:nvSpPr>
        <p:spPr>
          <a:xfrm>
            <a:off x="7748339" y="1130574"/>
            <a:ext cx="1296144" cy="576064"/>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lv-LV" dirty="0" smtClean="0"/>
              <a:t>0.57</a:t>
            </a:r>
            <a:endParaRPr lang="lv-LV" dirty="0"/>
          </a:p>
        </p:txBody>
      </p:sp>
      <p:cxnSp>
        <p:nvCxnSpPr>
          <p:cNvPr id="11" name="Straight Connector 10"/>
          <p:cNvCxnSpPr/>
          <p:nvPr/>
        </p:nvCxnSpPr>
        <p:spPr>
          <a:xfrm>
            <a:off x="5364088" y="980728"/>
            <a:ext cx="36004" cy="4608512"/>
          </a:xfrm>
          <a:prstGeom prst="line">
            <a:avLst/>
          </a:prstGeom>
        </p:spPr>
        <p:style>
          <a:lnRef idx="3">
            <a:schemeClr val="accent6"/>
          </a:lnRef>
          <a:fillRef idx="0">
            <a:schemeClr val="accent6"/>
          </a:fillRef>
          <a:effectRef idx="2">
            <a:schemeClr val="accent6"/>
          </a:effectRef>
          <a:fontRef idx="minor">
            <a:schemeClr val="tx1"/>
          </a:fontRef>
        </p:style>
      </p:cxnSp>
      <p:sp>
        <p:nvSpPr>
          <p:cNvPr id="3" name="Rectangle 2"/>
          <p:cNvSpPr/>
          <p:nvPr/>
        </p:nvSpPr>
        <p:spPr>
          <a:xfrm>
            <a:off x="3923928" y="692696"/>
            <a:ext cx="1224136" cy="2880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extBox 3"/>
          <p:cNvSpPr txBox="1"/>
          <p:nvPr/>
        </p:nvSpPr>
        <p:spPr>
          <a:xfrm>
            <a:off x="2656384" y="155769"/>
            <a:ext cx="4320480" cy="400110"/>
          </a:xfrm>
          <a:prstGeom prst="rect">
            <a:avLst/>
          </a:prstGeom>
          <a:noFill/>
        </p:spPr>
        <p:txBody>
          <a:bodyPr wrap="square" rtlCol="0">
            <a:spAutoFit/>
          </a:bodyPr>
          <a:lstStyle/>
          <a:p>
            <a:r>
              <a:rPr lang="lv-LV" dirty="0" smtClean="0"/>
              <a:t>1.daļa. Zināšanas un pamatprasmes</a:t>
            </a:r>
            <a:endParaRPr lang="lv-LV" dirty="0"/>
          </a:p>
        </p:txBody>
      </p:sp>
    </p:spTree>
    <p:extLst>
      <p:ext uri="{BB962C8B-B14F-4D97-AF65-F5344CB8AC3E}">
        <p14:creationId xmlns:p14="http://schemas.microsoft.com/office/powerpoint/2010/main" val="369920049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ChangeArrowheads="1"/>
          </p:cNvSpPr>
          <p:nvPr/>
        </p:nvSpPr>
        <p:spPr bwMode="auto">
          <a:xfrm>
            <a:off x="539552" y="404813"/>
            <a:ext cx="848648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lv-LV" sz="2400" b="1" dirty="0" smtClean="0">
                <a:solidFill>
                  <a:schemeClr val="tx2"/>
                </a:solidFill>
              </a:rPr>
              <a:t>Zināšanas un pamatprasmes daļas vidējais rezultāts			</a:t>
            </a:r>
            <a:endParaRPr lang="lv-LV" sz="2400" b="1" dirty="0">
              <a:solidFill>
                <a:schemeClr val="tx2"/>
              </a:solidFill>
            </a:endParaRPr>
          </a:p>
        </p:txBody>
      </p:sp>
      <p:sp>
        <p:nvSpPr>
          <p:cNvPr id="25604"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a:endParaRPr lang="lv-LV" dirty="0" smtClean="0"/>
          </a:p>
          <a:p>
            <a:pPr algn="ctr"/>
            <a:r>
              <a:rPr lang="lv-LV" dirty="0" smtClean="0"/>
              <a:t>1.daļa</a:t>
            </a:r>
            <a:endParaRPr lang="lv-LV" dirty="0"/>
          </a:p>
          <a:p>
            <a:pPr algn="r"/>
            <a:endParaRPr lang="lv-LV" dirty="0"/>
          </a:p>
        </p:txBody>
      </p:sp>
      <p:pic>
        <p:nvPicPr>
          <p:cNvPr id="25605"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Chart 3"/>
          <p:cNvGraphicFramePr/>
          <p:nvPr>
            <p:extLst>
              <p:ext uri="{D42A27DB-BD31-4B8C-83A1-F6EECF244321}">
                <p14:modId xmlns:p14="http://schemas.microsoft.com/office/powerpoint/2010/main" val="3928271025"/>
              </p:ext>
            </p:extLst>
          </p:nvPr>
        </p:nvGraphicFramePr>
        <p:xfrm>
          <a:off x="287524" y="820311"/>
          <a:ext cx="8388932" cy="484093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049645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a:endParaRPr lang="lv-LV" dirty="0" smtClean="0"/>
          </a:p>
          <a:p>
            <a:r>
              <a:rPr lang="lv-LV" b="1" dirty="0" smtClean="0"/>
              <a:t>				Secinājumi </a:t>
            </a:r>
            <a:r>
              <a:rPr lang="lv-LV" b="1" dirty="0"/>
              <a:t>par 1. daļu</a:t>
            </a:r>
            <a:endParaRPr lang="lv-LV" dirty="0"/>
          </a:p>
          <a:p>
            <a:pPr algn="ctr"/>
            <a:endParaRPr lang="lv-LV" dirty="0"/>
          </a:p>
        </p:txBody>
      </p:sp>
      <p:pic>
        <p:nvPicPr>
          <p:cNvPr id="25605"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061"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Chart 6"/>
          <p:cNvGraphicFramePr>
            <a:graphicFrameLocks noGrp="1"/>
          </p:cNvGraphicFramePr>
          <p:nvPr>
            <p:extLst>
              <p:ext uri="{D42A27DB-BD31-4B8C-83A1-F6EECF244321}">
                <p14:modId xmlns:p14="http://schemas.microsoft.com/office/powerpoint/2010/main" val="3111507742"/>
              </p:ext>
            </p:extLst>
          </p:nvPr>
        </p:nvGraphicFramePr>
        <p:xfrm>
          <a:off x="122076" y="0"/>
          <a:ext cx="8899847" cy="5722144"/>
        </p:xfrm>
        <a:graphic>
          <a:graphicData uri="http://schemas.openxmlformats.org/drawingml/2006/chart">
            <c:chart xmlns:c="http://schemas.openxmlformats.org/drawingml/2006/chart" xmlns:r="http://schemas.openxmlformats.org/officeDocument/2006/relationships" r:id="rId3"/>
          </a:graphicData>
        </a:graphic>
      </p:graphicFrame>
      <p:cxnSp>
        <p:nvCxnSpPr>
          <p:cNvPr id="9" name="Straight Connector 8"/>
          <p:cNvCxnSpPr/>
          <p:nvPr/>
        </p:nvCxnSpPr>
        <p:spPr>
          <a:xfrm>
            <a:off x="5580112" y="1268760"/>
            <a:ext cx="0" cy="4032448"/>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73424238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a:endParaRPr lang="lv-LV" dirty="0" smtClean="0"/>
          </a:p>
          <a:p>
            <a:r>
              <a:rPr lang="lv-LV" b="1" dirty="0" smtClean="0"/>
              <a:t>				</a:t>
            </a:r>
            <a:endParaRPr lang="lv-LV" dirty="0"/>
          </a:p>
        </p:txBody>
      </p:sp>
      <p:pic>
        <p:nvPicPr>
          <p:cNvPr id="25605"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061"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Chart 5"/>
          <p:cNvGraphicFramePr>
            <a:graphicFrameLocks noGrp="1"/>
          </p:cNvGraphicFramePr>
          <p:nvPr>
            <p:extLst>
              <p:ext uri="{D42A27DB-BD31-4B8C-83A1-F6EECF244321}">
                <p14:modId xmlns:p14="http://schemas.microsoft.com/office/powerpoint/2010/main" val="3090164318"/>
              </p:ext>
            </p:extLst>
          </p:nvPr>
        </p:nvGraphicFramePr>
        <p:xfrm>
          <a:off x="53250" y="9792"/>
          <a:ext cx="8755831" cy="5704358"/>
        </p:xfrm>
        <a:graphic>
          <a:graphicData uri="http://schemas.openxmlformats.org/drawingml/2006/chart">
            <c:chart xmlns:c="http://schemas.openxmlformats.org/drawingml/2006/chart" xmlns:r="http://schemas.openxmlformats.org/officeDocument/2006/relationships" r:id="rId3"/>
          </a:graphicData>
        </a:graphic>
      </p:graphicFrame>
      <p:cxnSp>
        <p:nvCxnSpPr>
          <p:cNvPr id="8" name="Straight Connector 7"/>
          <p:cNvCxnSpPr/>
          <p:nvPr/>
        </p:nvCxnSpPr>
        <p:spPr>
          <a:xfrm>
            <a:off x="755574" y="1988840"/>
            <a:ext cx="7835045" cy="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4824633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a:endParaRPr lang="lv-LV">
              <a:solidFill>
                <a:srgbClr val="0033CC"/>
              </a:solidFill>
            </a:endParaRPr>
          </a:p>
        </p:txBody>
      </p:sp>
      <p:pic>
        <p:nvPicPr>
          <p:cNvPr id="4100" name="Picture 5" descr="logovis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614" y="116632"/>
            <a:ext cx="8785225" cy="555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3935027"/>
      </p:ext>
    </p:extLst>
  </p:cSld>
  <p:clrMapOvr>
    <a:masterClrMapping/>
  </p:clrMapOvr>
  <p:transition spd="slow">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a:endParaRPr lang="lv-LV" dirty="0" smtClean="0"/>
          </a:p>
          <a:p>
            <a:r>
              <a:rPr lang="lv-LV" b="1" dirty="0" smtClean="0"/>
              <a:t>				Secinājumi </a:t>
            </a:r>
            <a:r>
              <a:rPr lang="lv-LV" b="1" dirty="0"/>
              <a:t>par 1. daļu</a:t>
            </a:r>
            <a:endParaRPr lang="lv-LV" dirty="0"/>
          </a:p>
          <a:p>
            <a:pPr algn="ctr"/>
            <a:endParaRPr lang="lv-LV" dirty="0"/>
          </a:p>
        </p:txBody>
      </p:sp>
      <p:pic>
        <p:nvPicPr>
          <p:cNvPr id="25605"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061"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048" y="1"/>
            <a:ext cx="9111952" cy="5805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5050394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a:endParaRPr lang="lv-LV" dirty="0" smtClean="0"/>
          </a:p>
          <a:p>
            <a:r>
              <a:rPr lang="lv-LV" b="1" dirty="0" smtClean="0"/>
              <a:t>				Secinājumi </a:t>
            </a:r>
            <a:r>
              <a:rPr lang="lv-LV" b="1" dirty="0"/>
              <a:t>par 1. daļu</a:t>
            </a:r>
            <a:endParaRPr lang="lv-LV" dirty="0"/>
          </a:p>
          <a:p>
            <a:pPr algn="ctr"/>
            <a:endParaRPr lang="lv-LV" dirty="0"/>
          </a:p>
        </p:txBody>
      </p:sp>
      <p:pic>
        <p:nvPicPr>
          <p:cNvPr id="25605"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061"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Chart 5"/>
          <p:cNvGraphicFramePr/>
          <p:nvPr>
            <p:extLst>
              <p:ext uri="{D42A27DB-BD31-4B8C-83A1-F6EECF244321}">
                <p14:modId xmlns:p14="http://schemas.microsoft.com/office/powerpoint/2010/main" val="551189088"/>
              </p:ext>
            </p:extLst>
          </p:nvPr>
        </p:nvGraphicFramePr>
        <p:xfrm>
          <a:off x="251520" y="116632"/>
          <a:ext cx="8712968" cy="561662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5137437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a:endParaRPr lang="lv-LV" dirty="0" smtClean="0"/>
          </a:p>
          <a:p>
            <a:r>
              <a:rPr lang="lv-LV" b="1" dirty="0" smtClean="0"/>
              <a:t>				</a:t>
            </a:r>
            <a:endParaRPr lang="lv-LV" dirty="0"/>
          </a:p>
        </p:txBody>
      </p:sp>
      <p:pic>
        <p:nvPicPr>
          <p:cNvPr id="25605"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061"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755576" y="548680"/>
            <a:ext cx="7776864" cy="4324261"/>
          </a:xfrm>
          <a:prstGeom prst="rect">
            <a:avLst/>
          </a:prstGeom>
          <a:noFill/>
        </p:spPr>
        <p:txBody>
          <a:bodyPr wrap="square" rtlCol="0">
            <a:spAutoFit/>
          </a:bodyPr>
          <a:lstStyle/>
          <a:p>
            <a:r>
              <a:rPr lang="lv-LV" dirty="0" smtClean="0"/>
              <a:t>Skolēnu atbildes</a:t>
            </a:r>
          </a:p>
          <a:p>
            <a:pPr marL="457200" indent="-457200">
              <a:spcBef>
                <a:spcPts val="600"/>
              </a:spcBef>
              <a:spcAft>
                <a:spcPts val="600"/>
              </a:spcAft>
              <a:buAutoNum type="arabicPeriod"/>
            </a:pPr>
            <a:r>
              <a:rPr lang="lv-LV" dirty="0" smtClean="0"/>
              <a:t>Sākas – </a:t>
            </a:r>
            <a:r>
              <a:rPr lang="lv-LV" i="1" dirty="0" smtClean="0"/>
              <a:t>sākusies, sākās</a:t>
            </a:r>
          </a:p>
          <a:p>
            <a:pPr marL="457200" indent="-457200">
              <a:spcBef>
                <a:spcPts val="600"/>
              </a:spcBef>
              <a:spcAft>
                <a:spcPts val="600"/>
              </a:spcAft>
              <a:buAutoNum type="arabicPeriod"/>
            </a:pPr>
            <a:r>
              <a:rPr lang="lv-LV" dirty="0" smtClean="0"/>
              <a:t>Sešdesmitajos – </a:t>
            </a:r>
            <a:r>
              <a:rPr lang="lv-LV" i="1" dirty="0" smtClean="0"/>
              <a:t>sešdesmit</a:t>
            </a:r>
            <a:r>
              <a:rPr lang="lv-LV" dirty="0" smtClean="0"/>
              <a:t>, </a:t>
            </a:r>
            <a:r>
              <a:rPr lang="lv-LV" i="1" dirty="0" smtClean="0"/>
              <a:t>sešdesmitos, sešos desmitos</a:t>
            </a:r>
          </a:p>
          <a:p>
            <a:pPr marL="457200" indent="-457200">
              <a:spcBef>
                <a:spcPts val="600"/>
              </a:spcBef>
              <a:spcAft>
                <a:spcPts val="600"/>
              </a:spcAft>
              <a:buAutoNum type="arabicPeriod"/>
            </a:pPr>
            <a:r>
              <a:rPr lang="lv-LV" dirty="0" smtClean="0"/>
              <a:t>Putnu – </a:t>
            </a:r>
            <a:r>
              <a:rPr lang="lv-LV" i="1" dirty="0" smtClean="0"/>
              <a:t>putniņi, putni</a:t>
            </a:r>
          </a:p>
          <a:p>
            <a:pPr marL="457200" indent="-457200">
              <a:spcBef>
                <a:spcPts val="600"/>
              </a:spcBef>
              <a:spcAft>
                <a:spcPts val="600"/>
              </a:spcAft>
              <a:buAutoNum type="arabicPeriod"/>
            </a:pPr>
            <a:r>
              <a:rPr lang="lv-LV" dirty="0" smtClean="0"/>
              <a:t>Piebilzdama/ piebilstot – </a:t>
            </a:r>
            <a:r>
              <a:rPr lang="lv-LV" i="1" dirty="0" err="1" smtClean="0"/>
              <a:t>piebilstdama</a:t>
            </a:r>
            <a:r>
              <a:rPr lang="lv-LV" i="1" dirty="0" smtClean="0"/>
              <a:t>, </a:t>
            </a:r>
            <a:r>
              <a:rPr lang="lv-LV" i="1" dirty="0" err="1" smtClean="0"/>
              <a:t>piebilsdama</a:t>
            </a:r>
            <a:r>
              <a:rPr lang="lv-LV" i="1" dirty="0" smtClean="0"/>
              <a:t>, piebilda</a:t>
            </a:r>
          </a:p>
          <a:p>
            <a:pPr marL="457200" indent="-457200">
              <a:spcBef>
                <a:spcPts val="600"/>
              </a:spcBef>
              <a:spcAft>
                <a:spcPts val="600"/>
              </a:spcAft>
              <a:buAutoNum type="arabicPeriod"/>
            </a:pPr>
            <a:r>
              <a:rPr lang="lv-LV" dirty="0" smtClean="0"/>
              <a:t>Niklāvam Strunkem – </a:t>
            </a:r>
            <a:r>
              <a:rPr lang="lv-LV" i="1" dirty="0" smtClean="0"/>
              <a:t>Nikolajam, </a:t>
            </a:r>
            <a:r>
              <a:rPr lang="lv-LV" i="1" dirty="0" err="1" smtClean="0"/>
              <a:t>Strunkej</a:t>
            </a:r>
            <a:r>
              <a:rPr lang="lv-LV" i="1" dirty="0" smtClean="0"/>
              <a:t>, </a:t>
            </a:r>
            <a:r>
              <a:rPr lang="lv-LV" i="1" dirty="0" err="1" smtClean="0"/>
              <a:t>Struntem</a:t>
            </a:r>
            <a:r>
              <a:rPr lang="lv-LV" i="1" dirty="0" smtClean="0"/>
              <a:t>, </a:t>
            </a:r>
            <a:r>
              <a:rPr lang="lv-LV" i="1" dirty="0" err="1" smtClean="0"/>
              <a:t>Strunem</a:t>
            </a:r>
            <a:r>
              <a:rPr lang="lv-LV" i="1" dirty="0" smtClean="0"/>
              <a:t>, </a:t>
            </a:r>
            <a:r>
              <a:rPr lang="lv-LV" i="1" dirty="0" err="1" smtClean="0"/>
              <a:t>Sruntem</a:t>
            </a:r>
            <a:r>
              <a:rPr lang="lv-LV" i="1" dirty="0" smtClean="0"/>
              <a:t>, </a:t>
            </a:r>
            <a:r>
              <a:rPr lang="lv-LV" i="1" dirty="0" err="1" smtClean="0"/>
              <a:t>Strukem</a:t>
            </a:r>
            <a:endParaRPr lang="lv-LV" i="1" dirty="0" smtClean="0"/>
          </a:p>
          <a:p>
            <a:pPr marL="457200" indent="-457200">
              <a:spcBef>
                <a:spcPts val="600"/>
              </a:spcBef>
              <a:spcAft>
                <a:spcPts val="600"/>
              </a:spcAft>
              <a:buAutoNum type="arabicPeriod"/>
            </a:pPr>
            <a:r>
              <a:rPr lang="lv-LV" dirty="0" smtClean="0"/>
              <a:t>Cepure – </a:t>
            </a:r>
            <a:r>
              <a:rPr lang="lv-LV" i="1" dirty="0" smtClean="0"/>
              <a:t>cepuri, cepurīti</a:t>
            </a:r>
          </a:p>
          <a:p>
            <a:pPr marL="457200" indent="-457200">
              <a:spcBef>
                <a:spcPts val="600"/>
              </a:spcBef>
              <a:spcAft>
                <a:spcPts val="600"/>
              </a:spcAft>
              <a:buAutoNum type="arabicPeriod"/>
            </a:pPr>
            <a:r>
              <a:rPr lang="lv-LV" dirty="0" smtClean="0"/>
              <a:t>Kaut kur – </a:t>
            </a:r>
            <a:r>
              <a:rPr lang="lv-LV" i="1" dirty="0" err="1" smtClean="0"/>
              <a:t>kautkur</a:t>
            </a:r>
            <a:r>
              <a:rPr lang="lv-LV" i="1" dirty="0" smtClean="0"/>
              <a:t>, kaut un kur, jebkur</a:t>
            </a:r>
          </a:p>
          <a:p>
            <a:pPr marL="457200" indent="-457200">
              <a:spcBef>
                <a:spcPts val="600"/>
              </a:spcBef>
              <a:spcAft>
                <a:spcPts val="600"/>
              </a:spcAft>
              <a:buAutoNum type="arabicPeriod"/>
            </a:pPr>
            <a:r>
              <a:rPr lang="lv-LV" dirty="0" smtClean="0"/>
              <a:t>Atzīstieties – </a:t>
            </a:r>
            <a:r>
              <a:rPr lang="lv-LV" i="1" dirty="0" smtClean="0"/>
              <a:t>Atzīstiet, Atzīstaties, </a:t>
            </a:r>
            <a:r>
              <a:rPr lang="lv-LV" i="1" dirty="0" err="1" smtClean="0"/>
              <a:t>Adzīstieties</a:t>
            </a:r>
            <a:r>
              <a:rPr lang="lv-LV" i="1" dirty="0" smtClean="0"/>
              <a:t>, atzīstieties</a:t>
            </a:r>
            <a:endParaRPr lang="lv-LV" i="1" dirty="0"/>
          </a:p>
        </p:txBody>
      </p:sp>
    </p:spTree>
    <p:extLst>
      <p:ext uri="{BB962C8B-B14F-4D97-AF65-F5344CB8AC3E}">
        <p14:creationId xmlns:p14="http://schemas.microsoft.com/office/powerpoint/2010/main" val="336836499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4"/>
          <p:cNvSpPr>
            <a:spLocks noChangeArrowheads="1"/>
          </p:cNvSpPr>
          <p:nvPr/>
        </p:nvSpPr>
        <p:spPr bwMode="auto">
          <a:xfrm>
            <a:off x="0" y="5837187"/>
            <a:ext cx="9144000" cy="1020814"/>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a:endParaRPr lang="lv-LV" dirty="0" smtClean="0"/>
          </a:p>
          <a:p>
            <a:r>
              <a:rPr lang="lv-LV" b="1" dirty="0" smtClean="0"/>
              <a:t>				</a:t>
            </a:r>
            <a:endParaRPr lang="lv-LV" dirty="0"/>
          </a:p>
          <a:p>
            <a:pPr algn="ctr"/>
            <a:endParaRPr lang="lv-LV" dirty="0"/>
          </a:p>
        </p:txBody>
      </p:sp>
      <p:pic>
        <p:nvPicPr>
          <p:cNvPr id="25605"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061"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061" y="15071"/>
            <a:ext cx="9119939" cy="58221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7" name="Straight Connector 6"/>
          <p:cNvCxnSpPr/>
          <p:nvPr/>
        </p:nvCxnSpPr>
        <p:spPr>
          <a:xfrm>
            <a:off x="654477" y="2852936"/>
            <a:ext cx="7835045" cy="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19771708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a:endParaRPr lang="lv-LV" dirty="0" smtClean="0"/>
          </a:p>
          <a:p>
            <a:r>
              <a:rPr lang="lv-LV" b="1" dirty="0" smtClean="0"/>
              <a:t>				Secinājumi </a:t>
            </a:r>
            <a:r>
              <a:rPr lang="lv-LV" b="1" dirty="0"/>
              <a:t>par 1. daļu</a:t>
            </a:r>
            <a:endParaRPr lang="lv-LV" dirty="0"/>
          </a:p>
          <a:p>
            <a:pPr algn="ctr"/>
            <a:endParaRPr lang="lv-LV" dirty="0"/>
          </a:p>
        </p:txBody>
      </p:sp>
      <p:pic>
        <p:nvPicPr>
          <p:cNvPr id="25605"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061"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Chart 4"/>
          <p:cNvGraphicFramePr>
            <a:graphicFrameLocks/>
          </p:cNvGraphicFramePr>
          <p:nvPr>
            <p:extLst>
              <p:ext uri="{D42A27DB-BD31-4B8C-83A1-F6EECF244321}">
                <p14:modId xmlns:p14="http://schemas.microsoft.com/office/powerpoint/2010/main" val="2590382267"/>
              </p:ext>
            </p:extLst>
          </p:nvPr>
        </p:nvGraphicFramePr>
        <p:xfrm>
          <a:off x="24061" y="-1"/>
          <a:ext cx="9119939" cy="587692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0819276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a:endParaRPr lang="lv-LV" dirty="0" smtClean="0"/>
          </a:p>
          <a:p>
            <a:r>
              <a:rPr lang="lv-LV" b="1" dirty="0" smtClean="0"/>
              <a:t>				Secinājumi </a:t>
            </a:r>
            <a:r>
              <a:rPr lang="lv-LV" b="1" dirty="0"/>
              <a:t>par 1. daļu</a:t>
            </a:r>
            <a:endParaRPr lang="lv-LV" dirty="0"/>
          </a:p>
          <a:p>
            <a:pPr algn="ctr"/>
            <a:endParaRPr lang="lv-LV" dirty="0"/>
          </a:p>
        </p:txBody>
      </p:sp>
      <p:pic>
        <p:nvPicPr>
          <p:cNvPr id="25605"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061"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061" y="0"/>
            <a:ext cx="9119939" cy="5891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9866545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4"/>
          <p:cNvSpPr>
            <a:spLocks noChangeArrowheads="1"/>
          </p:cNvSpPr>
          <p:nvPr/>
        </p:nvSpPr>
        <p:spPr bwMode="auto">
          <a:xfrm>
            <a:off x="0" y="5837187"/>
            <a:ext cx="9144000" cy="1020814"/>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a:endParaRPr lang="lv-LV" dirty="0" smtClean="0"/>
          </a:p>
          <a:p>
            <a:r>
              <a:rPr lang="lv-LV" b="1" dirty="0" smtClean="0"/>
              <a:t>				</a:t>
            </a:r>
            <a:r>
              <a:rPr lang="lv-LV" sz="4400" b="1" dirty="0" smtClean="0"/>
              <a:t>&lt;50%</a:t>
            </a:r>
            <a:endParaRPr lang="lv-LV" sz="1600" dirty="0"/>
          </a:p>
          <a:p>
            <a:pPr algn="ctr"/>
            <a:endParaRPr lang="lv-LV" dirty="0"/>
          </a:p>
        </p:txBody>
      </p:sp>
      <p:pic>
        <p:nvPicPr>
          <p:cNvPr id="25605"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061"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24061" y="548680"/>
            <a:ext cx="9119939" cy="4216539"/>
          </a:xfrm>
          <a:prstGeom prst="rect">
            <a:avLst/>
          </a:prstGeom>
        </p:spPr>
        <p:txBody>
          <a:bodyPr wrap="square">
            <a:spAutoFit/>
          </a:bodyPr>
          <a:lstStyle/>
          <a:p>
            <a:r>
              <a:rPr lang="lv-LV" dirty="0" smtClean="0"/>
              <a:t>1. Latviešu</a:t>
            </a:r>
            <a:r>
              <a:rPr lang="lv-LV" dirty="0"/>
              <a:t>, tāpat kā katras tautas, dvēsele izpaužas dažādos mākslas </a:t>
            </a:r>
            <a:r>
              <a:rPr lang="lv-LV" dirty="0" smtClean="0"/>
              <a:t>veidos</a:t>
            </a:r>
            <a:r>
              <a:rPr lang="lv-LV" b="1" dirty="0" smtClean="0">
                <a:solidFill>
                  <a:srgbClr val="FF0000"/>
                </a:solidFill>
              </a:rPr>
              <a:t>,</a:t>
            </a:r>
            <a:r>
              <a:rPr lang="lv-LV" dirty="0" smtClean="0"/>
              <a:t> </a:t>
            </a:r>
            <a:r>
              <a:rPr lang="lv-LV" dirty="0"/>
              <a:t>kā </a:t>
            </a:r>
            <a:r>
              <a:rPr lang="lv-LV" dirty="0" smtClean="0"/>
              <a:t>mūzikā</a:t>
            </a:r>
            <a:r>
              <a:rPr lang="lv-LV" b="1" dirty="0" smtClean="0">
                <a:solidFill>
                  <a:srgbClr val="FF0000"/>
                </a:solidFill>
              </a:rPr>
              <a:t>,</a:t>
            </a:r>
            <a:r>
              <a:rPr lang="lv-LV" dirty="0" smtClean="0"/>
              <a:t> glezniecībā</a:t>
            </a:r>
            <a:r>
              <a:rPr lang="lv-LV" b="1" dirty="0" smtClean="0">
                <a:solidFill>
                  <a:srgbClr val="FF0000"/>
                </a:solidFill>
              </a:rPr>
              <a:t>,</a:t>
            </a:r>
            <a:r>
              <a:rPr lang="lv-LV" dirty="0" smtClean="0"/>
              <a:t> </a:t>
            </a:r>
            <a:r>
              <a:rPr lang="lv-LV" dirty="0"/>
              <a:t>literatūrā, bet es te runāšu galvenokārt par literatūru kā man vistuvāko nozari</a:t>
            </a:r>
            <a:r>
              <a:rPr lang="lv-LV" dirty="0" smtClean="0"/>
              <a:t>.</a:t>
            </a:r>
          </a:p>
          <a:p>
            <a:endParaRPr lang="lv-LV" dirty="0" smtClean="0"/>
          </a:p>
          <a:p>
            <a:r>
              <a:rPr lang="lv-LV" dirty="0"/>
              <a:t>3. Citu mākslas darbu vidū kā brīnums piedzimst </a:t>
            </a:r>
            <a:r>
              <a:rPr lang="lv-LV" dirty="0" smtClean="0"/>
              <a:t>tāds</a:t>
            </a:r>
            <a:r>
              <a:rPr lang="lv-LV" b="1" dirty="0" smtClean="0">
                <a:solidFill>
                  <a:srgbClr val="FF0000"/>
                </a:solidFill>
              </a:rPr>
              <a:t>,</a:t>
            </a:r>
            <a:r>
              <a:rPr lang="lv-LV" dirty="0" smtClean="0"/>
              <a:t> </a:t>
            </a:r>
            <a:r>
              <a:rPr lang="lv-LV" dirty="0"/>
              <a:t>kas sevī nes mūžības dīgli un kas </a:t>
            </a:r>
            <a:r>
              <a:rPr lang="lv-LV" dirty="0" smtClean="0"/>
              <a:t>ir tikpat </a:t>
            </a:r>
            <a:r>
              <a:rPr lang="lv-LV" dirty="0"/>
              <a:t>neiznīcināms un neiznīkstošs kā saule vai zvaigznes</a:t>
            </a:r>
            <a:r>
              <a:rPr lang="lv-LV" dirty="0" smtClean="0"/>
              <a:t>.</a:t>
            </a:r>
          </a:p>
          <a:p>
            <a:endParaRPr lang="lv-LV" dirty="0"/>
          </a:p>
          <a:p>
            <a:r>
              <a:rPr lang="lv-LV" dirty="0"/>
              <a:t>8. </a:t>
            </a:r>
            <a:r>
              <a:rPr lang="lv-LV" b="1" i="1" dirty="0" smtClean="0">
                <a:solidFill>
                  <a:srgbClr val="FF0000"/>
                </a:solidFill>
              </a:rPr>
              <a:t>„</a:t>
            </a:r>
            <a:r>
              <a:rPr lang="lv-LV" dirty="0" smtClean="0"/>
              <a:t>Vienaldzība </a:t>
            </a:r>
            <a:r>
              <a:rPr lang="lv-LV" dirty="0"/>
              <a:t>satur nāvējošu indi; </a:t>
            </a:r>
            <a:r>
              <a:rPr lang="lv-LV" b="1" dirty="0" smtClean="0">
                <a:solidFill>
                  <a:srgbClr val="FF0000"/>
                </a:solidFill>
              </a:rPr>
              <a:t>(</a:t>
            </a:r>
            <a:r>
              <a:rPr lang="lv-LV" b="1" i="1" dirty="0" smtClean="0">
                <a:solidFill>
                  <a:srgbClr val="FF0000"/>
                </a:solidFill>
              </a:rPr>
              <a:t>„)</a:t>
            </a:r>
            <a:r>
              <a:rPr lang="lv-LV" dirty="0" smtClean="0"/>
              <a:t>ja </a:t>
            </a:r>
            <a:r>
              <a:rPr lang="lv-LV" dirty="0"/>
              <a:t>cilvēku nekas vairs neaizkustina, viņš izkaltīs kā </a:t>
            </a:r>
            <a:r>
              <a:rPr lang="lv-LV" dirty="0" smtClean="0"/>
              <a:t>tuksneša smilts</a:t>
            </a:r>
            <a:r>
              <a:rPr lang="lv-LV" dirty="0"/>
              <a:t>, kurā neiesakņojas neviens kultūras </a:t>
            </a:r>
            <a:r>
              <a:rPr lang="lv-LV" dirty="0" smtClean="0"/>
              <a:t>stāds</a:t>
            </a:r>
            <a:r>
              <a:rPr lang="lv-LV" b="1" dirty="0" smtClean="0">
                <a:solidFill>
                  <a:srgbClr val="FF0000"/>
                </a:solidFill>
              </a:rPr>
              <a:t>,</a:t>
            </a:r>
            <a:r>
              <a:rPr lang="lv-LV" b="1" i="1" dirty="0" smtClean="0">
                <a:solidFill>
                  <a:srgbClr val="FF0000"/>
                </a:solidFill>
              </a:rPr>
              <a:t>” </a:t>
            </a:r>
            <a:r>
              <a:rPr lang="lv-LV" b="1" dirty="0" smtClean="0">
                <a:solidFill>
                  <a:srgbClr val="FF0000"/>
                </a:solidFill>
              </a:rPr>
              <a:t>(</a:t>
            </a:r>
            <a:r>
              <a:rPr lang="lv-LV" b="1" i="1" dirty="0" smtClean="0">
                <a:solidFill>
                  <a:srgbClr val="FF0000"/>
                </a:solidFill>
              </a:rPr>
              <a:t>”,)</a:t>
            </a:r>
            <a:endParaRPr lang="lv-LV" sz="2400" b="1" i="1" dirty="0">
              <a:solidFill>
                <a:srgbClr val="FF0000"/>
              </a:solidFill>
            </a:endParaRPr>
          </a:p>
          <a:p>
            <a:r>
              <a:rPr lang="lv-LV" dirty="0" smtClean="0"/>
              <a:t> </a:t>
            </a:r>
            <a:r>
              <a:rPr lang="lv-LV" dirty="0"/>
              <a:t>katrs rakstnieks ikreiz atgādina sev, </a:t>
            </a:r>
            <a:r>
              <a:rPr lang="lv-LV" dirty="0" smtClean="0"/>
              <a:t>kad sastopas </a:t>
            </a:r>
            <a:r>
              <a:rPr lang="lv-LV" dirty="0"/>
              <a:t>ar bezjūtību</a:t>
            </a:r>
            <a:r>
              <a:rPr lang="lv-LV" dirty="0" smtClean="0"/>
              <a:t>.</a:t>
            </a:r>
          </a:p>
          <a:p>
            <a:endParaRPr lang="lv-LV" dirty="0"/>
          </a:p>
          <a:p>
            <a:r>
              <a:rPr lang="lv-LV" dirty="0"/>
              <a:t>9. Vārdi „māksla uztur pie dzīvības” paguruma brīžos tiek atkārtoti bieži jo </a:t>
            </a:r>
            <a:r>
              <a:rPr lang="lv-LV" dirty="0" smtClean="0"/>
              <a:t>bieži</a:t>
            </a:r>
            <a:r>
              <a:rPr lang="lv-LV" b="1" dirty="0" smtClean="0">
                <a:solidFill>
                  <a:srgbClr val="FF0000"/>
                </a:solidFill>
              </a:rPr>
              <a:t>,</a:t>
            </a:r>
            <a:r>
              <a:rPr lang="lv-LV" dirty="0" smtClean="0"/>
              <a:t> </a:t>
            </a:r>
            <a:r>
              <a:rPr lang="lv-LV" dirty="0"/>
              <a:t>un no </a:t>
            </a:r>
            <a:r>
              <a:rPr lang="lv-LV" dirty="0" smtClean="0"/>
              <a:t>tiem manā </a:t>
            </a:r>
            <a:r>
              <a:rPr lang="lv-LV" dirty="0"/>
              <a:t>sirdī ieplūst liela gaisma un liels spēks.</a:t>
            </a:r>
          </a:p>
        </p:txBody>
      </p:sp>
    </p:spTree>
    <p:extLst>
      <p:ext uri="{BB962C8B-B14F-4D97-AF65-F5344CB8AC3E}">
        <p14:creationId xmlns:p14="http://schemas.microsoft.com/office/powerpoint/2010/main" val="299551338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a:endParaRPr lang="lv-LV" dirty="0" smtClean="0"/>
          </a:p>
          <a:p>
            <a:r>
              <a:rPr lang="lv-LV" b="1" dirty="0" smtClean="0"/>
              <a:t>				Secinājumi </a:t>
            </a:r>
            <a:r>
              <a:rPr lang="lv-LV" b="1" dirty="0"/>
              <a:t>par 1. daļu</a:t>
            </a:r>
            <a:endParaRPr lang="lv-LV" dirty="0"/>
          </a:p>
          <a:p>
            <a:pPr algn="ctr"/>
            <a:endParaRPr lang="lv-LV" dirty="0"/>
          </a:p>
        </p:txBody>
      </p:sp>
      <p:pic>
        <p:nvPicPr>
          <p:cNvPr id="25605"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061"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611560" y="1124744"/>
            <a:ext cx="8064896" cy="3477875"/>
          </a:xfrm>
          <a:prstGeom prst="rect">
            <a:avLst/>
          </a:prstGeom>
        </p:spPr>
        <p:txBody>
          <a:bodyPr wrap="square">
            <a:spAutoFit/>
          </a:bodyPr>
          <a:lstStyle/>
          <a:p>
            <a:pPr algn="just"/>
            <a:r>
              <a:rPr lang="lv-LV" i="1" dirty="0" smtClean="0">
                <a:latin typeface="+mj-lt"/>
                <a:cs typeface="Andalus" panose="02020603050405020304" pitchFamily="18" charset="-78"/>
              </a:rPr>
              <a:t>«2014.gada </a:t>
            </a:r>
            <a:r>
              <a:rPr lang="lv-LV" i="1" dirty="0">
                <a:latin typeface="+mj-lt"/>
                <a:cs typeface="Andalus" panose="02020603050405020304" pitchFamily="18" charset="-78"/>
              </a:rPr>
              <a:t>CE </a:t>
            </a:r>
            <a:r>
              <a:rPr lang="lv-LV" i="1" u="sng" dirty="0">
                <a:latin typeface="+mj-lt"/>
                <a:cs typeface="Andalus" panose="02020603050405020304" pitchFamily="18" charset="-78"/>
              </a:rPr>
              <a:t>saturs neizsvērts,</a:t>
            </a:r>
            <a:r>
              <a:rPr lang="lv-LV" i="1" dirty="0">
                <a:latin typeface="+mj-lt"/>
                <a:cs typeface="Andalus" panose="02020603050405020304" pitchFamily="18" charset="-78"/>
              </a:rPr>
              <a:t> neievērojot 9. un 12. klases pārbaudes darbu pēctecību. Piemēram, 9.klases skolēni par pieturzīmēm pietiekami komplicētos 10 teikumos ar dažādām likumībām, </a:t>
            </a:r>
            <a:r>
              <a:rPr lang="lv-LV" i="1" u="sng" dirty="0">
                <a:latin typeface="+mj-lt"/>
                <a:cs typeface="Andalus" panose="02020603050405020304" pitchFamily="18" charset="-78"/>
              </a:rPr>
              <a:t>saņem 1 punktu, ja pareizs ir viss teikums</a:t>
            </a:r>
            <a:r>
              <a:rPr lang="lv-LV" i="1" dirty="0">
                <a:latin typeface="+mj-lt"/>
                <a:cs typeface="Andalus" panose="02020603050405020304" pitchFamily="18" charset="-78"/>
              </a:rPr>
              <a:t>. Savukārt, ja skolēns 12. klases CE 2.uzdevumā ieliek kaut aiz katra vārda pieturzīmes, bet viena no tām ir pareiza, arī saņem 1 </a:t>
            </a:r>
            <a:r>
              <a:rPr lang="lv-LV" i="1" dirty="0" smtClean="0">
                <a:latin typeface="+mj-lt"/>
                <a:cs typeface="Andalus" panose="02020603050405020304" pitchFamily="18" charset="-78"/>
              </a:rPr>
              <a:t>punktu.</a:t>
            </a:r>
          </a:p>
          <a:p>
            <a:pPr algn="just"/>
            <a:endParaRPr lang="lv-LV" i="1" dirty="0">
              <a:latin typeface="+mj-lt"/>
              <a:cs typeface="Andalus" panose="02020603050405020304" pitchFamily="18" charset="-78"/>
            </a:endParaRPr>
          </a:p>
          <a:p>
            <a:pPr algn="just"/>
            <a:r>
              <a:rPr lang="lv-LV" i="1" dirty="0">
                <a:latin typeface="+mj-lt"/>
                <a:cs typeface="Andalus" panose="02020603050405020304" pitchFamily="18" charset="-78"/>
              </a:rPr>
              <a:t>Atteikties no 1.daļas, jo ortogrāfijas, vārddarināšanas un interpunkcijas prasmes iekļautas gan viedokļa rakstā 2. daļā, bet jo īpaši 3.daļas pārspriedumā</a:t>
            </a:r>
            <a:r>
              <a:rPr lang="lv-LV" i="1" dirty="0" smtClean="0">
                <a:latin typeface="+mj-lt"/>
                <a:cs typeface="Andalus" panose="02020603050405020304" pitchFamily="18" charset="-78"/>
              </a:rPr>
              <a:t>.»</a:t>
            </a:r>
          </a:p>
          <a:p>
            <a:pPr algn="r"/>
            <a:r>
              <a:rPr lang="lv-LV" i="1" dirty="0" smtClean="0">
                <a:latin typeface="+mj-lt"/>
                <a:cs typeface="Andalus" panose="02020603050405020304" pitchFamily="18" charset="-78"/>
              </a:rPr>
              <a:t>(LVLSA</a:t>
            </a:r>
            <a:r>
              <a:rPr lang="lv-LV" i="1" dirty="0">
                <a:latin typeface="+mj-lt"/>
                <a:cs typeface="Andalus" panose="02020603050405020304" pitchFamily="18" charset="-78"/>
              </a:rPr>
              <a:t>)</a:t>
            </a:r>
          </a:p>
        </p:txBody>
      </p:sp>
    </p:spTree>
    <p:extLst>
      <p:ext uri="{BB962C8B-B14F-4D97-AF65-F5344CB8AC3E}">
        <p14:creationId xmlns:p14="http://schemas.microsoft.com/office/powerpoint/2010/main" val="67056425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a:endParaRPr lang="lv-LV" dirty="0" smtClean="0"/>
          </a:p>
          <a:p>
            <a:r>
              <a:rPr lang="lv-LV" b="1" dirty="0" smtClean="0"/>
              <a:t>				Secinājumi </a:t>
            </a:r>
            <a:r>
              <a:rPr lang="lv-LV" b="1" dirty="0"/>
              <a:t>par 1. daļu</a:t>
            </a:r>
            <a:endParaRPr lang="lv-LV" dirty="0"/>
          </a:p>
          <a:p>
            <a:pPr algn="ctr"/>
            <a:endParaRPr lang="lv-LV" dirty="0"/>
          </a:p>
        </p:txBody>
      </p:sp>
      <p:pic>
        <p:nvPicPr>
          <p:cNvPr id="25605"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061"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24060" y="116632"/>
            <a:ext cx="9119939" cy="5447645"/>
          </a:xfrm>
          <a:prstGeom prst="rect">
            <a:avLst/>
          </a:prstGeom>
          <a:noFill/>
        </p:spPr>
        <p:txBody>
          <a:bodyPr wrap="square" rtlCol="0">
            <a:spAutoFit/>
          </a:bodyPr>
          <a:lstStyle/>
          <a:p>
            <a:r>
              <a:rPr lang="lv-LV" sz="2800" dirty="0" smtClean="0"/>
              <a:t>	</a:t>
            </a:r>
            <a:r>
              <a:rPr lang="lv-LV" sz="2800" u="sng" dirty="0" smtClean="0"/>
              <a:t>9.klase</a:t>
            </a:r>
          </a:p>
          <a:p>
            <a:endParaRPr lang="lv-LV" sz="2800" i="1" dirty="0" smtClean="0"/>
          </a:p>
          <a:p>
            <a:r>
              <a:rPr lang="lv-LV" sz="2800" i="1" dirty="0" smtClean="0"/>
              <a:t>	Tikai </a:t>
            </a:r>
            <a:r>
              <a:rPr lang="lv-LV" sz="2800" i="1" dirty="0"/>
              <a:t>retais varbūt zināja ka avīzi Defo izdeva bez līdzstrādnieku palīdzības pats būdams </a:t>
            </a:r>
            <a:r>
              <a:rPr lang="lv-LV" sz="2800" i="1" dirty="0" smtClean="0"/>
              <a:t>gan nopietns </a:t>
            </a:r>
            <a:r>
              <a:rPr lang="lv-LV" sz="2800" i="1" dirty="0"/>
              <a:t>komentētājs gan asprātīgs un nesaudzīgs pamfletists</a:t>
            </a:r>
            <a:r>
              <a:rPr lang="lv-LV" sz="2800" i="1" dirty="0" smtClean="0"/>
              <a:t>.</a:t>
            </a:r>
          </a:p>
          <a:p>
            <a:endParaRPr lang="lv-LV" sz="2800" u="sng" dirty="0" smtClean="0"/>
          </a:p>
          <a:p>
            <a:r>
              <a:rPr lang="lv-LV" sz="2800" dirty="0" smtClean="0"/>
              <a:t>	</a:t>
            </a:r>
            <a:r>
              <a:rPr lang="lv-LV" sz="2800" u="sng" dirty="0" smtClean="0"/>
              <a:t>12.kase</a:t>
            </a:r>
          </a:p>
          <a:p>
            <a:endParaRPr lang="lv-LV" sz="2800" dirty="0" smtClean="0"/>
          </a:p>
          <a:p>
            <a:r>
              <a:rPr lang="lv-LV" sz="2800" dirty="0"/>
              <a:t>	</a:t>
            </a:r>
            <a:r>
              <a:rPr lang="lv-LV" sz="2800" dirty="0" smtClean="0"/>
              <a:t>Iedziļinoties </a:t>
            </a:r>
            <a:r>
              <a:rPr lang="lv-LV" sz="2800" dirty="0"/>
              <a:t>kultūras vēsturē un pētot nemirstīgos mākslas darbus jāatzīst, ka nemirst </a:t>
            </a:r>
            <a:r>
              <a:rPr lang="lv-LV" sz="2800" dirty="0" smtClean="0"/>
              <a:t>tie darbi</a:t>
            </a:r>
            <a:r>
              <a:rPr lang="lv-LV" sz="2800" dirty="0"/>
              <a:t>, kuru kodols ir mīlestība.</a:t>
            </a:r>
            <a:endParaRPr lang="lv-LV" sz="2800" dirty="0" smtClean="0"/>
          </a:p>
          <a:p>
            <a:endParaRPr lang="lv-LV" dirty="0" smtClean="0"/>
          </a:p>
          <a:p>
            <a:endParaRPr lang="lv-LV" i="1" dirty="0"/>
          </a:p>
        </p:txBody>
      </p:sp>
    </p:spTree>
    <p:extLst>
      <p:ext uri="{BB962C8B-B14F-4D97-AF65-F5344CB8AC3E}">
        <p14:creationId xmlns:p14="http://schemas.microsoft.com/office/powerpoint/2010/main" val="161941736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a:endParaRPr lang="lv-LV" dirty="0" smtClean="0"/>
          </a:p>
          <a:p>
            <a:r>
              <a:rPr lang="lv-LV" b="1" dirty="0" smtClean="0"/>
              <a:t>				Secinājumi </a:t>
            </a:r>
            <a:r>
              <a:rPr lang="lv-LV" b="1" dirty="0"/>
              <a:t>par 1. daļu</a:t>
            </a:r>
            <a:endParaRPr lang="lv-LV" dirty="0"/>
          </a:p>
          <a:p>
            <a:pPr algn="ctr"/>
            <a:endParaRPr lang="lv-LV" dirty="0"/>
          </a:p>
        </p:txBody>
      </p:sp>
      <p:pic>
        <p:nvPicPr>
          <p:cNvPr id="25605"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061"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24060" y="116632"/>
            <a:ext cx="9119939" cy="5940088"/>
          </a:xfrm>
          <a:prstGeom prst="rect">
            <a:avLst/>
          </a:prstGeom>
          <a:noFill/>
        </p:spPr>
        <p:txBody>
          <a:bodyPr wrap="square" rtlCol="0">
            <a:spAutoFit/>
          </a:bodyPr>
          <a:lstStyle/>
          <a:p>
            <a:r>
              <a:rPr lang="lv-LV" u="sng" dirty="0" smtClean="0"/>
              <a:t>Priekšlikums </a:t>
            </a:r>
          </a:p>
          <a:p>
            <a:pPr marL="342900" indent="-342900">
              <a:buFont typeface="Arial" panose="020B0604020202020204" pitchFamily="34" charset="0"/>
              <a:buChar char="•"/>
            </a:pPr>
            <a:r>
              <a:rPr lang="lv-LV" dirty="0" smtClean="0">
                <a:solidFill>
                  <a:srgbClr val="FF0000"/>
                </a:solidFill>
              </a:rPr>
              <a:t>Vērtēt katru teikumu ar 2 punktiem</a:t>
            </a:r>
          </a:p>
          <a:p>
            <a:r>
              <a:rPr lang="lv-LV" dirty="0" smtClean="0"/>
              <a:t>Ja teikumā precīzi saliktas pieturzīmes, – 2 punkti</a:t>
            </a:r>
          </a:p>
          <a:p>
            <a:r>
              <a:rPr lang="lv-LV" dirty="0" smtClean="0"/>
              <a:t>Ja teikumā viena nepamatota vai neielikta pieturzīme, – 1 punkts</a:t>
            </a:r>
          </a:p>
          <a:p>
            <a:endParaRPr lang="lv-LV" i="1" u="sng" dirty="0" smtClean="0"/>
          </a:p>
          <a:p>
            <a:r>
              <a:rPr lang="lv-LV" i="1" u="sng" dirty="0" smtClean="0"/>
              <a:t>Cik punktu?</a:t>
            </a:r>
          </a:p>
          <a:p>
            <a:r>
              <a:rPr lang="lv-LV" i="1" dirty="0" smtClean="0"/>
              <a:t>1.Iedziļinoties </a:t>
            </a:r>
            <a:r>
              <a:rPr lang="lv-LV" i="1" dirty="0"/>
              <a:t>kultūras </a:t>
            </a:r>
            <a:r>
              <a:rPr lang="lv-LV" i="1" dirty="0" smtClean="0"/>
              <a:t>vēsturē</a:t>
            </a:r>
            <a:r>
              <a:rPr lang="lv-LV" sz="2800" b="1" i="1" dirty="0" smtClean="0">
                <a:solidFill>
                  <a:srgbClr val="FF0000"/>
                </a:solidFill>
              </a:rPr>
              <a:t>,</a:t>
            </a:r>
            <a:r>
              <a:rPr lang="lv-LV" i="1" dirty="0" smtClean="0"/>
              <a:t> un</a:t>
            </a:r>
            <a:r>
              <a:rPr lang="lv-LV" sz="2800" b="1" i="1" dirty="0" smtClean="0">
                <a:solidFill>
                  <a:srgbClr val="FF0000"/>
                </a:solidFill>
              </a:rPr>
              <a:t>,</a:t>
            </a:r>
            <a:r>
              <a:rPr lang="lv-LV" i="1" dirty="0" smtClean="0"/>
              <a:t> </a:t>
            </a:r>
            <a:r>
              <a:rPr lang="lv-LV" i="1" dirty="0"/>
              <a:t>pētot nemirstīgos mākslas </a:t>
            </a:r>
            <a:r>
              <a:rPr lang="lv-LV" i="1" dirty="0" smtClean="0"/>
              <a:t>darbus</a:t>
            </a:r>
            <a:r>
              <a:rPr lang="lv-LV" sz="2800" b="1" i="1" dirty="0" smtClean="0">
                <a:solidFill>
                  <a:srgbClr val="FF0000"/>
                </a:solidFill>
              </a:rPr>
              <a:t>,</a:t>
            </a:r>
            <a:r>
              <a:rPr lang="lv-LV" i="1" dirty="0" smtClean="0"/>
              <a:t> jāatzīst</a:t>
            </a:r>
            <a:r>
              <a:rPr lang="lv-LV" i="1" dirty="0"/>
              <a:t>, ka nemirst tie darbi, kuru kodols ir </a:t>
            </a:r>
            <a:r>
              <a:rPr lang="lv-LV" i="1" dirty="0" smtClean="0"/>
              <a:t>mīlestība.</a:t>
            </a:r>
          </a:p>
          <a:p>
            <a:r>
              <a:rPr lang="lv-LV" i="1" dirty="0" smtClean="0"/>
              <a:t>2.Iedziļinoties </a:t>
            </a:r>
            <a:r>
              <a:rPr lang="lv-LV" i="1" dirty="0"/>
              <a:t>kultūras vēsturē</a:t>
            </a:r>
            <a:r>
              <a:rPr lang="lv-LV" sz="2800" b="1" i="1" dirty="0">
                <a:solidFill>
                  <a:srgbClr val="FF0000"/>
                </a:solidFill>
              </a:rPr>
              <a:t>,</a:t>
            </a:r>
            <a:r>
              <a:rPr lang="lv-LV" i="1" dirty="0"/>
              <a:t> </a:t>
            </a:r>
            <a:r>
              <a:rPr lang="lv-LV" i="1" dirty="0" smtClean="0"/>
              <a:t>un </a:t>
            </a:r>
            <a:r>
              <a:rPr lang="lv-LV" i="1" dirty="0"/>
              <a:t>pētot nemirstīgos mākslas </a:t>
            </a:r>
            <a:r>
              <a:rPr lang="lv-LV" i="1" dirty="0" smtClean="0"/>
              <a:t>darbus</a:t>
            </a:r>
            <a:r>
              <a:rPr lang="lv-LV" sz="2800" b="1" i="1" dirty="0" smtClean="0">
                <a:solidFill>
                  <a:srgbClr val="FF0000"/>
                </a:solidFill>
              </a:rPr>
              <a:t>,</a:t>
            </a:r>
            <a:r>
              <a:rPr lang="lv-LV" i="1" dirty="0" smtClean="0"/>
              <a:t> </a:t>
            </a:r>
            <a:r>
              <a:rPr lang="lv-LV" i="1" dirty="0"/>
              <a:t>jāatzīst, ka nemirst tie darbi, kuru kodols ir mīlestība</a:t>
            </a:r>
            <a:r>
              <a:rPr lang="lv-LV" i="1" dirty="0" smtClean="0"/>
              <a:t>.</a:t>
            </a:r>
          </a:p>
          <a:p>
            <a:r>
              <a:rPr lang="lv-LV" i="1" dirty="0" smtClean="0"/>
              <a:t>3.Iedziļinoties </a:t>
            </a:r>
            <a:r>
              <a:rPr lang="lv-LV" i="1" dirty="0"/>
              <a:t>kultūras </a:t>
            </a:r>
            <a:r>
              <a:rPr lang="lv-LV" i="1" dirty="0" smtClean="0"/>
              <a:t>vēsturē un</a:t>
            </a:r>
            <a:r>
              <a:rPr lang="lv-LV" sz="2800" b="1" i="1" dirty="0">
                <a:solidFill>
                  <a:srgbClr val="FF0000"/>
                </a:solidFill>
              </a:rPr>
              <a:t>,</a:t>
            </a:r>
            <a:r>
              <a:rPr lang="lv-LV" i="1" dirty="0" smtClean="0"/>
              <a:t> </a:t>
            </a:r>
            <a:r>
              <a:rPr lang="lv-LV" i="1" dirty="0"/>
              <a:t>pētot nemirstīgos mākslas </a:t>
            </a:r>
            <a:r>
              <a:rPr lang="lv-LV" i="1" dirty="0" smtClean="0"/>
              <a:t>darbus </a:t>
            </a:r>
            <a:r>
              <a:rPr lang="lv-LV" i="1" dirty="0"/>
              <a:t>jāatzīst, ka nemirst tie darbi, kuru kodols ir mīlestība.</a:t>
            </a:r>
          </a:p>
          <a:p>
            <a:r>
              <a:rPr lang="lv-LV" i="1" dirty="0" smtClean="0"/>
              <a:t>4.Iedziļinoties </a:t>
            </a:r>
            <a:r>
              <a:rPr lang="lv-LV" i="1" dirty="0"/>
              <a:t>kultūras </a:t>
            </a:r>
            <a:r>
              <a:rPr lang="lv-LV" i="1" dirty="0" smtClean="0"/>
              <a:t>vēsturē</a:t>
            </a:r>
            <a:r>
              <a:rPr lang="lv-LV" sz="2800" b="1" i="1" dirty="0" smtClean="0">
                <a:solidFill>
                  <a:srgbClr val="FF0000"/>
                </a:solidFill>
              </a:rPr>
              <a:t>,</a:t>
            </a:r>
            <a:r>
              <a:rPr lang="lv-LV" i="1" dirty="0" smtClean="0"/>
              <a:t> </a:t>
            </a:r>
            <a:r>
              <a:rPr lang="lv-LV" i="1" dirty="0"/>
              <a:t>un pētot nemirstīgos mākslas darbus</a:t>
            </a:r>
            <a:r>
              <a:rPr lang="lv-LV" sz="2800" b="1" i="1" dirty="0">
                <a:solidFill>
                  <a:srgbClr val="FF0000"/>
                </a:solidFill>
              </a:rPr>
              <a:t>,</a:t>
            </a:r>
            <a:r>
              <a:rPr lang="lv-LV" i="1" dirty="0"/>
              <a:t> jāatzīst, ka nemirst tie darbi, kuru </a:t>
            </a:r>
            <a:r>
              <a:rPr lang="lv-LV" i="1" dirty="0" smtClean="0"/>
              <a:t>kodols</a:t>
            </a:r>
            <a:r>
              <a:rPr lang="lv-LV" sz="2800" b="1" i="1" dirty="0" smtClean="0">
                <a:solidFill>
                  <a:srgbClr val="FF0000"/>
                </a:solidFill>
              </a:rPr>
              <a:t>,</a:t>
            </a:r>
            <a:r>
              <a:rPr lang="lv-LV" b="1" i="1" dirty="0" smtClean="0">
                <a:solidFill>
                  <a:srgbClr val="FF0000"/>
                </a:solidFill>
              </a:rPr>
              <a:t> </a:t>
            </a:r>
            <a:r>
              <a:rPr lang="lv-LV" i="1" dirty="0" smtClean="0"/>
              <a:t>ir </a:t>
            </a:r>
            <a:r>
              <a:rPr lang="lv-LV" i="1" dirty="0"/>
              <a:t>mīlestība</a:t>
            </a:r>
            <a:r>
              <a:rPr lang="lv-LV" i="1" dirty="0" smtClean="0"/>
              <a:t>.</a:t>
            </a:r>
          </a:p>
          <a:p>
            <a:pPr marL="342900" indent="-342900">
              <a:buFont typeface="Arial" panose="020B0604020202020204" pitchFamily="34" charset="0"/>
              <a:buChar char="•"/>
            </a:pPr>
            <a:r>
              <a:rPr lang="lv-LV" dirty="0" smtClean="0">
                <a:solidFill>
                  <a:srgbClr val="FF0000"/>
                </a:solidFill>
              </a:rPr>
              <a:t>Vērtēt </a:t>
            </a:r>
            <a:r>
              <a:rPr lang="lv-LV" dirty="0">
                <a:solidFill>
                  <a:srgbClr val="FF0000"/>
                </a:solidFill>
              </a:rPr>
              <a:t>katru teikumu ar 1 </a:t>
            </a:r>
            <a:r>
              <a:rPr lang="lv-LV" dirty="0" smtClean="0">
                <a:solidFill>
                  <a:srgbClr val="FF0000"/>
                </a:solidFill>
              </a:rPr>
              <a:t>punktu</a:t>
            </a:r>
          </a:p>
          <a:p>
            <a:pPr marL="342900" indent="-342900">
              <a:buFont typeface="Arial" panose="020B0604020202020204" pitchFamily="34" charset="0"/>
              <a:buChar char="•"/>
            </a:pPr>
            <a:r>
              <a:rPr lang="lv-LV" dirty="0" smtClean="0">
                <a:solidFill>
                  <a:srgbClr val="FF0000"/>
                </a:solidFill>
              </a:rPr>
              <a:t>Teikumos jāsaliek visas pieturzīmes</a:t>
            </a:r>
            <a:endParaRPr lang="lv-LV" i="1" dirty="0"/>
          </a:p>
          <a:p>
            <a:endParaRPr lang="lv-LV" i="1" dirty="0"/>
          </a:p>
        </p:txBody>
      </p:sp>
    </p:spTree>
    <p:extLst>
      <p:ext uri="{BB962C8B-B14F-4D97-AF65-F5344CB8AC3E}">
        <p14:creationId xmlns:p14="http://schemas.microsoft.com/office/powerpoint/2010/main" val="8366657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a:endParaRPr lang="lv-LV">
              <a:solidFill>
                <a:srgbClr val="0033CC"/>
              </a:solidFill>
            </a:endParaRPr>
          </a:p>
        </p:txBody>
      </p:sp>
      <p:pic>
        <p:nvPicPr>
          <p:cNvPr id="4100" name="Picture 5" descr="logovis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1520" y="980728"/>
            <a:ext cx="8266113" cy="3194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2664160"/>
      </p:ext>
    </p:extLst>
  </p:cSld>
  <p:clrMapOvr>
    <a:masterClrMapping/>
  </p:clrMapOvr>
  <p:transition spd="slow">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a:endParaRPr lang="lv-LV" dirty="0" smtClean="0"/>
          </a:p>
          <a:p>
            <a:r>
              <a:rPr lang="lv-LV" b="1" dirty="0" smtClean="0"/>
              <a:t>				2.daļa</a:t>
            </a:r>
            <a:endParaRPr lang="lv-LV" dirty="0"/>
          </a:p>
          <a:p>
            <a:pPr algn="ctr"/>
            <a:endParaRPr lang="lv-LV" dirty="0"/>
          </a:p>
        </p:txBody>
      </p:sp>
      <p:pic>
        <p:nvPicPr>
          <p:cNvPr id="25605"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061"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1331640" y="908720"/>
            <a:ext cx="6480720" cy="2985433"/>
          </a:xfrm>
          <a:prstGeom prst="rect">
            <a:avLst/>
          </a:prstGeom>
        </p:spPr>
        <p:txBody>
          <a:bodyPr wrap="square">
            <a:spAutoFit/>
          </a:bodyPr>
          <a:lstStyle/>
          <a:p>
            <a:pPr algn="ctr"/>
            <a:r>
              <a:rPr lang="lv-LV" sz="4800" b="1" dirty="0">
                <a:solidFill>
                  <a:schemeClr val="tx2"/>
                </a:solidFill>
              </a:rPr>
              <a:t>Tekstu izpratnes</a:t>
            </a:r>
          </a:p>
          <a:p>
            <a:pPr algn="ctr"/>
            <a:r>
              <a:rPr lang="lv-LV" sz="3200" b="1" dirty="0">
                <a:solidFill>
                  <a:schemeClr val="tx2"/>
                </a:solidFill>
              </a:rPr>
              <a:t> </a:t>
            </a:r>
          </a:p>
          <a:p>
            <a:pPr algn="ctr"/>
            <a:r>
              <a:rPr lang="lv-LV" sz="4400" b="1" dirty="0">
                <a:solidFill>
                  <a:schemeClr val="tx2"/>
                </a:solidFill>
              </a:rPr>
              <a:t>daļas</a:t>
            </a:r>
          </a:p>
          <a:p>
            <a:pPr algn="ctr"/>
            <a:endParaRPr lang="lv-LV" b="1" dirty="0">
              <a:solidFill>
                <a:schemeClr val="tx2"/>
              </a:solidFill>
            </a:endParaRPr>
          </a:p>
          <a:p>
            <a:pPr algn="ctr"/>
            <a:r>
              <a:rPr lang="lv-LV" sz="4400" b="1" dirty="0">
                <a:solidFill>
                  <a:schemeClr val="tx2"/>
                </a:solidFill>
              </a:rPr>
              <a:t>rezultāti un secinājumi</a:t>
            </a:r>
          </a:p>
        </p:txBody>
      </p:sp>
    </p:spTree>
    <p:extLst>
      <p:ext uri="{BB962C8B-B14F-4D97-AF65-F5344CB8AC3E}">
        <p14:creationId xmlns:p14="http://schemas.microsoft.com/office/powerpoint/2010/main" val="2039257763"/>
      </p:ext>
    </p:extLst>
  </p:cSld>
  <p:clrMapOvr>
    <a:masterClrMapping/>
  </p:clrMapOvr>
  <p:transition spd="slow">
    <p:pull/>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a:endParaRPr lang="lv-LV" b="1" dirty="0" smtClean="0"/>
          </a:p>
          <a:p>
            <a:r>
              <a:rPr lang="lv-LV" b="1" dirty="0" smtClean="0"/>
              <a:t>				2.daļa</a:t>
            </a:r>
            <a:endParaRPr lang="lv-LV" b="1" dirty="0"/>
          </a:p>
          <a:p>
            <a:pPr algn="ctr"/>
            <a:endParaRPr lang="lv-LV" dirty="0"/>
          </a:p>
        </p:txBody>
      </p:sp>
      <p:pic>
        <p:nvPicPr>
          <p:cNvPr id="25605" name="Picture 5" descr="logovis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061"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368" y="600826"/>
            <a:ext cx="9144000" cy="5256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2771800" y="186731"/>
            <a:ext cx="2743700" cy="400110"/>
          </a:xfrm>
          <a:prstGeom prst="rect">
            <a:avLst/>
          </a:prstGeom>
        </p:spPr>
        <p:txBody>
          <a:bodyPr wrap="none">
            <a:spAutoFit/>
          </a:bodyPr>
          <a:lstStyle/>
          <a:p>
            <a:r>
              <a:rPr lang="lv-LV" dirty="0" smtClean="0"/>
              <a:t>2.daļa</a:t>
            </a:r>
            <a:r>
              <a:rPr lang="lv-LV" dirty="0"/>
              <a:t>. </a:t>
            </a:r>
            <a:r>
              <a:rPr lang="lv-LV" dirty="0" smtClean="0"/>
              <a:t>Teksta izpratne</a:t>
            </a:r>
            <a:endParaRPr lang="lv-LV" dirty="0"/>
          </a:p>
        </p:txBody>
      </p:sp>
      <p:cxnSp>
        <p:nvCxnSpPr>
          <p:cNvPr id="7" name="Straight Connector 6"/>
          <p:cNvCxnSpPr/>
          <p:nvPr/>
        </p:nvCxnSpPr>
        <p:spPr>
          <a:xfrm>
            <a:off x="5148064" y="980728"/>
            <a:ext cx="36004" cy="4608512"/>
          </a:xfrm>
          <a:prstGeom prst="line">
            <a:avLst/>
          </a:prstGeom>
        </p:spPr>
        <p:style>
          <a:lnRef idx="3">
            <a:schemeClr val="accent6"/>
          </a:lnRef>
          <a:fillRef idx="0">
            <a:schemeClr val="accent6"/>
          </a:fillRef>
          <a:effectRef idx="2">
            <a:schemeClr val="accent6"/>
          </a:effectRef>
          <a:fontRef idx="minor">
            <a:schemeClr val="tx1"/>
          </a:fontRef>
        </p:style>
      </p:cxnSp>
      <p:sp>
        <p:nvSpPr>
          <p:cNvPr id="8" name="Rectangle 7"/>
          <p:cNvSpPr/>
          <p:nvPr/>
        </p:nvSpPr>
        <p:spPr>
          <a:xfrm>
            <a:off x="7748339" y="692696"/>
            <a:ext cx="1296144" cy="576064"/>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lv-LV" dirty="0" smtClean="0"/>
              <a:t>0.55</a:t>
            </a:r>
            <a:endParaRPr lang="lv-LV" dirty="0"/>
          </a:p>
        </p:txBody>
      </p:sp>
      <p:sp>
        <p:nvSpPr>
          <p:cNvPr id="3" name="Rectangle 2"/>
          <p:cNvSpPr/>
          <p:nvPr/>
        </p:nvSpPr>
        <p:spPr>
          <a:xfrm>
            <a:off x="3851920" y="692696"/>
            <a:ext cx="1512168" cy="2880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3660391142"/>
      </p:ext>
    </p:extLst>
  </p:cSld>
  <p:clrMapOvr>
    <a:masterClrMapping/>
  </p:clrMapOvr>
  <p:transition spd="slow">
    <p:wip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a:endParaRPr lang="lv-LV" dirty="0" smtClean="0"/>
          </a:p>
          <a:p>
            <a:r>
              <a:rPr lang="lv-LV" b="1" dirty="0" smtClean="0"/>
              <a:t>				2.daļa</a:t>
            </a:r>
            <a:endParaRPr lang="lv-LV" dirty="0"/>
          </a:p>
          <a:p>
            <a:pPr algn="ctr"/>
            <a:endParaRPr lang="lv-LV" dirty="0"/>
          </a:p>
        </p:txBody>
      </p:sp>
      <p:pic>
        <p:nvPicPr>
          <p:cNvPr id="25605"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061"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Chart 2"/>
          <p:cNvGraphicFramePr/>
          <p:nvPr>
            <p:extLst>
              <p:ext uri="{D42A27DB-BD31-4B8C-83A1-F6EECF244321}">
                <p14:modId xmlns:p14="http://schemas.microsoft.com/office/powerpoint/2010/main" val="1891716996"/>
              </p:ext>
            </p:extLst>
          </p:nvPr>
        </p:nvGraphicFramePr>
        <p:xfrm>
          <a:off x="395536" y="692696"/>
          <a:ext cx="8424936" cy="4896544"/>
        </p:xfrm>
        <a:graphic>
          <a:graphicData uri="http://schemas.openxmlformats.org/drawingml/2006/chart">
            <c:chart xmlns:c="http://schemas.openxmlformats.org/drawingml/2006/chart" xmlns:r="http://schemas.openxmlformats.org/officeDocument/2006/relationships" r:id="rId3"/>
          </a:graphicData>
        </a:graphic>
      </p:graphicFrame>
      <p:sp>
        <p:nvSpPr>
          <p:cNvPr id="4" name="Rectangle 3"/>
          <p:cNvSpPr/>
          <p:nvPr/>
        </p:nvSpPr>
        <p:spPr>
          <a:xfrm>
            <a:off x="1007604" y="188640"/>
            <a:ext cx="7128792" cy="830997"/>
          </a:xfrm>
          <a:prstGeom prst="rect">
            <a:avLst/>
          </a:prstGeom>
        </p:spPr>
        <p:txBody>
          <a:bodyPr wrap="square">
            <a:spAutoFit/>
          </a:bodyPr>
          <a:lstStyle/>
          <a:p>
            <a:pPr algn="ctr"/>
            <a:r>
              <a:rPr lang="lv-LV" sz="2800" b="1" dirty="0" smtClean="0">
                <a:solidFill>
                  <a:schemeClr val="tx2"/>
                </a:solidFill>
              </a:rPr>
              <a:t>Tekstu izpratnes daļas vidējais </a:t>
            </a:r>
            <a:r>
              <a:rPr lang="lv-LV" sz="2800" b="1" dirty="0">
                <a:solidFill>
                  <a:schemeClr val="tx2"/>
                </a:solidFill>
              </a:rPr>
              <a:t>rezultāts</a:t>
            </a:r>
          </a:p>
          <a:p>
            <a:r>
              <a:rPr lang="lv-LV" b="1" dirty="0">
                <a:solidFill>
                  <a:schemeClr val="tx2"/>
                </a:solidFill>
              </a:rPr>
              <a:t>			</a:t>
            </a:r>
            <a:endParaRPr lang="lv-LV" dirty="0"/>
          </a:p>
        </p:txBody>
      </p:sp>
    </p:spTree>
    <p:extLst>
      <p:ext uri="{BB962C8B-B14F-4D97-AF65-F5344CB8AC3E}">
        <p14:creationId xmlns:p14="http://schemas.microsoft.com/office/powerpoint/2010/main" val="3521139215"/>
      </p:ext>
    </p:extLst>
  </p:cSld>
  <p:clrMapOvr>
    <a:masterClrMapping/>
  </p:clrMapOvr>
  <p:transition spd="slow">
    <p:wip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a:endParaRPr lang="lv-LV" dirty="0" smtClean="0"/>
          </a:p>
          <a:p>
            <a:r>
              <a:rPr lang="lv-LV" b="1" dirty="0" smtClean="0"/>
              <a:t>				2.daļa</a:t>
            </a:r>
            <a:endParaRPr lang="lv-LV" dirty="0" smtClean="0"/>
          </a:p>
          <a:p>
            <a:pPr algn="ctr"/>
            <a:endParaRPr lang="lv-LV" dirty="0"/>
          </a:p>
        </p:txBody>
      </p:sp>
      <p:pic>
        <p:nvPicPr>
          <p:cNvPr id="25605"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061"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8605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Straight Connector 4"/>
          <p:cNvCxnSpPr/>
          <p:nvPr/>
        </p:nvCxnSpPr>
        <p:spPr>
          <a:xfrm>
            <a:off x="683568" y="2060848"/>
            <a:ext cx="7979061" cy="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554370540"/>
      </p:ext>
    </p:extLst>
  </p:cSld>
  <p:clrMapOvr>
    <a:masterClrMapping/>
  </p:clrMapOvr>
  <p:transition spd="slow">
    <p:wip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a:endParaRPr lang="lv-LV" dirty="0" smtClean="0"/>
          </a:p>
          <a:p>
            <a:r>
              <a:rPr lang="lv-LV" b="1" dirty="0" smtClean="0"/>
              <a:t>				2.daļa</a:t>
            </a:r>
            <a:endParaRPr lang="lv-LV" dirty="0" smtClean="0"/>
          </a:p>
          <a:p>
            <a:pPr algn="ctr"/>
            <a:endParaRPr lang="lv-LV" dirty="0"/>
          </a:p>
        </p:txBody>
      </p:sp>
      <p:pic>
        <p:nvPicPr>
          <p:cNvPr id="25605"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061"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Chart 4"/>
          <p:cNvGraphicFramePr/>
          <p:nvPr>
            <p:extLst>
              <p:ext uri="{D42A27DB-BD31-4B8C-83A1-F6EECF244321}">
                <p14:modId xmlns:p14="http://schemas.microsoft.com/office/powerpoint/2010/main" val="595568055"/>
              </p:ext>
            </p:extLst>
          </p:nvPr>
        </p:nvGraphicFramePr>
        <p:xfrm>
          <a:off x="251520" y="830268"/>
          <a:ext cx="8640960" cy="5046657"/>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899592" y="332656"/>
            <a:ext cx="7200800" cy="707886"/>
          </a:xfrm>
          <a:prstGeom prst="rect">
            <a:avLst/>
          </a:prstGeom>
          <a:noFill/>
        </p:spPr>
        <p:txBody>
          <a:bodyPr wrap="square" rtlCol="0">
            <a:spAutoFit/>
          </a:bodyPr>
          <a:lstStyle/>
          <a:p>
            <a:pPr algn="ctr"/>
            <a:r>
              <a:rPr lang="lv-LV" b="1" dirty="0">
                <a:solidFill>
                  <a:schemeClr val="tx2"/>
                </a:solidFill>
              </a:rPr>
              <a:t>Tekstu izpratnes </a:t>
            </a:r>
            <a:r>
              <a:rPr lang="lv-LV" b="1" dirty="0" smtClean="0">
                <a:solidFill>
                  <a:schemeClr val="tx2"/>
                </a:solidFill>
              </a:rPr>
              <a:t>daļas uzdevumu </a:t>
            </a:r>
            <a:r>
              <a:rPr lang="lv-LV" b="1" dirty="0">
                <a:solidFill>
                  <a:schemeClr val="tx2"/>
                </a:solidFill>
              </a:rPr>
              <a:t>vidējais rezultāts</a:t>
            </a:r>
          </a:p>
          <a:p>
            <a:pPr algn="ctr"/>
            <a:endParaRPr lang="lv-LV" dirty="0"/>
          </a:p>
        </p:txBody>
      </p:sp>
    </p:spTree>
    <p:extLst>
      <p:ext uri="{BB962C8B-B14F-4D97-AF65-F5344CB8AC3E}">
        <p14:creationId xmlns:p14="http://schemas.microsoft.com/office/powerpoint/2010/main" val="2883919431"/>
      </p:ext>
    </p:extLst>
  </p:cSld>
  <p:clrMapOvr>
    <a:masterClrMapping/>
  </p:clrMapOvr>
  <p:transition spd="slow">
    <p:wip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a:endParaRPr lang="lv-LV" dirty="0" smtClean="0"/>
          </a:p>
          <a:p>
            <a:r>
              <a:rPr lang="lv-LV" b="1" dirty="0" smtClean="0"/>
              <a:t>				Secinājumi </a:t>
            </a:r>
            <a:r>
              <a:rPr lang="lv-LV" b="1" dirty="0"/>
              <a:t>par </a:t>
            </a:r>
            <a:r>
              <a:rPr lang="lv-LV" b="1" dirty="0" smtClean="0"/>
              <a:t>2. </a:t>
            </a:r>
            <a:r>
              <a:rPr lang="lv-LV" b="1" dirty="0"/>
              <a:t>daļu</a:t>
            </a:r>
            <a:endParaRPr lang="lv-LV" dirty="0"/>
          </a:p>
          <a:p>
            <a:pPr algn="ctr"/>
            <a:endParaRPr lang="lv-LV" dirty="0"/>
          </a:p>
        </p:txBody>
      </p:sp>
      <p:pic>
        <p:nvPicPr>
          <p:cNvPr id="25605"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061"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539552" y="836712"/>
            <a:ext cx="7920880" cy="3785652"/>
          </a:xfrm>
          <a:prstGeom prst="rect">
            <a:avLst/>
          </a:prstGeom>
        </p:spPr>
        <p:txBody>
          <a:bodyPr wrap="square">
            <a:spAutoFit/>
          </a:bodyPr>
          <a:lstStyle/>
          <a:p>
            <a:pPr algn="just"/>
            <a:r>
              <a:rPr lang="lv-LV" sz="2400" dirty="0" smtClean="0"/>
              <a:t>«Nav </a:t>
            </a:r>
            <a:r>
              <a:rPr lang="lv-LV" sz="2400" dirty="0"/>
              <a:t>saprotams, kāpēc 2.daļā līdzās saziņas kompetencei nav jāveic teksta valodas līdzekļu analīze kā sistēma, kas ir viens no 12. klases  eksāmena programmas jautājumiem, bet tā vietā 3. un 8. uzdevumā jāskaidro vien frazeoloģismi, jāidentificē pēc teksta </a:t>
            </a:r>
            <a:r>
              <a:rPr lang="lv-LV" sz="2400" dirty="0" smtClean="0"/>
              <a:t/>
            </a:r>
            <a:br>
              <a:rPr lang="lv-LV" sz="2400" dirty="0" smtClean="0"/>
            </a:br>
            <a:r>
              <a:rPr lang="lv-LV" sz="2400" dirty="0" smtClean="0"/>
              <a:t>2 </a:t>
            </a:r>
            <a:r>
              <a:rPr lang="lv-LV" sz="2400" dirty="0"/>
              <a:t>svešvārdu jau dotās nozīmes </a:t>
            </a:r>
            <a:r>
              <a:rPr lang="lv-LV" sz="2400" dirty="0" smtClean="0"/>
              <a:t>(7.uzd</a:t>
            </a:r>
            <a:r>
              <a:rPr lang="lv-LV" sz="2400" dirty="0"/>
              <a:t>.), jāizraksta un jāpamato 3 vienādas morfoloģiskās formas </a:t>
            </a:r>
            <a:r>
              <a:rPr lang="lv-LV" sz="2400" dirty="0" smtClean="0"/>
              <a:t>(9.uzd</a:t>
            </a:r>
            <a:r>
              <a:rPr lang="lv-LV" sz="2400" dirty="0"/>
              <a:t>.).Visi šie minētie 2.daļas uzdevumi pēc grūtības pakāpes atbilstošāki  </a:t>
            </a:r>
            <a:r>
              <a:rPr lang="lv-LV" sz="2400" dirty="0" smtClean="0"/>
              <a:t>9.klasei.»</a:t>
            </a:r>
          </a:p>
          <a:p>
            <a:pPr algn="just"/>
            <a:endParaRPr lang="lv-LV" sz="2400" dirty="0"/>
          </a:p>
        </p:txBody>
      </p:sp>
      <p:sp>
        <p:nvSpPr>
          <p:cNvPr id="3" name="Rectangle 2"/>
          <p:cNvSpPr/>
          <p:nvPr/>
        </p:nvSpPr>
        <p:spPr>
          <a:xfrm>
            <a:off x="7164288" y="4005064"/>
            <a:ext cx="1135439" cy="400110"/>
          </a:xfrm>
          <a:prstGeom prst="rect">
            <a:avLst/>
          </a:prstGeom>
        </p:spPr>
        <p:txBody>
          <a:bodyPr wrap="none">
            <a:spAutoFit/>
          </a:bodyPr>
          <a:lstStyle/>
          <a:p>
            <a:pPr algn="r"/>
            <a:r>
              <a:rPr lang="lv-LV" dirty="0"/>
              <a:t>(LVLSA)</a:t>
            </a:r>
          </a:p>
        </p:txBody>
      </p:sp>
    </p:spTree>
    <p:extLst>
      <p:ext uri="{BB962C8B-B14F-4D97-AF65-F5344CB8AC3E}">
        <p14:creationId xmlns:p14="http://schemas.microsoft.com/office/powerpoint/2010/main" val="399057394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a:endParaRPr lang="lv-LV" dirty="0" smtClean="0"/>
          </a:p>
          <a:p>
            <a:r>
              <a:rPr lang="lv-LV" b="1" dirty="0" smtClean="0"/>
              <a:t>				Secinājumi </a:t>
            </a:r>
            <a:r>
              <a:rPr lang="lv-LV" b="1" dirty="0"/>
              <a:t>par </a:t>
            </a:r>
            <a:r>
              <a:rPr lang="lv-LV" b="1" dirty="0" smtClean="0"/>
              <a:t>2. </a:t>
            </a:r>
            <a:r>
              <a:rPr lang="lv-LV" b="1" dirty="0"/>
              <a:t>daļu</a:t>
            </a:r>
            <a:endParaRPr lang="lv-LV" dirty="0"/>
          </a:p>
          <a:p>
            <a:pPr algn="ctr"/>
            <a:endParaRPr lang="lv-LV" dirty="0"/>
          </a:p>
        </p:txBody>
      </p:sp>
      <p:pic>
        <p:nvPicPr>
          <p:cNvPr id="25605"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061"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539552" y="836712"/>
            <a:ext cx="7920880" cy="3416320"/>
          </a:xfrm>
          <a:prstGeom prst="rect">
            <a:avLst/>
          </a:prstGeom>
        </p:spPr>
        <p:txBody>
          <a:bodyPr wrap="square">
            <a:spAutoFit/>
          </a:bodyPr>
          <a:lstStyle/>
          <a:p>
            <a:pPr algn="just"/>
            <a:r>
              <a:rPr lang="lv-LV" sz="2400" dirty="0" smtClean="0"/>
              <a:t>Priekšlikums</a:t>
            </a:r>
          </a:p>
          <a:p>
            <a:pPr algn="just"/>
            <a:endParaRPr lang="lv-LV" sz="2400" dirty="0" smtClean="0"/>
          </a:p>
          <a:p>
            <a:pPr algn="just"/>
            <a:r>
              <a:rPr lang="lv-LV" sz="2400" dirty="0" smtClean="0"/>
              <a:t>2015. </a:t>
            </a:r>
            <a:r>
              <a:rPr lang="lv-LV" sz="2400" dirty="0"/>
              <a:t>g</a:t>
            </a:r>
            <a:r>
              <a:rPr lang="lv-LV" sz="2400" dirty="0" smtClean="0"/>
              <a:t>ada eksāmenā ietvert uzdevumus</a:t>
            </a:r>
            <a:r>
              <a:rPr lang="lv-LV" sz="2400" dirty="0"/>
              <a:t>, </a:t>
            </a:r>
            <a:endParaRPr lang="lv-LV" sz="2400" dirty="0" smtClean="0"/>
          </a:p>
          <a:p>
            <a:pPr marL="800100" lvl="1" indent="-342900" algn="just">
              <a:buFont typeface="Arial" panose="020B0604020202020204" pitchFamily="34" charset="0"/>
              <a:buChar char="•"/>
            </a:pPr>
            <a:r>
              <a:rPr lang="lv-LV" sz="2400" dirty="0" smtClean="0"/>
              <a:t>kuros jānosaka valodas līdzekļi,</a:t>
            </a:r>
          </a:p>
          <a:p>
            <a:pPr marL="800100" lvl="1" indent="-342900" algn="just">
              <a:buFont typeface="Arial" panose="020B0604020202020204" pitchFamily="34" charset="0"/>
              <a:buChar char="•"/>
            </a:pPr>
            <a:r>
              <a:rPr lang="lv-LV" sz="2400" dirty="0" smtClean="0"/>
              <a:t>jāpamato vai jāraksturo to lietojums</a:t>
            </a:r>
          </a:p>
          <a:p>
            <a:pPr algn="just"/>
            <a:endParaRPr lang="lv-LV" sz="2400" dirty="0" smtClean="0"/>
          </a:p>
          <a:p>
            <a:pPr algn="just"/>
            <a:r>
              <a:rPr lang="lv-LV" sz="2400" dirty="0" smtClean="0"/>
              <a:t>Teksta izpratnes daļā vērtēt pareizrakstību visos uzdevumos </a:t>
            </a:r>
            <a:r>
              <a:rPr lang="lv-LV" sz="1600" i="1" dirty="0" smtClean="0"/>
              <a:t>(</a:t>
            </a:r>
            <a:r>
              <a:rPr lang="lv-LV" sz="1600" b="1" dirty="0" smtClean="0"/>
              <a:t>~</a:t>
            </a:r>
            <a:r>
              <a:rPr lang="lv-LV" sz="1600" dirty="0" smtClean="0"/>
              <a:t> </a:t>
            </a:r>
            <a:r>
              <a:rPr lang="lv-LV" sz="1600" i="1" dirty="0" smtClean="0"/>
              <a:t>6 no 30 punktiem par pareizrakstību)</a:t>
            </a:r>
            <a:endParaRPr lang="lv-LV" sz="1600" i="1" dirty="0"/>
          </a:p>
          <a:p>
            <a:pPr algn="just"/>
            <a:endParaRPr lang="lv-LV" sz="2400" dirty="0"/>
          </a:p>
        </p:txBody>
      </p:sp>
    </p:spTree>
    <p:extLst>
      <p:ext uri="{BB962C8B-B14F-4D97-AF65-F5344CB8AC3E}">
        <p14:creationId xmlns:p14="http://schemas.microsoft.com/office/powerpoint/2010/main" val="394892784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a:endParaRPr lang="lv-LV" dirty="0" smtClean="0"/>
          </a:p>
          <a:p>
            <a:r>
              <a:rPr lang="lv-LV" b="1" dirty="0" smtClean="0"/>
              <a:t>				3.daļa</a:t>
            </a:r>
            <a:endParaRPr lang="lv-LV" dirty="0"/>
          </a:p>
          <a:p>
            <a:pPr algn="ctr"/>
            <a:endParaRPr lang="lv-LV" dirty="0"/>
          </a:p>
        </p:txBody>
      </p:sp>
      <p:pic>
        <p:nvPicPr>
          <p:cNvPr id="25605"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061"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sp>
        <p:nvSpPr>
          <p:cNvPr id="5"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sp>
        <p:nvSpPr>
          <p:cNvPr id="8"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sp>
        <p:nvSpPr>
          <p:cNvPr id="9" name="Rectangle 8"/>
          <p:cNvSpPr/>
          <p:nvPr/>
        </p:nvSpPr>
        <p:spPr>
          <a:xfrm>
            <a:off x="888951" y="1196752"/>
            <a:ext cx="7488832" cy="2831544"/>
          </a:xfrm>
          <a:prstGeom prst="rect">
            <a:avLst/>
          </a:prstGeom>
        </p:spPr>
        <p:txBody>
          <a:bodyPr wrap="square">
            <a:spAutoFit/>
          </a:bodyPr>
          <a:lstStyle/>
          <a:p>
            <a:pPr algn="ctr"/>
            <a:r>
              <a:rPr lang="lv-LV" sz="4800" b="1" dirty="0" smtClean="0">
                <a:solidFill>
                  <a:schemeClr val="tx2"/>
                </a:solidFill>
              </a:rPr>
              <a:t>Tekstveides </a:t>
            </a:r>
            <a:endParaRPr lang="lv-LV" sz="4800" b="1" dirty="0">
              <a:solidFill>
                <a:schemeClr val="tx2"/>
              </a:solidFill>
            </a:endParaRPr>
          </a:p>
          <a:p>
            <a:pPr algn="ctr"/>
            <a:r>
              <a:rPr lang="lv-LV" sz="1400" b="1" dirty="0">
                <a:solidFill>
                  <a:schemeClr val="tx2"/>
                </a:solidFill>
              </a:rPr>
              <a:t> </a:t>
            </a:r>
          </a:p>
          <a:p>
            <a:pPr algn="ctr"/>
            <a:r>
              <a:rPr lang="lv-LV" sz="4800" b="1" dirty="0">
                <a:solidFill>
                  <a:schemeClr val="tx2"/>
                </a:solidFill>
              </a:rPr>
              <a:t>daļas</a:t>
            </a:r>
          </a:p>
          <a:p>
            <a:pPr algn="ctr"/>
            <a:endParaRPr lang="lv-LV" b="1" dirty="0">
              <a:solidFill>
                <a:schemeClr val="tx2"/>
              </a:solidFill>
            </a:endParaRPr>
          </a:p>
          <a:p>
            <a:pPr algn="ctr"/>
            <a:r>
              <a:rPr lang="lv-LV" sz="4400" b="1" dirty="0">
                <a:solidFill>
                  <a:schemeClr val="tx2"/>
                </a:solidFill>
              </a:rPr>
              <a:t>rezultāti un secinājumi</a:t>
            </a:r>
          </a:p>
        </p:txBody>
      </p:sp>
    </p:spTree>
    <p:extLst>
      <p:ext uri="{BB962C8B-B14F-4D97-AF65-F5344CB8AC3E}">
        <p14:creationId xmlns:p14="http://schemas.microsoft.com/office/powerpoint/2010/main" val="3758304480"/>
      </p:ext>
    </p:extLst>
  </p:cSld>
  <p:clrMapOvr>
    <a:masterClrMapping/>
  </p:clrMapOvr>
  <p:transition spd="slow">
    <p:pull/>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a:endParaRPr lang="lv-LV" dirty="0" smtClean="0"/>
          </a:p>
          <a:p>
            <a:r>
              <a:rPr lang="lv-LV" b="1" dirty="0" smtClean="0"/>
              <a:t>				3.daļa</a:t>
            </a:r>
            <a:endParaRPr lang="lv-LV" dirty="0"/>
          </a:p>
          <a:p>
            <a:pPr algn="ctr"/>
            <a:endParaRPr lang="lv-LV" dirty="0"/>
          </a:p>
        </p:txBody>
      </p:sp>
      <p:pic>
        <p:nvPicPr>
          <p:cNvPr id="25605" name="Picture 5" descr="logovis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061"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sp>
        <p:nvSpPr>
          <p:cNvPr id="5"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sp>
        <p:nvSpPr>
          <p:cNvPr id="8"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pic>
        <p:nvPicPr>
          <p:cNvPr id="205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060" y="0"/>
            <a:ext cx="9119939" cy="58408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Rectangle 12"/>
          <p:cNvSpPr/>
          <p:nvPr/>
        </p:nvSpPr>
        <p:spPr>
          <a:xfrm>
            <a:off x="7380312" y="537542"/>
            <a:ext cx="1296144" cy="576064"/>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lv-LV" sz="2800" dirty="0" smtClean="0"/>
              <a:t>0.47</a:t>
            </a:r>
            <a:endParaRPr lang="lv-LV" sz="1800" dirty="0"/>
          </a:p>
        </p:txBody>
      </p:sp>
      <p:cxnSp>
        <p:nvCxnSpPr>
          <p:cNvPr id="14" name="Straight Connector 13"/>
          <p:cNvCxnSpPr/>
          <p:nvPr/>
        </p:nvCxnSpPr>
        <p:spPr>
          <a:xfrm>
            <a:off x="4499992" y="620688"/>
            <a:ext cx="0" cy="4824536"/>
          </a:xfrm>
          <a:prstGeom prst="line">
            <a:avLst/>
          </a:prstGeom>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1817108912"/>
      </p:ext>
    </p:extLst>
  </p:cSld>
  <p:clrMapOvr>
    <a:masterClrMapping/>
  </p:clrMapOvr>
  <p:transition spd="slow">
    <p:randomBar dir="vert"/>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a:endParaRPr lang="lv-LV" dirty="0" smtClean="0"/>
          </a:p>
          <a:p>
            <a:r>
              <a:rPr lang="lv-LV" b="1" dirty="0" smtClean="0"/>
              <a:t>				3.daļa</a:t>
            </a:r>
            <a:endParaRPr lang="lv-LV" dirty="0"/>
          </a:p>
          <a:p>
            <a:pPr algn="ctr"/>
            <a:endParaRPr lang="lv-LV" dirty="0"/>
          </a:p>
        </p:txBody>
      </p:sp>
      <p:pic>
        <p:nvPicPr>
          <p:cNvPr id="25605"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061"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sp>
        <p:nvSpPr>
          <p:cNvPr id="5"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sp>
        <p:nvSpPr>
          <p:cNvPr id="8"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sp>
        <p:nvSpPr>
          <p:cNvPr id="7" name="Rectangle 6"/>
          <p:cNvSpPr/>
          <p:nvPr/>
        </p:nvSpPr>
        <p:spPr>
          <a:xfrm>
            <a:off x="1241301" y="257145"/>
            <a:ext cx="6840759" cy="400110"/>
          </a:xfrm>
          <a:prstGeom prst="rect">
            <a:avLst/>
          </a:prstGeom>
        </p:spPr>
        <p:txBody>
          <a:bodyPr wrap="square">
            <a:spAutoFit/>
          </a:bodyPr>
          <a:lstStyle/>
          <a:p>
            <a:pPr algn="ctr"/>
            <a:r>
              <a:rPr lang="lv-LV" b="1" dirty="0" smtClean="0">
                <a:solidFill>
                  <a:schemeClr val="tx2"/>
                </a:solidFill>
              </a:rPr>
              <a:t>Tekstveides daļas </a:t>
            </a:r>
            <a:r>
              <a:rPr lang="lv-LV" b="1" dirty="0">
                <a:solidFill>
                  <a:schemeClr val="tx2"/>
                </a:solidFill>
              </a:rPr>
              <a:t>vidējais rezultāts</a:t>
            </a:r>
          </a:p>
        </p:txBody>
      </p:sp>
      <p:graphicFrame>
        <p:nvGraphicFramePr>
          <p:cNvPr id="11" name="Chart 10"/>
          <p:cNvGraphicFramePr/>
          <p:nvPr>
            <p:extLst>
              <p:ext uri="{D42A27DB-BD31-4B8C-83A1-F6EECF244321}">
                <p14:modId xmlns:p14="http://schemas.microsoft.com/office/powerpoint/2010/main" val="663217788"/>
              </p:ext>
            </p:extLst>
          </p:nvPr>
        </p:nvGraphicFramePr>
        <p:xfrm>
          <a:off x="395536" y="857310"/>
          <a:ext cx="8208912" cy="473193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6054809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a:endParaRPr lang="lv-LV">
              <a:solidFill>
                <a:srgbClr val="0033CC"/>
              </a:solidFill>
            </a:endParaRPr>
          </a:p>
        </p:txBody>
      </p:sp>
      <p:pic>
        <p:nvPicPr>
          <p:cNvPr id="4100"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251520" y="151180"/>
            <a:ext cx="8640960" cy="4585871"/>
          </a:xfrm>
          <a:prstGeom prst="rect">
            <a:avLst/>
          </a:prstGeom>
        </p:spPr>
        <p:txBody>
          <a:bodyPr wrap="square">
            <a:spAutoFit/>
          </a:bodyPr>
          <a:lstStyle/>
          <a:p>
            <a:endParaRPr lang="lv-LV" dirty="0" smtClean="0"/>
          </a:p>
          <a:p>
            <a:endParaRPr lang="lv-LV" dirty="0"/>
          </a:p>
          <a:p>
            <a:endParaRPr lang="lv-LV" dirty="0" smtClean="0"/>
          </a:p>
          <a:p>
            <a:endParaRPr lang="lv-LV" dirty="0"/>
          </a:p>
          <a:p>
            <a:r>
              <a:rPr lang="lv-LV" dirty="0" smtClean="0"/>
              <a:t>Latviešu </a:t>
            </a:r>
            <a:r>
              <a:rPr lang="lv-LV" dirty="0"/>
              <a:t>valodas diagnosticējošā darba </a:t>
            </a:r>
            <a:r>
              <a:rPr lang="lv-LV" b="1" dirty="0" smtClean="0"/>
              <a:t>mērķis</a:t>
            </a:r>
            <a:r>
              <a:rPr lang="lv-LV" dirty="0"/>
              <a:t> </a:t>
            </a:r>
            <a:r>
              <a:rPr lang="lv-LV" dirty="0" smtClean="0"/>
              <a:t>– </a:t>
            </a:r>
          </a:p>
          <a:p>
            <a:r>
              <a:rPr lang="lv-LV" b="1" dirty="0" smtClean="0"/>
              <a:t>novērtēt </a:t>
            </a:r>
            <a:r>
              <a:rPr lang="lv-LV" b="1" dirty="0"/>
              <a:t>skolēnu mācību valodas (latviešu) vispārējās </a:t>
            </a:r>
            <a:endParaRPr lang="lv-LV" b="1" dirty="0" smtClean="0"/>
          </a:p>
          <a:p>
            <a:r>
              <a:rPr lang="lv-LV" b="1" dirty="0"/>
              <a:t>	</a:t>
            </a:r>
            <a:r>
              <a:rPr lang="lv-LV" b="1" dirty="0" smtClean="0"/>
              <a:t>klausīšanās</a:t>
            </a:r>
            <a:r>
              <a:rPr lang="lv-LV" b="1" dirty="0"/>
              <a:t>, </a:t>
            </a:r>
            <a:endParaRPr lang="lv-LV" b="1" dirty="0" smtClean="0"/>
          </a:p>
          <a:p>
            <a:r>
              <a:rPr lang="lv-LV" b="1" dirty="0"/>
              <a:t>	</a:t>
            </a:r>
            <a:r>
              <a:rPr lang="lv-LV" b="1" dirty="0" smtClean="0"/>
              <a:t>lasīšanas</a:t>
            </a:r>
            <a:r>
              <a:rPr lang="lv-LV" b="1" dirty="0"/>
              <a:t>, </a:t>
            </a:r>
            <a:endParaRPr lang="lv-LV" b="1" dirty="0" smtClean="0"/>
          </a:p>
          <a:p>
            <a:r>
              <a:rPr lang="lv-LV" b="1" dirty="0"/>
              <a:t>	</a:t>
            </a:r>
            <a:r>
              <a:rPr lang="lv-LV" b="1" dirty="0" smtClean="0"/>
              <a:t>rakstīšanas </a:t>
            </a:r>
            <a:r>
              <a:rPr lang="lv-LV" b="1" dirty="0"/>
              <a:t>un </a:t>
            </a:r>
            <a:endParaRPr lang="lv-LV" b="1" dirty="0" smtClean="0"/>
          </a:p>
          <a:p>
            <a:r>
              <a:rPr lang="lv-LV" b="1" dirty="0"/>
              <a:t>	</a:t>
            </a:r>
            <a:r>
              <a:rPr lang="lv-LV" b="1" dirty="0" smtClean="0"/>
              <a:t>runāšanas prasmes</a:t>
            </a:r>
          </a:p>
          <a:p>
            <a:r>
              <a:rPr lang="lv-LV" b="1" dirty="0" smtClean="0"/>
              <a:t> 			</a:t>
            </a:r>
            <a:r>
              <a:rPr lang="lv-LV" sz="3200" b="1" dirty="0" smtClean="0"/>
              <a:t>ar </a:t>
            </a:r>
            <a:r>
              <a:rPr lang="lv-LV" sz="3200" b="1" dirty="0"/>
              <a:t>nolūku tās pilnveidot</a:t>
            </a:r>
            <a:r>
              <a:rPr lang="lv-LV" dirty="0"/>
              <a:t>, </a:t>
            </a:r>
            <a:endParaRPr lang="lv-LV" dirty="0" smtClean="0"/>
          </a:p>
          <a:p>
            <a:endParaRPr lang="lv-LV" dirty="0" smtClean="0"/>
          </a:p>
          <a:p>
            <a:r>
              <a:rPr lang="lv-LV" dirty="0" smtClean="0"/>
              <a:t>proti</a:t>
            </a:r>
            <a:r>
              <a:rPr lang="lv-LV" dirty="0"/>
              <a:t>, šo prasmju kopuma apguve ir nepieciešama sekmīgai izglītības turpināšanai</a:t>
            </a:r>
            <a:r>
              <a:rPr lang="lv-LV" dirty="0" smtClean="0"/>
              <a:t>.</a:t>
            </a:r>
            <a:endParaRPr lang="lv-LV" dirty="0"/>
          </a:p>
        </p:txBody>
      </p:sp>
    </p:spTree>
    <p:extLst>
      <p:ext uri="{BB962C8B-B14F-4D97-AF65-F5344CB8AC3E}">
        <p14:creationId xmlns:p14="http://schemas.microsoft.com/office/powerpoint/2010/main" val="444708105"/>
      </p:ext>
    </p:extLst>
  </p:cSld>
  <p:clrMapOvr>
    <a:masterClrMapping/>
  </p:clrMapOvr>
  <p:transition spd="slow">
    <p:fad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a:endParaRPr lang="lv-LV" dirty="0" smtClean="0"/>
          </a:p>
          <a:p>
            <a:r>
              <a:rPr lang="lv-LV" b="1" dirty="0" smtClean="0"/>
              <a:t>				3.daļa</a:t>
            </a:r>
            <a:endParaRPr lang="lv-LV" dirty="0"/>
          </a:p>
          <a:p>
            <a:pPr algn="ctr"/>
            <a:endParaRPr lang="lv-LV" dirty="0"/>
          </a:p>
        </p:txBody>
      </p:sp>
      <p:pic>
        <p:nvPicPr>
          <p:cNvPr id="25605"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061"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sp>
        <p:nvSpPr>
          <p:cNvPr id="5"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sp>
        <p:nvSpPr>
          <p:cNvPr id="8"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sp>
        <p:nvSpPr>
          <p:cNvPr id="7" name="Rectangle 6"/>
          <p:cNvSpPr/>
          <p:nvPr/>
        </p:nvSpPr>
        <p:spPr>
          <a:xfrm>
            <a:off x="1259631" y="239233"/>
            <a:ext cx="6840759" cy="400110"/>
          </a:xfrm>
          <a:prstGeom prst="rect">
            <a:avLst/>
          </a:prstGeom>
        </p:spPr>
        <p:txBody>
          <a:bodyPr wrap="square">
            <a:spAutoFit/>
          </a:bodyPr>
          <a:lstStyle/>
          <a:p>
            <a:pPr algn="ctr"/>
            <a:r>
              <a:rPr lang="lv-LV" b="1" dirty="0" smtClean="0">
                <a:solidFill>
                  <a:schemeClr val="tx2"/>
                </a:solidFill>
              </a:rPr>
              <a:t>Tekstveides daļa</a:t>
            </a:r>
            <a:endParaRPr lang="lv-LV" b="1" dirty="0">
              <a:solidFill>
                <a:schemeClr val="tx2"/>
              </a:solidFill>
            </a:endParaRPr>
          </a:p>
        </p:txBody>
      </p:sp>
      <p:graphicFrame>
        <p:nvGraphicFramePr>
          <p:cNvPr id="2" name="Chart 1"/>
          <p:cNvGraphicFramePr/>
          <p:nvPr>
            <p:extLst>
              <p:ext uri="{D42A27DB-BD31-4B8C-83A1-F6EECF244321}">
                <p14:modId xmlns:p14="http://schemas.microsoft.com/office/powerpoint/2010/main" val="3438633141"/>
              </p:ext>
            </p:extLst>
          </p:nvPr>
        </p:nvGraphicFramePr>
        <p:xfrm>
          <a:off x="467544" y="764704"/>
          <a:ext cx="8424936" cy="475252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2334389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AutoShape 3"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3" name="AutoShape 4"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4" name="AutoShape 5"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5" name="AutoShape 6"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6" name="AutoShape 7"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7" name="Rectangle 8"/>
          <p:cNvSpPr>
            <a:spLocks noChangeArrowheads="1"/>
          </p:cNvSpPr>
          <p:nvPr/>
        </p:nvSpPr>
        <p:spPr bwMode="auto">
          <a:xfrm>
            <a:off x="0" y="17049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lv-LV"/>
          </a:p>
        </p:txBody>
      </p:sp>
      <p:sp>
        <p:nvSpPr>
          <p:cNvPr id="30728" name="Text Box 11"/>
          <p:cNvSpPr txBox="1">
            <a:spLocks noChangeArrowheads="1"/>
          </p:cNvSpPr>
          <p:nvPr/>
        </p:nvSpPr>
        <p:spPr bwMode="auto">
          <a:xfrm>
            <a:off x="1455738" y="2055813"/>
            <a:ext cx="49164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endParaRPr lang="lv-LV"/>
          </a:p>
        </p:txBody>
      </p:sp>
      <p:sp>
        <p:nvSpPr>
          <p:cNvPr id="30729"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lv-LV" dirty="0" smtClean="0"/>
              <a:t>3.daļa.   Temata izpratne</a:t>
            </a:r>
            <a:endParaRPr lang="lv-LV" dirty="0"/>
          </a:p>
        </p:txBody>
      </p:sp>
      <p:pic>
        <p:nvPicPr>
          <p:cNvPr id="30730"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sp>
        <p:nvSpPr>
          <p:cNvPr id="15" name="Rectangle 14"/>
          <p:cNvSpPr/>
          <p:nvPr/>
        </p:nvSpPr>
        <p:spPr>
          <a:xfrm>
            <a:off x="7308304" y="409575"/>
            <a:ext cx="1515691" cy="931193"/>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lv-LV" sz="1600" dirty="0" smtClean="0"/>
              <a:t>Maks. – 5 p.</a:t>
            </a:r>
          </a:p>
          <a:p>
            <a:r>
              <a:rPr lang="lv-LV" sz="1600" dirty="0" smtClean="0"/>
              <a:t>Vid. – 2.7</a:t>
            </a:r>
          </a:p>
          <a:p>
            <a:r>
              <a:rPr lang="lv-LV" sz="1600" dirty="0" err="1" smtClean="0"/>
              <a:t>Apg.k</a:t>
            </a:r>
            <a:r>
              <a:rPr lang="lv-LV" sz="1600" dirty="0" smtClean="0"/>
              <a:t>. -  0.54</a:t>
            </a:r>
          </a:p>
        </p:txBody>
      </p:sp>
      <p:graphicFrame>
        <p:nvGraphicFramePr>
          <p:cNvPr id="14" name="Chart 13"/>
          <p:cNvGraphicFramePr>
            <a:graphicFrameLocks noGrp="1"/>
          </p:cNvGraphicFramePr>
          <p:nvPr>
            <p:extLst>
              <p:ext uri="{D42A27DB-BD31-4B8C-83A1-F6EECF244321}">
                <p14:modId xmlns:p14="http://schemas.microsoft.com/office/powerpoint/2010/main" val="3745295126"/>
              </p:ext>
            </p:extLst>
          </p:nvPr>
        </p:nvGraphicFramePr>
        <p:xfrm>
          <a:off x="0" y="0"/>
          <a:ext cx="9117745" cy="587534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9632145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AutoShape 3"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3" name="AutoShape 4"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4" name="AutoShape 5"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5" name="AutoShape 6"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6" name="AutoShape 7"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7" name="Rectangle 8"/>
          <p:cNvSpPr>
            <a:spLocks noChangeArrowheads="1"/>
          </p:cNvSpPr>
          <p:nvPr/>
        </p:nvSpPr>
        <p:spPr bwMode="auto">
          <a:xfrm>
            <a:off x="0" y="17049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lv-LV"/>
          </a:p>
        </p:txBody>
      </p:sp>
      <p:sp>
        <p:nvSpPr>
          <p:cNvPr id="30728" name="Text Box 11"/>
          <p:cNvSpPr txBox="1">
            <a:spLocks noChangeArrowheads="1"/>
          </p:cNvSpPr>
          <p:nvPr/>
        </p:nvSpPr>
        <p:spPr bwMode="auto">
          <a:xfrm>
            <a:off x="1455738" y="2055813"/>
            <a:ext cx="49164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endParaRPr lang="lv-LV"/>
          </a:p>
        </p:txBody>
      </p:sp>
      <p:sp>
        <p:nvSpPr>
          <p:cNvPr id="30729"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lv-LV" dirty="0" smtClean="0"/>
              <a:t>3.daļa</a:t>
            </a:r>
            <a:endParaRPr lang="lv-LV" dirty="0"/>
          </a:p>
        </p:txBody>
      </p:sp>
      <p:pic>
        <p:nvPicPr>
          <p:cNvPr id="30730"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sp>
        <p:nvSpPr>
          <p:cNvPr id="2" name="Rectangle 1"/>
          <p:cNvSpPr/>
          <p:nvPr/>
        </p:nvSpPr>
        <p:spPr>
          <a:xfrm>
            <a:off x="251520" y="458956"/>
            <a:ext cx="8352928" cy="5016758"/>
          </a:xfrm>
          <a:prstGeom prst="rect">
            <a:avLst/>
          </a:prstGeom>
        </p:spPr>
        <p:txBody>
          <a:bodyPr wrap="square">
            <a:spAutoFit/>
          </a:bodyPr>
          <a:lstStyle/>
          <a:p>
            <a:pPr algn="ctr"/>
            <a:r>
              <a:rPr lang="lv-LV" b="1" dirty="0"/>
              <a:t>„Valoda ir durvis uz kultūru un cilvēkiem.” (G.Godiņš)</a:t>
            </a:r>
            <a:endParaRPr lang="lv-LV" dirty="0"/>
          </a:p>
          <a:p>
            <a:endParaRPr lang="lv-LV" u="sng" dirty="0" smtClean="0"/>
          </a:p>
          <a:p>
            <a:r>
              <a:rPr lang="lv-LV" u="sng" dirty="0" smtClean="0"/>
              <a:t>Temats </a:t>
            </a:r>
            <a:r>
              <a:rPr lang="lv-LV" u="sng" dirty="0"/>
              <a:t>izprasts: </a:t>
            </a:r>
            <a:endParaRPr lang="lv-LV" dirty="0"/>
          </a:p>
          <a:p>
            <a:pPr lvl="0"/>
            <a:r>
              <a:rPr lang="lv-LV" dirty="0" smtClean="0"/>
              <a:t>	valoda </a:t>
            </a:r>
            <a:r>
              <a:rPr lang="lv-LV" dirty="0"/>
              <a:t>rod iespēju saprast kultūru, citu cilvēkus</a:t>
            </a:r>
          </a:p>
          <a:p>
            <a:pPr lvl="0"/>
            <a:r>
              <a:rPr lang="lv-LV" dirty="0" smtClean="0"/>
              <a:t>	zinot </a:t>
            </a:r>
            <a:r>
              <a:rPr lang="lv-LV" dirty="0"/>
              <a:t>valodas, var iepazīt dažādu tautu kultūru (tulkojumi, ceļojumi, tradīcijas)</a:t>
            </a:r>
          </a:p>
          <a:p>
            <a:pPr lvl="0"/>
            <a:r>
              <a:rPr lang="lv-LV" dirty="0" smtClean="0"/>
              <a:t>	valoda </a:t>
            </a:r>
            <a:r>
              <a:rPr lang="lv-LV" dirty="0"/>
              <a:t>– atslēga literatūras, kultūras uztverei</a:t>
            </a:r>
          </a:p>
          <a:p>
            <a:pPr lvl="0"/>
            <a:r>
              <a:rPr lang="lv-LV" dirty="0" smtClean="0"/>
              <a:t>	mūzikas </a:t>
            </a:r>
            <a:r>
              <a:rPr lang="lv-LV" dirty="0"/>
              <a:t>valodas, mākslas valodas loma </a:t>
            </a:r>
          </a:p>
          <a:p>
            <a:r>
              <a:rPr lang="lv-LV" dirty="0"/>
              <a:t> </a:t>
            </a:r>
          </a:p>
          <a:p>
            <a:r>
              <a:rPr lang="lv-LV" u="sng" dirty="0"/>
              <a:t>Temata virspusēja izpratne:</a:t>
            </a:r>
            <a:endParaRPr lang="lv-LV" dirty="0"/>
          </a:p>
          <a:p>
            <a:pPr lvl="0"/>
            <a:r>
              <a:rPr lang="lv-LV" dirty="0" smtClean="0"/>
              <a:t>	valoda </a:t>
            </a:r>
            <a:r>
              <a:rPr lang="lv-LV" dirty="0"/>
              <a:t>kā saziņas līdzeklis</a:t>
            </a:r>
          </a:p>
          <a:p>
            <a:pPr lvl="0"/>
            <a:r>
              <a:rPr lang="lv-LV" dirty="0" smtClean="0"/>
              <a:t>	valodas </a:t>
            </a:r>
            <a:r>
              <a:rPr lang="lv-LV" dirty="0"/>
              <a:t>attīstība, kompetence</a:t>
            </a:r>
          </a:p>
          <a:p>
            <a:pPr lvl="0"/>
            <a:r>
              <a:rPr lang="lv-LV" dirty="0" smtClean="0"/>
              <a:t>	vispārīgā </a:t>
            </a:r>
            <a:r>
              <a:rPr lang="lv-LV" dirty="0"/>
              <a:t>valodniecība</a:t>
            </a:r>
          </a:p>
          <a:p>
            <a:pPr lvl="0"/>
            <a:r>
              <a:rPr lang="lv-LV" dirty="0" smtClean="0"/>
              <a:t>	bagāta </a:t>
            </a:r>
            <a:r>
              <a:rPr lang="lv-LV" dirty="0"/>
              <a:t>valoda</a:t>
            </a:r>
          </a:p>
          <a:p>
            <a:pPr lvl="0"/>
            <a:r>
              <a:rPr lang="lv-LV" dirty="0" smtClean="0"/>
              <a:t>	valodas </a:t>
            </a:r>
            <a:r>
              <a:rPr lang="lv-LV" dirty="0"/>
              <a:t>nemitīga attīstība</a:t>
            </a:r>
          </a:p>
          <a:p>
            <a:pPr lvl="0"/>
            <a:r>
              <a:rPr lang="lv-LV" dirty="0" smtClean="0"/>
              <a:t>	valsts </a:t>
            </a:r>
            <a:r>
              <a:rPr lang="lv-LV" dirty="0"/>
              <a:t>valodas politika</a:t>
            </a:r>
          </a:p>
        </p:txBody>
      </p:sp>
    </p:spTree>
    <p:extLst>
      <p:ext uri="{BB962C8B-B14F-4D97-AF65-F5344CB8AC3E}">
        <p14:creationId xmlns:p14="http://schemas.microsoft.com/office/powerpoint/2010/main" val="154613514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AutoShape 3"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3" name="AutoShape 4"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4" name="AutoShape 5"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5" name="AutoShape 6"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6" name="AutoShape 7"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7" name="Rectangle 8"/>
          <p:cNvSpPr>
            <a:spLocks noChangeArrowheads="1"/>
          </p:cNvSpPr>
          <p:nvPr/>
        </p:nvSpPr>
        <p:spPr bwMode="auto">
          <a:xfrm>
            <a:off x="0" y="17049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lv-LV"/>
          </a:p>
        </p:txBody>
      </p:sp>
      <p:sp>
        <p:nvSpPr>
          <p:cNvPr id="30728" name="Text Box 11"/>
          <p:cNvSpPr txBox="1">
            <a:spLocks noChangeArrowheads="1"/>
          </p:cNvSpPr>
          <p:nvPr/>
        </p:nvSpPr>
        <p:spPr bwMode="auto">
          <a:xfrm>
            <a:off x="1455738" y="2055813"/>
            <a:ext cx="49164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endParaRPr lang="lv-LV"/>
          </a:p>
        </p:txBody>
      </p:sp>
      <p:sp>
        <p:nvSpPr>
          <p:cNvPr id="30729"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lv-LV" dirty="0" smtClean="0"/>
              <a:t>3.daļa</a:t>
            </a:r>
            <a:endParaRPr lang="lv-LV" dirty="0"/>
          </a:p>
        </p:txBody>
      </p:sp>
      <p:pic>
        <p:nvPicPr>
          <p:cNvPr id="30730"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sp>
        <p:nvSpPr>
          <p:cNvPr id="4" name="Rectangle 3"/>
          <p:cNvSpPr/>
          <p:nvPr/>
        </p:nvSpPr>
        <p:spPr>
          <a:xfrm>
            <a:off x="179512" y="305068"/>
            <a:ext cx="8784976" cy="4401205"/>
          </a:xfrm>
          <a:prstGeom prst="rect">
            <a:avLst/>
          </a:prstGeom>
        </p:spPr>
        <p:txBody>
          <a:bodyPr wrap="square">
            <a:spAutoFit/>
          </a:bodyPr>
          <a:lstStyle/>
          <a:p>
            <a:pPr algn="ctr"/>
            <a:r>
              <a:rPr lang="lv-LV" b="1" dirty="0"/>
              <a:t>Mani literārie līdzinieki</a:t>
            </a:r>
            <a:endParaRPr lang="lv-LV" dirty="0"/>
          </a:p>
          <a:p>
            <a:endParaRPr lang="lv-LV" u="sng" dirty="0" smtClean="0"/>
          </a:p>
          <a:p>
            <a:r>
              <a:rPr lang="lv-LV" u="sng" dirty="0" smtClean="0"/>
              <a:t>Temats </a:t>
            </a:r>
            <a:r>
              <a:rPr lang="lv-LV" u="sng" dirty="0"/>
              <a:t>izprasts: </a:t>
            </a:r>
            <a:endParaRPr lang="lv-LV" dirty="0"/>
          </a:p>
          <a:p>
            <a:pPr lvl="0"/>
            <a:r>
              <a:rPr lang="lv-LV" dirty="0" smtClean="0"/>
              <a:t>	meklē </a:t>
            </a:r>
            <a:r>
              <a:rPr lang="lv-LV" dirty="0"/>
              <a:t>sev tuvus un līdzīgus tēlus, pamato </a:t>
            </a:r>
          </a:p>
          <a:p>
            <a:pPr lvl="0"/>
            <a:r>
              <a:rPr lang="lv-LV" dirty="0" smtClean="0"/>
              <a:t>	savas </a:t>
            </a:r>
            <a:r>
              <a:rPr lang="lv-LV" dirty="0"/>
              <a:t>rakstura īpašības salīdzina ar konkrētu tēlu rakstura īpašībām</a:t>
            </a:r>
          </a:p>
          <a:p>
            <a:pPr lvl="0"/>
            <a:r>
              <a:rPr lang="lv-LV" dirty="0" smtClean="0"/>
              <a:t>	salīdzina </a:t>
            </a:r>
            <a:r>
              <a:rPr lang="lv-LV" dirty="0"/>
              <a:t>savu rīcību līdzīgā literārā varoņa situācijā</a:t>
            </a:r>
          </a:p>
          <a:p>
            <a:pPr lvl="0"/>
            <a:r>
              <a:rPr lang="lv-LV" dirty="0" smtClean="0"/>
              <a:t>	raksta </a:t>
            </a:r>
            <a:r>
              <a:rPr lang="lv-LV" dirty="0"/>
              <a:t>savu „grēksūdzi”, saistot ar literāru tēlu/ </a:t>
            </a:r>
            <a:r>
              <a:rPr lang="lv-LV" dirty="0" err="1"/>
              <a:t>iem</a:t>
            </a:r>
            <a:endParaRPr lang="lv-LV" dirty="0"/>
          </a:p>
          <a:p>
            <a:pPr lvl="0"/>
            <a:r>
              <a:rPr lang="lv-LV" dirty="0" smtClean="0"/>
              <a:t>	līdzinieks </a:t>
            </a:r>
            <a:r>
              <a:rPr lang="lv-LV" dirty="0"/>
              <a:t>literārā darba autora personībai, viņa domu pasaulei</a:t>
            </a:r>
          </a:p>
          <a:p>
            <a:r>
              <a:rPr lang="lv-LV" dirty="0"/>
              <a:t> </a:t>
            </a:r>
          </a:p>
          <a:p>
            <a:r>
              <a:rPr lang="lv-LV" u="sng" dirty="0"/>
              <a:t>Temata virspusēja izpratne:</a:t>
            </a:r>
            <a:endParaRPr lang="lv-LV" dirty="0"/>
          </a:p>
          <a:p>
            <a:pPr lvl="0"/>
            <a:r>
              <a:rPr lang="lv-LV" dirty="0" smtClean="0"/>
              <a:t>	līdzinieks </a:t>
            </a:r>
            <a:r>
              <a:rPr lang="lv-LV" dirty="0"/>
              <a:t>ir autors, bet raksta par konkrētiem daiļdarbiem</a:t>
            </a:r>
          </a:p>
          <a:p>
            <a:pPr lvl="0"/>
            <a:r>
              <a:rPr lang="lv-LV" dirty="0" smtClean="0"/>
              <a:t>	līdzinieks </a:t>
            </a:r>
            <a:r>
              <a:rPr lang="lv-LV" dirty="0"/>
              <a:t>ir literārs darbs/ filma kā veselums</a:t>
            </a:r>
          </a:p>
          <a:p>
            <a:pPr lvl="0"/>
            <a:r>
              <a:rPr lang="lv-LV" dirty="0" smtClean="0"/>
              <a:t>	daiļdarba </a:t>
            </a:r>
            <a:r>
              <a:rPr lang="lv-LV" dirty="0"/>
              <a:t>satura pārstāsts</a:t>
            </a:r>
          </a:p>
          <a:p>
            <a:pPr lvl="0"/>
            <a:r>
              <a:rPr lang="lv-LV" dirty="0" smtClean="0"/>
              <a:t>	vēlēšanās </a:t>
            </a:r>
            <a:r>
              <a:rPr lang="lv-LV" dirty="0"/>
              <a:t>kādam līdzināties nākotnē</a:t>
            </a:r>
          </a:p>
        </p:txBody>
      </p:sp>
    </p:spTree>
    <p:extLst>
      <p:ext uri="{BB962C8B-B14F-4D97-AF65-F5344CB8AC3E}">
        <p14:creationId xmlns:p14="http://schemas.microsoft.com/office/powerpoint/2010/main" val="83011873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AutoShape 3"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3" name="AutoShape 4"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4" name="AutoShape 5"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5" name="AutoShape 6"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6" name="AutoShape 7"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7" name="Rectangle 8"/>
          <p:cNvSpPr>
            <a:spLocks noChangeArrowheads="1"/>
          </p:cNvSpPr>
          <p:nvPr/>
        </p:nvSpPr>
        <p:spPr bwMode="auto">
          <a:xfrm>
            <a:off x="0" y="17049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lv-LV"/>
          </a:p>
        </p:txBody>
      </p:sp>
      <p:sp>
        <p:nvSpPr>
          <p:cNvPr id="30728" name="Text Box 11"/>
          <p:cNvSpPr txBox="1">
            <a:spLocks noChangeArrowheads="1"/>
          </p:cNvSpPr>
          <p:nvPr/>
        </p:nvSpPr>
        <p:spPr bwMode="auto">
          <a:xfrm>
            <a:off x="1455738" y="2055813"/>
            <a:ext cx="49164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endParaRPr lang="lv-LV"/>
          </a:p>
        </p:txBody>
      </p:sp>
      <p:sp>
        <p:nvSpPr>
          <p:cNvPr id="30729"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lv-LV" dirty="0" smtClean="0"/>
              <a:t>3.daļa</a:t>
            </a:r>
            <a:endParaRPr lang="lv-LV" dirty="0"/>
          </a:p>
        </p:txBody>
      </p:sp>
      <p:pic>
        <p:nvPicPr>
          <p:cNvPr id="30730"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sp>
        <p:nvSpPr>
          <p:cNvPr id="2" name="Rectangle 1"/>
          <p:cNvSpPr/>
          <p:nvPr/>
        </p:nvSpPr>
        <p:spPr>
          <a:xfrm>
            <a:off x="323528" y="409575"/>
            <a:ext cx="8496944" cy="4708981"/>
          </a:xfrm>
          <a:prstGeom prst="rect">
            <a:avLst/>
          </a:prstGeom>
        </p:spPr>
        <p:txBody>
          <a:bodyPr wrap="square">
            <a:spAutoFit/>
          </a:bodyPr>
          <a:lstStyle/>
          <a:p>
            <a:pPr algn="ctr"/>
            <a:r>
              <a:rPr lang="lv-LV" b="1" dirty="0"/>
              <a:t>Mans ceļš kultūras pasaulē</a:t>
            </a:r>
            <a:endParaRPr lang="lv-LV" dirty="0"/>
          </a:p>
          <a:p>
            <a:endParaRPr lang="lv-LV" u="sng" dirty="0" smtClean="0"/>
          </a:p>
          <a:p>
            <a:r>
              <a:rPr lang="lv-LV" u="sng" dirty="0" smtClean="0"/>
              <a:t>Temats </a:t>
            </a:r>
            <a:r>
              <a:rPr lang="lv-LV" u="sng" dirty="0"/>
              <a:t>izprasts: </a:t>
            </a:r>
            <a:endParaRPr lang="lv-LV" dirty="0"/>
          </a:p>
          <a:p>
            <a:pPr lvl="0"/>
            <a:r>
              <a:rPr lang="lv-LV" dirty="0" smtClean="0"/>
              <a:t>	virzība </a:t>
            </a:r>
            <a:r>
              <a:rPr lang="lv-LV" dirty="0"/>
              <a:t>kultūras pasaulē, secinājumi</a:t>
            </a:r>
          </a:p>
          <a:p>
            <a:pPr lvl="0"/>
            <a:r>
              <a:rPr lang="lv-LV" dirty="0" smtClean="0"/>
              <a:t>	kā </a:t>
            </a:r>
            <a:r>
              <a:rPr lang="lv-LV" dirty="0"/>
              <a:t>veidojies mans ceļš kultūras pasaulē</a:t>
            </a:r>
          </a:p>
          <a:p>
            <a:pPr lvl="0"/>
            <a:r>
              <a:rPr lang="lv-LV" dirty="0" smtClean="0"/>
              <a:t>	parāda </a:t>
            </a:r>
            <a:r>
              <a:rPr lang="lv-LV" dirty="0"/>
              <a:t>kultūras daudzveidību</a:t>
            </a:r>
          </a:p>
          <a:p>
            <a:pPr lvl="0"/>
            <a:r>
              <a:rPr lang="lv-LV" dirty="0" smtClean="0"/>
              <a:t>	izpratne </a:t>
            </a:r>
            <a:r>
              <a:rPr lang="lv-LV" dirty="0"/>
              <a:t>par kultūru kā mākslu kopumu</a:t>
            </a:r>
          </a:p>
          <a:p>
            <a:pPr lvl="0"/>
            <a:r>
              <a:rPr lang="lv-LV" dirty="0" smtClean="0"/>
              <a:t>	kā </a:t>
            </a:r>
            <a:r>
              <a:rPr lang="lv-LV" dirty="0"/>
              <a:t>kultūra veidojusi viņu kā personību</a:t>
            </a:r>
          </a:p>
          <a:p>
            <a:r>
              <a:rPr lang="lv-LV" dirty="0"/>
              <a:t> </a:t>
            </a:r>
          </a:p>
          <a:p>
            <a:r>
              <a:rPr lang="lv-LV" u="sng" dirty="0"/>
              <a:t>Temata virspusēja izpratne:</a:t>
            </a:r>
            <a:endParaRPr lang="lv-LV" dirty="0"/>
          </a:p>
          <a:p>
            <a:pPr lvl="0"/>
            <a:r>
              <a:rPr lang="lv-LV" dirty="0" smtClean="0"/>
              <a:t>	bērnības </a:t>
            </a:r>
            <a:r>
              <a:rPr lang="lv-LV" dirty="0"/>
              <a:t>atmiņas, vēstījums</a:t>
            </a:r>
          </a:p>
          <a:p>
            <a:pPr lvl="0"/>
            <a:r>
              <a:rPr lang="lv-LV" dirty="0" smtClean="0"/>
              <a:t>	parāda </a:t>
            </a:r>
            <a:r>
              <a:rPr lang="lv-LV" dirty="0"/>
              <a:t>savas zināšanas par kultūru</a:t>
            </a:r>
          </a:p>
          <a:p>
            <a:pPr lvl="0"/>
            <a:r>
              <a:rPr lang="lv-LV" dirty="0" smtClean="0"/>
              <a:t>	spriedumi</a:t>
            </a:r>
            <a:r>
              <a:rPr lang="lv-LV" dirty="0"/>
              <a:t>, ka literatūra veido kultūru</a:t>
            </a:r>
          </a:p>
          <a:p>
            <a:pPr lvl="0"/>
            <a:r>
              <a:rPr lang="lv-LV" smtClean="0"/>
              <a:t>	dominē </a:t>
            </a:r>
            <a:r>
              <a:rPr lang="lv-LV" dirty="0"/>
              <a:t>sadzīves kultūra (galda kultūra, savstarpējās attiecības), sports</a:t>
            </a:r>
          </a:p>
        </p:txBody>
      </p:sp>
    </p:spTree>
    <p:extLst>
      <p:ext uri="{BB962C8B-B14F-4D97-AF65-F5344CB8AC3E}">
        <p14:creationId xmlns:p14="http://schemas.microsoft.com/office/powerpoint/2010/main" val="266384026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AutoShape 3"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3" name="AutoShape 4"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4" name="AutoShape 5"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5" name="AutoShape 6"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6" name="AutoShape 7"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7" name="Rectangle 8"/>
          <p:cNvSpPr>
            <a:spLocks noChangeArrowheads="1"/>
          </p:cNvSpPr>
          <p:nvPr/>
        </p:nvSpPr>
        <p:spPr bwMode="auto">
          <a:xfrm>
            <a:off x="0" y="17049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lv-LV"/>
          </a:p>
        </p:txBody>
      </p:sp>
      <p:sp>
        <p:nvSpPr>
          <p:cNvPr id="30728" name="Text Box 11"/>
          <p:cNvSpPr txBox="1">
            <a:spLocks noChangeArrowheads="1"/>
          </p:cNvSpPr>
          <p:nvPr/>
        </p:nvSpPr>
        <p:spPr bwMode="auto">
          <a:xfrm>
            <a:off x="1455738" y="2055813"/>
            <a:ext cx="49164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endParaRPr lang="lv-LV"/>
          </a:p>
        </p:txBody>
      </p:sp>
      <p:sp>
        <p:nvSpPr>
          <p:cNvPr id="30729"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lv-LV" dirty="0" smtClean="0"/>
              <a:t>3.daļa.  Argumentācija</a:t>
            </a:r>
            <a:endParaRPr lang="lv-LV" dirty="0"/>
          </a:p>
        </p:txBody>
      </p:sp>
      <p:pic>
        <p:nvPicPr>
          <p:cNvPr id="30730"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6021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Rectangle 14"/>
          <p:cNvSpPr/>
          <p:nvPr/>
        </p:nvSpPr>
        <p:spPr>
          <a:xfrm>
            <a:off x="6948264" y="430234"/>
            <a:ext cx="1515686" cy="931176"/>
          </a:xfrm>
          <a:prstGeom prst="rect">
            <a:avLst/>
          </a:prstGeom>
        </p:spPr>
        <p:style>
          <a:lnRef idx="1">
            <a:schemeClr val="accent1"/>
          </a:lnRef>
          <a:fillRef idx="2">
            <a:schemeClr val="accent1"/>
          </a:fillRef>
          <a:effectRef idx="1">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lv-LV" sz="1600" dirty="0" smtClean="0"/>
              <a:t>Maks. – 5 p.</a:t>
            </a:r>
          </a:p>
          <a:p>
            <a:r>
              <a:rPr lang="lv-LV" sz="1600" dirty="0" smtClean="0"/>
              <a:t>Vid. – 2</a:t>
            </a:r>
          </a:p>
          <a:p>
            <a:r>
              <a:rPr lang="lv-LV" sz="1600" dirty="0" err="1" smtClean="0"/>
              <a:t>Apg.k</a:t>
            </a:r>
            <a:r>
              <a:rPr lang="lv-LV" sz="1600" dirty="0" smtClean="0"/>
              <a:t>. -  0.40</a:t>
            </a:r>
          </a:p>
        </p:txBody>
      </p:sp>
    </p:spTree>
    <p:extLst>
      <p:ext uri="{BB962C8B-B14F-4D97-AF65-F5344CB8AC3E}">
        <p14:creationId xmlns:p14="http://schemas.microsoft.com/office/powerpoint/2010/main" val="218128812"/>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AutoShape 3"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3" name="AutoShape 4"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4" name="AutoShape 5"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5" name="AutoShape 6"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6" name="AutoShape 7"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7" name="Rectangle 8"/>
          <p:cNvSpPr>
            <a:spLocks noChangeArrowheads="1"/>
          </p:cNvSpPr>
          <p:nvPr/>
        </p:nvSpPr>
        <p:spPr bwMode="auto">
          <a:xfrm>
            <a:off x="0" y="17049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lv-LV"/>
          </a:p>
        </p:txBody>
      </p:sp>
      <p:sp>
        <p:nvSpPr>
          <p:cNvPr id="30728" name="Text Box 11"/>
          <p:cNvSpPr txBox="1">
            <a:spLocks noChangeArrowheads="1"/>
          </p:cNvSpPr>
          <p:nvPr/>
        </p:nvSpPr>
        <p:spPr bwMode="auto">
          <a:xfrm>
            <a:off x="1455738" y="2055813"/>
            <a:ext cx="49164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endParaRPr lang="lv-LV"/>
          </a:p>
        </p:txBody>
      </p:sp>
      <p:sp>
        <p:nvSpPr>
          <p:cNvPr id="30729"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lv-LV" dirty="0" smtClean="0"/>
              <a:t>3.daļa.   Apjoms</a:t>
            </a:r>
            <a:endParaRPr lang="lv-LV" dirty="0"/>
          </a:p>
        </p:txBody>
      </p:sp>
      <p:pic>
        <p:nvPicPr>
          <p:cNvPr id="30730"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pic>
        <p:nvPicPr>
          <p:cNvPr id="512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879" y="43933"/>
            <a:ext cx="9110121" cy="5832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Rectangle 15"/>
          <p:cNvSpPr/>
          <p:nvPr/>
        </p:nvSpPr>
        <p:spPr>
          <a:xfrm>
            <a:off x="999331" y="260648"/>
            <a:ext cx="1515618" cy="931193"/>
          </a:xfrm>
          <a:prstGeom prst="rect">
            <a:avLst/>
          </a:prstGeom>
        </p:spPr>
        <p:style>
          <a:lnRef idx="1">
            <a:schemeClr val="accent1"/>
          </a:lnRef>
          <a:fillRef idx="2">
            <a:schemeClr val="accent1"/>
          </a:fillRef>
          <a:effectRef idx="1">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lv-LV" sz="1600" dirty="0" smtClean="0"/>
              <a:t>Maks. – 2 p.</a:t>
            </a:r>
          </a:p>
          <a:p>
            <a:r>
              <a:rPr lang="lv-LV" sz="1600" dirty="0" smtClean="0"/>
              <a:t>Vid. – 1.84</a:t>
            </a:r>
          </a:p>
          <a:p>
            <a:r>
              <a:rPr lang="lv-LV" sz="1600" dirty="0" err="1" smtClean="0"/>
              <a:t>Apg.k</a:t>
            </a:r>
            <a:r>
              <a:rPr lang="lv-LV" sz="1600" dirty="0" smtClean="0"/>
              <a:t>. -  0.92</a:t>
            </a:r>
          </a:p>
        </p:txBody>
      </p:sp>
    </p:spTree>
    <p:extLst>
      <p:ext uri="{BB962C8B-B14F-4D97-AF65-F5344CB8AC3E}">
        <p14:creationId xmlns:p14="http://schemas.microsoft.com/office/powerpoint/2010/main" val="2227193932"/>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AutoShape 3"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3" name="AutoShape 4"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4" name="AutoShape 5"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5" name="AutoShape 6"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6" name="AutoShape 7"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7" name="Rectangle 8"/>
          <p:cNvSpPr>
            <a:spLocks noChangeArrowheads="1"/>
          </p:cNvSpPr>
          <p:nvPr/>
        </p:nvSpPr>
        <p:spPr bwMode="auto">
          <a:xfrm>
            <a:off x="0" y="17049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lv-LV"/>
          </a:p>
        </p:txBody>
      </p:sp>
      <p:sp>
        <p:nvSpPr>
          <p:cNvPr id="30728" name="Text Box 11"/>
          <p:cNvSpPr txBox="1">
            <a:spLocks noChangeArrowheads="1"/>
          </p:cNvSpPr>
          <p:nvPr/>
        </p:nvSpPr>
        <p:spPr bwMode="auto">
          <a:xfrm>
            <a:off x="1455738" y="2055813"/>
            <a:ext cx="49164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endParaRPr lang="lv-LV"/>
          </a:p>
        </p:txBody>
      </p:sp>
      <p:sp>
        <p:nvSpPr>
          <p:cNvPr id="30729"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lv-LV" dirty="0" smtClean="0"/>
              <a:t>3.daļa   Rindkopas</a:t>
            </a:r>
            <a:endParaRPr lang="lv-LV" dirty="0"/>
          </a:p>
        </p:txBody>
      </p:sp>
      <p:pic>
        <p:nvPicPr>
          <p:cNvPr id="30730"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graphicFrame>
        <p:nvGraphicFramePr>
          <p:cNvPr id="16" name="Chart 15"/>
          <p:cNvGraphicFramePr>
            <a:graphicFrameLocks noGrp="1"/>
          </p:cNvGraphicFramePr>
          <p:nvPr>
            <p:extLst>
              <p:ext uri="{D42A27DB-BD31-4B8C-83A1-F6EECF244321}">
                <p14:modId xmlns:p14="http://schemas.microsoft.com/office/powerpoint/2010/main" val="1628331409"/>
              </p:ext>
            </p:extLst>
          </p:nvPr>
        </p:nvGraphicFramePr>
        <p:xfrm>
          <a:off x="0" y="0"/>
          <a:ext cx="9144000" cy="5876925"/>
        </p:xfrm>
        <a:graphic>
          <a:graphicData uri="http://schemas.openxmlformats.org/drawingml/2006/chart">
            <c:chart xmlns:c="http://schemas.openxmlformats.org/drawingml/2006/chart" xmlns:r="http://schemas.openxmlformats.org/officeDocument/2006/relationships" r:id="rId3"/>
          </a:graphicData>
        </a:graphic>
      </p:graphicFrame>
      <p:sp>
        <p:nvSpPr>
          <p:cNvPr id="18" name="Rectangle 17"/>
          <p:cNvSpPr/>
          <p:nvPr/>
        </p:nvSpPr>
        <p:spPr>
          <a:xfrm>
            <a:off x="697892" y="409575"/>
            <a:ext cx="1515691" cy="931193"/>
          </a:xfrm>
          <a:prstGeom prst="rect">
            <a:avLst/>
          </a:prstGeom>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lv-LV" sz="1600" dirty="0" smtClean="0"/>
              <a:t>Maks. – 2 p.</a:t>
            </a:r>
          </a:p>
          <a:p>
            <a:r>
              <a:rPr lang="lv-LV" sz="1600" dirty="0" smtClean="0"/>
              <a:t>Vid. – 1.7</a:t>
            </a:r>
          </a:p>
          <a:p>
            <a:r>
              <a:rPr lang="lv-LV" sz="1600" dirty="0" err="1" smtClean="0"/>
              <a:t>Apg.k</a:t>
            </a:r>
            <a:r>
              <a:rPr lang="lv-LV" sz="1600" dirty="0" smtClean="0"/>
              <a:t>. -  0.85</a:t>
            </a:r>
          </a:p>
        </p:txBody>
      </p:sp>
    </p:spTree>
    <p:extLst>
      <p:ext uri="{BB962C8B-B14F-4D97-AF65-F5344CB8AC3E}">
        <p14:creationId xmlns:p14="http://schemas.microsoft.com/office/powerpoint/2010/main" val="2528798141"/>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AutoShape 3"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3" name="AutoShape 4"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4" name="AutoShape 5"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5" name="AutoShape 6"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6" name="AutoShape 7"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7" name="Rectangle 8"/>
          <p:cNvSpPr>
            <a:spLocks noChangeArrowheads="1"/>
          </p:cNvSpPr>
          <p:nvPr/>
        </p:nvSpPr>
        <p:spPr bwMode="auto">
          <a:xfrm>
            <a:off x="0" y="17049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lv-LV"/>
          </a:p>
        </p:txBody>
      </p:sp>
      <p:sp>
        <p:nvSpPr>
          <p:cNvPr id="30728" name="Text Box 11"/>
          <p:cNvSpPr txBox="1">
            <a:spLocks noChangeArrowheads="1"/>
          </p:cNvSpPr>
          <p:nvPr/>
        </p:nvSpPr>
        <p:spPr bwMode="auto">
          <a:xfrm>
            <a:off x="1455738" y="2055813"/>
            <a:ext cx="49164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endParaRPr lang="lv-LV"/>
          </a:p>
        </p:txBody>
      </p:sp>
      <p:sp>
        <p:nvSpPr>
          <p:cNvPr id="30729"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lv-LV" dirty="0" smtClean="0"/>
              <a:t>3.daļa   Secīgums</a:t>
            </a:r>
            <a:endParaRPr lang="lv-LV" dirty="0"/>
          </a:p>
        </p:txBody>
      </p:sp>
      <p:pic>
        <p:nvPicPr>
          <p:cNvPr id="30730"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pic>
        <p:nvPicPr>
          <p:cNvPr id="717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24" y="12868"/>
            <a:ext cx="9136076" cy="5875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Rectangle 15"/>
          <p:cNvSpPr/>
          <p:nvPr/>
        </p:nvSpPr>
        <p:spPr>
          <a:xfrm>
            <a:off x="899592" y="228600"/>
            <a:ext cx="1515691" cy="931193"/>
          </a:xfrm>
          <a:prstGeom prst="rect">
            <a:avLst/>
          </a:prstGeom>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lv-LV" sz="1600" dirty="0" smtClean="0"/>
              <a:t>Maks. – 3 p.</a:t>
            </a:r>
          </a:p>
          <a:p>
            <a:r>
              <a:rPr lang="lv-LV" sz="1600" dirty="0" smtClean="0"/>
              <a:t>Vid. – 1.83</a:t>
            </a:r>
          </a:p>
          <a:p>
            <a:r>
              <a:rPr lang="lv-LV" sz="1600" dirty="0" err="1" smtClean="0"/>
              <a:t>Apg.k</a:t>
            </a:r>
            <a:r>
              <a:rPr lang="lv-LV" sz="1600" dirty="0" smtClean="0"/>
              <a:t>. -  0.61</a:t>
            </a:r>
          </a:p>
        </p:txBody>
      </p:sp>
    </p:spTree>
    <p:extLst>
      <p:ext uri="{BB962C8B-B14F-4D97-AF65-F5344CB8AC3E}">
        <p14:creationId xmlns:p14="http://schemas.microsoft.com/office/powerpoint/2010/main" val="3802057466"/>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AutoShape 3"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3" name="AutoShape 4"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4" name="AutoShape 5"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5" name="AutoShape 6"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6" name="AutoShape 7"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7" name="Rectangle 8"/>
          <p:cNvSpPr>
            <a:spLocks noChangeArrowheads="1"/>
          </p:cNvSpPr>
          <p:nvPr/>
        </p:nvSpPr>
        <p:spPr bwMode="auto">
          <a:xfrm>
            <a:off x="0" y="17049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lv-LV"/>
          </a:p>
        </p:txBody>
      </p:sp>
      <p:sp>
        <p:nvSpPr>
          <p:cNvPr id="30729"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lv-LV" dirty="0" smtClean="0"/>
              <a:t>3.daļa   Vārdu krājums</a:t>
            </a:r>
            <a:endParaRPr lang="lv-LV" dirty="0"/>
          </a:p>
        </p:txBody>
      </p:sp>
      <p:pic>
        <p:nvPicPr>
          <p:cNvPr id="30730"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pic>
        <p:nvPicPr>
          <p:cNvPr id="819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538"/>
            <a:ext cx="9144000" cy="5882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Rectangle 17"/>
          <p:cNvSpPr/>
          <p:nvPr/>
        </p:nvSpPr>
        <p:spPr>
          <a:xfrm>
            <a:off x="755576" y="409575"/>
            <a:ext cx="1515691" cy="931193"/>
          </a:xfrm>
          <a:prstGeom prst="rect">
            <a:avLst/>
          </a:prstGeom>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lv-LV" sz="1600" dirty="0" smtClean="0"/>
              <a:t>Maks. – 3 p.</a:t>
            </a:r>
          </a:p>
          <a:p>
            <a:r>
              <a:rPr lang="lv-LV" sz="1600" dirty="0" smtClean="0"/>
              <a:t>Vid. – 2.07</a:t>
            </a:r>
          </a:p>
          <a:p>
            <a:r>
              <a:rPr lang="lv-LV" sz="1600" dirty="0" err="1" smtClean="0"/>
              <a:t>Apg.k</a:t>
            </a:r>
            <a:r>
              <a:rPr lang="lv-LV" sz="1600" dirty="0" smtClean="0"/>
              <a:t>. -  0.69</a:t>
            </a:r>
          </a:p>
        </p:txBody>
      </p:sp>
    </p:spTree>
    <p:extLst>
      <p:ext uri="{BB962C8B-B14F-4D97-AF65-F5344CB8AC3E}">
        <p14:creationId xmlns:p14="http://schemas.microsoft.com/office/powerpoint/2010/main" val="8323627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a:endParaRPr lang="lv-LV">
              <a:solidFill>
                <a:srgbClr val="0033CC"/>
              </a:solidFill>
            </a:endParaRPr>
          </a:p>
        </p:txBody>
      </p:sp>
      <p:pic>
        <p:nvPicPr>
          <p:cNvPr id="5125"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6" name="Rectangle 13"/>
          <p:cNvSpPr>
            <a:spLocks noChangeArrowheads="1"/>
          </p:cNvSpPr>
          <p:nvPr/>
        </p:nvSpPr>
        <p:spPr bwMode="auto">
          <a:xfrm>
            <a:off x="4572000" y="6165850"/>
            <a:ext cx="10604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lv-LV"/>
              <a:t>6.klase</a:t>
            </a:r>
          </a:p>
        </p:txBody>
      </p:sp>
      <p:pic>
        <p:nvPicPr>
          <p:cNvPr id="1026" name="Picture 2" descr="http://visc.gov.lv/vispizglitiba/eksameni/statistika/2014/dokumenti/2014_6_dd_Latviesu_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5866"/>
            <a:ext cx="9144000" cy="5874360"/>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Straight Connector 9"/>
          <p:cNvCxnSpPr/>
          <p:nvPr/>
        </p:nvCxnSpPr>
        <p:spPr>
          <a:xfrm>
            <a:off x="4788024" y="1052736"/>
            <a:ext cx="0" cy="432048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2" name="Straight Connector 11"/>
          <p:cNvCxnSpPr/>
          <p:nvPr/>
        </p:nvCxnSpPr>
        <p:spPr>
          <a:xfrm flipV="1">
            <a:off x="3635896" y="836712"/>
            <a:ext cx="0" cy="4464496"/>
          </a:xfrm>
          <a:prstGeom prst="line">
            <a:avLst/>
          </a:prstGeom>
          <a:ln>
            <a:solidFill>
              <a:srgbClr val="00B050"/>
            </a:solidFill>
          </a:ln>
        </p:spPr>
        <p:style>
          <a:lnRef idx="3">
            <a:schemeClr val="accent2"/>
          </a:lnRef>
          <a:fillRef idx="0">
            <a:schemeClr val="accent2"/>
          </a:fillRef>
          <a:effectRef idx="2">
            <a:schemeClr val="accent2"/>
          </a:effectRef>
          <a:fontRef idx="minor">
            <a:schemeClr val="tx1"/>
          </a:fontRef>
        </p:style>
      </p:cxnSp>
      <p:cxnSp>
        <p:nvCxnSpPr>
          <p:cNvPr id="16" name="Straight Arrow Connector 15"/>
          <p:cNvCxnSpPr/>
          <p:nvPr/>
        </p:nvCxnSpPr>
        <p:spPr>
          <a:xfrm>
            <a:off x="755576" y="2420888"/>
            <a:ext cx="2808312" cy="0"/>
          </a:xfrm>
          <a:prstGeom prst="straightConnector1">
            <a:avLst/>
          </a:prstGeom>
          <a:ln>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043608" y="2132856"/>
            <a:ext cx="1944216" cy="400110"/>
          </a:xfrm>
          <a:prstGeom prst="rect">
            <a:avLst/>
          </a:prstGeom>
          <a:noFill/>
        </p:spPr>
        <p:txBody>
          <a:bodyPr wrap="square" rtlCol="0">
            <a:spAutoFit/>
          </a:bodyPr>
          <a:lstStyle/>
          <a:p>
            <a:r>
              <a:rPr lang="lv-LV" dirty="0" smtClean="0"/>
              <a:t>nepietiekams</a:t>
            </a:r>
            <a:endParaRPr lang="lv-LV" dirty="0"/>
          </a:p>
        </p:txBody>
      </p:sp>
      <p:cxnSp>
        <p:nvCxnSpPr>
          <p:cNvPr id="18" name="Straight Connector 17"/>
          <p:cNvCxnSpPr/>
          <p:nvPr/>
        </p:nvCxnSpPr>
        <p:spPr>
          <a:xfrm flipV="1">
            <a:off x="4427984" y="332656"/>
            <a:ext cx="0" cy="4968552"/>
          </a:xfrm>
          <a:prstGeom prst="line">
            <a:avLst/>
          </a:prstGeom>
          <a:ln>
            <a:solidFill>
              <a:srgbClr val="00B050"/>
            </a:solidFill>
          </a:ln>
        </p:spPr>
        <p:style>
          <a:lnRef idx="3">
            <a:schemeClr val="accent2"/>
          </a:lnRef>
          <a:fillRef idx="0">
            <a:schemeClr val="accent2"/>
          </a:fillRef>
          <a:effectRef idx="2">
            <a:schemeClr val="accent2"/>
          </a:effectRef>
          <a:fontRef idx="minor">
            <a:schemeClr val="tx1"/>
          </a:fontRef>
        </p:style>
      </p:cxnSp>
      <p:cxnSp>
        <p:nvCxnSpPr>
          <p:cNvPr id="19" name="Straight Arrow Connector 18"/>
          <p:cNvCxnSpPr/>
          <p:nvPr/>
        </p:nvCxnSpPr>
        <p:spPr>
          <a:xfrm>
            <a:off x="3635896" y="1772816"/>
            <a:ext cx="792088" cy="0"/>
          </a:xfrm>
          <a:prstGeom prst="straightConnector1">
            <a:avLst/>
          </a:prstGeom>
          <a:ln>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3635896" y="1484784"/>
            <a:ext cx="864096" cy="338554"/>
          </a:xfrm>
          <a:prstGeom prst="rect">
            <a:avLst/>
          </a:prstGeom>
          <a:noFill/>
        </p:spPr>
        <p:txBody>
          <a:bodyPr wrap="square" rtlCol="0">
            <a:spAutoFit/>
          </a:bodyPr>
          <a:lstStyle/>
          <a:p>
            <a:r>
              <a:rPr lang="lv-LV" sz="1600" dirty="0" smtClean="0"/>
              <a:t>kritisks</a:t>
            </a:r>
            <a:endParaRPr lang="lv-LV" sz="1600" dirty="0"/>
          </a:p>
        </p:txBody>
      </p:sp>
      <p:cxnSp>
        <p:nvCxnSpPr>
          <p:cNvPr id="22" name="Straight Arrow Connector 21"/>
          <p:cNvCxnSpPr/>
          <p:nvPr/>
        </p:nvCxnSpPr>
        <p:spPr>
          <a:xfrm>
            <a:off x="4427984" y="908720"/>
            <a:ext cx="936104" cy="0"/>
          </a:xfrm>
          <a:prstGeom prst="straightConnector1">
            <a:avLst/>
          </a:prstGeom>
          <a:ln>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V="1">
            <a:off x="5292080" y="332656"/>
            <a:ext cx="0" cy="4824536"/>
          </a:xfrm>
          <a:prstGeom prst="line">
            <a:avLst/>
          </a:prstGeom>
          <a:ln>
            <a:solidFill>
              <a:srgbClr val="00B050"/>
            </a:solidFill>
          </a:ln>
        </p:spPr>
        <p:style>
          <a:lnRef idx="3">
            <a:schemeClr val="accent2"/>
          </a:lnRef>
          <a:fillRef idx="0">
            <a:schemeClr val="accent2"/>
          </a:fillRef>
          <a:effectRef idx="2">
            <a:schemeClr val="accent2"/>
          </a:effectRef>
          <a:fontRef idx="minor">
            <a:schemeClr val="tx1"/>
          </a:fontRef>
        </p:style>
      </p:cxnSp>
      <p:sp>
        <p:nvSpPr>
          <p:cNvPr id="29" name="TextBox 28"/>
          <p:cNvSpPr txBox="1"/>
          <p:nvPr/>
        </p:nvSpPr>
        <p:spPr>
          <a:xfrm>
            <a:off x="4355976" y="620688"/>
            <a:ext cx="1152128" cy="307777"/>
          </a:xfrm>
          <a:prstGeom prst="rect">
            <a:avLst/>
          </a:prstGeom>
          <a:noFill/>
        </p:spPr>
        <p:txBody>
          <a:bodyPr wrap="square" rtlCol="0">
            <a:spAutoFit/>
          </a:bodyPr>
          <a:lstStyle/>
          <a:p>
            <a:r>
              <a:rPr lang="lv-LV" sz="1400" dirty="0" smtClean="0"/>
              <a:t>pietiekams</a:t>
            </a:r>
            <a:endParaRPr lang="lv-LV" sz="1400" dirty="0"/>
          </a:p>
        </p:txBody>
      </p:sp>
      <p:cxnSp>
        <p:nvCxnSpPr>
          <p:cNvPr id="30" name="Straight Arrow Connector 29"/>
          <p:cNvCxnSpPr/>
          <p:nvPr/>
        </p:nvCxnSpPr>
        <p:spPr>
          <a:xfrm>
            <a:off x="5292080" y="1412776"/>
            <a:ext cx="1296144" cy="0"/>
          </a:xfrm>
          <a:prstGeom prst="straightConnector1">
            <a:avLst/>
          </a:prstGeom>
          <a:ln>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5364088" y="1124744"/>
            <a:ext cx="1224136" cy="400110"/>
          </a:xfrm>
          <a:prstGeom prst="rect">
            <a:avLst/>
          </a:prstGeom>
          <a:noFill/>
        </p:spPr>
        <p:txBody>
          <a:bodyPr wrap="square" rtlCol="0">
            <a:spAutoFit/>
          </a:bodyPr>
          <a:lstStyle/>
          <a:p>
            <a:r>
              <a:rPr lang="lv-LV" dirty="0" smtClean="0"/>
              <a:t>optimāls</a:t>
            </a:r>
            <a:endParaRPr lang="lv-LV" dirty="0"/>
          </a:p>
        </p:txBody>
      </p:sp>
    </p:spTree>
  </p:cSld>
  <p:clrMapOvr>
    <a:masterClrMapping/>
  </p:clrMapOvr>
  <p:transition spd="slow">
    <p:fade/>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AutoShape 3"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3" name="AutoShape 4"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4" name="AutoShape 5"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5" name="AutoShape 6"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6" name="AutoShape 7"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7" name="Rectangle 8"/>
          <p:cNvSpPr>
            <a:spLocks noChangeArrowheads="1"/>
          </p:cNvSpPr>
          <p:nvPr/>
        </p:nvSpPr>
        <p:spPr bwMode="auto">
          <a:xfrm>
            <a:off x="0" y="17049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lv-LV"/>
          </a:p>
        </p:txBody>
      </p:sp>
      <p:sp>
        <p:nvSpPr>
          <p:cNvPr id="30728" name="Text Box 11"/>
          <p:cNvSpPr txBox="1">
            <a:spLocks noChangeArrowheads="1"/>
          </p:cNvSpPr>
          <p:nvPr/>
        </p:nvSpPr>
        <p:spPr bwMode="auto">
          <a:xfrm>
            <a:off x="1455738" y="2055813"/>
            <a:ext cx="49164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endParaRPr lang="lv-LV"/>
          </a:p>
        </p:txBody>
      </p:sp>
      <p:sp>
        <p:nvSpPr>
          <p:cNvPr id="30729"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lv-LV" dirty="0" smtClean="0"/>
              <a:t>3.daļa    Stils</a:t>
            </a:r>
            <a:endParaRPr lang="lv-LV" dirty="0"/>
          </a:p>
        </p:txBody>
      </p:sp>
      <p:pic>
        <p:nvPicPr>
          <p:cNvPr id="30730"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pic>
        <p:nvPicPr>
          <p:cNvPr id="921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4145"/>
            <a:ext cx="9036496" cy="5888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Rectangle 15"/>
          <p:cNvSpPr/>
          <p:nvPr/>
        </p:nvSpPr>
        <p:spPr>
          <a:xfrm>
            <a:off x="6804248" y="188640"/>
            <a:ext cx="1515691" cy="931193"/>
          </a:xfrm>
          <a:prstGeom prst="rect">
            <a:avLst/>
          </a:prstGeom>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lv-LV" sz="1600" dirty="0" smtClean="0"/>
              <a:t>Maks. – 4 p.</a:t>
            </a:r>
          </a:p>
          <a:p>
            <a:r>
              <a:rPr lang="lv-LV" sz="1600" dirty="0" smtClean="0"/>
              <a:t>Vid. – 1.4</a:t>
            </a:r>
          </a:p>
          <a:p>
            <a:r>
              <a:rPr lang="lv-LV" sz="1600" dirty="0" err="1" smtClean="0"/>
              <a:t>Apg.k</a:t>
            </a:r>
            <a:r>
              <a:rPr lang="lv-LV" sz="1600" dirty="0" smtClean="0"/>
              <a:t>. -  0.35</a:t>
            </a:r>
          </a:p>
        </p:txBody>
      </p:sp>
    </p:spTree>
    <p:extLst>
      <p:ext uri="{BB962C8B-B14F-4D97-AF65-F5344CB8AC3E}">
        <p14:creationId xmlns:p14="http://schemas.microsoft.com/office/powerpoint/2010/main" val="3153066963"/>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AutoShape 3"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3" name="AutoShape 4"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4" name="AutoShape 5"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5" name="AutoShape 6"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6" name="AutoShape 7"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7" name="Rectangle 8"/>
          <p:cNvSpPr>
            <a:spLocks noChangeArrowheads="1"/>
          </p:cNvSpPr>
          <p:nvPr/>
        </p:nvSpPr>
        <p:spPr bwMode="auto">
          <a:xfrm>
            <a:off x="0" y="17049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lv-LV"/>
          </a:p>
        </p:txBody>
      </p:sp>
      <p:sp>
        <p:nvSpPr>
          <p:cNvPr id="30728" name="Text Box 11"/>
          <p:cNvSpPr txBox="1">
            <a:spLocks noChangeArrowheads="1"/>
          </p:cNvSpPr>
          <p:nvPr/>
        </p:nvSpPr>
        <p:spPr bwMode="auto">
          <a:xfrm>
            <a:off x="1455738" y="2055813"/>
            <a:ext cx="49164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endParaRPr lang="lv-LV"/>
          </a:p>
        </p:txBody>
      </p:sp>
      <p:sp>
        <p:nvSpPr>
          <p:cNvPr id="30729"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lv-LV" dirty="0" smtClean="0"/>
              <a:t>3.daļa  Pareizrakstība</a:t>
            </a:r>
            <a:endParaRPr lang="lv-LV" dirty="0"/>
          </a:p>
        </p:txBody>
      </p:sp>
      <p:pic>
        <p:nvPicPr>
          <p:cNvPr id="30730"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pic>
        <p:nvPicPr>
          <p:cNvPr id="1024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2668"/>
            <a:ext cx="9144000" cy="58653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Rectangle 15"/>
          <p:cNvSpPr/>
          <p:nvPr/>
        </p:nvSpPr>
        <p:spPr>
          <a:xfrm>
            <a:off x="6385641" y="260648"/>
            <a:ext cx="1515691" cy="931193"/>
          </a:xfrm>
          <a:prstGeom prst="rect">
            <a:avLst/>
          </a:prstGeom>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lv-LV" sz="1600" dirty="0" smtClean="0"/>
              <a:t>Maks. – 10 p.</a:t>
            </a:r>
          </a:p>
          <a:p>
            <a:r>
              <a:rPr lang="lv-LV" sz="1600" dirty="0" smtClean="0"/>
              <a:t>Vid. – 2.6</a:t>
            </a:r>
          </a:p>
          <a:p>
            <a:r>
              <a:rPr lang="lv-LV" sz="1600" dirty="0" err="1" smtClean="0"/>
              <a:t>Apg.k</a:t>
            </a:r>
            <a:r>
              <a:rPr lang="lv-LV" sz="1600" dirty="0" smtClean="0"/>
              <a:t>. -  0.26</a:t>
            </a:r>
          </a:p>
        </p:txBody>
      </p:sp>
    </p:spTree>
    <p:extLst>
      <p:ext uri="{BB962C8B-B14F-4D97-AF65-F5344CB8AC3E}">
        <p14:creationId xmlns:p14="http://schemas.microsoft.com/office/powerpoint/2010/main" val="4212261610"/>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a:endParaRPr lang="lv-LV" dirty="0" smtClean="0"/>
          </a:p>
          <a:p>
            <a:r>
              <a:rPr lang="lv-LV" b="1" dirty="0" smtClean="0"/>
              <a:t>				</a:t>
            </a:r>
            <a:endParaRPr lang="lv-LV" dirty="0"/>
          </a:p>
        </p:txBody>
      </p:sp>
      <p:pic>
        <p:nvPicPr>
          <p:cNvPr id="25605"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061"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511606" y="548680"/>
            <a:ext cx="3692036" cy="584775"/>
          </a:xfrm>
          <a:prstGeom prst="rect">
            <a:avLst/>
          </a:prstGeom>
        </p:spPr>
        <p:txBody>
          <a:bodyPr wrap="none">
            <a:spAutoFit/>
          </a:bodyPr>
          <a:lstStyle/>
          <a:p>
            <a:r>
              <a:rPr lang="lv-LV" sz="3200" b="1" dirty="0" smtClean="0"/>
              <a:t>Eksāmena saturs!</a:t>
            </a:r>
            <a:endParaRPr lang="lv-LV" sz="3200" b="1" dirty="0"/>
          </a:p>
        </p:txBody>
      </p:sp>
      <p:sp>
        <p:nvSpPr>
          <p:cNvPr id="2" name="Rectangle 1"/>
          <p:cNvSpPr/>
          <p:nvPr/>
        </p:nvSpPr>
        <p:spPr>
          <a:xfrm>
            <a:off x="179513" y="1196752"/>
            <a:ext cx="8640960" cy="3785652"/>
          </a:xfrm>
          <a:prstGeom prst="rect">
            <a:avLst/>
          </a:prstGeom>
        </p:spPr>
        <p:txBody>
          <a:bodyPr wrap="square">
            <a:spAutoFit/>
          </a:bodyPr>
          <a:lstStyle/>
          <a:p>
            <a:pPr algn="just"/>
            <a:r>
              <a:rPr lang="lv-LV" b="1" dirty="0"/>
              <a:t>Asociācijas </a:t>
            </a:r>
            <a:r>
              <a:rPr lang="lv-LV" b="1" dirty="0" smtClean="0"/>
              <a:t>ierosinājums</a:t>
            </a:r>
            <a:r>
              <a:rPr lang="lv-LV" dirty="0" smtClean="0"/>
              <a:t> </a:t>
            </a:r>
          </a:p>
          <a:p>
            <a:pPr algn="just"/>
            <a:r>
              <a:rPr lang="lv-LV" b="1" dirty="0" smtClean="0"/>
              <a:t>«1.variants</a:t>
            </a:r>
            <a:r>
              <a:rPr lang="lv-LV" dirty="0"/>
              <a:t>. Atteikties no 1.daļas, jo ortogrāfijas, vārddarināšanas un interpunkcijas prasmes iekļautas gan viedokļa rakstā 2. daļā, bet jo īpaši 3.daļas pārspriedumā. Detalizētāk 2.daļā izstrādāt teksta izpratnes valodas morfoloģisko, leksisko un sintaktisko līdzekļu  analīzi, tajā skaitā pieturzīmju pamatojumu komunikatīvajā aspektā, piemēram, ekspresīvās beigu pieturzīmes, daudzpunktes, domuzīmes utt., saīsinot eksāmena 1. daļu vismaz par 15 min. Pēdējā daļā paredzētais pārspriedums ir būtisks un nepieciešams uzdevuma veids, jo īpaši, ja argumentācijai izmantojami latviešu un cittautu literatūra un kultūras fakti</a:t>
            </a:r>
            <a:r>
              <a:rPr lang="lv-LV" dirty="0" smtClean="0"/>
              <a:t>.»</a:t>
            </a:r>
          </a:p>
          <a:p>
            <a:pPr algn="r"/>
            <a:r>
              <a:rPr lang="lv-LV" dirty="0"/>
              <a:t>(LVLSA)</a:t>
            </a:r>
          </a:p>
          <a:p>
            <a:pPr algn="just"/>
            <a:endParaRPr lang="lv-LV" dirty="0"/>
          </a:p>
        </p:txBody>
      </p:sp>
    </p:spTree>
    <p:extLst>
      <p:ext uri="{BB962C8B-B14F-4D97-AF65-F5344CB8AC3E}">
        <p14:creationId xmlns:p14="http://schemas.microsoft.com/office/powerpoint/2010/main" val="3614779969"/>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a:endParaRPr lang="lv-LV" dirty="0" smtClean="0"/>
          </a:p>
          <a:p>
            <a:r>
              <a:rPr lang="lv-LV" b="1" dirty="0" smtClean="0"/>
              <a:t>				</a:t>
            </a:r>
            <a:r>
              <a:rPr lang="lv-LV" b="1" dirty="0"/>
              <a:t>Eksāmena saturs!</a:t>
            </a:r>
          </a:p>
          <a:p>
            <a:endParaRPr lang="lv-LV" dirty="0"/>
          </a:p>
          <a:p>
            <a:pPr algn="ctr"/>
            <a:endParaRPr lang="lv-LV" dirty="0"/>
          </a:p>
        </p:txBody>
      </p:sp>
      <p:pic>
        <p:nvPicPr>
          <p:cNvPr id="25605"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061"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79513" y="1196752"/>
            <a:ext cx="8640960" cy="2862322"/>
          </a:xfrm>
          <a:prstGeom prst="rect">
            <a:avLst/>
          </a:prstGeom>
        </p:spPr>
        <p:txBody>
          <a:bodyPr wrap="square">
            <a:spAutoFit/>
          </a:bodyPr>
          <a:lstStyle/>
          <a:p>
            <a:pPr algn="just"/>
            <a:r>
              <a:rPr lang="lv-LV" b="1" dirty="0" smtClean="0"/>
              <a:t>«2.variants</a:t>
            </a:r>
            <a:r>
              <a:rPr lang="lv-LV" dirty="0" smtClean="0"/>
              <a:t>.</a:t>
            </a:r>
          </a:p>
          <a:p>
            <a:pPr algn="just"/>
            <a:r>
              <a:rPr lang="lv-LV" dirty="0" smtClean="0"/>
              <a:t>Raksta </a:t>
            </a:r>
            <a:r>
              <a:rPr lang="lv-LV" dirty="0"/>
              <a:t>tikai pārspriedumu </a:t>
            </a:r>
            <a:r>
              <a:rPr lang="lv-LV" dirty="0" smtClean="0"/>
              <a:t>(350-400 </a:t>
            </a:r>
            <a:r>
              <a:rPr lang="lv-LV" dirty="0"/>
              <a:t>vārdu) ar pilnu melnrakstu. Pārspriedumā ieraugāms viss prasmju, zināšanu un radošuma spektrs: temata argumentu atlase- zināšanas un prasmes, kompozīcijas veidošanas prasme, ortogrāfija, interpunkcija, vārdformu veidošanas prasme, leksikas bagātība, personiskā attieksme vai tās trūkums, respektīvi, intelektuālais un personības briedums</a:t>
            </a:r>
            <a:r>
              <a:rPr lang="lv-LV" dirty="0" smtClean="0"/>
              <a:t>.»</a:t>
            </a:r>
            <a:endParaRPr lang="lv-LV" dirty="0"/>
          </a:p>
          <a:p>
            <a:pPr algn="just"/>
            <a:r>
              <a:rPr lang="lv-LV" dirty="0" smtClean="0"/>
              <a:t>							</a:t>
            </a:r>
          </a:p>
          <a:p>
            <a:pPr algn="just"/>
            <a:endParaRPr lang="lv-LV" dirty="0"/>
          </a:p>
        </p:txBody>
      </p:sp>
      <p:sp>
        <p:nvSpPr>
          <p:cNvPr id="4" name="Rectangle 3"/>
          <p:cNvSpPr/>
          <p:nvPr/>
        </p:nvSpPr>
        <p:spPr>
          <a:xfrm>
            <a:off x="7020272" y="3658964"/>
            <a:ext cx="1135439" cy="400110"/>
          </a:xfrm>
          <a:prstGeom prst="rect">
            <a:avLst/>
          </a:prstGeom>
        </p:spPr>
        <p:txBody>
          <a:bodyPr wrap="none">
            <a:spAutoFit/>
          </a:bodyPr>
          <a:lstStyle/>
          <a:p>
            <a:pPr algn="r"/>
            <a:r>
              <a:rPr lang="lv-LV" dirty="0"/>
              <a:t>(LVLSA)</a:t>
            </a:r>
          </a:p>
        </p:txBody>
      </p:sp>
    </p:spTree>
    <p:extLst>
      <p:ext uri="{BB962C8B-B14F-4D97-AF65-F5344CB8AC3E}">
        <p14:creationId xmlns:p14="http://schemas.microsoft.com/office/powerpoint/2010/main" val="1793808919"/>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a:endParaRPr lang="lv-LV" dirty="0" smtClean="0"/>
          </a:p>
          <a:p>
            <a:r>
              <a:rPr lang="lv-LV" b="1" dirty="0" smtClean="0"/>
              <a:t>				</a:t>
            </a:r>
            <a:r>
              <a:rPr lang="lv-LV" b="1" dirty="0"/>
              <a:t>Eksāmena saturs!</a:t>
            </a:r>
          </a:p>
          <a:p>
            <a:endParaRPr lang="lv-LV" dirty="0"/>
          </a:p>
          <a:p>
            <a:pPr algn="ctr"/>
            <a:endParaRPr lang="lv-LV" dirty="0"/>
          </a:p>
        </p:txBody>
      </p:sp>
      <p:pic>
        <p:nvPicPr>
          <p:cNvPr id="25605"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061"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79513" y="165729"/>
            <a:ext cx="8640960" cy="461665"/>
          </a:xfrm>
          <a:prstGeom prst="rect">
            <a:avLst/>
          </a:prstGeom>
        </p:spPr>
        <p:txBody>
          <a:bodyPr wrap="square">
            <a:spAutoFit/>
          </a:bodyPr>
          <a:lstStyle/>
          <a:p>
            <a:pPr algn="ctr"/>
            <a:r>
              <a:rPr lang="lv-LV" sz="2400" b="1" dirty="0" smtClean="0"/>
              <a:t>Vērtētāju viedoklis par eksāmena saturu</a:t>
            </a:r>
            <a:endParaRPr lang="lv-LV" sz="2400" b="1" dirty="0"/>
          </a:p>
        </p:txBody>
      </p:sp>
      <p:graphicFrame>
        <p:nvGraphicFramePr>
          <p:cNvPr id="3" name="Table 2"/>
          <p:cNvGraphicFramePr>
            <a:graphicFrameLocks noGrp="1"/>
          </p:cNvGraphicFramePr>
          <p:nvPr>
            <p:extLst>
              <p:ext uri="{D42A27DB-BD31-4B8C-83A1-F6EECF244321}">
                <p14:modId xmlns:p14="http://schemas.microsoft.com/office/powerpoint/2010/main" val="1808685931"/>
              </p:ext>
            </p:extLst>
          </p:nvPr>
        </p:nvGraphicFramePr>
        <p:xfrm>
          <a:off x="58454" y="659404"/>
          <a:ext cx="8978042" cy="4678680"/>
        </p:xfrm>
        <a:graphic>
          <a:graphicData uri="http://schemas.openxmlformats.org/drawingml/2006/table">
            <a:tbl>
              <a:tblPr firstRow="1" bandRow="1">
                <a:tableStyleId>{5C22544A-7EE6-4342-B048-85BDC9FD1C3A}</a:tableStyleId>
              </a:tblPr>
              <a:tblGrid>
                <a:gridCol w="5026219"/>
                <a:gridCol w="927487"/>
                <a:gridCol w="3024336"/>
              </a:tblGrid>
              <a:tr h="370840">
                <a:tc>
                  <a:txBody>
                    <a:bodyPr/>
                    <a:lstStyle/>
                    <a:p>
                      <a:pPr algn="ctr"/>
                      <a:r>
                        <a:rPr lang="lv-LV" b="1" dirty="0" smtClean="0">
                          <a:solidFill>
                            <a:schemeClr val="tx1"/>
                          </a:solidFill>
                        </a:rPr>
                        <a:t>Priekšlikums</a:t>
                      </a:r>
                      <a:endParaRPr lang="lv-LV" b="1" dirty="0">
                        <a:solidFill>
                          <a:schemeClr val="tx1"/>
                        </a:solidFill>
                      </a:endParaRPr>
                    </a:p>
                  </a:txBody>
                  <a:tcPr/>
                </a:tc>
                <a:tc>
                  <a:txBody>
                    <a:bodyPr/>
                    <a:lstStyle/>
                    <a:p>
                      <a:pPr algn="ctr"/>
                      <a:r>
                        <a:rPr lang="lv-LV" b="1" dirty="0" smtClean="0">
                          <a:solidFill>
                            <a:schemeClr val="tx1"/>
                          </a:solidFill>
                        </a:rPr>
                        <a:t>Skaits</a:t>
                      </a:r>
                      <a:endParaRPr lang="lv-LV" b="1" dirty="0">
                        <a:solidFill>
                          <a:schemeClr val="tx1"/>
                        </a:solidFill>
                      </a:endParaRPr>
                    </a:p>
                  </a:txBody>
                  <a:tcPr/>
                </a:tc>
                <a:tc>
                  <a:txBody>
                    <a:bodyPr/>
                    <a:lstStyle/>
                    <a:p>
                      <a:pPr algn="ctr"/>
                      <a:r>
                        <a:rPr lang="lv-LV" b="1" dirty="0" smtClean="0">
                          <a:solidFill>
                            <a:schemeClr val="tx1"/>
                          </a:solidFill>
                        </a:rPr>
                        <a:t>Komentāri</a:t>
                      </a:r>
                      <a:endParaRPr lang="lv-LV" b="1" dirty="0">
                        <a:solidFill>
                          <a:schemeClr val="tx1"/>
                        </a:solidFill>
                      </a:endParaRPr>
                    </a:p>
                  </a:txBody>
                  <a:tcPr/>
                </a:tc>
              </a:tr>
              <a:tr h="370840">
                <a:tc>
                  <a:txBody>
                    <a:bodyPr/>
                    <a:lstStyle/>
                    <a:p>
                      <a:r>
                        <a:rPr lang="lv-LV" dirty="0" smtClean="0"/>
                        <a:t>Nemainīt eksāmena saturu</a:t>
                      </a:r>
                      <a:endParaRPr lang="lv-LV" dirty="0"/>
                    </a:p>
                  </a:txBody>
                  <a:tcPr/>
                </a:tc>
                <a:tc>
                  <a:txBody>
                    <a:bodyPr/>
                    <a:lstStyle/>
                    <a:p>
                      <a:pPr algn="ctr"/>
                      <a:r>
                        <a:rPr lang="lv-LV" dirty="0" smtClean="0"/>
                        <a:t>46</a:t>
                      </a:r>
                      <a:endParaRPr lang="lv-LV"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lv-LV" sz="1400" dirty="0" smtClean="0"/>
                        <a:t>Var precizēt uzdevumus, kritērijus</a:t>
                      </a:r>
                      <a:endParaRPr lang="lv-LV" sz="1400" dirty="0"/>
                    </a:p>
                  </a:txBody>
                  <a:tcPr/>
                </a:tc>
              </a:tr>
              <a:tr h="370840">
                <a:tc>
                  <a:txBody>
                    <a:bodyPr/>
                    <a:lstStyle/>
                    <a:p>
                      <a:r>
                        <a:rPr lang="lv-LV" dirty="0" smtClean="0"/>
                        <a:t>Nevajag </a:t>
                      </a:r>
                      <a:r>
                        <a:rPr lang="lv-LV" baseline="0" dirty="0" smtClean="0"/>
                        <a:t>1.daļu</a:t>
                      </a:r>
                      <a:endParaRPr lang="lv-LV" dirty="0"/>
                    </a:p>
                  </a:txBody>
                  <a:tcPr/>
                </a:tc>
                <a:tc>
                  <a:txBody>
                    <a:bodyPr/>
                    <a:lstStyle/>
                    <a:p>
                      <a:pPr algn="ctr"/>
                      <a:r>
                        <a:rPr lang="lv-LV" dirty="0" smtClean="0"/>
                        <a:t>5</a:t>
                      </a:r>
                      <a:endParaRPr lang="lv-LV" dirty="0"/>
                    </a:p>
                  </a:txBody>
                  <a:tcPr/>
                </a:tc>
                <a:tc>
                  <a:txBody>
                    <a:bodyPr/>
                    <a:lstStyle/>
                    <a:p>
                      <a:pPr algn="ctr"/>
                      <a:r>
                        <a:rPr lang="lv-LV" sz="1400" dirty="0" smtClean="0"/>
                        <a:t>Pazemina</a:t>
                      </a:r>
                      <a:r>
                        <a:rPr lang="lv-LV" sz="1400" baseline="0" dirty="0" smtClean="0"/>
                        <a:t> objektivitāti</a:t>
                      </a:r>
                      <a:endParaRPr lang="lv-LV" sz="1400" dirty="0"/>
                    </a:p>
                  </a:txBody>
                  <a:tcPr/>
                </a:tc>
              </a:tr>
              <a:tr h="370840">
                <a:tc>
                  <a:txBody>
                    <a:bodyPr/>
                    <a:lstStyle/>
                    <a:p>
                      <a:r>
                        <a:rPr lang="lv-LV" dirty="0" smtClean="0"/>
                        <a:t>Nevajag 2.daļu </a:t>
                      </a:r>
                      <a:endParaRPr lang="lv-LV" dirty="0"/>
                    </a:p>
                  </a:txBody>
                  <a:tcPr/>
                </a:tc>
                <a:tc>
                  <a:txBody>
                    <a:bodyPr/>
                    <a:lstStyle/>
                    <a:p>
                      <a:pPr algn="ctr"/>
                      <a:r>
                        <a:rPr lang="lv-LV" dirty="0" smtClean="0"/>
                        <a:t>2</a:t>
                      </a:r>
                      <a:endParaRPr lang="lv-LV" dirty="0"/>
                    </a:p>
                  </a:txBody>
                  <a:tcPr/>
                </a:tc>
                <a:tc>
                  <a:txBody>
                    <a:bodyPr/>
                    <a:lstStyle/>
                    <a:p>
                      <a:r>
                        <a:rPr lang="lv-LV" sz="1000" dirty="0" smtClean="0"/>
                        <a:t>5.7. saprot un lieto mācību procesā nepieciešamos valodniecības terminus;</a:t>
                      </a:r>
                    </a:p>
                    <a:p>
                      <a:r>
                        <a:rPr lang="lv-LV" sz="1000" dirty="0" smtClean="0"/>
                        <a:t>5.8. analizē, vērtē, rediģē tekstus saskaņā ar tekstveides un literārās valodas normām;</a:t>
                      </a:r>
                      <a:endParaRPr lang="lv-LV" sz="2000" dirty="0"/>
                    </a:p>
                  </a:txBody>
                  <a:tcPr/>
                </a:tc>
              </a:tr>
              <a:tr h="370840">
                <a:tc>
                  <a:txBody>
                    <a:bodyPr/>
                    <a:lstStyle/>
                    <a:p>
                      <a:r>
                        <a:rPr lang="lv-LV" dirty="0" smtClean="0"/>
                        <a:t>Nevajag viedokli </a:t>
                      </a:r>
                      <a:endParaRPr lang="lv-LV" dirty="0"/>
                    </a:p>
                  </a:txBody>
                  <a:tcPr/>
                </a:tc>
                <a:tc>
                  <a:txBody>
                    <a:bodyPr/>
                    <a:lstStyle/>
                    <a:p>
                      <a:pPr algn="ctr"/>
                      <a:r>
                        <a:rPr lang="lv-LV" dirty="0" smtClean="0"/>
                        <a:t>1</a:t>
                      </a:r>
                      <a:endParaRPr lang="lv-LV" dirty="0"/>
                    </a:p>
                  </a:txBody>
                  <a:tcPr/>
                </a:tc>
                <a:tc>
                  <a:txBody>
                    <a:bodyPr/>
                    <a:lstStyle/>
                    <a:p>
                      <a:pPr algn="ctr"/>
                      <a:r>
                        <a:rPr lang="lv-LV" sz="1400" dirty="0" smtClean="0"/>
                        <a:t>Prot veidot dažāda garuma tekstus</a:t>
                      </a:r>
                      <a:endParaRPr lang="lv-LV" sz="1400" dirty="0"/>
                    </a:p>
                  </a:txBody>
                  <a:tcPr/>
                </a:tc>
              </a:tr>
              <a:tr h="370840">
                <a:tc>
                  <a:txBody>
                    <a:bodyPr/>
                    <a:lstStyle/>
                    <a:p>
                      <a:r>
                        <a:rPr lang="lv-LV" dirty="0" smtClean="0"/>
                        <a:t>Tikai domraksts</a:t>
                      </a:r>
                      <a:endParaRPr lang="lv-LV" dirty="0"/>
                    </a:p>
                  </a:txBody>
                  <a:tcPr/>
                </a:tc>
                <a:tc>
                  <a:txBody>
                    <a:bodyPr/>
                    <a:lstStyle/>
                    <a:p>
                      <a:pPr algn="ctr"/>
                      <a:r>
                        <a:rPr lang="lv-LV" dirty="0" smtClean="0"/>
                        <a:t>3</a:t>
                      </a:r>
                      <a:endParaRPr lang="lv-LV" dirty="0"/>
                    </a:p>
                  </a:txBody>
                  <a:tcPr/>
                </a:tc>
                <a:tc>
                  <a:txBody>
                    <a:bodyPr/>
                    <a:lstStyle/>
                    <a:p>
                      <a:pPr algn="ctr"/>
                      <a:r>
                        <a:rPr lang="lv-LV" sz="1400" dirty="0" smtClean="0"/>
                        <a:t>Objektivitātes nodrošināšana?</a:t>
                      </a:r>
                      <a:endParaRPr lang="lv-LV" sz="1400" dirty="0"/>
                    </a:p>
                  </a:txBody>
                  <a:tcPr/>
                </a:tc>
              </a:tr>
              <a:tr h="370840">
                <a:tc>
                  <a:txBody>
                    <a:bodyPr/>
                    <a:lstStyle/>
                    <a:p>
                      <a:r>
                        <a:rPr lang="lv-LV" dirty="0" smtClean="0"/>
                        <a:t>Vismaz vienu domraksta</a:t>
                      </a:r>
                      <a:r>
                        <a:rPr lang="lv-LV" baseline="0" dirty="0" smtClean="0"/>
                        <a:t> tematu par literatūru</a:t>
                      </a:r>
                      <a:endParaRPr lang="lv-LV" dirty="0"/>
                    </a:p>
                  </a:txBody>
                  <a:tcPr/>
                </a:tc>
                <a:tc>
                  <a:txBody>
                    <a:bodyPr/>
                    <a:lstStyle/>
                    <a:p>
                      <a:pPr algn="ctr"/>
                      <a:r>
                        <a:rPr lang="lv-LV" dirty="0" smtClean="0"/>
                        <a:t>12</a:t>
                      </a:r>
                      <a:endParaRPr lang="lv-LV" dirty="0"/>
                    </a:p>
                  </a:txBody>
                  <a:tcPr/>
                </a:tc>
                <a:tc>
                  <a:txBody>
                    <a:bodyPr/>
                    <a:lstStyle/>
                    <a:p>
                      <a:pPr algn="ctr"/>
                      <a:r>
                        <a:rPr lang="lv-LV" sz="1400" dirty="0" smtClean="0"/>
                        <a:t>Latviešu</a:t>
                      </a:r>
                      <a:r>
                        <a:rPr lang="lv-LV" sz="1400" baseline="0" dirty="0" smtClean="0"/>
                        <a:t> valodas eksāmens</a:t>
                      </a:r>
                      <a:endParaRPr lang="lv-LV" sz="1400" dirty="0"/>
                    </a:p>
                  </a:txBody>
                  <a:tcPr/>
                </a:tc>
              </a:tr>
              <a:tr h="370840">
                <a:tc>
                  <a:txBody>
                    <a:bodyPr/>
                    <a:lstStyle/>
                    <a:p>
                      <a:r>
                        <a:rPr lang="lv-LV" dirty="0" smtClean="0"/>
                        <a:t>Stingrākus kritērijus (interpunkcijas</a:t>
                      </a:r>
                      <a:r>
                        <a:rPr lang="lv-LV" baseline="0" dirty="0" smtClean="0"/>
                        <a:t> uzdevums)</a:t>
                      </a:r>
                      <a:endParaRPr lang="lv-LV" dirty="0"/>
                    </a:p>
                  </a:txBody>
                  <a:tcPr/>
                </a:tc>
                <a:tc>
                  <a:txBody>
                    <a:bodyPr/>
                    <a:lstStyle/>
                    <a:p>
                      <a:pPr algn="ctr"/>
                      <a:r>
                        <a:rPr lang="lv-LV" dirty="0" smtClean="0"/>
                        <a:t>26</a:t>
                      </a:r>
                      <a:endParaRPr lang="lv-LV" dirty="0"/>
                    </a:p>
                  </a:txBody>
                  <a:tcPr/>
                </a:tc>
                <a:tc>
                  <a:txBody>
                    <a:bodyPr/>
                    <a:lstStyle/>
                    <a:p>
                      <a:pPr algn="ctr"/>
                      <a:r>
                        <a:rPr lang="lv-LV" sz="1400" dirty="0" smtClean="0"/>
                        <a:t>1 p. par teikumu</a:t>
                      </a:r>
                      <a:endParaRPr lang="lv-LV" sz="1400" dirty="0"/>
                    </a:p>
                  </a:txBody>
                  <a:tcPr/>
                </a:tc>
              </a:tr>
              <a:tr h="370840">
                <a:tc>
                  <a:txBody>
                    <a:bodyPr/>
                    <a:lstStyle/>
                    <a:p>
                      <a:r>
                        <a:rPr lang="lv-LV" dirty="0" smtClean="0"/>
                        <a:t>Stila un ortogrāfijas kļūdas</a:t>
                      </a:r>
                      <a:r>
                        <a:rPr lang="lv-LV" baseline="0" dirty="0" smtClean="0"/>
                        <a:t> apvienot</a:t>
                      </a:r>
                      <a:endParaRPr lang="lv-LV" dirty="0"/>
                    </a:p>
                  </a:txBody>
                  <a:tcPr/>
                </a:tc>
                <a:tc>
                  <a:txBody>
                    <a:bodyPr/>
                    <a:lstStyle/>
                    <a:p>
                      <a:pPr algn="ctr"/>
                      <a:r>
                        <a:rPr lang="lv-LV" dirty="0" smtClean="0"/>
                        <a:t>5</a:t>
                      </a:r>
                      <a:endParaRPr lang="lv-LV" dirty="0"/>
                    </a:p>
                  </a:txBody>
                  <a:tcPr/>
                </a:tc>
                <a:tc>
                  <a:txBody>
                    <a:bodyPr/>
                    <a:lstStyle/>
                    <a:p>
                      <a:pPr algn="ctr"/>
                      <a:r>
                        <a:rPr lang="lv-LV" sz="1400" dirty="0" smtClean="0"/>
                        <a:t>Stila</a:t>
                      </a:r>
                      <a:r>
                        <a:rPr lang="lv-LV" sz="1400" baseline="0" dirty="0" smtClean="0"/>
                        <a:t> kļūda grūti definēt, variācijas</a:t>
                      </a:r>
                      <a:endParaRPr lang="lv-LV" sz="1400" dirty="0"/>
                    </a:p>
                  </a:txBody>
                  <a:tcPr/>
                </a:tc>
              </a:tr>
              <a:tr h="370840">
                <a:tc>
                  <a:txBody>
                    <a:bodyPr/>
                    <a:lstStyle/>
                    <a:p>
                      <a:r>
                        <a:rPr lang="lv-LV" dirty="0" smtClean="0"/>
                        <a:t>Pareizrakstībai  pārāk liels īpatsvars</a:t>
                      </a:r>
                      <a:endParaRPr lang="lv-LV" dirty="0"/>
                    </a:p>
                  </a:txBody>
                  <a:tcPr/>
                </a:tc>
                <a:tc>
                  <a:txBody>
                    <a:bodyPr/>
                    <a:lstStyle/>
                    <a:p>
                      <a:pPr algn="ctr"/>
                      <a:r>
                        <a:rPr lang="lv-LV" dirty="0" smtClean="0"/>
                        <a:t>6</a:t>
                      </a:r>
                      <a:endParaRPr lang="lv-LV" dirty="0"/>
                    </a:p>
                  </a:txBody>
                  <a:tcPr/>
                </a:tc>
                <a:tc>
                  <a:txBody>
                    <a:bodyPr/>
                    <a:lstStyle/>
                    <a:p>
                      <a:pPr algn="ctr"/>
                      <a:r>
                        <a:rPr lang="lv-LV" sz="1400" dirty="0" smtClean="0"/>
                        <a:t>42 p. no</a:t>
                      </a:r>
                      <a:r>
                        <a:rPr lang="lv-LV" sz="1400" baseline="0" dirty="0" smtClean="0"/>
                        <a:t> 90</a:t>
                      </a:r>
                      <a:endParaRPr lang="lv-LV" sz="1400" dirty="0"/>
                    </a:p>
                  </a:txBody>
                  <a:tcPr/>
                </a:tc>
              </a:tr>
              <a:tr h="370840">
                <a:tc>
                  <a:txBody>
                    <a:bodyPr/>
                    <a:lstStyle/>
                    <a:p>
                      <a:r>
                        <a:rPr lang="lv-LV" dirty="0" smtClean="0"/>
                        <a:t>Vairāk punktu par domraksta saturu un argumentāciju</a:t>
                      </a:r>
                      <a:endParaRPr lang="lv-LV" dirty="0"/>
                    </a:p>
                  </a:txBody>
                  <a:tcPr/>
                </a:tc>
                <a:tc>
                  <a:txBody>
                    <a:bodyPr/>
                    <a:lstStyle/>
                    <a:p>
                      <a:pPr algn="ctr"/>
                      <a:r>
                        <a:rPr lang="lv-LV" dirty="0" smtClean="0"/>
                        <a:t>2</a:t>
                      </a:r>
                      <a:endParaRPr lang="lv-LV" dirty="0"/>
                    </a:p>
                  </a:txBody>
                  <a:tcPr/>
                </a:tc>
                <a:tc>
                  <a:txBody>
                    <a:bodyPr/>
                    <a:lstStyle/>
                    <a:p>
                      <a:pPr algn="ctr"/>
                      <a:r>
                        <a:rPr lang="lv-LV" sz="1400" dirty="0" smtClean="0"/>
                        <a:t>Jāizvērtē</a:t>
                      </a:r>
                      <a:endParaRPr lang="lv-LV" sz="1400" dirty="0"/>
                    </a:p>
                  </a:txBody>
                  <a:tcPr/>
                </a:tc>
              </a:tr>
            </a:tbl>
          </a:graphicData>
        </a:graphic>
      </p:graphicFrame>
    </p:spTree>
    <p:extLst>
      <p:ext uri="{BB962C8B-B14F-4D97-AF65-F5344CB8AC3E}">
        <p14:creationId xmlns:p14="http://schemas.microsoft.com/office/powerpoint/2010/main" val="3671631879"/>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AutoShape 3"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3" name="AutoShape 4"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4" name="AutoShape 5"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5" name="AutoShape 6"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7" name="Rectangle 8"/>
          <p:cNvSpPr>
            <a:spLocks noChangeArrowheads="1"/>
          </p:cNvSpPr>
          <p:nvPr/>
        </p:nvSpPr>
        <p:spPr bwMode="auto">
          <a:xfrm>
            <a:off x="0" y="17049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lv-LV"/>
          </a:p>
        </p:txBody>
      </p:sp>
      <p:sp>
        <p:nvSpPr>
          <p:cNvPr id="30728" name="Text Box 11"/>
          <p:cNvSpPr txBox="1">
            <a:spLocks noChangeArrowheads="1"/>
          </p:cNvSpPr>
          <p:nvPr/>
        </p:nvSpPr>
        <p:spPr bwMode="auto">
          <a:xfrm>
            <a:off x="1455738" y="2055813"/>
            <a:ext cx="49164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endParaRPr lang="lv-LV"/>
          </a:p>
        </p:txBody>
      </p:sp>
      <p:sp>
        <p:nvSpPr>
          <p:cNvPr id="30729"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lv-LV" dirty="0"/>
          </a:p>
        </p:txBody>
      </p:sp>
      <p:pic>
        <p:nvPicPr>
          <p:cNvPr id="30730"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539552" y="920621"/>
            <a:ext cx="8208912" cy="3785652"/>
          </a:xfrm>
          <a:prstGeom prst="rect">
            <a:avLst/>
          </a:prstGeom>
        </p:spPr>
        <p:txBody>
          <a:bodyPr wrap="square">
            <a:spAutoFit/>
          </a:bodyPr>
          <a:lstStyle/>
          <a:p>
            <a:pPr algn="just"/>
            <a:r>
              <a:rPr lang="lv-LV" sz="2400" dirty="0" smtClean="0"/>
              <a:t>«CE </a:t>
            </a:r>
            <a:r>
              <a:rPr lang="lv-LV" sz="2400" dirty="0"/>
              <a:t>labošana uzrāda, ka atsevišķos gadījumos rezultātus nevar uzskatīt par godīgiem un ticamiem tieši 1.daļas abiem uzdevumiem, uz ko atsevišķi labotāji ir norādījuši pēc CE labošanas savās atskaitēs vai īpašos protokolos (</a:t>
            </a:r>
            <a:r>
              <a:rPr lang="lv-LV" sz="2400" dirty="0" smtClean="0"/>
              <a:t>pazīme - </a:t>
            </a:r>
            <a:r>
              <a:rPr lang="lv-LV" sz="2400" dirty="0"/>
              <a:t>pilnīgi pareizs 1.un 2.uzdevums un  nesakarīgas vai ļoti kļūdainas atbildes 2. un 3.daļā, dažādas krāsas tinte u.c.). Šādi gadījumi ir godīgo skolēnu un viņu pedagogu cieņu pazemojoši un nedara šo eksāmenu ticamu, kaut tajā vidējais rādītājs vidēji ir vien 52,71%, bet, piemēram, angļu valodā augstāks- 56,2</a:t>
            </a:r>
            <a:r>
              <a:rPr lang="lv-LV" sz="2400" dirty="0" smtClean="0"/>
              <a:t>%.»</a:t>
            </a:r>
            <a:endParaRPr lang="lv-LV" sz="2400" dirty="0"/>
          </a:p>
        </p:txBody>
      </p:sp>
      <p:sp>
        <p:nvSpPr>
          <p:cNvPr id="8" name="Rectangle 7"/>
          <p:cNvSpPr/>
          <p:nvPr/>
        </p:nvSpPr>
        <p:spPr>
          <a:xfrm>
            <a:off x="6588224" y="4869160"/>
            <a:ext cx="1135439" cy="400110"/>
          </a:xfrm>
          <a:prstGeom prst="rect">
            <a:avLst/>
          </a:prstGeom>
        </p:spPr>
        <p:txBody>
          <a:bodyPr wrap="none">
            <a:spAutoFit/>
          </a:bodyPr>
          <a:lstStyle/>
          <a:p>
            <a:pPr algn="r"/>
            <a:r>
              <a:rPr lang="lv-LV" dirty="0"/>
              <a:t>(LVLSA)</a:t>
            </a:r>
          </a:p>
        </p:txBody>
      </p:sp>
    </p:spTree>
    <p:extLst>
      <p:ext uri="{BB962C8B-B14F-4D97-AF65-F5344CB8AC3E}">
        <p14:creationId xmlns:p14="http://schemas.microsoft.com/office/powerpoint/2010/main" val="662777392"/>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AutoShape 3"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3" name="AutoShape 4"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4" name="AutoShape 5"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5" name="AutoShape 6"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7" name="Rectangle 8"/>
          <p:cNvSpPr>
            <a:spLocks noChangeArrowheads="1"/>
          </p:cNvSpPr>
          <p:nvPr/>
        </p:nvSpPr>
        <p:spPr bwMode="auto">
          <a:xfrm>
            <a:off x="0" y="17049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lv-LV"/>
          </a:p>
        </p:txBody>
      </p:sp>
      <p:sp>
        <p:nvSpPr>
          <p:cNvPr id="30729"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lv-LV" dirty="0"/>
          </a:p>
        </p:txBody>
      </p:sp>
      <p:pic>
        <p:nvPicPr>
          <p:cNvPr id="30730"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611560" y="427702"/>
            <a:ext cx="8064896" cy="4093428"/>
          </a:xfrm>
          <a:prstGeom prst="rect">
            <a:avLst/>
          </a:prstGeom>
        </p:spPr>
        <p:txBody>
          <a:bodyPr wrap="square">
            <a:spAutoFit/>
          </a:bodyPr>
          <a:lstStyle/>
          <a:p>
            <a:pPr algn="just"/>
            <a:r>
              <a:rPr lang="lv-LV" dirty="0" smtClean="0"/>
              <a:t>«42</a:t>
            </a:r>
            <a:r>
              <a:rPr lang="lv-LV" dirty="0"/>
              <a:t>. Novērotājs ir pedagogs no citas izglītības iestādes, augstskolas mācībspēks, pašvaldības atbildīgā amatpersona, kura uzrauga eksāmena norises atbilstību šo noteikumu prasībām un attiecīgā eksāmena valsts pārbaudes darbu norises darbību laikiem</a:t>
            </a:r>
            <a:r>
              <a:rPr lang="lv-LV" dirty="0" smtClean="0"/>
              <a:t>.</a:t>
            </a:r>
          </a:p>
          <a:p>
            <a:pPr algn="just"/>
            <a:endParaRPr lang="lv-LV" dirty="0"/>
          </a:p>
          <a:p>
            <a:pPr algn="just"/>
            <a:r>
              <a:rPr lang="lv-LV" dirty="0"/>
              <a:t>81. Ja izglītojamais eksāmena laikā lieto eksāmena programmā neminētus palīglīdzekļus, traucē darbu citiem izglītojamiem vai nestrādā patstāvīgi, eksāmena vadītājs pieprasa izglītojamā rakstisku paskaidrojumu. Pēc paskaidrojuma sniegšanas eksāmena vadītājs izraida izglītojamo no eksāmena telpas. Izglītojamā darbs netiek vērtēts. Attiecīgo eksāmenu izglītojamais atkārtoti var kārtot nākamajā mācību gadā</a:t>
            </a:r>
            <a:r>
              <a:rPr lang="lv-LV" dirty="0" smtClean="0"/>
              <a:t>.»</a:t>
            </a:r>
          </a:p>
          <a:p>
            <a:r>
              <a:rPr lang="lv-LV" dirty="0" smtClean="0"/>
              <a:t>						(</a:t>
            </a:r>
            <a:r>
              <a:rPr lang="lv-LV" dirty="0"/>
              <a:t>MK </a:t>
            </a:r>
            <a:r>
              <a:rPr lang="lv-LV" b="1" dirty="0" smtClean="0"/>
              <a:t>Nr.335</a:t>
            </a:r>
            <a:r>
              <a:rPr lang="lv-LV" dirty="0" smtClean="0"/>
              <a:t> )</a:t>
            </a:r>
            <a:endParaRPr lang="lv-LV" dirty="0"/>
          </a:p>
        </p:txBody>
      </p:sp>
    </p:spTree>
    <p:extLst>
      <p:ext uri="{BB962C8B-B14F-4D97-AF65-F5344CB8AC3E}">
        <p14:creationId xmlns:p14="http://schemas.microsoft.com/office/powerpoint/2010/main" val="1692262691"/>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AutoShape 3"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3" name="AutoShape 4"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4" name="AutoShape 5"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5" name="AutoShape 6" descr="http://mail.inbox.lv/horde/imp/view.php?mailbox=INBOX&amp;index=0.2161&amp;array_index=2&amp;id=3&amp;actionID=view_attach"/>
          <p:cNvSpPr>
            <a:spLocks noChangeAspect="1" noChangeArrowheads="1"/>
          </p:cNvSpPr>
          <p:nvPr/>
        </p:nvSpPr>
        <p:spPr bwMode="auto">
          <a:xfrm>
            <a:off x="-47625" y="409575"/>
            <a:ext cx="923925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30727" name="Rectangle 8"/>
          <p:cNvSpPr>
            <a:spLocks noChangeArrowheads="1"/>
          </p:cNvSpPr>
          <p:nvPr/>
        </p:nvSpPr>
        <p:spPr bwMode="auto">
          <a:xfrm>
            <a:off x="0" y="17049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lv-LV"/>
          </a:p>
        </p:txBody>
      </p:sp>
      <p:sp>
        <p:nvSpPr>
          <p:cNvPr id="30729"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lv-LV" dirty="0"/>
          </a:p>
        </p:txBody>
      </p:sp>
      <p:pic>
        <p:nvPicPr>
          <p:cNvPr id="30730"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611560" y="427702"/>
            <a:ext cx="8064896" cy="3477875"/>
          </a:xfrm>
          <a:prstGeom prst="rect">
            <a:avLst/>
          </a:prstGeom>
        </p:spPr>
        <p:txBody>
          <a:bodyPr wrap="square">
            <a:spAutoFit/>
          </a:bodyPr>
          <a:lstStyle/>
          <a:p>
            <a:pPr algn="just"/>
            <a:r>
              <a:rPr lang="lv-LV" dirty="0" smtClean="0"/>
              <a:t>«82</a:t>
            </a:r>
            <a:r>
              <a:rPr lang="lv-LV" dirty="0"/>
              <a:t>. Pēc eksāmena norises beigām par izglītojamā izraidīšanu no eksāmena telpas eksāmena vadītājs, novērotājs un izglītības iestādes vadītājs sastāda aktu, kuru kopā ar izglītojamā paskaidrojumu un eksāmena materiāliem nogādā centrā</a:t>
            </a:r>
            <a:r>
              <a:rPr lang="lv-LV" dirty="0" smtClean="0"/>
              <a:t>.</a:t>
            </a:r>
          </a:p>
          <a:p>
            <a:pPr algn="just"/>
            <a:endParaRPr lang="lv-LV" dirty="0"/>
          </a:p>
          <a:p>
            <a:pPr algn="just"/>
            <a:r>
              <a:rPr lang="lv-LV" dirty="0"/>
              <a:t>83. Ja novērotājs eksāmena norises gaitā konstatē pārkāpumus, viņš iesniedz ziņojumu pašvaldības atbildīgajai amatpersonai. Ziņojumā arī eksāmena vadītājam ir tiesības rakstiski paust savu viedokli par konstatētajiem pārkāpumiem. Pašvaldības atbildīgā amatpersona saņemto ziņojumu nogādā centrā</a:t>
            </a:r>
            <a:r>
              <a:rPr lang="lv-LV" dirty="0" smtClean="0"/>
              <a:t>.»											(</a:t>
            </a:r>
            <a:r>
              <a:rPr lang="lv-LV" dirty="0"/>
              <a:t>MK </a:t>
            </a:r>
            <a:r>
              <a:rPr lang="lv-LV" b="1" dirty="0" smtClean="0"/>
              <a:t>Nr.335</a:t>
            </a:r>
            <a:r>
              <a:rPr lang="lv-LV" dirty="0" smtClean="0"/>
              <a:t> )</a:t>
            </a:r>
            <a:endParaRPr lang="lv-LV" dirty="0"/>
          </a:p>
        </p:txBody>
      </p:sp>
      <p:sp>
        <p:nvSpPr>
          <p:cNvPr id="3" name="TextBox 2"/>
          <p:cNvSpPr txBox="1"/>
          <p:nvPr/>
        </p:nvSpPr>
        <p:spPr>
          <a:xfrm>
            <a:off x="685858" y="4293096"/>
            <a:ext cx="8064896" cy="707886"/>
          </a:xfrm>
          <a:prstGeom prst="rect">
            <a:avLst/>
          </a:prstGeom>
          <a:noFill/>
        </p:spPr>
        <p:txBody>
          <a:bodyPr wrap="square" rtlCol="0">
            <a:spAutoFit/>
          </a:bodyPr>
          <a:lstStyle/>
          <a:p>
            <a:r>
              <a:rPr lang="lv-LV" b="1" dirty="0" smtClean="0"/>
              <a:t>Šogad par latviešu valodas eksāmena norisi nav saņemts neviens novērotāja ziņojums.</a:t>
            </a:r>
            <a:endParaRPr lang="lv-LV" b="1" dirty="0"/>
          </a:p>
        </p:txBody>
      </p:sp>
    </p:spTree>
    <p:extLst>
      <p:ext uri="{BB962C8B-B14F-4D97-AF65-F5344CB8AC3E}">
        <p14:creationId xmlns:p14="http://schemas.microsoft.com/office/powerpoint/2010/main" val="3270728283"/>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idx="4294967295"/>
          </p:nvPr>
        </p:nvSpPr>
        <p:spPr>
          <a:xfrm>
            <a:off x="457200" y="333375"/>
            <a:ext cx="8229600" cy="503238"/>
          </a:xfrm>
        </p:spPr>
        <p:txBody>
          <a:bodyPr/>
          <a:lstStyle/>
          <a:p>
            <a:pPr eaLnBrk="1" hangingPunct="1"/>
            <a:r>
              <a:rPr lang="lv-LV" sz="3600" smtClean="0"/>
              <a:t/>
            </a:r>
            <a:br>
              <a:rPr lang="lv-LV" sz="3600" smtClean="0"/>
            </a:br>
            <a:endParaRPr lang="lv-LV" sz="3600" smtClean="0"/>
          </a:p>
        </p:txBody>
      </p:sp>
      <p:sp>
        <p:nvSpPr>
          <p:cNvPr id="36867"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a:endParaRPr lang="lv-LV" dirty="0"/>
          </a:p>
        </p:txBody>
      </p:sp>
      <p:pic>
        <p:nvPicPr>
          <p:cNvPr id="36868"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9" name="Rectangle 6"/>
          <p:cNvSpPr>
            <a:spLocks noChangeArrowheads="1"/>
          </p:cNvSpPr>
          <p:nvPr/>
        </p:nvSpPr>
        <p:spPr bwMode="auto">
          <a:xfrm>
            <a:off x="0" y="260350"/>
            <a:ext cx="9144000"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lv-LV" dirty="0">
              <a:solidFill>
                <a:schemeClr val="tx2"/>
              </a:solidFill>
            </a:endParaRPr>
          </a:p>
          <a:p>
            <a:r>
              <a:rPr lang="lv-LV" dirty="0">
                <a:solidFill>
                  <a:schemeClr val="tx2"/>
                </a:solidFill>
              </a:rPr>
              <a:t>		</a:t>
            </a:r>
            <a:r>
              <a:rPr lang="lv-LV" sz="4000" b="1" dirty="0" smtClean="0">
                <a:solidFill>
                  <a:schemeClr val="tx2"/>
                </a:solidFill>
              </a:rPr>
              <a:t>Procedūras </a:t>
            </a:r>
            <a:r>
              <a:rPr lang="lv-LV" sz="4000" b="1" dirty="0">
                <a:solidFill>
                  <a:schemeClr val="tx2"/>
                </a:solidFill>
              </a:rPr>
              <a:t>komisija</a:t>
            </a:r>
            <a:br>
              <a:rPr lang="lv-LV" sz="4000" b="1" dirty="0">
                <a:solidFill>
                  <a:schemeClr val="tx2"/>
                </a:solidFill>
              </a:rPr>
            </a:br>
            <a:r>
              <a:rPr lang="lv-LV" dirty="0">
                <a:solidFill>
                  <a:schemeClr val="tx2"/>
                </a:solidFill>
              </a:rPr>
              <a:t/>
            </a:r>
            <a:br>
              <a:rPr lang="lv-LV" dirty="0">
                <a:solidFill>
                  <a:schemeClr val="tx2"/>
                </a:solidFill>
              </a:rPr>
            </a:br>
            <a:r>
              <a:rPr lang="lv-LV" dirty="0">
                <a:solidFill>
                  <a:schemeClr val="tx2"/>
                </a:solidFill>
              </a:rPr>
              <a:t>	</a:t>
            </a:r>
            <a:r>
              <a:rPr lang="lv-LV" sz="3200" dirty="0">
                <a:solidFill>
                  <a:schemeClr val="tx2"/>
                </a:solidFill>
              </a:rPr>
              <a:t>			</a:t>
            </a:r>
            <a:endParaRPr lang="lv-LV" sz="3200" dirty="0" smtClean="0">
              <a:solidFill>
                <a:schemeClr val="tx2"/>
              </a:solidFill>
            </a:endParaRPr>
          </a:p>
          <a:p>
            <a:pPr algn="ctr"/>
            <a:r>
              <a:rPr lang="lv-LV" sz="3200" dirty="0" smtClean="0">
                <a:solidFill>
                  <a:schemeClr val="tx2"/>
                </a:solidFill>
              </a:rPr>
              <a:t>2 skolēniem nevērtēja </a:t>
            </a:r>
          </a:p>
          <a:p>
            <a:pPr algn="ctr"/>
            <a:r>
              <a:rPr lang="lv-LV" sz="3200" dirty="0" smtClean="0">
                <a:solidFill>
                  <a:schemeClr val="tx2"/>
                </a:solidFill>
              </a:rPr>
              <a:t>teksta izpratnes daļu </a:t>
            </a:r>
          </a:p>
          <a:p>
            <a:pPr algn="ctr"/>
            <a:r>
              <a:rPr lang="lv-LV" sz="2800" i="1" dirty="0" smtClean="0">
                <a:solidFill>
                  <a:schemeClr val="tx2"/>
                </a:solidFill>
              </a:rPr>
              <a:t>(vienādas atbildes)</a:t>
            </a:r>
          </a:p>
          <a:p>
            <a:pPr algn="ctr"/>
            <a:endParaRPr lang="lv-LV" sz="3200" dirty="0" smtClean="0">
              <a:solidFill>
                <a:schemeClr val="tx2"/>
              </a:solidFill>
            </a:endParaRPr>
          </a:p>
          <a:p>
            <a:pPr algn="ctr"/>
            <a:r>
              <a:rPr lang="lv-LV" sz="3200" dirty="0" smtClean="0">
                <a:solidFill>
                  <a:schemeClr val="tx2"/>
                </a:solidFill>
              </a:rPr>
              <a:t>5 skolēniem nevērtēja </a:t>
            </a:r>
          </a:p>
          <a:p>
            <a:pPr algn="ctr"/>
            <a:r>
              <a:rPr lang="lv-LV" sz="3200" dirty="0" smtClean="0">
                <a:solidFill>
                  <a:schemeClr val="tx2"/>
                </a:solidFill>
              </a:rPr>
              <a:t>rakstīšanas daļu</a:t>
            </a:r>
          </a:p>
          <a:p>
            <a:pPr algn="ctr"/>
            <a:r>
              <a:rPr lang="lv-LV" sz="3200" dirty="0" smtClean="0">
                <a:solidFill>
                  <a:schemeClr val="tx2"/>
                </a:solidFill>
              </a:rPr>
              <a:t> </a:t>
            </a:r>
            <a:r>
              <a:rPr lang="lv-LV" sz="2800" i="1" dirty="0" smtClean="0">
                <a:solidFill>
                  <a:schemeClr val="tx2"/>
                </a:solidFill>
              </a:rPr>
              <a:t>(</a:t>
            </a:r>
            <a:r>
              <a:rPr lang="lv-LV" sz="2800" i="1" dirty="0">
                <a:solidFill>
                  <a:schemeClr val="tx2"/>
                </a:solidFill>
              </a:rPr>
              <a:t>izmantots interneta resurss)</a:t>
            </a:r>
          </a:p>
        </p:txBody>
      </p:sp>
    </p:spTree>
  </p:cSld>
  <p:clrMapOvr>
    <a:masterClrMapping/>
  </p:clrMapOvr>
  <p:transition spd="slow">
    <p:pull/>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idx="4294967295"/>
          </p:nvPr>
        </p:nvSpPr>
        <p:spPr>
          <a:xfrm>
            <a:off x="457200" y="333375"/>
            <a:ext cx="8229600" cy="503238"/>
          </a:xfrm>
        </p:spPr>
        <p:txBody>
          <a:bodyPr/>
          <a:lstStyle/>
          <a:p>
            <a:pPr eaLnBrk="1" hangingPunct="1"/>
            <a:r>
              <a:rPr lang="lv-LV" sz="3600" smtClean="0"/>
              <a:t/>
            </a:r>
            <a:br>
              <a:rPr lang="lv-LV" sz="3600" smtClean="0"/>
            </a:br>
            <a:endParaRPr lang="lv-LV" sz="3600" smtClean="0"/>
          </a:p>
        </p:txBody>
      </p:sp>
      <p:sp>
        <p:nvSpPr>
          <p:cNvPr id="36867"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a:endParaRPr lang="lv-LV" dirty="0"/>
          </a:p>
        </p:txBody>
      </p:sp>
      <p:pic>
        <p:nvPicPr>
          <p:cNvPr id="36868"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9" name="Rectangle 6"/>
          <p:cNvSpPr>
            <a:spLocks noChangeArrowheads="1"/>
          </p:cNvSpPr>
          <p:nvPr/>
        </p:nvSpPr>
        <p:spPr bwMode="auto">
          <a:xfrm>
            <a:off x="0" y="260350"/>
            <a:ext cx="9144000" cy="54168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lv-LV" sz="11500" dirty="0" smtClean="0">
                <a:solidFill>
                  <a:schemeClr val="tx2"/>
                </a:solidFill>
              </a:rPr>
              <a:t>21</a:t>
            </a:r>
          </a:p>
          <a:p>
            <a:pPr algn="ctr"/>
            <a:r>
              <a:rPr lang="lv-LV" sz="11500" dirty="0" smtClean="0">
                <a:solidFill>
                  <a:schemeClr val="tx2"/>
                </a:solidFill>
              </a:rPr>
              <a:t>   sertifikāts</a:t>
            </a:r>
            <a:r>
              <a:rPr lang="lv-LV" sz="19900" dirty="0">
                <a:solidFill>
                  <a:schemeClr val="tx2"/>
                </a:solidFill>
              </a:rPr>
              <a:t>	</a:t>
            </a:r>
            <a:r>
              <a:rPr lang="lv-LV" sz="3200" dirty="0">
                <a:solidFill>
                  <a:schemeClr val="tx2"/>
                </a:solidFill>
              </a:rPr>
              <a:t>		</a:t>
            </a:r>
            <a:endParaRPr lang="lv-LV" sz="3200" dirty="0" smtClean="0">
              <a:solidFill>
                <a:schemeClr val="tx2"/>
              </a:solidFill>
            </a:endParaRPr>
          </a:p>
        </p:txBody>
      </p:sp>
      <p:cxnSp>
        <p:nvCxnSpPr>
          <p:cNvPr id="4" name="Straight Connector 3"/>
          <p:cNvCxnSpPr/>
          <p:nvPr/>
        </p:nvCxnSpPr>
        <p:spPr>
          <a:xfrm>
            <a:off x="1187624" y="548680"/>
            <a:ext cx="6696744" cy="4392488"/>
          </a:xfrm>
          <a:prstGeom prst="line">
            <a:avLst/>
          </a:prstGeom>
          <a:ln>
            <a:solidFill>
              <a:srgbClr val="FF0000"/>
            </a:solidFill>
          </a:ln>
        </p:spPr>
        <p:style>
          <a:lnRef idx="2">
            <a:schemeClr val="dk1"/>
          </a:lnRef>
          <a:fillRef idx="0">
            <a:schemeClr val="dk1"/>
          </a:fillRef>
          <a:effectRef idx="1">
            <a:schemeClr val="dk1"/>
          </a:effectRef>
          <a:fontRef idx="minor">
            <a:schemeClr val="tx1"/>
          </a:fontRef>
        </p:style>
      </p:cxnSp>
      <p:cxnSp>
        <p:nvCxnSpPr>
          <p:cNvPr id="9" name="Straight Connector 8"/>
          <p:cNvCxnSpPr/>
          <p:nvPr/>
        </p:nvCxnSpPr>
        <p:spPr>
          <a:xfrm flipV="1">
            <a:off x="1115616" y="1052736"/>
            <a:ext cx="7128792" cy="4104456"/>
          </a:xfrm>
          <a:prstGeom prst="line">
            <a:avLst/>
          </a:prstGeom>
          <a:ln>
            <a:solidFill>
              <a:srgbClr val="FF0000"/>
            </a:solidFill>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352498471"/>
      </p:ext>
    </p:extLst>
  </p:cSld>
  <p:clrMapOvr>
    <a:masterClrMapping/>
  </p:clrMapOvr>
  <p:transition spd="slow">
    <p:pul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a:endParaRPr lang="lv-LV">
              <a:solidFill>
                <a:srgbClr val="0033CC"/>
              </a:solidFill>
            </a:endParaRPr>
          </a:p>
        </p:txBody>
      </p:sp>
      <p:pic>
        <p:nvPicPr>
          <p:cNvPr id="6147"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Rectangle 6"/>
          <p:cNvSpPr>
            <a:spLocks noChangeArrowheads="1"/>
          </p:cNvSpPr>
          <p:nvPr/>
        </p:nvSpPr>
        <p:spPr bwMode="auto">
          <a:xfrm>
            <a:off x="4572000" y="6165850"/>
            <a:ext cx="10604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lv-LV"/>
              <a:t>6.klase</a:t>
            </a:r>
          </a:p>
        </p:txBody>
      </p:sp>
      <p:sp>
        <p:nvSpPr>
          <p:cNvPr id="6149" name="AutoShape 4" descr="http://mail.inbox.lv/horde/imp/view.php?mailbox=INBOX&amp;index=0.2161&amp;array_index=2&amp;id=5&amp;actionID=view_attach"/>
          <p:cNvSpPr>
            <a:spLocks noChangeAspect="1" noChangeArrowheads="1"/>
          </p:cNvSpPr>
          <p:nvPr/>
        </p:nvSpPr>
        <p:spPr bwMode="auto">
          <a:xfrm>
            <a:off x="0" y="188913"/>
            <a:ext cx="9229725"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6150" name="AutoShape 5" descr="http://mail.inbox.lv/horde/imp/view.php?mailbox=INBOX&amp;index=0.2161&amp;array_index=2&amp;id=5&amp;actionID=view_attach"/>
          <p:cNvSpPr>
            <a:spLocks noChangeAspect="1" noChangeArrowheads="1"/>
          </p:cNvSpPr>
          <p:nvPr/>
        </p:nvSpPr>
        <p:spPr bwMode="auto">
          <a:xfrm>
            <a:off x="0" y="188913"/>
            <a:ext cx="9229725"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6151" name="AutoShape 6" descr="http://mail.inbox.lv/horde/imp/view.php?mailbox=INBOX&amp;index=0.2161&amp;array_index=2&amp;id=5&amp;actionID=view_attach"/>
          <p:cNvSpPr>
            <a:spLocks noChangeAspect="1" noChangeArrowheads="1"/>
          </p:cNvSpPr>
          <p:nvPr/>
        </p:nvSpPr>
        <p:spPr bwMode="auto">
          <a:xfrm>
            <a:off x="0" y="188913"/>
            <a:ext cx="9229725"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6152" name="AutoShape 7" descr="http://mail.inbox.lv/horde/imp/view.php?mailbox=INBOX&amp;index=0.2161&amp;array_index=2&amp;id=5&amp;actionID=view_attach"/>
          <p:cNvSpPr>
            <a:spLocks noChangeAspect="1" noChangeArrowheads="1"/>
          </p:cNvSpPr>
          <p:nvPr/>
        </p:nvSpPr>
        <p:spPr bwMode="auto">
          <a:xfrm>
            <a:off x="0" y="188913"/>
            <a:ext cx="9229725"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6153" name="AutoShape 8" descr="http://mail.inbox.lv/horde/imp/view.php?mailbox=INBOX&amp;index=0.2161&amp;array_index=2&amp;id=5&amp;actionID=view_attach"/>
          <p:cNvSpPr>
            <a:spLocks noChangeAspect="1" noChangeArrowheads="1"/>
          </p:cNvSpPr>
          <p:nvPr/>
        </p:nvSpPr>
        <p:spPr bwMode="auto">
          <a:xfrm>
            <a:off x="0" y="188913"/>
            <a:ext cx="9229725"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6154" name="AutoShape 9" descr="http://mail.inbox.lv/horde/imp/view.php?mailbox=INBOX&amp;index=0.2161&amp;array_index=2&amp;id=5&amp;actionID=view_attach"/>
          <p:cNvSpPr>
            <a:spLocks noChangeAspect="1" noChangeArrowheads="1"/>
          </p:cNvSpPr>
          <p:nvPr/>
        </p:nvSpPr>
        <p:spPr bwMode="auto">
          <a:xfrm>
            <a:off x="0" y="188913"/>
            <a:ext cx="9229725"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sp>
        <p:nvSpPr>
          <p:cNvPr id="6155" name="AutoShape 10" descr="http://mail.inbox.lv/horde/imp/view.php?mailbox=INBOX&amp;index=0.2161&amp;array_index=2&amp;id=5&amp;actionID=view_attach"/>
          <p:cNvSpPr>
            <a:spLocks noChangeAspect="1" noChangeArrowheads="1"/>
          </p:cNvSpPr>
          <p:nvPr/>
        </p:nvSpPr>
        <p:spPr bwMode="auto">
          <a:xfrm>
            <a:off x="0" y="188913"/>
            <a:ext cx="9229725"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p>
        </p:txBody>
      </p:sp>
      <p:pic>
        <p:nvPicPr>
          <p:cNvPr id="2050" name="Picture 2" descr="http://visc.gov.lv/vispizglitiba/eksameni/statistika/2014/dokumenti/2014_6_dd_Latviesu_4.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579"/>
            <a:ext cx="9144000" cy="5879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7445898"/>
      </p:ext>
    </p:extLst>
  </p:cSld>
  <p:clrMapOvr>
    <a:masterClrMapping/>
  </p:clrMapOvr>
  <p:transition spd="slow">
    <p:fade/>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idx="4294967295"/>
          </p:nvPr>
        </p:nvSpPr>
        <p:spPr>
          <a:xfrm>
            <a:off x="457200" y="333375"/>
            <a:ext cx="8229600" cy="503238"/>
          </a:xfrm>
        </p:spPr>
        <p:txBody>
          <a:bodyPr/>
          <a:lstStyle/>
          <a:p>
            <a:pPr eaLnBrk="1" hangingPunct="1"/>
            <a:r>
              <a:rPr lang="lv-LV" sz="3600" smtClean="0"/>
              <a:t/>
            </a:r>
            <a:br>
              <a:rPr lang="lv-LV" sz="3600" smtClean="0"/>
            </a:br>
            <a:endParaRPr lang="lv-LV" sz="3600" smtClean="0"/>
          </a:p>
        </p:txBody>
      </p:sp>
      <p:sp>
        <p:nvSpPr>
          <p:cNvPr id="37891"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a:endParaRPr lang="lv-LV" dirty="0"/>
          </a:p>
        </p:txBody>
      </p:sp>
      <p:pic>
        <p:nvPicPr>
          <p:cNvPr id="37892" name="Picture 5" descr="logovis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3" name="Rectangle 5"/>
          <p:cNvSpPr>
            <a:spLocks noChangeArrowheads="1"/>
          </p:cNvSpPr>
          <p:nvPr/>
        </p:nvSpPr>
        <p:spPr bwMode="auto">
          <a:xfrm>
            <a:off x="0" y="260350"/>
            <a:ext cx="9144000" cy="2225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lv-LV" dirty="0">
              <a:solidFill>
                <a:schemeClr val="tx2"/>
              </a:solidFill>
            </a:endParaRPr>
          </a:p>
          <a:p>
            <a:r>
              <a:rPr lang="lv-LV" dirty="0">
                <a:solidFill>
                  <a:schemeClr val="tx2"/>
                </a:solidFill>
              </a:rPr>
              <a:t>			</a:t>
            </a:r>
            <a:r>
              <a:rPr lang="lv-LV" sz="4000" b="1" dirty="0">
                <a:solidFill>
                  <a:schemeClr val="tx2"/>
                </a:solidFill>
              </a:rPr>
              <a:t>Apelācijas</a:t>
            </a:r>
            <a:br>
              <a:rPr lang="lv-LV" sz="4000" b="1" dirty="0">
                <a:solidFill>
                  <a:schemeClr val="tx2"/>
                </a:solidFill>
              </a:rPr>
            </a:br>
            <a:endParaRPr lang="lv-LV" sz="4000" b="1" dirty="0">
              <a:solidFill>
                <a:schemeClr val="tx2"/>
              </a:solidFill>
            </a:endParaRPr>
          </a:p>
          <a:p>
            <a:r>
              <a:rPr lang="lv-LV" dirty="0">
                <a:solidFill>
                  <a:schemeClr val="tx2"/>
                </a:solidFill>
              </a:rPr>
              <a:t/>
            </a:r>
            <a:br>
              <a:rPr lang="lv-LV" dirty="0">
                <a:solidFill>
                  <a:schemeClr val="tx2"/>
                </a:solidFill>
              </a:rPr>
            </a:br>
            <a:r>
              <a:rPr lang="lv-LV" dirty="0">
                <a:solidFill>
                  <a:schemeClr val="tx2"/>
                </a:solidFill>
              </a:rPr>
              <a:t>	</a:t>
            </a:r>
            <a:endParaRPr lang="lv-LV" sz="2800" i="1" dirty="0">
              <a:solidFill>
                <a:schemeClr val="tx2"/>
              </a:solidFill>
            </a:endParaRPr>
          </a:p>
        </p:txBody>
      </p:sp>
      <p:graphicFrame>
        <p:nvGraphicFramePr>
          <p:cNvPr id="96307" name="Group 51"/>
          <p:cNvGraphicFramePr>
            <a:graphicFrameLocks noGrp="1"/>
          </p:cNvGraphicFramePr>
          <p:nvPr>
            <p:extLst>
              <p:ext uri="{D42A27DB-BD31-4B8C-83A1-F6EECF244321}">
                <p14:modId xmlns:p14="http://schemas.microsoft.com/office/powerpoint/2010/main" val="4139484121"/>
              </p:ext>
            </p:extLst>
          </p:nvPr>
        </p:nvGraphicFramePr>
        <p:xfrm>
          <a:off x="1691680" y="1268761"/>
          <a:ext cx="5135562" cy="2480000"/>
        </p:xfrm>
        <a:graphic>
          <a:graphicData uri="http://schemas.openxmlformats.org/drawingml/2006/table">
            <a:tbl>
              <a:tblPr/>
              <a:tblGrid>
                <a:gridCol w="1295400"/>
                <a:gridCol w="3840162"/>
              </a:tblGrid>
              <a:tr h="334032">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lv-LV" sz="1800" b="0" i="0" u="none" strike="noStrike" cap="none" normalizeH="0" baseline="0" dirty="0" smtClean="0">
                          <a:ln>
                            <a:noFill/>
                          </a:ln>
                          <a:solidFill>
                            <a:schemeClr val="tx1"/>
                          </a:solidFill>
                          <a:effectLst/>
                          <a:latin typeface="Arial" charset="0"/>
                        </a:rPr>
                        <a:t>Iesniegtas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lv-LV" sz="1800" b="0" i="0" u="none" strike="noStrike" cap="none" normalizeH="0" baseline="0" dirty="0" smtClean="0">
                          <a:ln>
                            <a:noFill/>
                          </a:ln>
                          <a:solidFill>
                            <a:schemeClr val="tx1"/>
                          </a:solidFill>
                          <a:effectLst/>
                          <a:latin typeface="Arial" charset="0"/>
                        </a:rPr>
                        <a:t>Rezultāts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11424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lv-LV" sz="2800" b="0" i="0" u="none" strike="noStrike" cap="none" normalizeH="0" baseline="0" dirty="0" smtClean="0">
                        <a:ln>
                          <a:noFill/>
                        </a:ln>
                        <a:solidFill>
                          <a:schemeClr val="tx1"/>
                        </a:solidFill>
                        <a:effectLst/>
                        <a:latin typeface="Arial" charset="0"/>
                      </a:endParaRPr>
                    </a:p>
                    <a:p>
                      <a:pPr marL="0" marR="0" lvl="0" indent="0" algn="ctr" defTabSz="914400" rtl="0" eaLnBrk="0" fontAlgn="base" latinLnBrk="0" hangingPunct="0">
                        <a:lnSpc>
                          <a:spcPct val="100000"/>
                        </a:lnSpc>
                        <a:spcBef>
                          <a:spcPct val="20000"/>
                        </a:spcBef>
                        <a:spcAft>
                          <a:spcPct val="0"/>
                        </a:spcAft>
                        <a:buClrTx/>
                        <a:buSzTx/>
                        <a:buFontTx/>
                        <a:buNone/>
                        <a:tabLst/>
                      </a:pPr>
                      <a:r>
                        <a:rPr kumimoji="0" lang="lv-LV" sz="2800" b="0" i="0" u="none" strike="noStrike" cap="none" normalizeH="0" baseline="0" dirty="0" smtClean="0">
                          <a:ln>
                            <a:noFill/>
                          </a:ln>
                          <a:solidFill>
                            <a:schemeClr val="tx1"/>
                          </a:solidFill>
                          <a:effectLst/>
                          <a:latin typeface="Arial" charset="0"/>
                        </a:rPr>
                        <a:t>40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lv-LV" sz="2000" b="0" i="0" u="none" strike="noStrike" cap="none" normalizeH="0" baseline="0" dirty="0" smtClean="0">
                          <a:ln>
                            <a:noFill/>
                          </a:ln>
                          <a:solidFill>
                            <a:schemeClr val="tx1"/>
                          </a:solidFill>
                          <a:effectLst/>
                          <a:latin typeface="Arial" charset="0"/>
                        </a:rPr>
                        <a:t>Mainīti vērtējumi</a:t>
                      </a:r>
                    </a:p>
                    <a:p>
                      <a:pPr marL="0" marR="0" lvl="0" indent="0" algn="ctr" defTabSz="914400" rtl="0" eaLnBrk="0" fontAlgn="base" latinLnBrk="0" hangingPunct="0">
                        <a:lnSpc>
                          <a:spcPct val="150000"/>
                        </a:lnSpc>
                        <a:spcBef>
                          <a:spcPct val="20000"/>
                        </a:spcBef>
                        <a:spcAft>
                          <a:spcPct val="0"/>
                        </a:spcAft>
                        <a:buClrTx/>
                        <a:buSzTx/>
                        <a:buFontTx/>
                        <a:buNone/>
                        <a:tabLst/>
                      </a:pPr>
                      <a:r>
                        <a:rPr kumimoji="0" lang="lv-LV" sz="2000" b="0" i="0" u="none" strike="noStrike" cap="none" normalizeH="0" baseline="0" dirty="0" smtClean="0">
                          <a:ln>
                            <a:noFill/>
                          </a:ln>
                          <a:solidFill>
                            <a:schemeClr val="tx1"/>
                          </a:solidFill>
                          <a:effectLst/>
                          <a:latin typeface="Arial" charset="0"/>
                        </a:rPr>
                        <a:t>1.daļa – 1 </a:t>
                      </a:r>
                    </a:p>
                    <a:p>
                      <a:pPr marL="0" marR="0" lvl="0" indent="0" algn="ctr" defTabSz="914400" rtl="0" eaLnBrk="0" fontAlgn="base" latinLnBrk="0" hangingPunct="0">
                        <a:lnSpc>
                          <a:spcPct val="150000"/>
                        </a:lnSpc>
                        <a:spcBef>
                          <a:spcPct val="20000"/>
                        </a:spcBef>
                        <a:spcAft>
                          <a:spcPct val="0"/>
                        </a:spcAft>
                        <a:buClrTx/>
                        <a:buSzTx/>
                        <a:buFontTx/>
                        <a:buNone/>
                        <a:tabLst/>
                      </a:pPr>
                      <a:r>
                        <a:rPr kumimoji="0" lang="lv-LV" sz="2000" b="0" i="0" u="none" strike="noStrike" cap="none" normalizeH="0" baseline="0" dirty="0" smtClean="0">
                          <a:ln>
                            <a:noFill/>
                          </a:ln>
                          <a:solidFill>
                            <a:schemeClr val="tx1"/>
                          </a:solidFill>
                          <a:effectLst/>
                          <a:latin typeface="Arial" charset="0"/>
                        </a:rPr>
                        <a:t>2.daļa –  2</a:t>
                      </a:r>
                    </a:p>
                    <a:p>
                      <a:pPr marL="0" marR="0" lvl="0" indent="0" algn="ctr" defTabSz="914400" rtl="0" eaLnBrk="0" fontAlgn="base" latinLnBrk="0" hangingPunct="0">
                        <a:lnSpc>
                          <a:spcPct val="150000"/>
                        </a:lnSpc>
                        <a:spcBef>
                          <a:spcPct val="20000"/>
                        </a:spcBef>
                        <a:spcAft>
                          <a:spcPct val="0"/>
                        </a:spcAft>
                        <a:buClrTx/>
                        <a:buSzTx/>
                        <a:buFontTx/>
                        <a:buNone/>
                        <a:tabLst/>
                      </a:pPr>
                      <a:r>
                        <a:rPr kumimoji="0" lang="lv-LV" sz="2000" b="0" i="0" u="none" strike="noStrike" cap="none" normalizeH="0" baseline="0" dirty="0" smtClean="0">
                          <a:ln>
                            <a:noFill/>
                          </a:ln>
                          <a:solidFill>
                            <a:schemeClr val="tx1"/>
                          </a:solidFill>
                          <a:effectLst/>
                          <a:latin typeface="Arial" charset="0"/>
                        </a:rPr>
                        <a:t>3.daļa – 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457200" y="274638"/>
            <a:ext cx="8229600" cy="993775"/>
          </a:xfrm>
        </p:spPr>
        <p:txBody>
          <a:bodyPr/>
          <a:lstStyle/>
          <a:p>
            <a:pPr eaLnBrk="1" hangingPunct="1"/>
            <a:r>
              <a:rPr lang="lv-LV" sz="4000" dirty="0" smtClean="0"/>
              <a:t>Valsts pārbaudes darbi 2014./2015.</a:t>
            </a:r>
          </a:p>
        </p:txBody>
      </p:sp>
      <p:graphicFrame>
        <p:nvGraphicFramePr>
          <p:cNvPr id="36896" name="Group 32"/>
          <p:cNvGraphicFramePr>
            <a:graphicFrameLocks noGrp="1"/>
          </p:cNvGraphicFramePr>
          <p:nvPr>
            <p:ph idx="1"/>
            <p:extLst>
              <p:ext uri="{D42A27DB-BD31-4B8C-83A1-F6EECF244321}">
                <p14:modId xmlns:p14="http://schemas.microsoft.com/office/powerpoint/2010/main" val="3415716041"/>
              </p:ext>
            </p:extLst>
          </p:nvPr>
        </p:nvGraphicFramePr>
        <p:xfrm>
          <a:off x="997260" y="1268760"/>
          <a:ext cx="7149480" cy="3605214"/>
        </p:xfrm>
        <a:graphic>
          <a:graphicData uri="http://schemas.openxmlformats.org/drawingml/2006/table">
            <a:tbl>
              <a:tblPr/>
              <a:tblGrid>
                <a:gridCol w="2383160"/>
                <a:gridCol w="4766320"/>
              </a:tblGrid>
              <a:tr h="9350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lv-LV" sz="2800" b="0" i="0" u="none" strike="noStrike" cap="none" normalizeH="0" baseline="0" dirty="0" smtClean="0">
                          <a:ln>
                            <a:noFill/>
                          </a:ln>
                          <a:solidFill>
                            <a:schemeClr val="tx1"/>
                          </a:solidFill>
                          <a:effectLst/>
                          <a:latin typeface="Arial" charset="0"/>
                        </a:rPr>
                        <a:t>Klase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lv-LV" sz="2800" b="0" i="0" u="none" strike="noStrike" cap="none" normalizeH="0" baseline="0" dirty="0" smtClean="0">
                          <a:ln>
                            <a:noFill/>
                          </a:ln>
                          <a:solidFill>
                            <a:schemeClr val="tx1"/>
                          </a:solidFill>
                          <a:effectLst/>
                          <a:latin typeface="Arial" charset="0"/>
                        </a:rPr>
                        <a:t>Datums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302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lv-LV" sz="2800" b="0" i="0" u="none" strike="noStrike" cap="none" normalizeH="0" baseline="0" dirty="0" smtClean="0">
                          <a:ln>
                            <a:noFill/>
                          </a:ln>
                          <a:solidFill>
                            <a:schemeClr val="tx1"/>
                          </a:solidFill>
                          <a:effectLst/>
                          <a:latin typeface="Arial" charset="0"/>
                        </a:rPr>
                        <a:t>6.klase</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lv-LV" sz="2800" b="0" i="0" u="none" strike="noStrike" cap="none" normalizeH="0" baseline="0" dirty="0" smtClean="0">
                          <a:ln>
                            <a:noFill/>
                          </a:ln>
                          <a:solidFill>
                            <a:schemeClr val="tx1"/>
                          </a:solidFill>
                          <a:effectLst/>
                          <a:latin typeface="Arial" charset="0"/>
                        </a:rPr>
                        <a:t>19.februāris</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350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lv-LV" sz="2800" b="0" i="0" u="none" strike="noStrike" cap="none" normalizeH="0" baseline="0" smtClean="0">
                          <a:ln>
                            <a:noFill/>
                          </a:ln>
                          <a:solidFill>
                            <a:schemeClr val="tx1"/>
                          </a:solidFill>
                          <a:effectLst/>
                          <a:latin typeface="Arial" charset="0"/>
                        </a:rPr>
                        <a:t>9.klase</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lv-LV" sz="2800" b="0" i="0" u="none" strike="noStrike" cap="none" normalizeH="0" baseline="0" dirty="0" smtClean="0">
                          <a:ln>
                            <a:noFill/>
                          </a:ln>
                          <a:solidFill>
                            <a:schemeClr val="tx1"/>
                          </a:solidFill>
                          <a:effectLst/>
                          <a:latin typeface="Arial" charset="0"/>
                        </a:rPr>
                        <a:t>20.maijs</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048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lv-LV" sz="2800" b="0" i="0" u="none" strike="noStrike" cap="none" normalizeH="0" baseline="0" smtClean="0">
                          <a:ln>
                            <a:noFill/>
                          </a:ln>
                          <a:solidFill>
                            <a:schemeClr val="tx1"/>
                          </a:solidFill>
                          <a:effectLst/>
                          <a:latin typeface="Arial" charset="0"/>
                        </a:rPr>
                        <a:t>12.klase</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lv-LV" sz="2800" b="0" i="0" u="none" strike="noStrike" cap="none" normalizeH="0" baseline="0" dirty="0" smtClean="0">
                          <a:ln>
                            <a:noFill/>
                          </a:ln>
                          <a:solidFill>
                            <a:schemeClr val="tx1"/>
                          </a:solidFill>
                          <a:effectLst/>
                          <a:latin typeface="Arial" charset="0"/>
                        </a:rPr>
                        <a:t>19.maijs</a:t>
                      </a:r>
                      <a:endParaRPr kumimoji="0" lang="lv-LV" sz="20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38939"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a:endParaRPr lang="lv-LV" dirty="0"/>
          </a:p>
          <a:p>
            <a:pPr algn="r"/>
            <a:r>
              <a:rPr lang="lv-LV" dirty="0" smtClean="0"/>
              <a:t>2014./2015. </a:t>
            </a:r>
            <a:r>
              <a:rPr lang="lv-LV" dirty="0"/>
              <a:t>mācību gada sesija</a:t>
            </a:r>
          </a:p>
        </p:txBody>
      </p:sp>
      <p:pic>
        <p:nvPicPr>
          <p:cNvPr id="38940"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56"/>
          <p:cNvSpPr>
            <a:spLocks noGrp="1" noChangeArrowheads="1"/>
          </p:cNvSpPr>
          <p:nvPr>
            <p:ph type="title"/>
          </p:nvPr>
        </p:nvSpPr>
        <p:spPr>
          <a:xfrm>
            <a:off x="457200" y="404813"/>
            <a:ext cx="8229600" cy="576262"/>
          </a:xfrm>
          <a:noFill/>
        </p:spPr>
        <p:txBody>
          <a:bodyPr/>
          <a:lstStyle/>
          <a:p>
            <a:pPr eaLnBrk="1" hangingPunct="1"/>
            <a:r>
              <a:rPr lang="lv-LV" sz="3600" dirty="0" smtClean="0"/>
              <a:t>6.klase</a:t>
            </a:r>
          </a:p>
        </p:txBody>
      </p:sp>
      <p:sp>
        <p:nvSpPr>
          <p:cNvPr id="39939" name="Text Box 57"/>
          <p:cNvSpPr txBox="1">
            <a:spLocks noChangeArrowheads="1"/>
          </p:cNvSpPr>
          <p:nvPr/>
        </p:nvSpPr>
        <p:spPr bwMode="auto">
          <a:xfrm>
            <a:off x="755650" y="1036638"/>
            <a:ext cx="8137525"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spcBef>
                <a:spcPct val="50000"/>
              </a:spcBef>
            </a:pPr>
            <a:r>
              <a:rPr lang="lv-LV" b="1" dirty="0" smtClean="0"/>
              <a:t>Diagnosticējošais darbs    </a:t>
            </a:r>
            <a:r>
              <a:rPr lang="lv-LV" dirty="0" smtClean="0"/>
              <a:t>		2015. gada 19.februārī </a:t>
            </a:r>
          </a:p>
          <a:p>
            <a:pPr eaLnBrk="1" hangingPunct="1">
              <a:spcBef>
                <a:spcPct val="50000"/>
              </a:spcBef>
            </a:pPr>
            <a:r>
              <a:rPr lang="lv-LV" b="1" dirty="0" smtClean="0"/>
              <a:t>Mērķis</a:t>
            </a:r>
          </a:p>
          <a:p>
            <a:pPr algn="just" eaLnBrk="1" hangingPunct="1">
              <a:spcBef>
                <a:spcPct val="50000"/>
              </a:spcBef>
            </a:pPr>
            <a:r>
              <a:rPr lang="lv-LV" dirty="0"/>
              <a:t>	</a:t>
            </a:r>
            <a:r>
              <a:rPr lang="lv-LV" b="1" dirty="0" smtClean="0"/>
              <a:t>Noskaidrot skolēnu sasniegumus </a:t>
            </a:r>
            <a:r>
              <a:rPr lang="lv-LV" dirty="0" smtClean="0"/>
              <a:t>atbilstoši Latvijas </a:t>
            </a:r>
            <a:r>
              <a:rPr lang="lv-LV" dirty="0"/>
              <a:t>Republikas Ministru kabineta </a:t>
            </a:r>
            <a:r>
              <a:rPr lang="lv-LV" dirty="0" smtClean="0"/>
              <a:t>2014.gada 12.augusta noteikumu Nr.468  «Noteikumi </a:t>
            </a:r>
            <a:r>
              <a:rPr lang="lv-LV" dirty="0"/>
              <a:t>par valsts pamatizglītības standartu, pamatizglītības mācību priekšmetu standartiem un pamatizglītības programmu </a:t>
            </a:r>
            <a:r>
              <a:rPr lang="lv-LV" dirty="0" smtClean="0"/>
              <a:t>paraugiem» prasībām, lai skolotāji izvērtētu skolēnu sasniegumus un organizētu darbu skolēnu zināšanu un prasmju pilnveidei.</a:t>
            </a:r>
          </a:p>
          <a:p>
            <a:pPr algn="just" eaLnBrk="1" hangingPunct="1">
              <a:spcBef>
                <a:spcPct val="50000"/>
              </a:spcBef>
            </a:pPr>
            <a:r>
              <a:rPr lang="lv-LV" dirty="0" smtClean="0">
                <a:solidFill>
                  <a:srgbClr val="FF0000"/>
                </a:solidFill>
              </a:rPr>
              <a:t>Lasīšanas un klausīšanās daļā papildu punktus saņems </a:t>
            </a:r>
            <a:r>
              <a:rPr lang="lv-LV" smtClean="0">
                <a:solidFill>
                  <a:srgbClr val="FF0000"/>
                </a:solidFill>
              </a:rPr>
              <a:t>par pareizrakstību.</a:t>
            </a:r>
            <a:endParaRPr lang="lv-LV" dirty="0" smtClean="0">
              <a:solidFill>
                <a:srgbClr val="FF0000"/>
              </a:solidFill>
            </a:endParaRPr>
          </a:p>
          <a:p>
            <a:pPr algn="just" eaLnBrk="1" hangingPunct="1">
              <a:spcBef>
                <a:spcPct val="50000"/>
              </a:spcBef>
            </a:pPr>
            <a:r>
              <a:rPr lang="lv-LV" b="1" dirty="0" smtClean="0"/>
              <a:t>Vērtējums</a:t>
            </a:r>
            <a:r>
              <a:rPr lang="lv-LV" dirty="0" smtClean="0"/>
              <a:t> tiks izteikts tikai </a:t>
            </a:r>
            <a:r>
              <a:rPr lang="lv-LV" dirty="0" smtClean="0">
                <a:solidFill>
                  <a:srgbClr val="FF0000"/>
                </a:solidFill>
              </a:rPr>
              <a:t>punktos un procentos.</a:t>
            </a:r>
          </a:p>
          <a:p>
            <a:endParaRPr lang="lv-LV" sz="1600" dirty="0" smtClean="0"/>
          </a:p>
          <a:p>
            <a:endParaRPr lang="lv-LV" sz="1200" i="1" dirty="0"/>
          </a:p>
        </p:txBody>
      </p:sp>
      <p:sp>
        <p:nvSpPr>
          <p:cNvPr id="39940"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a:endParaRPr lang="lv-LV" dirty="0"/>
          </a:p>
          <a:p>
            <a:pPr algn="r"/>
            <a:r>
              <a:rPr lang="lv-LV" dirty="0" smtClean="0"/>
              <a:t>2014./2015. </a:t>
            </a:r>
            <a:r>
              <a:rPr lang="lv-LV" dirty="0"/>
              <a:t>mācību gada sesija</a:t>
            </a:r>
          </a:p>
          <a:p>
            <a:pPr algn="r"/>
            <a:r>
              <a:rPr lang="lv-LV" dirty="0"/>
              <a:t>6.klase</a:t>
            </a:r>
          </a:p>
        </p:txBody>
      </p:sp>
      <p:pic>
        <p:nvPicPr>
          <p:cNvPr id="39941"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56"/>
          <p:cNvSpPr>
            <a:spLocks noGrp="1" noChangeArrowheads="1"/>
          </p:cNvSpPr>
          <p:nvPr>
            <p:ph type="title"/>
          </p:nvPr>
        </p:nvSpPr>
        <p:spPr>
          <a:xfrm>
            <a:off x="457200" y="404813"/>
            <a:ext cx="8229600" cy="576262"/>
          </a:xfrm>
          <a:noFill/>
        </p:spPr>
        <p:txBody>
          <a:bodyPr/>
          <a:lstStyle/>
          <a:p>
            <a:pPr eaLnBrk="1" hangingPunct="1"/>
            <a:r>
              <a:rPr lang="lv-LV" sz="3600" dirty="0" smtClean="0"/>
              <a:t>6.klase</a:t>
            </a:r>
          </a:p>
        </p:txBody>
      </p:sp>
      <p:sp>
        <p:nvSpPr>
          <p:cNvPr id="39939" name="Text Box 57"/>
          <p:cNvSpPr txBox="1">
            <a:spLocks noChangeArrowheads="1"/>
          </p:cNvSpPr>
          <p:nvPr/>
        </p:nvSpPr>
        <p:spPr bwMode="auto">
          <a:xfrm>
            <a:off x="734021" y="1036638"/>
            <a:ext cx="8137525" cy="3816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spcBef>
                <a:spcPct val="50000"/>
              </a:spcBef>
            </a:pPr>
            <a:r>
              <a:rPr lang="lv-LV" dirty="0"/>
              <a:t>1.daļa – lasīšana </a:t>
            </a:r>
            <a:r>
              <a:rPr lang="lv-LV" sz="1600" i="1" dirty="0" smtClean="0"/>
              <a:t>(2 teksti)</a:t>
            </a:r>
            <a:r>
              <a:rPr lang="lv-LV" dirty="0" smtClean="0"/>
              <a:t> </a:t>
            </a:r>
            <a:r>
              <a:rPr lang="lv-LV" dirty="0"/>
              <a:t>un klausīšanās </a:t>
            </a:r>
            <a:r>
              <a:rPr lang="lv-LV" sz="1600" i="1" dirty="0"/>
              <a:t>(1 informatīvs teksts, 3 uzdevumi)</a:t>
            </a:r>
          </a:p>
          <a:p>
            <a:pPr eaLnBrk="1" hangingPunct="1">
              <a:spcBef>
                <a:spcPct val="50000"/>
              </a:spcBef>
            </a:pPr>
            <a:r>
              <a:rPr lang="lv-LV" dirty="0" smtClean="0"/>
              <a:t>2</a:t>
            </a:r>
            <a:r>
              <a:rPr lang="lv-LV" dirty="0"/>
              <a:t>. daļa – valodas lietojums un rakstīšana </a:t>
            </a:r>
            <a:r>
              <a:rPr lang="lv-LV" sz="1600" i="1" dirty="0" smtClean="0"/>
              <a:t>(jāizvēlas viens no trim uzdevumiem)</a:t>
            </a:r>
            <a:endParaRPr lang="lv-LV" sz="1600" i="1" dirty="0"/>
          </a:p>
          <a:p>
            <a:pPr eaLnBrk="1" hangingPunct="1">
              <a:spcBef>
                <a:spcPct val="50000"/>
              </a:spcBef>
            </a:pPr>
            <a:r>
              <a:rPr lang="lv-LV" sz="2400" dirty="0">
                <a:solidFill>
                  <a:srgbClr val="FF0000"/>
                </a:solidFill>
              </a:rPr>
              <a:t>Mutvārdu daļa</a:t>
            </a:r>
          </a:p>
          <a:p>
            <a:pPr eaLnBrk="1" hangingPunct="1">
              <a:spcBef>
                <a:spcPct val="50000"/>
              </a:spcBef>
            </a:pPr>
            <a:r>
              <a:rPr lang="lv-LV" dirty="0" smtClean="0"/>
              <a:t>Mutvārdu </a:t>
            </a:r>
            <a:r>
              <a:rPr lang="lv-LV" dirty="0"/>
              <a:t>daļa šajā mācību gadā notiks no </a:t>
            </a:r>
            <a:r>
              <a:rPr lang="lv-LV" dirty="0" smtClean="0">
                <a:solidFill>
                  <a:srgbClr val="FF0000"/>
                </a:solidFill>
              </a:rPr>
              <a:t>2015. </a:t>
            </a:r>
            <a:r>
              <a:rPr lang="lv-LV" dirty="0">
                <a:solidFill>
                  <a:srgbClr val="FF0000"/>
                </a:solidFill>
              </a:rPr>
              <a:t>gada </a:t>
            </a:r>
            <a:r>
              <a:rPr lang="lv-LV" dirty="0" smtClean="0">
                <a:solidFill>
                  <a:srgbClr val="FF0000"/>
                </a:solidFill>
              </a:rPr>
              <a:t>5.janvāra </a:t>
            </a:r>
            <a:r>
              <a:rPr lang="lv-LV" dirty="0">
                <a:solidFill>
                  <a:srgbClr val="FF0000"/>
                </a:solidFill>
              </a:rPr>
              <a:t>līdz </a:t>
            </a:r>
            <a:r>
              <a:rPr lang="lv-LV" dirty="0" smtClean="0">
                <a:solidFill>
                  <a:srgbClr val="FF0000"/>
                </a:solidFill>
              </a:rPr>
              <a:t>18.februārim.</a:t>
            </a:r>
            <a:endParaRPr lang="lv-LV" dirty="0">
              <a:solidFill>
                <a:srgbClr val="FF0000"/>
              </a:solidFill>
            </a:endParaRPr>
          </a:p>
          <a:p>
            <a:pPr algn="just" eaLnBrk="1" hangingPunct="1">
              <a:spcBef>
                <a:spcPct val="50000"/>
              </a:spcBef>
            </a:pPr>
            <a:r>
              <a:rPr lang="lv-LV" dirty="0"/>
              <a:t>Mācību valodas skolotājs mutvārdu daļas norisi var organizēt mācību valodas stundu laikā vai arī projektu nedēļas laikā. Vienojoties ar izglītības iestādes administrāciju, to var veikt arī citā laikā no </a:t>
            </a:r>
            <a:r>
              <a:rPr lang="lv-LV" dirty="0" smtClean="0"/>
              <a:t>5.janvāra </a:t>
            </a:r>
            <a:r>
              <a:rPr lang="lv-LV" dirty="0"/>
              <a:t>līdz </a:t>
            </a:r>
            <a:r>
              <a:rPr lang="lv-LV" dirty="0" smtClean="0"/>
              <a:t>18.februārim.</a:t>
            </a:r>
            <a:endParaRPr lang="lv-LV" dirty="0"/>
          </a:p>
        </p:txBody>
      </p:sp>
      <p:sp>
        <p:nvSpPr>
          <p:cNvPr id="39940"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a:endParaRPr lang="lv-LV" dirty="0"/>
          </a:p>
          <a:p>
            <a:pPr algn="r"/>
            <a:r>
              <a:rPr lang="lv-LV" dirty="0" smtClean="0"/>
              <a:t>2014./2015. </a:t>
            </a:r>
            <a:r>
              <a:rPr lang="lv-LV" dirty="0"/>
              <a:t>mācību gada sesija</a:t>
            </a:r>
          </a:p>
          <a:p>
            <a:pPr algn="r"/>
            <a:r>
              <a:rPr lang="lv-LV" dirty="0"/>
              <a:t>6.klase</a:t>
            </a:r>
          </a:p>
        </p:txBody>
      </p:sp>
      <p:pic>
        <p:nvPicPr>
          <p:cNvPr id="39941"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4651095"/>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4"/>
          <p:cNvSpPr>
            <a:spLocks noGrp="1" noChangeArrowheads="1"/>
          </p:cNvSpPr>
          <p:nvPr>
            <p:ph type="title" idx="4294967295"/>
          </p:nvPr>
        </p:nvSpPr>
        <p:spPr>
          <a:xfrm>
            <a:off x="457200" y="274638"/>
            <a:ext cx="8229600" cy="490537"/>
          </a:xfrm>
          <a:noFill/>
        </p:spPr>
        <p:txBody>
          <a:bodyPr/>
          <a:lstStyle/>
          <a:p>
            <a:pPr eaLnBrk="1" hangingPunct="1"/>
            <a:r>
              <a:rPr lang="lv-LV" sz="3600" smtClean="0"/>
              <a:t>Latviešu valoda 12.klase</a:t>
            </a:r>
          </a:p>
        </p:txBody>
      </p:sp>
      <p:sp>
        <p:nvSpPr>
          <p:cNvPr id="46083" name="Text Box 5"/>
          <p:cNvSpPr txBox="1">
            <a:spLocks noChangeArrowheads="1"/>
          </p:cNvSpPr>
          <p:nvPr/>
        </p:nvSpPr>
        <p:spPr bwMode="auto">
          <a:xfrm>
            <a:off x="323850" y="836613"/>
            <a:ext cx="835183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endParaRPr lang="lv-LV" sz="1600" i="1"/>
          </a:p>
        </p:txBody>
      </p:sp>
      <p:sp>
        <p:nvSpPr>
          <p:cNvPr id="46084"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a:endParaRPr lang="lv-LV" dirty="0"/>
          </a:p>
          <a:p>
            <a:pPr algn="r"/>
            <a:r>
              <a:rPr lang="lv-LV" dirty="0" smtClean="0"/>
              <a:t>2014./2015. </a:t>
            </a:r>
            <a:r>
              <a:rPr lang="lv-LV" dirty="0"/>
              <a:t>mācību gada sesija</a:t>
            </a:r>
          </a:p>
          <a:p>
            <a:pPr algn="r"/>
            <a:r>
              <a:rPr lang="lv-LV" dirty="0"/>
              <a:t>12.klase</a:t>
            </a:r>
          </a:p>
        </p:txBody>
      </p:sp>
      <p:pic>
        <p:nvPicPr>
          <p:cNvPr id="46085"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7082" name="Group 42"/>
          <p:cNvGraphicFramePr>
            <a:graphicFrameLocks noGrp="1"/>
          </p:cNvGraphicFramePr>
          <p:nvPr>
            <p:extLst>
              <p:ext uri="{D42A27DB-BD31-4B8C-83A1-F6EECF244321}">
                <p14:modId xmlns:p14="http://schemas.microsoft.com/office/powerpoint/2010/main" val="3583558367"/>
              </p:ext>
            </p:extLst>
          </p:nvPr>
        </p:nvGraphicFramePr>
        <p:xfrm>
          <a:off x="611188" y="836613"/>
          <a:ext cx="8208962" cy="4292601"/>
        </p:xfrm>
        <a:graphic>
          <a:graphicData uri="http://schemas.openxmlformats.org/drawingml/2006/table">
            <a:tbl>
              <a:tblPr/>
              <a:tblGrid>
                <a:gridCol w="2279650"/>
                <a:gridCol w="3435350"/>
                <a:gridCol w="2493962"/>
              </a:tblGrid>
              <a:tr h="78745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lv-LV" sz="2400" b="0" i="0" u="none" strike="noStrike" cap="none" normalizeH="0" baseline="0" dirty="0" smtClean="0">
                          <a:ln>
                            <a:noFill/>
                          </a:ln>
                          <a:solidFill>
                            <a:schemeClr val="tx1"/>
                          </a:solidFill>
                          <a:effectLst/>
                          <a:latin typeface="Arial" charset="0"/>
                        </a:rPr>
                        <a:t>Daļa</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lv-LV" sz="2400" b="0" i="0" u="none" strike="noStrike" cap="none" normalizeH="0" baseline="0" smtClean="0">
                          <a:ln>
                            <a:noFill/>
                          </a:ln>
                          <a:solidFill>
                            <a:schemeClr val="tx1"/>
                          </a:solidFill>
                          <a:effectLst/>
                          <a:latin typeface="Arial" charset="0"/>
                        </a:rPr>
                        <a:t>Darba lapas</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lv-LV" sz="2400" b="0" i="0" u="none" strike="noStrike" cap="none" normalizeH="0" baseline="0" smtClean="0">
                          <a:ln>
                            <a:noFill/>
                          </a:ln>
                          <a:solidFill>
                            <a:schemeClr val="tx1"/>
                          </a:solidFill>
                          <a:effectLst/>
                          <a:latin typeface="Arial" charset="0"/>
                        </a:rPr>
                        <a:t>Laiks (min)</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8880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lv-LV" sz="2400" b="0" i="0" u="none" strike="noStrike" cap="none" normalizeH="0" baseline="0" smtClean="0">
                          <a:ln>
                            <a:noFill/>
                          </a:ln>
                          <a:solidFill>
                            <a:schemeClr val="tx1"/>
                          </a:solidFill>
                          <a:effectLst/>
                          <a:latin typeface="Arial" charset="0"/>
                        </a:rPr>
                        <a:t>1. Zināšanas un pamatprasmes</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lv-LV" sz="2400" b="0" i="0" u="none" strike="noStrike" cap="none" normalizeH="0" baseline="0" dirty="0" smtClean="0">
                          <a:ln>
                            <a:noFill/>
                          </a:ln>
                          <a:solidFill>
                            <a:schemeClr val="tx1"/>
                          </a:solidFill>
                          <a:effectLst/>
                          <a:latin typeface="Arial" charset="0"/>
                        </a:rPr>
                        <a:t>Darba lapa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lv-LV" sz="2400" b="0" i="0" u="none" strike="noStrike" cap="none" normalizeH="0" baseline="0" dirty="0" smtClean="0">
                          <a:ln>
                            <a:noFill/>
                          </a:ln>
                          <a:solidFill>
                            <a:schemeClr val="tx1"/>
                          </a:solidFill>
                          <a:effectLst/>
                          <a:latin typeface="Arial" charset="0"/>
                        </a:rPr>
                        <a:t>un</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lv-LV" sz="2400" b="0" i="0" u="none" strike="noStrike" cap="none" normalizeH="0" baseline="0" dirty="0" smtClean="0">
                          <a:ln>
                            <a:noFill/>
                          </a:ln>
                          <a:solidFill>
                            <a:schemeClr val="tx1"/>
                          </a:solidFill>
                          <a:effectLst/>
                          <a:latin typeface="Arial" charset="0"/>
                        </a:rPr>
                        <a:t>tekstu lapa </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10000"/>
                        </a:lnSpc>
                        <a:spcBef>
                          <a:spcPct val="20000"/>
                        </a:spcBef>
                        <a:spcAft>
                          <a:spcPct val="0"/>
                        </a:spcAft>
                        <a:buClrTx/>
                        <a:buSzTx/>
                        <a:buFontTx/>
                        <a:buNone/>
                        <a:tabLst/>
                      </a:pPr>
                      <a:endParaRPr kumimoji="0" lang="lv-LV" sz="2400" b="0" i="0" u="none" strike="noStrike" cap="none" normalizeH="0" baseline="0" dirty="0" smtClean="0">
                        <a:ln>
                          <a:noFill/>
                        </a:ln>
                        <a:solidFill>
                          <a:schemeClr val="tx1"/>
                        </a:solidFill>
                        <a:effectLst/>
                        <a:latin typeface="Arial" charset="0"/>
                      </a:endParaRPr>
                    </a:p>
                    <a:p>
                      <a:pPr marL="0" marR="0" lvl="0" indent="0" algn="ctr" defTabSz="914400" rtl="0" eaLnBrk="1" fontAlgn="base" latinLnBrk="0" hangingPunct="1">
                        <a:lnSpc>
                          <a:spcPct val="110000"/>
                        </a:lnSpc>
                        <a:spcBef>
                          <a:spcPct val="20000"/>
                        </a:spcBef>
                        <a:spcAft>
                          <a:spcPct val="0"/>
                        </a:spcAft>
                        <a:buClrTx/>
                        <a:buSzTx/>
                        <a:buFontTx/>
                        <a:buNone/>
                        <a:tabLst/>
                      </a:pPr>
                      <a:r>
                        <a:rPr kumimoji="0" lang="lv-LV" sz="2400" b="0" i="0" u="none" strike="noStrike" cap="none" normalizeH="0" baseline="0" dirty="0" smtClean="0">
                          <a:ln>
                            <a:noFill/>
                          </a:ln>
                          <a:solidFill>
                            <a:schemeClr val="tx1"/>
                          </a:solidFill>
                          <a:effectLst/>
                          <a:latin typeface="Arial" charset="0"/>
                        </a:rPr>
                        <a:t>100</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4304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lv-LV" sz="2400" b="0" i="0" u="none" strike="noStrike" cap="none" normalizeH="0" baseline="0" smtClean="0">
                          <a:ln>
                            <a:noFill/>
                          </a:ln>
                          <a:solidFill>
                            <a:schemeClr val="tx1"/>
                          </a:solidFill>
                          <a:effectLst/>
                          <a:latin typeface="Arial" charset="0"/>
                        </a:rPr>
                        <a:t>2. Teksta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lv-LV" sz="2400" b="0" i="0" u="none" strike="noStrike" cap="none" normalizeH="0" baseline="0" smtClean="0">
                          <a:ln>
                            <a:noFill/>
                          </a:ln>
                          <a:solidFill>
                            <a:schemeClr val="tx1"/>
                          </a:solidFill>
                          <a:effectLst/>
                          <a:latin typeface="Arial" charset="0"/>
                        </a:rPr>
                        <a:t>izpratne</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lv-LV" sz="2400" b="0" i="0" u="none" strike="noStrike" cap="none" normalizeH="0" baseline="0" dirty="0" smtClean="0">
                        <a:ln>
                          <a:noFill/>
                        </a:ln>
                        <a:solidFill>
                          <a:schemeClr val="tx1"/>
                        </a:solidFill>
                        <a:effectLst/>
                        <a:latin typeface="Arial"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lv-LV"/>
                    </a:p>
                  </a:txBody>
                  <a:tcPr/>
                </a:tc>
              </a:tr>
              <a:tr h="684264">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lv-LV" sz="2400" b="0" i="0" u="none" strike="noStrike" cap="none" normalizeH="0" baseline="0" smtClean="0">
                          <a:ln>
                            <a:noFill/>
                          </a:ln>
                          <a:solidFill>
                            <a:schemeClr val="tx1"/>
                          </a:solidFill>
                          <a:effectLst/>
                          <a:latin typeface="Arial" charset="0"/>
                        </a:rPr>
                        <a:t>Starpbrīdis</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lv-LV"/>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lv-LV" sz="2400" b="0" i="0" u="none" strike="noStrike" cap="none" normalizeH="0" baseline="0" smtClean="0">
                          <a:ln>
                            <a:noFill/>
                          </a:ln>
                          <a:solidFill>
                            <a:schemeClr val="tx1"/>
                          </a:solidFill>
                          <a:effectLst/>
                          <a:latin typeface="Arial" charset="0"/>
                        </a:rPr>
                        <a:t>20</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902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lv-LV" sz="2400" b="0" i="0" u="none" strike="noStrike" cap="none" normalizeH="0" baseline="0" smtClean="0">
                          <a:ln>
                            <a:noFill/>
                          </a:ln>
                          <a:solidFill>
                            <a:schemeClr val="tx1"/>
                          </a:solidFill>
                          <a:effectLst/>
                          <a:latin typeface="Arial" charset="0"/>
                        </a:rPr>
                        <a:t>3. Rakstīšana</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lv-LV" sz="2400" b="0" i="0" u="none" strike="noStrike" cap="none" normalizeH="0" baseline="0" smtClean="0">
                          <a:ln>
                            <a:noFill/>
                          </a:ln>
                          <a:solidFill>
                            <a:schemeClr val="tx1"/>
                          </a:solidFill>
                          <a:effectLst/>
                          <a:latin typeface="Arial" charset="0"/>
                        </a:rPr>
                        <a:t>Darba lapa</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lv-LV" sz="2400" b="0" i="0" u="none" strike="noStrike" cap="none" normalizeH="0" baseline="0" smtClean="0">
                          <a:ln>
                            <a:noFill/>
                          </a:ln>
                          <a:solidFill>
                            <a:schemeClr val="tx1"/>
                          </a:solidFill>
                          <a:effectLst/>
                          <a:latin typeface="Arial" charset="0"/>
                        </a:rPr>
                        <a:t>120</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title"/>
          </p:nvPr>
        </p:nvSpPr>
        <p:spPr>
          <a:xfrm>
            <a:off x="673100" y="-19050"/>
            <a:ext cx="8229600" cy="1503363"/>
          </a:xfrm>
          <a:noFill/>
        </p:spPr>
        <p:txBody>
          <a:bodyPr/>
          <a:lstStyle/>
          <a:p>
            <a:pPr eaLnBrk="1" hangingPunct="1"/>
            <a:r>
              <a:rPr lang="lv-LV" smtClean="0"/>
              <a:t>CE vērtēšana (projekts)</a:t>
            </a:r>
          </a:p>
        </p:txBody>
      </p:sp>
      <p:graphicFrame>
        <p:nvGraphicFramePr>
          <p:cNvPr id="44107" name="Group 75"/>
          <p:cNvGraphicFramePr>
            <a:graphicFrameLocks noGrp="1"/>
          </p:cNvGraphicFramePr>
          <p:nvPr>
            <p:extLst>
              <p:ext uri="{D42A27DB-BD31-4B8C-83A1-F6EECF244321}">
                <p14:modId xmlns:p14="http://schemas.microsoft.com/office/powerpoint/2010/main" val="985594968"/>
              </p:ext>
            </p:extLst>
          </p:nvPr>
        </p:nvGraphicFramePr>
        <p:xfrm>
          <a:off x="684213" y="1412875"/>
          <a:ext cx="7212012" cy="1911443"/>
        </p:xfrm>
        <a:graphic>
          <a:graphicData uri="http://schemas.openxmlformats.org/drawingml/2006/table">
            <a:tbl>
              <a:tblPr/>
              <a:tblGrid>
                <a:gridCol w="1595437"/>
                <a:gridCol w="3024188"/>
                <a:gridCol w="2592387"/>
              </a:tblGrid>
              <a:tr h="576310">
                <a:tc>
                  <a:txBody>
                    <a:bodyPr/>
                    <a:lstStyle/>
                    <a:p>
                      <a:pPr marL="0" marR="0" lvl="0" indent="0" algn="ctr" defTabSz="914400" rtl="0" eaLnBrk="1" fontAlgn="base" latinLnBrk="0" hangingPunct="1">
                        <a:lnSpc>
                          <a:spcPct val="110000"/>
                        </a:lnSpc>
                        <a:spcBef>
                          <a:spcPct val="20000"/>
                        </a:spcBef>
                        <a:spcAft>
                          <a:spcPct val="0"/>
                        </a:spcAft>
                        <a:buClrTx/>
                        <a:buSzTx/>
                        <a:buFontTx/>
                        <a:buNone/>
                        <a:tabLst/>
                      </a:pPr>
                      <a:r>
                        <a:rPr kumimoji="0" lang="lv-LV" sz="2000" b="0" i="0" u="none" strike="noStrike" cap="none" normalizeH="0" baseline="0" dirty="0" smtClean="0">
                          <a:ln>
                            <a:noFill/>
                          </a:ln>
                          <a:solidFill>
                            <a:schemeClr val="tx1"/>
                          </a:solidFill>
                          <a:effectLst/>
                          <a:latin typeface="Arial" charset="0"/>
                        </a:rPr>
                        <a:t>Eksāmens</a:t>
                      </a:r>
                    </a:p>
                  </a:txBody>
                  <a:tcPr marT="45724" marB="45724"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0000"/>
                        </a:lnSpc>
                        <a:spcBef>
                          <a:spcPct val="20000"/>
                        </a:spcBef>
                        <a:spcAft>
                          <a:spcPct val="0"/>
                        </a:spcAft>
                        <a:buClrTx/>
                        <a:buSzTx/>
                        <a:buFontTx/>
                        <a:buNone/>
                        <a:tabLst/>
                      </a:pPr>
                      <a:r>
                        <a:rPr kumimoji="0" lang="lv-LV" sz="2000" b="0" i="0" u="none" strike="noStrike" cap="none" normalizeH="0" baseline="0" smtClean="0">
                          <a:ln>
                            <a:noFill/>
                          </a:ln>
                          <a:solidFill>
                            <a:schemeClr val="tx1"/>
                          </a:solidFill>
                          <a:effectLst/>
                          <a:latin typeface="Arial" charset="0"/>
                        </a:rPr>
                        <a:t>Dalībnieki</a:t>
                      </a:r>
                    </a:p>
                  </a:txBody>
                  <a:tcPr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0000"/>
                        </a:lnSpc>
                        <a:spcBef>
                          <a:spcPct val="20000"/>
                        </a:spcBef>
                        <a:spcAft>
                          <a:spcPct val="0"/>
                        </a:spcAft>
                        <a:buClrTx/>
                        <a:buSzTx/>
                        <a:buFontTx/>
                        <a:buNone/>
                        <a:tabLst/>
                      </a:pPr>
                      <a:r>
                        <a:rPr kumimoji="0" lang="lv-LV" sz="2000" b="0" i="0" u="none" strike="noStrike" cap="none" normalizeH="0" baseline="0" smtClean="0">
                          <a:ln>
                            <a:noFill/>
                          </a:ln>
                          <a:solidFill>
                            <a:schemeClr val="tx1"/>
                          </a:solidFill>
                          <a:effectLst/>
                          <a:latin typeface="Arial" charset="0"/>
                        </a:rPr>
                        <a:t>Laiks</a:t>
                      </a:r>
                    </a:p>
                  </a:txBody>
                  <a:tcPr marT="45724" marB="45724"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335133">
                <a:tc>
                  <a:txBody>
                    <a:bodyPr/>
                    <a:lstStyle/>
                    <a:p>
                      <a:pPr marL="0" marR="0" lvl="0" indent="0" algn="ctr" defTabSz="914400" rtl="0" eaLnBrk="1" fontAlgn="base" latinLnBrk="0" hangingPunct="1">
                        <a:lnSpc>
                          <a:spcPct val="110000"/>
                        </a:lnSpc>
                        <a:spcBef>
                          <a:spcPct val="20000"/>
                        </a:spcBef>
                        <a:spcAft>
                          <a:spcPct val="0"/>
                        </a:spcAft>
                        <a:buClrTx/>
                        <a:buSzTx/>
                        <a:buFontTx/>
                        <a:buNone/>
                        <a:tabLst/>
                      </a:pPr>
                      <a:r>
                        <a:rPr kumimoji="0" lang="lv-LV" sz="2800" b="0" i="0" u="none" strike="noStrike" cap="none" normalizeH="0" baseline="0" smtClean="0">
                          <a:ln>
                            <a:noFill/>
                          </a:ln>
                          <a:solidFill>
                            <a:schemeClr val="tx1"/>
                          </a:solidFill>
                          <a:effectLst/>
                          <a:latin typeface="Arial" charset="0"/>
                        </a:rPr>
                        <a:t>VLL</a:t>
                      </a:r>
                    </a:p>
                  </a:txBody>
                  <a:tcPr marT="45724" marB="45724"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lv-LV" sz="2400" b="0" i="0" u="none" strike="noStrike" cap="none" normalizeH="0" baseline="0" dirty="0" smtClean="0">
                          <a:ln>
                            <a:noFill/>
                          </a:ln>
                          <a:solidFill>
                            <a:schemeClr val="tx1"/>
                          </a:solidFill>
                          <a:effectLst/>
                          <a:latin typeface="Arial" charset="0"/>
                        </a:rPr>
                        <a:t>1.-2.daļa – 70</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lv-LV" sz="2400" b="0" i="0" u="none" strike="noStrike" cap="none" normalizeH="0" baseline="0" dirty="0" smtClean="0">
                          <a:ln>
                            <a:noFill/>
                          </a:ln>
                          <a:solidFill>
                            <a:schemeClr val="tx1"/>
                          </a:solidFill>
                          <a:effectLst/>
                          <a:latin typeface="Arial" charset="0"/>
                        </a:rPr>
                        <a:t>3.daļa –  160</a:t>
                      </a:r>
                    </a:p>
                  </a:txBody>
                  <a:tcPr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lv-LV" sz="2800" b="0" i="0" u="none" strike="noStrike" cap="none" normalizeH="0" baseline="0" dirty="0" smtClean="0">
                          <a:ln>
                            <a:noFill/>
                          </a:ln>
                          <a:solidFill>
                            <a:schemeClr val="tx1"/>
                          </a:solidFill>
                          <a:effectLst/>
                          <a:latin typeface="Arial" charset="0"/>
                        </a:rPr>
                        <a:t>8. - 10. jūnijs</a:t>
                      </a:r>
                    </a:p>
                  </a:txBody>
                  <a:tcPr marT="45724" marB="45724"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54291"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a:endParaRPr lang="lv-LV" dirty="0"/>
          </a:p>
          <a:p>
            <a:pPr algn="r"/>
            <a:r>
              <a:rPr lang="lv-LV" dirty="0" smtClean="0"/>
              <a:t>2014./2015. </a:t>
            </a:r>
            <a:r>
              <a:rPr lang="lv-LV" dirty="0"/>
              <a:t>mācību gada sesija</a:t>
            </a:r>
          </a:p>
          <a:p>
            <a:pPr algn="r"/>
            <a:r>
              <a:rPr lang="lv-LV" dirty="0"/>
              <a:t>12.klase</a:t>
            </a:r>
          </a:p>
        </p:txBody>
      </p:sp>
      <p:pic>
        <p:nvPicPr>
          <p:cNvPr id="54292" name="Picture 5" descr="logovis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827584" y="3933056"/>
            <a:ext cx="7128792" cy="707886"/>
          </a:xfrm>
          <a:prstGeom prst="rect">
            <a:avLst/>
          </a:prstGeom>
          <a:noFill/>
        </p:spPr>
        <p:txBody>
          <a:bodyPr wrap="square" rtlCol="0">
            <a:spAutoFit/>
          </a:bodyPr>
          <a:lstStyle/>
          <a:p>
            <a:r>
              <a:rPr lang="lv-LV" dirty="0" smtClean="0"/>
              <a:t>Informācija par pieteikšanos vērtēšanai VISC mājaslapā.</a:t>
            </a:r>
          </a:p>
          <a:p>
            <a:r>
              <a:rPr lang="lv-LV" dirty="0" smtClean="0"/>
              <a:t>Pieteikšanās februārī.</a:t>
            </a:r>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8827"/>
            <a:ext cx="9143999" cy="68491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3059832" y="532130"/>
            <a:ext cx="2376264" cy="830997"/>
          </a:xfrm>
          <a:prstGeom prst="rect">
            <a:avLst/>
          </a:prstGeom>
          <a:noFill/>
        </p:spPr>
        <p:txBody>
          <a:bodyPr wrap="square" rtlCol="0">
            <a:spAutoFit/>
          </a:bodyPr>
          <a:lstStyle/>
          <a:p>
            <a:r>
              <a:rPr lang="lv-LV" sz="4800" dirty="0" smtClean="0">
                <a:solidFill>
                  <a:srgbClr val="FFC000"/>
                </a:solidFill>
              </a:rPr>
              <a:t>Paldies!</a:t>
            </a:r>
            <a:endParaRPr lang="lv-LV" sz="4800" dirty="0">
              <a:solidFill>
                <a:srgbClr val="FFC000"/>
              </a:solidFill>
            </a:endParaRPr>
          </a:p>
        </p:txBody>
      </p:sp>
      <p:sp>
        <p:nvSpPr>
          <p:cNvPr id="3" name="TextBox 2"/>
          <p:cNvSpPr txBox="1"/>
          <p:nvPr/>
        </p:nvSpPr>
        <p:spPr>
          <a:xfrm>
            <a:off x="6228184" y="5746196"/>
            <a:ext cx="3024336" cy="954107"/>
          </a:xfrm>
          <a:prstGeom prst="rect">
            <a:avLst/>
          </a:prstGeom>
          <a:noFill/>
        </p:spPr>
        <p:txBody>
          <a:bodyPr wrap="square" rtlCol="0">
            <a:spAutoFit/>
          </a:bodyPr>
          <a:lstStyle/>
          <a:p>
            <a:r>
              <a:rPr lang="lv-LV" sz="1800" dirty="0" err="1">
                <a:hlinkClick r:id="rId3"/>
              </a:rPr>
              <a:t>kaspars.spule@visc.gov.lv</a:t>
            </a:r>
            <a:r>
              <a:rPr lang="lv-LV" sz="1800" dirty="0"/>
              <a:t/>
            </a:r>
            <a:br>
              <a:rPr lang="lv-LV" sz="1800" dirty="0"/>
            </a:br>
            <a:r>
              <a:rPr lang="lv-LV" sz="1800" dirty="0"/>
              <a:t>67814468</a:t>
            </a:r>
          </a:p>
          <a:p>
            <a:endParaRPr lang="lv-LV" dirty="0"/>
          </a:p>
        </p:txBody>
      </p:sp>
    </p:spTree>
    <p:extLst>
      <p:ext uri="{BB962C8B-B14F-4D97-AF65-F5344CB8AC3E}">
        <p14:creationId xmlns:p14="http://schemas.microsoft.com/office/powerpoint/2010/main" val="2527443735"/>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11200</TotalTime>
  <Words>2748</Words>
  <Application>Microsoft Office PowerPoint</Application>
  <PresentationFormat>On-screen Show (4:3)</PresentationFormat>
  <Paragraphs>703</Paragraphs>
  <Slides>96</Slides>
  <Notes>28</Notes>
  <HiddenSlides>0</HiddenSlides>
  <MMClips>0</MMClips>
  <ScaleCrop>false</ScaleCrop>
  <HeadingPairs>
    <vt:vector size="4" baseType="variant">
      <vt:variant>
        <vt:lpstr>Theme</vt:lpstr>
      </vt:variant>
      <vt:variant>
        <vt:i4>1</vt:i4>
      </vt:variant>
      <vt:variant>
        <vt:lpstr>Slide Titles</vt:lpstr>
      </vt:variant>
      <vt:variant>
        <vt:i4>96</vt:i4>
      </vt:variant>
    </vt:vector>
  </HeadingPairs>
  <TitlesOfParts>
    <vt:vector size="97" baseType="lpstr">
      <vt:lpstr>Default Design</vt:lpstr>
      <vt:lpstr>Valsts pārbaudes darbu  latviešu valodā rezultāti 2013./2014.m.g.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Vidējais rezultāts</vt:lpstr>
      <vt:lpstr>Vidējais rezultāts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 </vt:lpstr>
      <vt:lpstr> </vt:lpstr>
      <vt:lpstr>Valsts pārbaudes darbi 2014./2015.</vt:lpstr>
      <vt:lpstr>6.klase</vt:lpstr>
      <vt:lpstr>6.klase</vt:lpstr>
      <vt:lpstr>Latviešu valoda 12.klase</vt:lpstr>
      <vt:lpstr>CE vērtēšana (projekts)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Leksiskās problēmas</dc:title>
  <dc:creator>gundegam</dc:creator>
  <cp:lastModifiedBy>ax</cp:lastModifiedBy>
  <cp:revision>337</cp:revision>
  <cp:lastPrinted>2013-10-18T14:01:36Z</cp:lastPrinted>
  <dcterms:created xsi:type="dcterms:W3CDTF">2008-09-15T09:30:50Z</dcterms:created>
  <dcterms:modified xsi:type="dcterms:W3CDTF">2014-10-22T18:16:14Z</dcterms:modified>
</cp:coreProperties>
</file>